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68"/>
  </p:notesMasterIdLst>
  <p:handoutMasterIdLst>
    <p:handoutMasterId r:id="rId230"/>
  </p:handoutMasterIdLst>
  <p:sldIdLst>
    <p:sldId id="482" r:id="rId4"/>
    <p:sldId id="483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485" r:id="rId15"/>
    <p:sldId id="484" r:id="rId16"/>
    <p:sldId id="486" r:id="rId17"/>
    <p:sldId id="265" r:id="rId18"/>
    <p:sldId id="266" r:id="rId19"/>
    <p:sldId id="278" r:id="rId20"/>
    <p:sldId id="279" r:id="rId21"/>
    <p:sldId id="497" r:id="rId22"/>
    <p:sldId id="280" r:id="rId23"/>
    <p:sldId id="281" r:id="rId24"/>
    <p:sldId id="267" r:id="rId25"/>
    <p:sldId id="460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490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415" r:id="rId61"/>
    <p:sldId id="305" r:id="rId62"/>
    <p:sldId id="306" r:id="rId63"/>
    <p:sldId id="307" r:id="rId64"/>
    <p:sldId id="416" r:id="rId65"/>
    <p:sldId id="309" r:id="rId66"/>
    <p:sldId id="310" r:id="rId67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488" r:id="rId77"/>
    <p:sldId id="319" r:id="rId78"/>
    <p:sldId id="320" r:id="rId79"/>
    <p:sldId id="321" r:id="rId80"/>
    <p:sldId id="322" r:id="rId81"/>
    <p:sldId id="323" r:id="rId82"/>
    <p:sldId id="494" r:id="rId83"/>
    <p:sldId id="495" r:id="rId84"/>
    <p:sldId id="496" r:id="rId85"/>
    <p:sldId id="513" r:id="rId86"/>
    <p:sldId id="418" r:id="rId87"/>
    <p:sldId id="324" r:id="rId88"/>
    <p:sldId id="325" r:id="rId89"/>
    <p:sldId id="487" r:id="rId90"/>
    <p:sldId id="326" r:id="rId91"/>
    <p:sldId id="327" r:id="rId92"/>
    <p:sldId id="328" r:id="rId93"/>
    <p:sldId id="329" r:id="rId94"/>
    <p:sldId id="330" r:id="rId95"/>
    <p:sldId id="331" r:id="rId96"/>
    <p:sldId id="332" r:id="rId97"/>
    <p:sldId id="333" r:id="rId98"/>
    <p:sldId id="334" r:id="rId99"/>
    <p:sldId id="335" r:id="rId100"/>
    <p:sldId id="336" r:id="rId101"/>
    <p:sldId id="498" r:id="rId102"/>
    <p:sldId id="499" r:id="rId103"/>
    <p:sldId id="500" r:id="rId104"/>
    <p:sldId id="337" r:id="rId105"/>
    <p:sldId id="338" r:id="rId106"/>
    <p:sldId id="339" r:id="rId107"/>
    <p:sldId id="501" r:id="rId108"/>
    <p:sldId id="503" r:id="rId109"/>
    <p:sldId id="504" r:id="rId110"/>
    <p:sldId id="505" r:id="rId111"/>
    <p:sldId id="506" r:id="rId112"/>
    <p:sldId id="502" r:id="rId113"/>
    <p:sldId id="342" r:id="rId114"/>
    <p:sldId id="343" r:id="rId115"/>
    <p:sldId id="344" r:id="rId116"/>
    <p:sldId id="419" r:id="rId117"/>
    <p:sldId id="466" r:id="rId118"/>
    <p:sldId id="467" r:id="rId119"/>
    <p:sldId id="345" r:id="rId120"/>
    <p:sldId id="346" r:id="rId121"/>
    <p:sldId id="347" r:id="rId122"/>
    <p:sldId id="348" r:id="rId123"/>
    <p:sldId id="349" r:id="rId124"/>
    <p:sldId id="350" r:id="rId125"/>
    <p:sldId id="424" r:id="rId126"/>
    <p:sldId id="508" r:id="rId127"/>
    <p:sldId id="509" r:id="rId128"/>
    <p:sldId id="510" r:id="rId129"/>
    <p:sldId id="507" r:id="rId130"/>
    <p:sldId id="514" r:id="rId131"/>
    <p:sldId id="511" r:id="rId132"/>
    <p:sldId id="515" r:id="rId133"/>
    <p:sldId id="351" r:id="rId134"/>
    <p:sldId id="352" r:id="rId135"/>
    <p:sldId id="353" r:id="rId136"/>
    <p:sldId id="354" r:id="rId137"/>
    <p:sldId id="355" r:id="rId138"/>
    <p:sldId id="356" r:id="rId139"/>
    <p:sldId id="357" r:id="rId140"/>
    <p:sldId id="451" r:id="rId141"/>
    <p:sldId id="452" r:id="rId142"/>
    <p:sldId id="453" r:id="rId143"/>
    <p:sldId id="454" r:id="rId144"/>
    <p:sldId id="455" r:id="rId145"/>
    <p:sldId id="456" r:id="rId146"/>
    <p:sldId id="457" r:id="rId147"/>
    <p:sldId id="458" r:id="rId148"/>
    <p:sldId id="459" r:id="rId149"/>
    <p:sldId id="489" r:id="rId150"/>
    <p:sldId id="359" r:id="rId151"/>
    <p:sldId id="360" r:id="rId152"/>
    <p:sldId id="361" r:id="rId153"/>
    <p:sldId id="362" r:id="rId154"/>
    <p:sldId id="363" r:id="rId155"/>
    <p:sldId id="364" r:id="rId156"/>
    <p:sldId id="365" r:id="rId157"/>
    <p:sldId id="366" r:id="rId158"/>
    <p:sldId id="367" r:id="rId159"/>
    <p:sldId id="516" r:id="rId160"/>
    <p:sldId id="368" r:id="rId161"/>
    <p:sldId id="369" r:id="rId162"/>
    <p:sldId id="370" r:id="rId163"/>
    <p:sldId id="371" r:id="rId164"/>
    <p:sldId id="372" r:id="rId165"/>
    <p:sldId id="373" r:id="rId166"/>
    <p:sldId id="374" r:id="rId167"/>
    <p:sldId id="375" r:id="rId168"/>
    <p:sldId id="376" r:id="rId169"/>
    <p:sldId id="524" r:id="rId170"/>
    <p:sldId id="517" r:id="rId171"/>
    <p:sldId id="532" r:id="rId172"/>
    <p:sldId id="522" r:id="rId173"/>
    <p:sldId id="520" r:id="rId174"/>
    <p:sldId id="378" r:id="rId175"/>
    <p:sldId id="379" r:id="rId176"/>
    <p:sldId id="380" r:id="rId177"/>
    <p:sldId id="381" r:id="rId178"/>
    <p:sldId id="382" r:id="rId179"/>
    <p:sldId id="383" r:id="rId180"/>
    <p:sldId id="384" r:id="rId181"/>
    <p:sldId id="523" r:id="rId182"/>
    <p:sldId id="533" r:id="rId183"/>
    <p:sldId id="521" r:id="rId184"/>
    <p:sldId id="385" r:id="rId185"/>
    <p:sldId id="386" r:id="rId186"/>
    <p:sldId id="525" r:id="rId187"/>
    <p:sldId id="526" r:id="rId188"/>
    <p:sldId id="527" r:id="rId189"/>
    <p:sldId id="528" r:id="rId190"/>
    <p:sldId id="534" r:id="rId191"/>
    <p:sldId id="529" r:id="rId192"/>
    <p:sldId id="530" r:id="rId193"/>
    <p:sldId id="531" r:id="rId194"/>
    <p:sldId id="461" r:id="rId195"/>
    <p:sldId id="462" r:id="rId196"/>
    <p:sldId id="463" r:id="rId197"/>
    <p:sldId id="464" r:id="rId198"/>
    <p:sldId id="465" r:id="rId199"/>
    <p:sldId id="469" r:id="rId200"/>
    <p:sldId id="470" r:id="rId201"/>
    <p:sldId id="471" r:id="rId202"/>
    <p:sldId id="472" r:id="rId203"/>
    <p:sldId id="473" r:id="rId204"/>
    <p:sldId id="481" r:id="rId205"/>
    <p:sldId id="393" r:id="rId206"/>
    <p:sldId id="394" r:id="rId207"/>
    <p:sldId id="395" r:id="rId208"/>
    <p:sldId id="396" r:id="rId209"/>
    <p:sldId id="397" r:id="rId210"/>
    <p:sldId id="398" r:id="rId211"/>
    <p:sldId id="399" r:id="rId212"/>
    <p:sldId id="400" r:id="rId213"/>
    <p:sldId id="401" r:id="rId214"/>
    <p:sldId id="468" r:id="rId215"/>
    <p:sldId id="402" r:id="rId216"/>
    <p:sldId id="403" r:id="rId217"/>
    <p:sldId id="404" r:id="rId218"/>
    <p:sldId id="420" r:id="rId219"/>
    <p:sldId id="405" r:id="rId220"/>
    <p:sldId id="406" r:id="rId221"/>
    <p:sldId id="407" r:id="rId222"/>
    <p:sldId id="408" r:id="rId223"/>
    <p:sldId id="409" r:id="rId224"/>
    <p:sldId id="410" r:id="rId225"/>
    <p:sldId id="411" r:id="rId226"/>
    <p:sldId id="425" r:id="rId227"/>
    <p:sldId id="518" r:id="rId228"/>
    <p:sldId id="519" r:id="rId229"/>
  </p:sldIdLst>
  <p:sldSz cx="9144000" cy="6858000" type="screen4x3"/>
  <p:notesSz cx="10234295" cy="7099300"/>
  <p:custDataLst>
    <p:tags r:id="rId2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anose="020B0A040201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anose="020B0A040201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anose="020B0A040201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anose="020B0A040201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anose="020B0A040201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anose="020B0A040201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anose="020B0A040201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anose="020B0A040201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anose="020B0A040201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3574" autoAdjust="0"/>
  </p:normalViewPr>
  <p:slideViewPr>
    <p:cSldViewPr showGuides="1">
      <p:cViewPr varScale="1">
        <p:scale>
          <a:sx n="69" d="100"/>
          <a:sy n="69" d="100"/>
        </p:scale>
        <p:origin x="1160" y="52"/>
      </p:cViewPr>
      <p:guideLst>
        <p:guide orient="horz" pos="2121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0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4" Type="http://schemas.openxmlformats.org/officeDocument/2006/relationships/tags" Target="tags/tag1.xml"/><Relationship Id="rId233" Type="http://schemas.openxmlformats.org/officeDocument/2006/relationships/tableStyles" Target="tableStyles.xml"/><Relationship Id="rId232" Type="http://schemas.openxmlformats.org/officeDocument/2006/relationships/viewProps" Target="viewProps.xml"/><Relationship Id="rId231" Type="http://schemas.openxmlformats.org/officeDocument/2006/relationships/presProps" Target="presProps.xml"/><Relationship Id="rId230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9" Type="http://schemas.openxmlformats.org/officeDocument/2006/relationships/slide" Target="slides/slide225.xml"/><Relationship Id="rId228" Type="http://schemas.openxmlformats.org/officeDocument/2006/relationships/slide" Target="slides/slide224.xml"/><Relationship Id="rId227" Type="http://schemas.openxmlformats.org/officeDocument/2006/relationships/slide" Target="slides/slide223.xml"/><Relationship Id="rId226" Type="http://schemas.openxmlformats.org/officeDocument/2006/relationships/slide" Target="slides/slide222.xml"/><Relationship Id="rId225" Type="http://schemas.openxmlformats.org/officeDocument/2006/relationships/slide" Target="slides/slide221.xml"/><Relationship Id="rId224" Type="http://schemas.openxmlformats.org/officeDocument/2006/relationships/slide" Target="slides/slide220.xml"/><Relationship Id="rId223" Type="http://schemas.openxmlformats.org/officeDocument/2006/relationships/slide" Target="slides/slide219.xml"/><Relationship Id="rId222" Type="http://schemas.openxmlformats.org/officeDocument/2006/relationships/slide" Target="slides/slide218.xml"/><Relationship Id="rId221" Type="http://schemas.openxmlformats.org/officeDocument/2006/relationships/slide" Target="slides/slide217.xml"/><Relationship Id="rId220" Type="http://schemas.openxmlformats.org/officeDocument/2006/relationships/slide" Target="slides/slide216.xml"/><Relationship Id="rId22" Type="http://schemas.openxmlformats.org/officeDocument/2006/relationships/slide" Target="slides/slide19.xml"/><Relationship Id="rId219" Type="http://schemas.openxmlformats.org/officeDocument/2006/relationships/slide" Target="slides/slide215.xml"/><Relationship Id="rId218" Type="http://schemas.openxmlformats.org/officeDocument/2006/relationships/slide" Target="slides/slide214.xml"/><Relationship Id="rId217" Type="http://schemas.openxmlformats.org/officeDocument/2006/relationships/slide" Target="slides/slide213.xml"/><Relationship Id="rId216" Type="http://schemas.openxmlformats.org/officeDocument/2006/relationships/slide" Target="slides/slide212.xml"/><Relationship Id="rId215" Type="http://schemas.openxmlformats.org/officeDocument/2006/relationships/slide" Target="slides/slide211.xml"/><Relationship Id="rId214" Type="http://schemas.openxmlformats.org/officeDocument/2006/relationships/slide" Target="slides/slide210.xml"/><Relationship Id="rId213" Type="http://schemas.openxmlformats.org/officeDocument/2006/relationships/slide" Target="slides/slide209.xml"/><Relationship Id="rId212" Type="http://schemas.openxmlformats.org/officeDocument/2006/relationships/slide" Target="slides/slide208.xml"/><Relationship Id="rId211" Type="http://schemas.openxmlformats.org/officeDocument/2006/relationships/slide" Target="slides/slide207.xml"/><Relationship Id="rId210" Type="http://schemas.openxmlformats.org/officeDocument/2006/relationships/slide" Target="slides/slide206.xml"/><Relationship Id="rId21" Type="http://schemas.openxmlformats.org/officeDocument/2006/relationships/slide" Target="slides/slide18.xml"/><Relationship Id="rId209" Type="http://schemas.openxmlformats.org/officeDocument/2006/relationships/slide" Target="slides/slide205.xml"/><Relationship Id="rId208" Type="http://schemas.openxmlformats.org/officeDocument/2006/relationships/slide" Target="slides/slide204.xml"/><Relationship Id="rId207" Type="http://schemas.openxmlformats.org/officeDocument/2006/relationships/slide" Target="slides/slide203.xml"/><Relationship Id="rId206" Type="http://schemas.openxmlformats.org/officeDocument/2006/relationships/slide" Target="slides/slide202.xml"/><Relationship Id="rId205" Type="http://schemas.openxmlformats.org/officeDocument/2006/relationships/slide" Target="slides/slide201.xml"/><Relationship Id="rId204" Type="http://schemas.openxmlformats.org/officeDocument/2006/relationships/slide" Target="slides/slide200.xml"/><Relationship Id="rId203" Type="http://schemas.openxmlformats.org/officeDocument/2006/relationships/slide" Target="slides/slide199.xml"/><Relationship Id="rId202" Type="http://schemas.openxmlformats.org/officeDocument/2006/relationships/slide" Target="slides/slide198.xml"/><Relationship Id="rId201" Type="http://schemas.openxmlformats.org/officeDocument/2006/relationships/slide" Target="slides/slide197.xml"/><Relationship Id="rId200" Type="http://schemas.openxmlformats.org/officeDocument/2006/relationships/slide" Target="slides/slide196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9" Type="http://schemas.openxmlformats.org/officeDocument/2006/relationships/slide" Target="slides/slide195.xml"/><Relationship Id="rId198" Type="http://schemas.openxmlformats.org/officeDocument/2006/relationships/slide" Target="slides/slide194.xml"/><Relationship Id="rId197" Type="http://schemas.openxmlformats.org/officeDocument/2006/relationships/slide" Target="slides/slide193.xml"/><Relationship Id="rId196" Type="http://schemas.openxmlformats.org/officeDocument/2006/relationships/slide" Target="slides/slide192.xml"/><Relationship Id="rId195" Type="http://schemas.openxmlformats.org/officeDocument/2006/relationships/slide" Target="slides/slide191.xml"/><Relationship Id="rId194" Type="http://schemas.openxmlformats.org/officeDocument/2006/relationships/slide" Target="slides/slide190.xml"/><Relationship Id="rId193" Type="http://schemas.openxmlformats.org/officeDocument/2006/relationships/slide" Target="slides/slide189.xml"/><Relationship Id="rId192" Type="http://schemas.openxmlformats.org/officeDocument/2006/relationships/slide" Target="slides/slide188.xml"/><Relationship Id="rId191" Type="http://schemas.openxmlformats.org/officeDocument/2006/relationships/slide" Target="slides/slide187.xml"/><Relationship Id="rId190" Type="http://schemas.openxmlformats.org/officeDocument/2006/relationships/slide" Target="slides/slide186.xml"/><Relationship Id="rId19" Type="http://schemas.openxmlformats.org/officeDocument/2006/relationships/slide" Target="slides/slide16.xml"/><Relationship Id="rId189" Type="http://schemas.openxmlformats.org/officeDocument/2006/relationships/slide" Target="slides/slide185.xml"/><Relationship Id="rId188" Type="http://schemas.openxmlformats.org/officeDocument/2006/relationships/slide" Target="slides/slide184.xml"/><Relationship Id="rId187" Type="http://schemas.openxmlformats.org/officeDocument/2006/relationships/slide" Target="slides/slide183.xml"/><Relationship Id="rId186" Type="http://schemas.openxmlformats.org/officeDocument/2006/relationships/slide" Target="slides/slide182.xml"/><Relationship Id="rId185" Type="http://schemas.openxmlformats.org/officeDocument/2006/relationships/slide" Target="slides/slide181.xml"/><Relationship Id="rId184" Type="http://schemas.openxmlformats.org/officeDocument/2006/relationships/slide" Target="slides/slide180.xml"/><Relationship Id="rId183" Type="http://schemas.openxmlformats.org/officeDocument/2006/relationships/slide" Target="slides/slide179.xml"/><Relationship Id="rId182" Type="http://schemas.openxmlformats.org/officeDocument/2006/relationships/slide" Target="slides/slide178.xml"/><Relationship Id="rId181" Type="http://schemas.openxmlformats.org/officeDocument/2006/relationships/slide" Target="slides/slide177.xml"/><Relationship Id="rId180" Type="http://schemas.openxmlformats.org/officeDocument/2006/relationships/slide" Target="slides/slide176.xml"/><Relationship Id="rId18" Type="http://schemas.openxmlformats.org/officeDocument/2006/relationships/slide" Target="slides/slide15.xml"/><Relationship Id="rId179" Type="http://schemas.openxmlformats.org/officeDocument/2006/relationships/slide" Target="slides/slide175.xml"/><Relationship Id="rId178" Type="http://schemas.openxmlformats.org/officeDocument/2006/relationships/slide" Target="slides/slide174.xml"/><Relationship Id="rId177" Type="http://schemas.openxmlformats.org/officeDocument/2006/relationships/slide" Target="slides/slide173.xml"/><Relationship Id="rId176" Type="http://schemas.openxmlformats.org/officeDocument/2006/relationships/slide" Target="slides/slide172.xml"/><Relationship Id="rId175" Type="http://schemas.openxmlformats.org/officeDocument/2006/relationships/slide" Target="slides/slide171.xml"/><Relationship Id="rId174" Type="http://schemas.openxmlformats.org/officeDocument/2006/relationships/slide" Target="slides/slide170.xml"/><Relationship Id="rId173" Type="http://schemas.openxmlformats.org/officeDocument/2006/relationships/slide" Target="slides/slide169.xml"/><Relationship Id="rId172" Type="http://schemas.openxmlformats.org/officeDocument/2006/relationships/slide" Target="slides/slide168.xml"/><Relationship Id="rId171" Type="http://schemas.openxmlformats.org/officeDocument/2006/relationships/slide" Target="slides/slide167.xml"/><Relationship Id="rId170" Type="http://schemas.openxmlformats.org/officeDocument/2006/relationships/slide" Target="slides/slide166.xml"/><Relationship Id="rId17" Type="http://schemas.openxmlformats.org/officeDocument/2006/relationships/slide" Target="slides/slide14.xml"/><Relationship Id="rId169" Type="http://schemas.openxmlformats.org/officeDocument/2006/relationships/slide" Target="slides/slide165.xml"/><Relationship Id="rId168" Type="http://schemas.openxmlformats.org/officeDocument/2006/relationships/slide" Target="slides/slide164.xml"/><Relationship Id="rId167" Type="http://schemas.openxmlformats.org/officeDocument/2006/relationships/slide" Target="slides/slide163.xml"/><Relationship Id="rId166" Type="http://schemas.openxmlformats.org/officeDocument/2006/relationships/slide" Target="slides/slide162.xml"/><Relationship Id="rId165" Type="http://schemas.openxmlformats.org/officeDocument/2006/relationships/slide" Target="slides/slide161.xml"/><Relationship Id="rId164" Type="http://schemas.openxmlformats.org/officeDocument/2006/relationships/slide" Target="slides/slide160.xml"/><Relationship Id="rId163" Type="http://schemas.openxmlformats.org/officeDocument/2006/relationships/slide" Target="slides/slide159.xml"/><Relationship Id="rId162" Type="http://schemas.openxmlformats.org/officeDocument/2006/relationships/slide" Target="slides/slide158.xml"/><Relationship Id="rId161" Type="http://schemas.openxmlformats.org/officeDocument/2006/relationships/slide" Target="slides/slide157.xml"/><Relationship Id="rId160" Type="http://schemas.openxmlformats.org/officeDocument/2006/relationships/slide" Target="slides/slide156.xml"/><Relationship Id="rId16" Type="http://schemas.openxmlformats.org/officeDocument/2006/relationships/slide" Target="slides/slide13.xml"/><Relationship Id="rId159" Type="http://schemas.openxmlformats.org/officeDocument/2006/relationships/slide" Target="slides/slide155.xml"/><Relationship Id="rId158" Type="http://schemas.openxmlformats.org/officeDocument/2006/relationships/slide" Target="slides/slide154.xml"/><Relationship Id="rId157" Type="http://schemas.openxmlformats.org/officeDocument/2006/relationships/slide" Target="slides/slide153.xml"/><Relationship Id="rId156" Type="http://schemas.openxmlformats.org/officeDocument/2006/relationships/slide" Target="slides/slide152.xml"/><Relationship Id="rId155" Type="http://schemas.openxmlformats.org/officeDocument/2006/relationships/slide" Target="slides/slide151.xml"/><Relationship Id="rId154" Type="http://schemas.openxmlformats.org/officeDocument/2006/relationships/slide" Target="slides/slide150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0" Type="http://schemas.openxmlformats.org/officeDocument/2006/relationships/slide" Target="slides/slide146.xml"/><Relationship Id="rId15" Type="http://schemas.openxmlformats.org/officeDocument/2006/relationships/slide" Target="slides/slide12.xml"/><Relationship Id="rId149" Type="http://schemas.openxmlformats.org/officeDocument/2006/relationships/slide" Target="slides/slide145.xml"/><Relationship Id="rId148" Type="http://schemas.openxmlformats.org/officeDocument/2006/relationships/slide" Target="slides/slide144.xml"/><Relationship Id="rId147" Type="http://schemas.openxmlformats.org/officeDocument/2006/relationships/slide" Target="slides/slide143.xml"/><Relationship Id="rId146" Type="http://schemas.openxmlformats.org/officeDocument/2006/relationships/slide" Target="slides/slide142.xml"/><Relationship Id="rId145" Type="http://schemas.openxmlformats.org/officeDocument/2006/relationships/slide" Target="slides/slide141.xml"/><Relationship Id="rId144" Type="http://schemas.openxmlformats.org/officeDocument/2006/relationships/slide" Target="slides/slide140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14" Type="http://schemas.openxmlformats.org/officeDocument/2006/relationships/slide" Target="slides/slide11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" Type="http://schemas.openxmlformats.org/officeDocument/2006/relationships/slide" Target="slides/slide10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125" Type="http://schemas.openxmlformats.org/officeDocument/2006/relationships/slide" Target="slides/slide12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9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8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59.emf"/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emf"/><Relationship Id="rId4" Type="http://schemas.openxmlformats.org/officeDocument/2006/relationships/image" Target="../media/image74.emf"/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emf"/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e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91.emf"/><Relationship Id="rId1" Type="http://schemas.openxmlformats.org/officeDocument/2006/relationships/image" Target="../media/image92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99.w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Relationship Id="rId3" Type="http://schemas.openxmlformats.org/officeDocument/2006/relationships/image" Target="../media/image95.e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98.emf"/><Relationship Id="rId4" Type="http://schemas.openxmlformats.org/officeDocument/2006/relationships/image" Target="../media/image97.emf"/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103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emf"/><Relationship Id="rId8" Type="http://schemas.openxmlformats.org/officeDocument/2006/relationships/image" Target="../media/image111.emf"/><Relationship Id="rId7" Type="http://schemas.openxmlformats.org/officeDocument/2006/relationships/image" Target="../media/image110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2" Type="http://schemas.openxmlformats.org/officeDocument/2006/relationships/image" Target="../media/image115.emf"/><Relationship Id="rId11" Type="http://schemas.openxmlformats.org/officeDocument/2006/relationships/image" Target="../media/image114.emf"/><Relationship Id="rId10" Type="http://schemas.openxmlformats.org/officeDocument/2006/relationships/image" Target="../media/image113.emf"/><Relationship Id="rId1" Type="http://schemas.openxmlformats.org/officeDocument/2006/relationships/image" Target="../media/image104.e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3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3.emf"/><Relationship Id="rId3" Type="http://schemas.openxmlformats.org/officeDocument/2006/relationships/image" Target="../media/image122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7" Type="http://schemas.openxmlformats.org/officeDocument/2006/relationships/image" Target="../media/image152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emf"/></Relationships>
</file>

<file path=ppt/drawings/_rels/vmlDrawing4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1.emf"/><Relationship Id="rId4" Type="http://schemas.openxmlformats.org/officeDocument/2006/relationships/image" Target="../media/image170.emf"/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/Relationships>
</file>

<file path=ppt/drawings/_rels/vmlDrawing5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emf"/><Relationship Id="rId8" Type="http://schemas.openxmlformats.org/officeDocument/2006/relationships/image" Target="../media/image190.emf"/><Relationship Id="rId7" Type="http://schemas.openxmlformats.org/officeDocument/2006/relationships/image" Target="../media/image189.emf"/><Relationship Id="rId6" Type="http://schemas.openxmlformats.org/officeDocument/2006/relationships/image" Target="../media/image188.emf"/><Relationship Id="rId5" Type="http://schemas.openxmlformats.org/officeDocument/2006/relationships/image" Target="../media/image187.emf"/><Relationship Id="rId4" Type="http://schemas.openxmlformats.org/officeDocument/2006/relationships/image" Target="../media/image186.emf"/><Relationship Id="rId3" Type="http://schemas.openxmlformats.org/officeDocument/2006/relationships/image" Target="../media/image185.emf"/><Relationship Id="rId24" Type="http://schemas.openxmlformats.org/officeDocument/2006/relationships/image" Target="../media/image206.emf"/><Relationship Id="rId23" Type="http://schemas.openxmlformats.org/officeDocument/2006/relationships/image" Target="../media/image205.emf"/><Relationship Id="rId22" Type="http://schemas.openxmlformats.org/officeDocument/2006/relationships/image" Target="../media/image204.emf"/><Relationship Id="rId21" Type="http://schemas.openxmlformats.org/officeDocument/2006/relationships/image" Target="../media/image203.emf"/><Relationship Id="rId20" Type="http://schemas.openxmlformats.org/officeDocument/2006/relationships/image" Target="../media/image202.emf"/><Relationship Id="rId2" Type="http://schemas.openxmlformats.org/officeDocument/2006/relationships/image" Target="../media/image184.emf"/><Relationship Id="rId19" Type="http://schemas.openxmlformats.org/officeDocument/2006/relationships/image" Target="../media/image201.emf"/><Relationship Id="rId18" Type="http://schemas.openxmlformats.org/officeDocument/2006/relationships/image" Target="../media/image200.emf"/><Relationship Id="rId17" Type="http://schemas.openxmlformats.org/officeDocument/2006/relationships/image" Target="../media/image199.emf"/><Relationship Id="rId16" Type="http://schemas.openxmlformats.org/officeDocument/2006/relationships/image" Target="../media/image198.emf"/><Relationship Id="rId15" Type="http://schemas.openxmlformats.org/officeDocument/2006/relationships/image" Target="../media/image197.emf"/><Relationship Id="rId14" Type="http://schemas.openxmlformats.org/officeDocument/2006/relationships/image" Target="../media/image196.emf"/><Relationship Id="rId13" Type="http://schemas.openxmlformats.org/officeDocument/2006/relationships/image" Target="../media/image195.emf"/><Relationship Id="rId12" Type="http://schemas.openxmlformats.org/officeDocument/2006/relationships/image" Target="../media/image194.emf"/><Relationship Id="rId11" Type="http://schemas.openxmlformats.org/officeDocument/2006/relationships/image" Target="../media/image193.emf"/><Relationship Id="rId10" Type="http://schemas.openxmlformats.org/officeDocument/2006/relationships/image" Target="../media/image192.emf"/><Relationship Id="rId1" Type="http://schemas.openxmlformats.org/officeDocument/2006/relationships/image" Target="../media/image183.emf"/></Relationships>
</file>

<file path=ppt/drawings/_rels/vmlDrawing5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1.emf"/><Relationship Id="rId4" Type="http://schemas.openxmlformats.org/officeDocument/2006/relationships/image" Target="../media/image210.emf"/><Relationship Id="rId3" Type="http://schemas.openxmlformats.org/officeDocument/2006/relationships/image" Target="../media/image209.e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5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5.emf"/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/Relationships>
</file>

<file path=ppt/drawings/_rels/vmlDrawing5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2.emf"/><Relationship Id="rId4" Type="http://schemas.openxmlformats.org/officeDocument/2006/relationships/image" Target="../media/image214.emf"/><Relationship Id="rId3" Type="http://schemas.openxmlformats.org/officeDocument/2006/relationships/image" Target="../media/image211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emf"/><Relationship Id="rId8" Type="http://schemas.openxmlformats.org/officeDocument/2006/relationships/image" Target="../media/image32.emf"/><Relationship Id="rId7" Type="http://schemas.openxmlformats.org/officeDocument/2006/relationships/image" Target="../media/image31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0" Type="http://schemas.openxmlformats.org/officeDocument/2006/relationships/image" Target="../media/image34.emf"/><Relationship Id="rId1" Type="http://schemas.openxmlformats.org/officeDocument/2006/relationships/image" Target="../media/image25.emf"/></Relationships>
</file>

<file path=ppt/drawings/_rels/vmlDrawing6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1.emf"/><Relationship Id="rId5" Type="http://schemas.openxmlformats.org/officeDocument/2006/relationships/image" Target="../media/image220.emf"/><Relationship Id="rId4" Type="http://schemas.openxmlformats.org/officeDocument/2006/relationships/image" Target="../media/image219.emf"/><Relationship Id="rId3" Type="http://schemas.openxmlformats.org/officeDocument/2006/relationships/image" Target="../media/image218.emf"/><Relationship Id="rId2" Type="http://schemas.openxmlformats.org/officeDocument/2006/relationships/image" Target="../media/image217.emf"/><Relationship Id="rId1" Type="http://schemas.openxmlformats.org/officeDocument/2006/relationships/image" Target="../media/image216.e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5.wmf"/><Relationship Id="rId3" Type="http://schemas.openxmlformats.org/officeDocument/2006/relationships/image" Target="../media/image224.emf"/><Relationship Id="rId2" Type="http://schemas.openxmlformats.org/officeDocument/2006/relationships/image" Target="../media/image223.emf"/><Relationship Id="rId1" Type="http://schemas.openxmlformats.org/officeDocument/2006/relationships/image" Target="../media/image222.wmf"/></Relationships>
</file>

<file path=ppt/drawings/_rels/vmlDrawing6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emf"/><Relationship Id="rId4" Type="http://schemas.openxmlformats.org/officeDocument/2006/relationships/image" Target="../media/image229.emf"/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/Relationships>
</file>

<file path=ppt/drawings/_rels/vmlDrawing6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5.emf"/><Relationship Id="rId4" Type="http://schemas.openxmlformats.org/officeDocument/2006/relationships/image" Target="../media/image234.emf"/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emf"/><Relationship Id="rId1" Type="http://schemas.openxmlformats.org/officeDocument/2006/relationships/image" Target="../media/image236.e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emf"/><Relationship Id="rId1" Type="http://schemas.openxmlformats.org/officeDocument/2006/relationships/image" Target="../media/image240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emf"/></Relationships>
</file>

<file path=ppt/drawings/_rels/vmlDrawing6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6.emf"/><Relationship Id="rId3" Type="http://schemas.openxmlformats.org/officeDocument/2006/relationships/image" Target="../media/image245.emf"/><Relationship Id="rId2" Type="http://schemas.openxmlformats.org/officeDocument/2006/relationships/image" Target="../media/image244.emf"/><Relationship Id="rId1" Type="http://schemas.openxmlformats.org/officeDocument/2006/relationships/image" Target="../media/image243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emf"/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effectLst/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effectLst/>
                <a:latin typeface="Times New Roman" panose="02020603050405020304" pitchFamily="18" charset="0"/>
              </a:defRPr>
            </a:lvl1pPr>
          </a:lstStyle>
          <a:p>
            <a:fld id="{78A9613D-3E2E-4C15-8058-452098AEE03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4FD97-23A0-4B27-AAEC-3498B8B49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C663E-62F5-456C-8F86-66C10EDD21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个有效循环（只有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”在触发器中移位），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个无效循环（不能自启动的原因）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可以直接扩充状态表，得到</a:t>
            </a:r>
            <a:r>
              <a:rPr lang="en-US" altLang="zh-CN" dirty="0" smtClean="0"/>
              <a:t>D1</a:t>
            </a:r>
            <a:r>
              <a:rPr lang="zh-CN" altLang="en-US" dirty="0" smtClean="0"/>
              <a:t>的值。（见前面介绍的直接求激励值的方法：根据现态和次态的对应关系，直接求出激励的值。）</a:t>
            </a:r>
            <a:endParaRPr lang="en-US" altLang="zh-CN" dirty="0" smtClean="0"/>
          </a:p>
          <a:p>
            <a:r>
              <a:rPr lang="zh-CN" altLang="en-US" dirty="0" smtClean="0"/>
              <a:t>破坏无效循环的状态转换，将无效循环的激励</a:t>
            </a:r>
            <a:r>
              <a:rPr lang="en-US" altLang="zh-CN" dirty="0" smtClean="0"/>
              <a:t>D1</a:t>
            </a:r>
            <a:r>
              <a:rPr lang="zh-CN" altLang="en-US" dirty="0" smtClean="0"/>
              <a:t>改为“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”（原来的值为“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”），则它们不能进入无效循环的次态。</a:t>
            </a:r>
            <a:endParaRPr lang="en-US" altLang="zh-CN" dirty="0" smtClean="0"/>
          </a:p>
          <a:p>
            <a:r>
              <a:rPr lang="zh-CN" altLang="en-US" dirty="0" smtClean="0"/>
              <a:t>激励端</a:t>
            </a:r>
            <a:r>
              <a:rPr lang="en-US" altLang="zh-CN" dirty="0" smtClean="0"/>
              <a:t>D1=1</a:t>
            </a:r>
            <a:r>
              <a:rPr lang="zh-CN" altLang="en-US" dirty="0" smtClean="0"/>
              <a:t>，只能对应有效循环的现态（“</a:t>
            </a:r>
            <a:r>
              <a:rPr lang="en-US" altLang="zh-CN" dirty="0" smtClean="0"/>
              <a:t>0001</a:t>
            </a:r>
            <a:r>
              <a:rPr lang="zh-CN" altLang="en-US" dirty="0" smtClean="0"/>
              <a:t>”）。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对于无效循环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D1=1</a:t>
            </a:r>
            <a:r>
              <a:rPr lang="zh-CN" altLang="en-US" dirty="0" smtClean="0"/>
              <a:t>，移入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”，就能进入有效循环。</a:t>
            </a:r>
            <a:endParaRPr lang="en-US" altLang="zh-CN" dirty="0" smtClean="0"/>
          </a:p>
          <a:p>
            <a:r>
              <a:rPr lang="zh-CN" altLang="en-US" dirty="0" smtClean="0"/>
              <a:t>重新求</a:t>
            </a:r>
            <a:r>
              <a:rPr lang="en-US" altLang="zh-CN" dirty="0" smtClean="0"/>
              <a:t>D1</a:t>
            </a:r>
            <a:r>
              <a:rPr lang="zh-CN" altLang="en-US" dirty="0" smtClean="0"/>
              <a:t>的激励方程时，将修改</a:t>
            </a:r>
            <a:r>
              <a:rPr lang="en-US" altLang="zh-CN" dirty="0" smtClean="0"/>
              <a:t>D1</a:t>
            </a:r>
            <a:r>
              <a:rPr lang="zh-CN" altLang="en-US" dirty="0" smtClean="0"/>
              <a:t>后的现态（“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”），与有效循环的现态（“</a:t>
            </a:r>
            <a:r>
              <a:rPr lang="en-US" altLang="zh-CN" dirty="0" smtClean="0"/>
              <a:t>0001</a:t>
            </a:r>
            <a:r>
              <a:rPr lang="zh-CN" altLang="en-US" dirty="0" smtClean="0"/>
              <a:t>”），进行合并。保证得到正确的次态。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可以直接扩充状态表，得到</a:t>
            </a:r>
            <a:r>
              <a:rPr lang="en-US" altLang="zh-CN" dirty="0" smtClean="0"/>
              <a:t>D1</a:t>
            </a:r>
            <a:r>
              <a:rPr lang="zh-CN" altLang="en-US" dirty="0" smtClean="0"/>
              <a:t>的值。（见前面介绍的直接求激励值的方法：根据现态和次态的对应关系，直接求出激励的值。）</a:t>
            </a:r>
            <a:endParaRPr lang="en-US" altLang="zh-CN" dirty="0" smtClean="0"/>
          </a:p>
          <a:p>
            <a:r>
              <a:rPr lang="zh-CN" altLang="en-US" dirty="0" smtClean="0"/>
              <a:t>破坏无效循环的状态转换，将无效循环的激励</a:t>
            </a:r>
            <a:r>
              <a:rPr lang="en-US" altLang="zh-CN" dirty="0" smtClean="0"/>
              <a:t>D1</a:t>
            </a:r>
            <a:r>
              <a:rPr lang="zh-CN" altLang="en-US" dirty="0" smtClean="0"/>
              <a:t>改为“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”（原来的值为“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”），则它们不能进入无效循环的次态。</a:t>
            </a:r>
            <a:endParaRPr lang="en-US" altLang="zh-CN" dirty="0" smtClean="0"/>
          </a:p>
          <a:p>
            <a:r>
              <a:rPr lang="zh-CN" altLang="en-US" dirty="0" smtClean="0"/>
              <a:t>激励端</a:t>
            </a:r>
            <a:r>
              <a:rPr lang="en-US" altLang="zh-CN" dirty="0" smtClean="0"/>
              <a:t>D1=1</a:t>
            </a:r>
            <a:r>
              <a:rPr lang="zh-CN" altLang="en-US" dirty="0" smtClean="0"/>
              <a:t>，只能对应有效循环的现态（“</a:t>
            </a:r>
            <a:r>
              <a:rPr lang="en-US" altLang="zh-CN" dirty="0" smtClean="0"/>
              <a:t>000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100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110</a:t>
            </a:r>
            <a:r>
              <a:rPr lang="zh-CN" altLang="en-US" dirty="0" smtClean="0"/>
              <a:t>”）。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" name="Group 10"/>
          <p:cNvGrpSpPr/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096" name="Group 24"/>
          <p:cNvGrpSpPr/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Freeform 31"/>
            <p:cNvSpPr/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Freeform 32"/>
            <p:cNvSpPr/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881188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877758-D70B-4043-B2F3-DE00D7FA37C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746D-8AE1-46DC-B9CD-915272F0230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C576E-3C02-4641-B683-428B909653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082" name="Group 10"/>
          <p:cNvGrpSpPr/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096" name="Group 24"/>
          <p:cNvGrpSpPr/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3" name="Freeform 31"/>
            <p:cNvSpPr/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4" name="Freeform 32"/>
            <p:cNvSpPr/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881188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877758-D70B-4043-B2F3-DE00D7FA37CA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EB92-3CFB-4441-9E91-B5D295D10A30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5B10E-5FE0-4B8A-AFF9-E4EAFF76E845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9DC80-902C-4D28-BD38-F6FA0D3C050C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2A31F-31D4-42B5-9737-19BBFE7110D8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531AD-7831-48F5-832D-6A7D13B29309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8731F-7D2D-487F-91DF-0F18E1235D3D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37928-0771-4E01-8D02-D146F81D1ED0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EB92-3CFB-4441-9E91-B5D295D10A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E4C97-8039-4376-8528-4BD7A03561B3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746D-8AE1-46DC-B9CD-915272F0230D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C576E-3C02-4641-B683-428B909653B0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5B10E-5FE0-4B8A-AFF9-E4EAFF76E8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9DC80-902C-4D28-BD38-F6FA0D3C05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2A31F-31D4-42B5-9737-19BBFE7110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531AD-7831-48F5-832D-6A7D13B2930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8731F-7D2D-487F-91DF-0F18E1235D3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37928-0771-4E01-8D02-D146F81D1ED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E4C97-8039-4376-8528-4BD7A03561B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/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2069" name="Group 21"/>
          <p:cNvGrpSpPr/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Freeform 28"/>
            <p:cNvSpPr/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Freeform 29"/>
            <p:cNvSpPr/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fld id="{7AAB20B6-F69D-493A-8E91-DCFBFF1E8791}" type="slidenum">
              <a:rPr lang="zh-CN" altLang="en-US"/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/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2069" name="Group 21"/>
          <p:cNvGrpSpPr/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6" name="Freeform 28"/>
            <p:cNvSpPr/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7" name="Freeform 29"/>
            <p:cNvSpPr/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fld id="{7AAB20B6-F69D-493A-8E91-DCFBFF1E8791}" type="slidenum">
              <a:rPr lang="zh-CN" altLang="en-US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audio" Target="../media/audio2.wav"/><Relationship Id="rId5" Type="http://schemas.openxmlformats.org/officeDocument/2006/relationships/audio" Target="../media/audio3.wav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3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audio" Target="../media/audio2.wav"/><Relationship Id="rId5" Type="http://schemas.openxmlformats.org/officeDocument/2006/relationships/audio" Target="../media/audio3.wav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5.bin"/></Relationships>
</file>

<file path=ppt/slides/_rels/slide1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audio" Target="../media/audio3.wav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7.bin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4.e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2.e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1.e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2.xml"/><Relationship Id="rId14" Type="http://schemas.openxmlformats.org/officeDocument/2006/relationships/audio" Target="../media/audio2.wav"/><Relationship Id="rId13" Type="http://schemas.openxmlformats.org/officeDocument/2006/relationships/audio" Target="../media/audio3.wav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75.emf"/><Relationship Id="rId1" Type="http://schemas.openxmlformats.org/officeDocument/2006/relationships/oleObject" Target="../embeddings/oleObject68.bin"/></Relationships>
</file>

<file path=ppt/slides/_rels/slide116.xml.rels><?xml version="1.0" encoding="UTF-8" standalone="yes"?>
<Relationships xmlns="http://schemas.openxmlformats.org/package/2006/relationships"><Relationship Id="rId9" Type="http://schemas.openxmlformats.org/officeDocument/2006/relationships/audio" Target="../media/audio2.wav"/><Relationship Id="rId8" Type="http://schemas.openxmlformats.org/officeDocument/2006/relationships/image" Target="../media/image80.e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8.e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7.emf"/><Relationship Id="rId11" Type="http://schemas.openxmlformats.org/officeDocument/2006/relationships/vmlDrawing" Target="../drawings/vmlDrawing18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74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3.wav"/><Relationship Id="rId4" Type="http://schemas.openxmlformats.org/officeDocument/2006/relationships/image" Target="../media/image82.e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81.wmf"/><Relationship Id="rId1" Type="http://schemas.openxmlformats.org/officeDocument/2006/relationships/oleObject" Target="../embeddings/oleObject78.bin"/></Relationships>
</file>

<file path=ppt/slides/_rels/slide1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6.e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3.emf"/><Relationship Id="rId17" Type="http://schemas.openxmlformats.org/officeDocument/2006/relationships/vmlDrawing" Target="../drawings/vmlDrawing20.vml"/><Relationship Id="rId16" Type="http://schemas.openxmlformats.org/officeDocument/2006/relationships/slideLayout" Target="../slideLayouts/slideLayout2.xml"/><Relationship Id="rId15" Type="http://schemas.openxmlformats.org/officeDocument/2006/relationships/audio" Target="../media/audio2.wav"/><Relationship Id="rId14" Type="http://schemas.openxmlformats.org/officeDocument/2006/relationships/audio" Target="../media/audio1.wav"/><Relationship Id="rId13" Type="http://schemas.openxmlformats.org/officeDocument/2006/relationships/audio" Target="../media/audio3.wav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0.bin"/></Relationships>
</file>

<file path=ppt/slides/_rels/slide1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6.bin"/></Relationships>
</file>

<file path=ppt/slides/_rels/slide1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7.bin"/></Relationships>
</file>

<file path=ppt/slides/_rels/slide1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8.bin"/></Relationships>
</file>

<file path=ppt/slides/_rels/slide1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9.bin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9.wmf"/><Relationship Id="rId1" Type="http://schemas.openxmlformats.org/officeDocument/2006/relationships/oleObject" Target="../embeddings/oleObject90.bin"/></Relationships>
</file>

<file path=ppt/slides/_rels/slide1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84.emf"/><Relationship Id="rId1" Type="http://schemas.openxmlformats.org/officeDocument/2006/relationships/oleObject" Target="../embeddings/oleObject91.bin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0.wmf"/><Relationship Id="rId1" Type="http://schemas.openxmlformats.org/officeDocument/2006/relationships/oleObject" Target="../embeddings/oleObject92.bin"/></Relationships>
</file>

<file path=ppt/slides/_rels/slide1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2.e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1.emf"/><Relationship Id="rId1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9.vml"/><Relationship Id="rId8" Type="http://schemas.openxmlformats.org/officeDocument/2006/relationships/slideLayout" Target="../slideLayouts/slideLayout2.xml"/><Relationship Id="rId7" Type="http://schemas.openxmlformats.org/officeDocument/2006/relationships/audio" Target="../media/audio2.wav"/><Relationship Id="rId6" Type="http://schemas.openxmlformats.org/officeDocument/2006/relationships/image" Target="../media/image83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1.e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2.emf"/><Relationship Id="rId1" Type="http://schemas.openxmlformats.org/officeDocument/2006/relationships/oleObject" Target="../embeddings/oleObject95.bin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6.e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5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3.wmf"/><Relationship Id="rId19" Type="http://schemas.openxmlformats.org/officeDocument/2006/relationships/vmlDrawing" Target="../drawings/vmlDrawing30.vml"/><Relationship Id="rId18" Type="http://schemas.openxmlformats.org/officeDocument/2006/relationships/slideLayout" Target="../slideLayouts/slideLayout2.xml"/><Relationship Id="rId17" Type="http://schemas.openxmlformats.org/officeDocument/2006/relationships/audio" Target="../media/audio2.wav"/><Relationship Id="rId16" Type="http://schemas.openxmlformats.org/officeDocument/2006/relationships/audio" Target="../media/audio1.wav"/><Relationship Id="rId15" Type="http://schemas.openxmlformats.org/officeDocument/2006/relationships/audio" Target="../media/audio3.wav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98.e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97.emf"/><Relationship Id="rId1" Type="http://schemas.openxmlformats.org/officeDocument/2006/relationships/oleObject" Target="../embeddings/oleObject98.bin"/></Relationships>
</file>

<file path=ppt/slides/_rels/slide1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audio" Target="../media/audio1.wav"/><Relationship Id="rId7" Type="http://schemas.openxmlformats.org/officeDocument/2006/relationships/audio" Target="../media/audio3.wav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1.e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0.e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105.bin"/></Relationships>
</file>

<file path=ppt/slides/_rels/slide1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audio" Target="../media/audio3.wav"/><Relationship Id="rId3" Type="http://schemas.openxmlformats.org/officeDocument/2006/relationships/audio" Target="../media/audio1.wav"/><Relationship Id="rId2" Type="http://schemas.openxmlformats.org/officeDocument/2006/relationships/image" Target="../media/image103.emf"/><Relationship Id="rId1" Type="http://schemas.openxmlformats.org/officeDocument/2006/relationships/oleObject" Target="../embeddings/oleObject108.bin"/></Relationships>
</file>

<file path=ppt/slides/_rels/slide1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97.e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96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5.e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3.emf"/><Relationship Id="rId13" Type="http://schemas.openxmlformats.org/officeDocument/2006/relationships/vmlDrawing" Target="../drawings/vmlDrawing33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2.wav"/><Relationship Id="rId10" Type="http://schemas.openxmlformats.org/officeDocument/2006/relationships/image" Target="../media/image98.emf"/><Relationship Id="rId1" Type="http://schemas.openxmlformats.org/officeDocument/2006/relationships/oleObject" Target="../embeddings/oleObject109.bin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07.e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5.emf"/><Relationship Id="rId3" Type="http://schemas.openxmlformats.org/officeDocument/2006/relationships/oleObject" Target="../embeddings/oleObject115.bin"/><Relationship Id="rId27" Type="http://schemas.openxmlformats.org/officeDocument/2006/relationships/vmlDrawing" Target="../drawings/vmlDrawing34.vml"/><Relationship Id="rId26" Type="http://schemas.openxmlformats.org/officeDocument/2006/relationships/slideLayout" Target="../slideLayouts/slideLayout2.xml"/><Relationship Id="rId25" Type="http://schemas.openxmlformats.org/officeDocument/2006/relationships/audio" Target="../media/audio2.wav"/><Relationship Id="rId24" Type="http://schemas.openxmlformats.org/officeDocument/2006/relationships/image" Target="../media/image115.emf"/><Relationship Id="rId23" Type="http://schemas.openxmlformats.org/officeDocument/2006/relationships/oleObject" Target="../embeddings/oleObject125.bin"/><Relationship Id="rId22" Type="http://schemas.openxmlformats.org/officeDocument/2006/relationships/image" Target="../media/image114.emf"/><Relationship Id="rId21" Type="http://schemas.openxmlformats.org/officeDocument/2006/relationships/oleObject" Target="../embeddings/oleObject124.bin"/><Relationship Id="rId20" Type="http://schemas.openxmlformats.org/officeDocument/2006/relationships/image" Target="../media/image113.emf"/><Relationship Id="rId2" Type="http://schemas.openxmlformats.org/officeDocument/2006/relationships/image" Target="../media/image104.e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12.e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11.e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10.e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09.e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08.emf"/><Relationship Id="rId1" Type="http://schemas.openxmlformats.org/officeDocument/2006/relationships/oleObject" Target="../embeddings/oleObject114.bin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16.emf"/><Relationship Id="rId14" Type="http://schemas.openxmlformats.org/officeDocument/2006/relationships/vmlDrawing" Target="../drawings/vmlDrawing35.vml"/><Relationship Id="rId13" Type="http://schemas.openxmlformats.org/officeDocument/2006/relationships/slideLayout" Target="../slideLayouts/slideLayout2.xml"/><Relationship Id="rId12" Type="http://schemas.openxmlformats.org/officeDocument/2006/relationships/audio" Target="../media/audio2.wav"/><Relationship Id="rId11" Type="http://schemas.openxmlformats.org/officeDocument/2006/relationships/audio" Target="../media/audio3.wav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1.e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2.xml"/><Relationship Id="rId12" Type="http://schemas.openxmlformats.org/officeDocument/2006/relationships/audio" Target="../media/audio2.wav"/><Relationship Id="rId11" Type="http://schemas.openxmlformats.org/officeDocument/2006/relationships/audio" Target="../media/audio3.wav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31.bin"/></Relationships>
</file>

<file path=ppt/slides/_rels/slide1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28.e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7.e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26.emf"/><Relationship Id="rId14" Type="http://schemas.openxmlformats.org/officeDocument/2006/relationships/vmlDrawing" Target="../drawings/vmlDrawing37.vml"/><Relationship Id="rId13" Type="http://schemas.openxmlformats.org/officeDocument/2006/relationships/slideLayout" Target="../slideLayouts/slideLayout2.xml"/><Relationship Id="rId12" Type="http://schemas.openxmlformats.org/officeDocument/2006/relationships/audio" Target="../media/audio2.wav"/><Relationship Id="rId11" Type="http://schemas.openxmlformats.org/officeDocument/2006/relationships/audio" Target="../media/audio3.wav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36.bin"/></Relationships>
</file>

<file path=ppt/slides/_rels/slide1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23.e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18.e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17.emf"/><Relationship Id="rId15" Type="http://schemas.openxmlformats.org/officeDocument/2006/relationships/vmlDrawing" Target="../drawings/vmlDrawing38.vml"/><Relationship Id="rId14" Type="http://schemas.openxmlformats.org/officeDocument/2006/relationships/slideLayout" Target="../slideLayouts/slideLayout2.xml"/><Relationship Id="rId13" Type="http://schemas.openxmlformats.org/officeDocument/2006/relationships/audio" Target="../media/audio2.wav"/><Relationship Id="rId12" Type="http://schemas.openxmlformats.org/officeDocument/2006/relationships/image" Target="../media/image128.e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27.emf"/><Relationship Id="rId1" Type="http://schemas.openxmlformats.org/officeDocument/2006/relationships/oleObject" Target="../embeddings/oleObject141.bin"/></Relationships>
</file>

<file path=ppt/slides/_rels/slide1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34.e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32.emf"/><Relationship Id="rId3" Type="http://schemas.openxmlformats.org/officeDocument/2006/relationships/oleObject" Target="../embeddings/oleObject148.bin"/><Relationship Id="rId22" Type="http://schemas.openxmlformats.org/officeDocument/2006/relationships/vmlDrawing" Target="../drawings/vmlDrawing39.vml"/><Relationship Id="rId21" Type="http://schemas.openxmlformats.org/officeDocument/2006/relationships/slideLayout" Target="../slideLayouts/slideLayout2.xml"/><Relationship Id="rId20" Type="http://schemas.openxmlformats.org/officeDocument/2006/relationships/audio" Target="../media/audio2.wav"/><Relationship Id="rId2" Type="http://schemas.openxmlformats.org/officeDocument/2006/relationships/image" Target="../media/image131.emf"/><Relationship Id="rId19" Type="http://schemas.openxmlformats.org/officeDocument/2006/relationships/audio" Target="../media/audio1.wav"/><Relationship Id="rId18" Type="http://schemas.openxmlformats.org/officeDocument/2006/relationships/image" Target="../media/image139.wmf"/><Relationship Id="rId17" Type="http://schemas.openxmlformats.org/officeDocument/2006/relationships/oleObject" Target="../embeddings/oleObject155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54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36.e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35.emf"/><Relationship Id="rId1" Type="http://schemas.openxmlformats.org/officeDocument/2006/relationships/oleObject" Target="../embeddings/oleObject147.bin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5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0.vml"/><Relationship Id="rId8" Type="http://schemas.openxmlformats.org/officeDocument/2006/relationships/slideLayout" Target="../slideLayouts/slideLayout2.xml"/><Relationship Id="rId7" Type="http://schemas.openxmlformats.org/officeDocument/2006/relationships/audio" Target="../media/audio2.wav"/><Relationship Id="rId6" Type="http://schemas.openxmlformats.org/officeDocument/2006/relationships/audio" Target="../media/audio1.wav"/><Relationship Id="rId5" Type="http://schemas.openxmlformats.org/officeDocument/2006/relationships/audio" Target="../media/audio3.wav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40.emf"/><Relationship Id="rId1" Type="http://schemas.openxmlformats.org/officeDocument/2006/relationships/oleObject" Target="../embeddings/oleObject15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6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1.vml"/><Relationship Id="rId8" Type="http://schemas.openxmlformats.org/officeDocument/2006/relationships/slideLayout" Target="../slideLayouts/slideLayout2.xml"/><Relationship Id="rId7" Type="http://schemas.openxmlformats.org/officeDocument/2006/relationships/audio" Target="../media/audio2.wav"/><Relationship Id="rId6" Type="http://schemas.openxmlformats.org/officeDocument/2006/relationships/audio" Target="../media/audio1.wav"/><Relationship Id="rId5" Type="http://schemas.openxmlformats.org/officeDocument/2006/relationships/audio" Target="../media/audio3.wav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42.emf"/><Relationship Id="rId1" Type="http://schemas.openxmlformats.org/officeDocument/2006/relationships/oleObject" Target="../embeddings/oleObject158.bin"/></Relationships>
</file>

<file path=ppt/slides/_rels/slide16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2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image" Target="../media/image145.e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44.emf"/><Relationship Id="rId1" Type="http://schemas.openxmlformats.org/officeDocument/2006/relationships/oleObject" Target="../embeddings/oleObject160.bin"/></Relationships>
</file>

<file path=ppt/slides/_rels/slide1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49.e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47.emf"/><Relationship Id="rId3" Type="http://schemas.openxmlformats.org/officeDocument/2006/relationships/oleObject" Target="../embeddings/oleObject163.bin"/><Relationship Id="rId20" Type="http://schemas.openxmlformats.org/officeDocument/2006/relationships/vmlDrawing" Target="../drawings/vmlDrawing43.vml"/><Relationship Id="rId2" Type="http://schemas.openxmlformats.org/officeDocument/2006/relationships/image" Target="../media/image146.emf"/><Relationship Id="rId19" Type="http://schemas.openxmlformats.org/officeDocument/2006/relationships/slideLayout" Target="../slideLayouts/slideLayout2.xml"/><Relationship Id="rId18" Type="http://schemas.openxmlformats.org/officeDocument/2006/relationships/audio" Target="../media/audio2.wav"/><Relationship Id="rId17" Type="http://schemas.openxmlformats.org/officeDocument/2006/relationships/audio" Target="../media/audio1.wav"/><Relationship Id="rId16" Type="http://schemas.openxmlformats.org/officeDocument/2006/relationships/image" Target="../media/image153.e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152.e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51.e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50.emf"/><Relationship Id="rId1" Type="http://schemas.openxmlformats.org/officeDocument/2006/relationships/oleObject" Target="../embeddings/oleObject162.bin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44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7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e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audio" Target="../media/audio2.wav"/><Relationship Id="rId15" Type="http://schemas.openxmlformats.org/officeDocument/2006/relationships/audio" Target="../media/audio3.wav"/><Relationship Id="rId14" Type="http://schemas.openxmlformats.org/officeDocument/2006/relationships/image" Target="../media/image13.e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audio" Target="../media/audio3.wav"/><Relationship Id="rId2" Type="http://schemas.openxmlformats.org/officeDocument/2006/relationships/image" Target="../media/image155.emf"/><Relationship Id="rId1" Type="http://schemas.openxmlformats.org/officeDocument/2006/relationships/oleObject" Target="../embeddings/oleObject171.bin"/></Relationships>
</file>

<file path=ppt/slides/_rels/slide17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6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155.emf"/><Relationship Id="rId1" Type="http://schemas.openxmlformats.org/officeDocument/2006/relationships/oleObject" Target="../embeddings/oleObject172.bin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59.e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57.e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56.emf"/><Relationship Id="rId16" Type="http://schemas.openxmlformats.org/officeDocument/2006/relationships/vmlDrawing" Target="../drawings/vmlDrawing47.vml"/><Relationship Id="rId15" Type="http://schemas.openxmlformats.org/officeDocument/2006/relationships/slideLayout" Target="../slideLayouts/slideLayout2.xml"/><Relationship Id="rId14" Type="http://schemas.openxmlformats.org/officeDocument/2006/relationships/audio" Target="../media/audio2.wav"/><Relationship Id="rId13" Type="http://schemas.openxmlformats.org/officeDocument/2006/relationships/audio" Target="../media/audio1.wav"/><Relationship Id="rId12" Type="http://schemas.openxmlformats.org/officeDocument/2006/relationships/image" Target="../media/image161.e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60.emf"/><Relationship Id="rId1" Type="http://schemas.openxmlformats.org/officeDocument/2006/relationships/oleObject" Target="../embeddings/oleObject173.bin"/></Relationships>
</file>

<file path=ppt/slides/_rels/slide175.xml.rels><?xml version="1.0" encoding="UTF-8" standalone="yes"?>
<Relationships xmlns="http://schemas.openxmlformats.org/package/2006/relationships"><Relationship Id="rId9" Type="http://schemas.openxmlformats.org/officeDocument/2006/relationships/audio" Target="../media/audio2.wav"/><Relationship Id="rId8" Type="http://schemas.openxmlformats.org/officeDocument/2006/relationships/audio" Target="../media/audio3.wav"/><Relationship Id="rId7" Type="http://schemas.openxmlformats.org/officeDocument/2006/relationships/audio" Target="../media/audio1.wav"/><Relationship Id="rId6" Type="http://schemas.openxmlformats.org/officeDocument/2006/relationships/image" Target="../media/image164.e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63.e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62.emf"/><Relationship Id="rId11" Type="http://schemas.openxmlformats.org/officeDocument/2006/relationships/vmlDrawing" Target="../drawings/vmlDrawing48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79.bin"/></Relationships>
</file>

<file path=ppt/slides/_rels/slide1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e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2.wav"/><Relationship Id="rId10" Type="http://schemas.openxmlformats.org/officeDocument/2006/relationships/audio" Target="../media/audio3.wav"/><Relationship Id="rId1" Type="http://schemas.openxmlformats.org/officeDocument/2006/relationships/oleObject" Target="../embeddings/oleObject14.bin"/></Relationships>
</file>

<file path=ppt/slides/_rels/slide1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49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165.wmf"/><Relationship Id="rId1" Type="http://schemas.openxmlformats.org/officeDocument/2006/relationships/oleObject" Target="../embeddings/oleObject182.bin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8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0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audio" Target="../media/audio1.wav"/><Relationship Id="rId3" Type="http://schemas.openxmlformats.org/officeDocument/2006/relationships/audio" Target="../media/audio3.wav"/><Relationship Id="rId2" Type="http://schemas.openxmlformats.org/officeDocument/2006/relationships/image" Target="../media/image166.wmf"/><Relationship Id="rId1" Type="http://schemas.openxmlformats.org/officeDocument/2006/relationships/oleObject" Target="../embeddings/oleObject183.bin"/></Relationships>
</file>

<file path=ppt/slides/_rels/slide1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70.e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69.e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68.e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67.emf"/><Relationship Id="rId13" Type="http://schemas.openxmlformats.org/officeDocument/2006/relationships/vmlDrawing" Target="../drawings/vmlDrawing51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1.wav"/><Relationship Id="rId10" Type="http://schemas.openxmlformats.org/officeDocument/2006/relationships/image" Target="../media/image171.emf"/><Relationship Id="rId1" Type="http://schemas.openxmlformats.org/officeDocument/2006/relationships/oleObject" Target="../embeddings/oleObject184.bin"/></Relationships>
</file>

<file path=ppt/slides/_rels/slide1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75.e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74.e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73.emf"/><Relationship Id="rId3" Type="http://schemas.openxmlformats.org/officeDocument/2006/relationships/oleObject" Target="../embeddings/oleObject190.bin"/><Relationship Id="rId2" Type="http://schemas.openxmlformats.org/officeDocument/2006/relationships/image" Target="../media/image172.emf"/><Relationship Id="rId15" Type="http://schemas.openxmlformats.org/officeDocument/2006/relationships/vmlDrawing" Target="../drawings/vmlDrawing52.vml"/><Relationship Id="rId14" Type="http://schemas.openxmlformats.org/officeDocument/2006/relationships/slideLayout" Target="../slideLayouts/slideLayout2.xml"/><Relationship Id="rId13" Type="http://schemas.openxmlformats.org/officeDocument/2006/relationships/audio" Target="../media/audio3.wav"/><Relationship Id="rId12" Type="http://schemas.openxmlformats.org/officeDocument/2006/relationships/image" Target="../media/image177.e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76.emf"/><Relationship Id="rId1" Type="http://schemas.openxmlformats.org/officeDocument/2006/relationships/oleObject" Target="../embeddings/oleObject189.bin"/></Relationships>
</file>

<file path=ppt/slides/_rels/slide18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3.vml"/><Relationship Id="rId8" Type="http://schemas.openxmlformats.org/officeDocument/2006/relationships/slideLayout" Target="../slideLayouts/slideLayout2.xml"/><Relationship Id="rId7" Type="http://schemas.openxmlformats.org/officeDocument/2006/relationships/audio" Target="../media/audio3.wav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79.e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78.emf"/><Relationship Id="rId1" Type="http://schemas.openxmlformats.org/officeDocument/2006/relationships/oleObject" Target="../embeddings/oleObject195.bin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8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4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1.wav"/><Relationship Id="rId3" Type="http://schemas.openxmlformats.org/officeDocument/2006/relationships/audio" Target="../media/audio3.wav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9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9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2.wmf"/><Relationship Id="rId1" Type="http://schemas.openxmlformats.org/officeDocument/2006/relationships/oleObject" Target="../embeddings/oleObject199.bin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9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image" Target="../media/image186.e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185.emf"/><Relationship Id="rId51" Type="http://schemas.openxmlformats.org/officeDocument/2006/relationships/vmlDrawing" Target="../drawings/vmlDrawing56.vml"/><Relationship Id="rId50" Type="http://schemas.openxmlformats.org/officeDocument/2006/relationships/slideLayout" Target="../slideLayouts/slideLayout2.xml"/><Relationship Id="rId5" Type="http://schemas.openxmlformats.org/officeDocument/2006/relationships/oleObject" Target="../embeddings/oleObject202.bin"/><Relationship Id="rId49" Type="http://schemas.openxmlformats.org/officeDocument/2006/relationships/audio" Target="../media/audio2.wav"/><Relationship Id="rId48" Type="http://schemas.openxmlformats.org/officeDocument/2006/relationships/image" Target="../media/image206.emf"/><Relationship Id="rId47" Type="http://schemas.openxmlformats.org/officeDocument/2006/relationships/oleObject" Target="../embeddings/oleObject223.bin"/><Relationship Id="rId46" Type="http://schemas.openxmlformats.org/officeDocument/2006/relationships/image" Target="../media/image205.emf"/><Relationship Id="rId45" Type="http://schemas.openxmlformats.org/officeDocument/2006/relationships/oleObject" Target="../embeddings/oleObject222.bin"/><Relationship Id="rId44" Type="http://schemas.openxmlformats.org/officeDocument/2006/relationships/image" Target="../media/image204.emf"/><Relationship Id="rId43" Type="http://schemas.openxmlformats.org/officeDocument/2006/relationships/oleObject" Target="../embeddings/oleObject221.bin"/><Relationship Id="rId42" Type="http://schemas.openxmlformats.org/officeDocument/2006/relationships/image" Target="../media/image203.emf"/><Relationship Id="rId41" Type="http://schemas.openxmlformats.org/officeDocument/2006/relationships/oleObject" Target="../embeddings/oleObject220.bin"/><Relationship Id="rId40" Type="http://schemas.openxmlformats.org/officeDocument/2006/relationships/image" Target="../media/image202.emf"/><Relationship Id="rId4" Type="http://schemas.openxmlformats.org/officeDocument/2006/relationships/image" Target="../media/image184.emf"/><Relationship Id="rId39" Type="http://schemas.openxmlformats.org/officeDocument/2006/relationships/oleObject" Target="../embeddings/oleObject219.bin"/><Relationship Id="rId38" Type="http://schemas.openxmlformats.org/officeDocument/2006/relationships/image" Target="../media/image201.emf"/><Relationship Id="rId37" Type="http://schemas.openxmlformats.org/officeDocument/2006/relationships/oleObject" Target="../embeddings/oleObject218.bin"/><Relationship Id="rId36" Type="http://schemas.openxmlformats.org/officeDocument/2006/relationships/image" Target="../media/image200.emf"/><Relationship Id="rId35" Type="http://schemas.openxmlformats.org/officeDocument/2006/relationships/oleObject" Target="../embeddings/oleObject217.bin"/><Relationship Id="rId34" Type="http://schemas.openxmlformats.org/officeDocument/2006/relationships/image" Target="../media/image199.emf"/><Relationship Id="rId33" Type="http://schemas.openxmlformats.org/officeDocument/2006/relationships/oleObject" Target="../embeddings/oleObject216.bin"/><Relationship Id="rId32" Type="http://schemas.openxmlformats.org/officeDocument/2006/relationships/image" Target="../media/image198.emf"/><Relationship Id="rId31" Type="http://schemas.openxmlformats.org/officeDocument/2006/relationships/oleObject" Target="../embeddings/oleObject215.bin"/><Relationship Id="rId30" Type="http://schemas.openxmlformats.org/officeDocument/2006/relationships/image" Target="../media/image197.emf"/><Relationship Id="rId3" Type="http://schemas.openxmlformats.org/officeDocument/2006/relationships/oleObject" Target="../embeddings/oleObject201.bin"/><Relationship Id="rId29" Type="http://schemas.openxmlformats.org/officeDocument/2006/relationships/oleObject" Target="../embeddings/oleObject214.bin"/><Relationship Id="rId28" Type="http://schemas.openxmlformats.org/officeDocument/2006/relationships/image" Target="../media/image196.emf"/><Relationship Id="rId27" Type="http://schemas.openxmlformats.org/officeDocument/2006/relationships/oleObject" Target="../embeddings/oleObject213.bin"/><Relationship Id="rId26" Type="http://schemas.openxmlformats.org/officeDocument/2006/relationships/image" Target="../media/image195.emf"/><Relationship Id="rId25" Type="http://schemas.openxmlformats.org/officeDocument/2006/relationships/oleObject" Target="../embeddings/oleObject212.bin"/><Relationship Id="rId24" Type="http://schemas.openxmlformats.org/officeDocument/2006/relationships/image" Target="../media/image194.emf"/><Relationship Id="rId23" Type="http://schemas.openxmlformats.org/officeDocument/2006/relationships/oleObject" Target="../embeddings/oleObject211.bin"/><Relationship Id="rId22" Type="http://schemas.openxmlformats.org/officeDocument/2006/relationships/image" Target="../media/image193.emf"/><Relationship Id="rId21" Type="http://schemas.openxmlformats.org/officeDocument/2006/relationships/oleObject" Target="../embeddings/oleObject210.bin"/><Relationship Id="rId20" Type="http://schemas.openxmlformats.org/officeDocument/2006/relationships/image" Target="../media/image192.emf"/><Relationship Id="rId2" Type="http://schemas.openxmlformats.org/officeDocument/2006/relationships/image" Target="../media/image183.emf"/><Relationship Id="rId19" Type="http://schemas.openxmlformats.org/officeDocument/2006/relationships/oleObject" Target="../embeddings/oleObject209.bin"/><Relationship Id="rId18" Type="http://schemas.openxmlformats.org/officeDocument/2006/relationships/image" Target="../media/image191.emf"/><Relationship Id="rId17" Type="http://schemas.openxmlformats.org/officeDocument/2006/relationships/oleObject" Target="../embeddings/oleObject208.bin"/><Relationship Id="rId16" Type="http://schemas.openxmlformats.org/officeDocument/2006/relationships/image" Target="../media/image190.emf"/><Relationship Id="rId15" Type="http://schemas.openxmlformats.org/officeDocument/2006/relationships/oleObject" Target="../embeddings/oleObject207.bin"/><Relationship Id="rId14" Type="http://schemas.openxmlformats.org/officeDocument/2006/relationships/image" Target="../media/image189.emf"/><Relationship Id="rId13" Type="http://schemas.openxmlformats.org/officeDocument/2006/relationships/oleObject" Target="../embeddings/oleObject206.bin"/><Relationship Id="rId12" Type="http://schemas.openxmlformats.org/officeDocument/2006/relationships/image" Target="../media/image188.emf"/><Relationship Id="rId11" Type="http://schemas.openxmlformats.org/officeDocument/2006/relationships/oleObject" Target="../embeddings/oleObject205.bin"/><Relationship Id="rId10" Type="http://schemas.openxmlformats.org/officeDocument/2006/relationships/image" Target="../media/image187.emf"/><Relationship Id="rId1" Type="http://schemas.openxmlformats.org/officeDocument/2006/relationships/oleObject" Target="../embeddings/oleObject200.bin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9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210.e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209.e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25.bin"/><Relationship Id="rId2" Type="http://schemas.openxmlformats.org/officeDocument/2006/relationships/image" Target="../media/image207.wmf"/><Relationship Id="rId13" Type="http://schemas.openxmlformats.org/officeDocument/2006/relationships/vmlDrawing" Target="../drawings/vmlDrawing57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3.wav"/><Relationship Id="rId10" Type="http://schemas.openxmlformats.org/officeDocument/2006/relationships/image" Target="../media/image211.emf"/><Relationship Id="rId1" Type="http://schemas.openxmlformats.org/officeDocument/2006/relationships/oleObject" Target="../embeddings/oleObject224.bin"/></Relationships>
</file>

<file path=ppt/slides/_rels/slide199.xml.rels><?xml version="1.0" encoding="UTF-8" standalone="yes"?>
<Relationships xmlns="http://schemas.openxmlformats.org/package/2006/relationships"><Relationship Id="rId9" Type="http://schemas.openxmlformats.org/officeDocument/2006/relationships/audio" Target="../media/audio3.wav"/><Relationship Id="rId8" Type="http://schemas.openxmlformats.org/officeDocument/2006/relationships/image" Target="../media/image215.emf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214.e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13.emf"/><Relationship Id="rId3" Type="http://schemas.openxmlformats.org/officeDocument/2006/relationships/oleObject" Target="../embeddings/oleObject230.bin"/><Relationship Id="rId2" Type="http://schemas.openxmlformats.org/officeDocument/2006/relationships/image" Target="../media/image212.emf"/><Relationship Id="rId12" Type="http://schemas.openxmlformats.org/officeDocument/2006/relationships/vmlDrawing" Target="../drawings/vmlDrawing58.vml"/><Relationship Id="rId11" Type="http://schemas.openxmlformats.org/officeDocument/2006/relationships/slideLayout" Target="../slideLayouts/slideLayout2.xml"/><Relationship Id="rId10" Type="http://schemas.openxmlformats.org/officeDocument/2006/relationships/audio" Target="../media/audio2.wav"/><Relationship Id="rId1" Type="http://schemas.openxmlformats.org/officeDocument/2006/relationships/oleObject" Target="../embeddings/oleObject2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20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7.bin"/><Relationship Id="rId8" Type="http://schemas.openxmlformats.org/officeDocument/2006/relationships/image" Target="../media/image214.emf"/><Relationship Id="rId7" Type="http://schemas.openxmlformats.org/officeDocument/2006/relationships/oleObject" Target="../embeddings/oleObject236.bin"/><Relationship Id="rId6" Type="http://schemas.openxmlformats.org/officeDocument/2006/relationships/image" Target="../media/image211.e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10.emf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209.emf"/><Relationship Id="rId13" Type="http://schemas.openxmlformats.org/officeDocument/2006/relationships/vmlDrawing" Target="../drawings/vmlDrawing59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2.wav"/><Relationship Id="rId10" Type="http://schemas.openxmlformats.org/officeDocument/2006/relationships/image" Target="../media/image212.emf"/><Relationship Id="rId1" Type="http://schemas.openxmlformats.org/officeDocument/2006/relationships/oleObject" Target="../embeddings/oleObject233.bin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0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20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2.bin"/><Relationship Id="rId8" Type="http://schemas.openxmlformats.org/officeDocument/2006/relationships/image" Target="../media/image219.emf"/><Relationship Id="rId7" Type="http://schemas.openxmlformats.org/officeDocument/2006/relationships/oleObject" Target="../embeddings/oleObject241.bin"/><Relationship Id="rId6" Type="http://schemas.openxmlformats.org/officeDocument/2006/relationships/image" Target="../media/image218.e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17.emf"/><Relationship Id="rId3" Type="http://schemas.openxmlformats.org/officeDocument/2006/relationships/oleObject" Target="../embeddings/oleObject239.bin"/><Relationship Id="rId2" Type="http://schemas.openxmlformats.org/officeDocument/2006/relationships/image" Target="../media/image216.emf"/><Relationship Id="rId16" Type="http://schemas.openxmlformats.org/officeDocument/2006/relationships/vmlDrawing" Target="../drawings/vmlDrawing60.vml"/><Relationship Id="rId15" Type="http://schemas.openxmlformats.org/officeDocument/2006/relationships/slideLayout" Target="../slideLayouts/slideLayout2.xml"/><Relationship Id="rId14" Type="http://schemas.openxmlformats.org/officeDocument/2006/relationships/audio" Target="../media/audio2.wav"/><Relationship Id="rId13" Type="http://schemas.openxmlformats.org/officeDocument/2006/relationships/audio" Target="../media/audio3.wav"/><Relationship Id="rId12" Type="http://schemas.openxmlformats.org/officeDocument/2006/relationships/image" Target="../media/image221.emf"/><Relationship Id="rId11" Type="http://schemas.openxmlformats.org/officeDocument/2006/relationships/oleObject" Target="../embeddings/oleObject243.bin"/><Relationship Id="rId10" Type="http://schemas.openxmlformats.org/officeDocument/2006/relationships/image" Target="../media/image220.emf"/><Relationship Id="rId1" Type="http://schemas.openxmlformats.org/officeDocument/2006/relationships/oleObject" Target="../embeddings/oleObject238.bin"/></Relationships>
</file>

<file path=ppt/slides/_rels/slide209.xml.rels><?xml version="1.0" encoding="UTF-8" standalone="yes"?>
<Relationships xmlns="http://schemas.openxmlformats.org/package/2006/relationships"><Relationship Id="rId9" Type="http://schemas.openxmlformats.org/officeDocument/2006/relationships/audio" Target="../media/audio3.wav"/><Relationship Id="rId8" Type="http://schemas.openxmlformats.org/officeDocument/2006/relationships/image" Target="../media/image225.w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224.e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23.emf"/><Relationship Id="rId3" Type="http://schemas.openxmlformats.org/officeDocument/2006/relationships/oleObject" Target="../embeddings/oleObject245.bin"/><Relationship Id="rId2" Type="http://schemas.openxmlformats.org/officeDocument/2006/relationships/image" Target="../media/image222.wmf"/><Relationship Id="rId13" Type="http://schemas.openxmlformats.org/officeDocument/2006/relationships/vmlDrawing" Target="../drawings/vmlDrawing61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2.wav"/><Relationship Id="rId10" Type="http://schemas.openxmlformats.org/officeDocument/2006/relationships/audio" Target="../media/audio1.wav"/><Relationship Id="rId1" Type="http://schemas.openxmlformats.org/officeDocument/2006/relationships/oleObject" Target="../embeddings/oleObject24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2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29.e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28.e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27.emf"/><Relationship Id="rId3" Type="http://schemas.openxmlformats.org/officeDocument/2006/relationships/oleObject" Target="../embeddings/oleObject249.bin"/><Relationship Id="rId2" Type="http://schemas.openxmlformats.org/officeDocument/2006/relationships/image" Target="../media/image226.emf"/><Relationship Id="rId13" Type="http://schemas.openxmlformats.org/officeDocument/2006/relationships/vmlDrawing" Target="../drawings/vmlDrawing62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2.wav"/><Relationship Id="rId10" Type="http://schemas.openxmlformats.org/officeDocument/2006/relationships/image" Target="../media/image230.emf"/><Relationship Id="rId1" Type="http://schemas.openxmlformats.org/officeDocument/2006/relationships/oleObject" Target="../embeddings/oleObject248.bin"/></Relationships>
</file>

<file path=ppt/slides/_rels/slide2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7.bin"/><Relationship Id="rId8" Type="http://schemas.openxmlformats.org/officeDocument/2006/relationships/image" Target="../media/image234.emf"/><Relationship Id="rId7" Type="http://schemas.openxmlformats.org/officeDocument/2006/relationships/oleObject" Target="../embeddings/oleObject256.bin"/><Relationship Id="rId6" Type="http://schemas.openxmlformats.org/officeDocument/2006/relationships/image" Target="../media/image233.e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32.emf"/><Relationship Id="rId3" Type="http://schemas.openxmlformats.org/officeDocument/2006/relationships/oleObject" Target="../embeddings/oleObject254.bin"/><Relationship Id="rId2" Type="http://schemas.openxmlformats.org/officeDocument/2006/relationships/image" Target="../media/image231.emf"/><Relationship Id="rId13" Type="http://schemas.openxmlformats.org/officeDocument/2006/relationships/vmlDrawing" Target="../drawings/vmlDrawing63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2.wav"/><Relationship Id="rId10" Type="http://schemas.openxmlformats.org/officeDocument/2006/relationships/image" Target="../media/image235.emf"/><Relationship Id="rId1" Type="http://schemas.openxmlformats.org/officeDocument/2006/relationships/oleObject" Target="../embeddings/oleObject253.bin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4.vml"/><Relationship Id="rId7" Type="http://schemas.openxmlformats.org/officeDocument/2006/relationships/slideLayout" Target="../slideLayouts/slideLayout2.xml"/><Relationship Id="rId6" Type="http://schemas.openxmlformats.org/officeDocument/2006/relationships/audio" Target="../media/audio2.wav"/><Relationship Id="rId5" Type="http://schemas.openxmlformats.org/officeDocument/2006/relationships/audio" Target="../media/audio3.wav"/><Relationship Id="rId4" Type="http://schemas.openxmlformats.org/officeDocument/2006/relationships/image" Target="../media/image237.emf"/><Relationship Id="rId3" Type="http://schemas.openxmlformats.org/officeDocument/2006/relationships/oleObject" Target="../embeddings/oleObject259.bin"/><Relationship Id="rId2" Type="http://schemas.openxmlformats.org/officeDocument/2006/relationships/image" Target="../media/image236.emf"/><Relationship Id="rId1" Type="http://schemas.openxmlformats.org/officeDocument/2006/relationships/oleObject" Target="../embeddings/oleObject258.bin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5.vml"/><Relationship Id="rId7" Type="http://schemas.openxmlformats.org/officeDocument/2006/relationships/slideLayout" Target="../slideLayouts/slideLayout2.xml"/><Relationship Id="rId6" Type="http://schemas.openxmlformats.org/officeDocument/2006/relationships/audio" Target="../media/audio2.wav"/><Relationship Id="rId5" Type="http://schemas.openxmlformats.org/officeDocument/2006/relationships/audio" Target="../media/audio3.wav"/><Relationship Id="rId4" Type="http://schemas.openxmlformats.org/officeDocument/2006/relationships/image" Target="../media/image239.wmf"/><Relationship Id="rId3" Type="http://schemas.openxmlformats.org/officeDocument/2006/relationships/oleObject" Target="../embeddings/oleObject261.bin"/><Relationship Id="rId2" Type="http://schemas.openxmlformats.org/officeDocument/2006/relationships/image" Target="../media/image238.wmf"/><Relationship Id="rId1" Type="http://schemas.openxmlformats.org/officeDocument/2006/relationships/oleObject" Target="../embeddings/oleObject26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audio" Target="../media/audio2.wav"/><Relationship Id="rId5" Type="http://schemas.openxmlformats.org/officeDocument/2006/relationships/audio" Target="../media/audio3.wav"/><Relationship Id="rId4" Type="http://schemas.openxmlformats.org/officeDocument/2006/relationships/image" Target="../media/image241.emf"/><Relationship Id="rId3" Type="http://schemas.openxmlformats.org/officeDocument/2006/relationships/oleObject" Target="../embeddings/oleObject263.bin"/><Relationship Id="rId2" Type="http://schemas.openxmlformats.org/officeDocument/2006/relationships/image" Target="../media/image240.emf"/><Relationship Id="rId1" Type="http://schemas.openxmlformats.org/officeDocument/2006/relationships/oleObject" Target="../embeddings/oleObject262.bin"/></Relationships>
</file>

<file path=ppt/slides/_rels/slide2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7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audio" Target="../media/audio3.wav"/><Relationship Id="rId2" Type="http://schemas.openxmlformats.org/officeDocument/2006/relationships/image" Target="../media/image242.emf"/><Relationship Id="rId1" Type="http://schemas.openxmlformats.org/officeDocument/2006/relationships/oleObject" Target="../embeddings/oleObject264.bin"/></Relationships>
</file>

<file path=ppt/slides/_rels/slide222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246.emf"/><Relationship Id="rId7" Type="http://schemas.openxmlformats.org/officeDocument/2006/relationships/oleObject" Target="../embeddings/oleObject268.bin"/><Relationship Id="rId6" Type="http://schemas.openxmlformats.org/officeDocument/2006/relationships/image" Target="../media/image245.e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44.emf"/><Relationship Id="rId3" Type="http://schemas.openxmlformats.org/officeDocument/2006/relationships/oleObject" Target="../embeddings/oleObject266.bin"/><Relationship Id="rId2" Type="http://schemas.openxmlformats.org/officeDocument/2006/relationships/image" Target="../media/image243.emf"/><Relationship Id="rId12" Type="http://schemas.openxmlformats.org/officeDocument/2006/relationships/vmlDrawing" Target="../drawings/vmlDrawing68.vml"/><Relationship Id="rId11" Type="http://schemas.openxmlformats.org/officeDocument/2006/relationships/slideLayout" Target="../slideLayouts/slideLayout2.xml"/><Relationship Id="rId10" Type="http://schemas.openxmlformats.org/officeDocument/2006/relationships/audio" Target="../media/audio3.wav"/><Relationship Id="rId1" Type="http://schemas.openxmlformats.org/officeDocument/2006/relationships/oleObject" Target="../embeddings/oleObject265.bin"/></Relationships>
</file>

<file path=ppt/slides/_rels/slide2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9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2" Type="http://schemas.openxmlformats.org/officeDocument/2006/relationships/image" Target="../media/image247.emf"/><Relationship Id="rId1" Type="http://schemas.openxmlformats.org/officeDocument/2006/relationships/oleObject" Target="../embeddings/oleObject269.bin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e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.xml"/><Relationship Id="rId16" Type="http://schemas.openxmlformats.org/officeDocument/2006/relationships/audio" Target="../media/audio2.wav"/><Relationship Id="rId15" Type="http://schemas.openxmlformats.org/officeDocument/2006/relationships/audio" Target="../media/audio1.wav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8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6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2.xml"/><Relationship Id="rId22" Type="http://schemas.openxmlformats.org/officeDocument/2006/relationships/audio" Target="../media/audio2.wav"/><Relationship Id="rId21" Type="http://schemas.openxmlformats.org/officeDocument/2006/relationships/audio" Target="../media/audio1.wav"/><Relationship Id="rId20" Type="http://schemas.openxmlformats.org/officeDocument/2006/relationships/image" Target="../media/image34.emf"/><Relationship Id="rId2" Type="http://schemas.openxmlformats.org/officeDocument/2006/relationships/image" Target="../media/image25.e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33.e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2.e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1.e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0.e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38.e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5.e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2.wav"/><Relationship Id="rId10" Type="http://schemas.openxmlformats.org/officeDocument/2006/relationships/audio" Target="../media/audio3.wav"/><Relationship Id="rId1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e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2.xml"/><Relationship Id="rId14" Type="http://schemas.openxmlformats.org/officeDocument/2006/relationships/audio" Target="../media/audio2.wav"/><Relationship Id="rId13" Type="http://schemas.openxmlformats.org/officeDocument/2006/relationships/audio" Target="../media/audio3.wav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3.emf"/><Relationship Id="rId1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audio" Target="../media/audio2.wav"/><Relationship Id="rId8" Type="http://schemas.openxmlformats.org/officeDocument/2006/relationships/audio" Target="../media/audio3.wav"/><Relationship Id="rId7" Type="http://schemas.openxmlformats.org/officeDocument/2006/relationships/audio" Target="../media/audio1.wav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5.e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1.e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8.emf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2.wav"/><Relationship Id="rId10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audio" Target="../media/audio2.wav"/><Relationship Id="rId8" Type="http://schemas.openxmlformats.org/officeDocument/2006/relationships/audio" Target="../media/audio3.wav"/><Relationship Id="rId7" Type="http://schemas.openxmlformats.org/officeDocument/2006/relationships/audio" Target="../media/audio1.wav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3.emf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9.e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6.emf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2.wav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6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2.xml"/><Relationship Id="rId7" Type="http://schemas.openxmlformats.org/officeDocument/2006/relationships/audio" Target="../media/audio2.wav"/><Relationship Id="rId6" Type="http://schemas.openxmlformats.org/officeDocument/2006/relationships/audio" Target="../media/audio3.wav"/><Relationship Id="rId5" Type="http://schemas.openxmlformats.org/officeDocument/2006/relationships/audio" Target="../media/audio1.wav"/><Relationship Id="rId4" Type="http://schemas.openxmlformats.org/officeDocument/2006/relationships/image" Target="../media/image61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2.wav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audio" Target="../media/audio2.wav"/><Relationship Id="rId11" Type="http://schemas.openxmlformats.org/officeDocument/2006/relationships/audio" Target="../media/audio1.wav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image" Target="../media/image63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2" Type="http://schemas.openxmlformats.org/officeDocument/2006/relationships/image" Target="../media/image62.png"/><Relationship Id="rId1" Type="http://schemas.openxmlformats.org/officeDocument/2006/relationships/image" Target="../media/image6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image" Target="../media/image6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image" Target="../media/image6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762000"/>
          </a:xfrm>
          <a:noFill/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第六章 同步时序电路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250825" y="1223963"/>
            <a:ext cx="30591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   </a:t>
            </a:r>
            <a:r>
              <a:rPr lang="zh-CN" altLang="en-US">
                <a:ea typeface="黑体" panose="02010609060101010101" pitchFamily="49" charset="-122"/>
              </a:rPr>
              <a:t>知识要点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250825" y="227647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1、时序逻辑电路的基本概念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250825" y="3284538"/>
            <a:ext cx="607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、同步时序逻辑电路的分析方法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250825" y="42926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、同步时序逻辑电路的设计方法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250825" y="5300663"/>
            <a:ext cx="729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、典型同步时序逻辑电路的分析和设计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4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4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utoUpdateAnimBg="0" build="p"/>
      <p:bldP spid="294920" grpId="0" autoUpdateAnimBg="0" build="p"/>
      <p:bldP spid="294921" grpId="0" autoUpdateAnimBg="0" build="p"/>
      <p:bldP spid="294922" grpId="0" autoUpdateAnimBg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381000" y="95256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例: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7224" y="4857760"/>
            <a:ext cx="71609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Moore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时序逻辑电路中，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以电路中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直接作为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428728" y="1457331"/>
            <a:ext cx="5816622" cy="2828925"/>
            <a:chOff x="1428728" y="1457331"/>
            <a:chExt cx="5816622" cy="2828925"/>
          </a:xfrm>
        </p:grpSpPr>
        <p:grpSp>
          <p:nvGrpSpPr>
            <p:cNvPr id="35886" name="Group 46"/>
            <p:cNvGrpSpPr/>
            <p:nvPr/>
          </p:nvGrpSpPr>
          <p:grpSpPr bwMode="auto">
            <a:xfrm>
              <a:off x="1752600" y="1457331"/>
              <a:ext cx="5492750" cy="2828925"/>
              <a:chOff x="1104" y="1290"/>
              <a:chExt cx="3460" cy="1782"/>
            </a:xfrm>
          </p:grpSpPr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960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6" name="Line 6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7" name="Line 7"/>
              <p:cNvSpPr>
                <a:spLocks noChangeShapeType="1"/>
              </p:cNvSpPr>
              <p:nvPr/>
            </p:nvSpPr>
            <p:spPr bwMode="auto">
              <a:xfrm flipV="1">
                <a:off x="2832" y="2016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8" name="Line 8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9" name="Line 9"/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0" name="Line 10"/>
              <p:cNvSpPr>
                <a:spLocks noChangeShapeType="1"/>
              </p:cNvSpPr>
              <p:nvPr/>
            </p:nvSpPr>
            <p:spPr bwMode="auto">
              <a:xfrm flipH="1">
                <a:off x="1584" y="2016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1" name="Line 11"/>
              <p:cNvSpPr>
                <a:spLocks noChangeShapeType="1"/>
              </p:cNvSpPr>
              <p:nvPr/>
            </p:nvSpPr>
            <p:spPr bwMode="auto">
              <a:xfrm flipH="1">
                <a:off x="2592" y="158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/>
            </p:nvSpPr>
            <p:spPr bwMode="auto">
              <a:xfrm>
                <a:off x="2832" y="138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J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5853" name="Rectangle 13"/>
              <p:cNvSpPr>
                <a:spLocks noChangeArrowheads="1"/>
              </p:cNvSpPr>
              <p:nvPr/>
            </p:nvSpPr>
            <p:spPr bwMode="auto">
              <a:xfrm>
                <a:off x="3456" y="138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5854" name="Rectangle 14"/>
              <p:cNvSpPr>
                <a:spLocks noChangeArrowheads="1"/>
              </p:cNvSpPr>
              <p:nvPr/>
            </p:nvSpPr>
            <p:spPr bwMode="auto">
              <a:xfrm>
                <a:off x="3456" y="229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5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endParaRPr kumimoji="0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Line 17"/>
              <p:cNvSpPr>
                <a:spLocks noChangeShapeType="1"/>
              </p:cNvSpPr>
              <p:nvPr/>
            </p:nvSpPr>
            <p:spPr bwMode="auto">
              <a:xfrm>
                <a:off x="3504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8" name="Rectangle 18"/>
              <p:cNvSpPr>
                <a:spLocks noChangeArrowheads="1"/>
              </p:cNvSpPr>
              <p:nvPr/>
            </p:nvSpPr>
            <p:spPr bwMode="auto">
              <a:xfrm>
                <a:off x="2832" y="234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5859" name="Rectangle 19"/>
              <p:cNvSpPr>
                <a:spLocks noChangeArrowheads="1"/>
              </p:cNvSpPr>
              <p:nvPr/>
            </p:nvSpPr>
            <p:spPr bwMode="auto">
              <a:xfrm>
                <a:off x="1152" y="1818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CP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5861" name="Line 21"/>
              <p:cNvSpPr>
                <a:spLocks noChangeShapeType="1"/>
              </p:cNvSpPr>
              <p:nvPr/>
            </p:nvSpPr>
            <p:spPr bwMode="auto">
              <a:xfrm flipH="1">
                <a:off x="1344" y="1488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2" name="Line 22"/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 flipV="1">
                <a:off x="3984" y="2496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1" name="Rectangle 31"/>
              <p:cNvSpPr>
                <a:spLocks noChangeArrowheads="1"/>
              </p:cNvSpPr>
              <p:nvPr/>
            </p:nvSpPr>
            <p:spPr bwMode="auto">
              <a:xfrm>
                <a:off x="1104" y="129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5872" name="Rectangle 32"/>
              <p:cNvSpPr>
                <a:spLocks noChangeArrowheads="1"/>
              </p:cNvSpPr>
              <p:nvPr/>
            </p:nvSpPr>
            <p:spPr bwMode="auto">
              <a:xfrm>
                <a:off x="4320" y="138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5876" name="Line 36"/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643306" y="1624010"/>
              <a:ext cx="500066" cy="630238"/>
              <a:chOff x="7177088" y="3041650"/>
              <a:chExt cx="768350" cy="630238"/>
            </a:xfrm>
          </p:grpSpPr>
          <p:sp>
            <p:nvSpPr>
              <p:cNvPr id="29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74790" name="Object 6"/>
            <p:cNvGraphicFramePr>
              <a:graphicFrameLocks noChangeAspect="1"/>
            </p:cNvGraphicFramePr>
            <p:nvPr/>
          </p:nvGraphicFramePr>
          <p:xfrm>
            <a:off x="1428728" y="3429000"/>
            <a:ext cx="1060450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53" name="Equation" r:id="rId1" imgW="443865" imgH="165100" progId="Equation.DSMT4">
                    <p:embed/>
                  </p:oleObj>
                </mc:Choice>
                <mc:Fallback>
                  <p:oleObj name="Equation" r:id="rId1" imgW="443865" imgH="1651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3429000"/>
                          <a:ext cx="1060450" cy="376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675275" y="16033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 / 输出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-153525" y="7699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     X=1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75075" y="160338"/>
            <a:ext cx="4343400" cy="3352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294275" y="160338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75075" y="1455738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294275" y="769938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2894475" y="769938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151275" y="149383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A      C/0    A/0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379875" y="19891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A/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A/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379875" y="24463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A/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D/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79875" y="29035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  B/1    C/0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1500166" y="6000768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原则3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应分配相邻编码。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4500562" y="1357298"/>
            <a:ext cx="46291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所有输入条件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下，具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相同输出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应分配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逻辑相邻编码。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竖、横都看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675275" y="16033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 / 输出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-153525" y="7699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     X=1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75075" y="160338"/>
            <a:ext cx="4343400" cy="3352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294275" y="160338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75075" y="1455738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294275" y="769938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2894475" y="769938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151275" y="149383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A      C/0    A/0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379875" y="19891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      A/0    A/1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379875" y="24463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      A/0    D/1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79875" y="29035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  B/1    C/0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1637" name="Group 21"/>
          <p:cNvGrpSpPr/>
          <p:nvPr/>
        </p:nvGrpSpPr>
        <p:grpSpPr bwMode="auto">
          <a:xfrm>
            <a:off x="0" y="4581525"/>
            <a:ext cx="9144000" cy="2027238"/>
            <a:chOff x="0" y="2640"/>
            <a:chExt cx="5760" cy="1277"/>
          </a:xfrm>
        </p:grpSpPr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140" y="264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由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原则1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A、B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应分配相邻编码，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B、C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应分配相邻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1633" name="Rectangle 17"/>
            <p:cNvSpPr>
              <a:spLocks noChangeArrowheads="1"/>
            </p:cNvSpPr>
            <p:nvPr/>
          </p:nvSpPr>
          <p:spPr bwMode="auto">
            <a:xfrm>
              <a:off x="0" y="3072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编码；由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原则2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C、A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D、B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应分配相邻编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1634" name="Rectangle 18"/>
            <p:cNvSpPr>
              <a:spLocks noChangeArrowheads="1"/>
            </p:cNvSpPr>
            <p:nvPr/>
          </p:nvSpPr>
          <p:spPr bwMode="auto">
            <a:xfrm>
              <a:off x="0" y="3552"/>
              <a:ext cx="4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码；由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原则3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应分配相邻编码。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4486275" y="0"/>
            <a:ext cx="4629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相同输入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条件下，具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相同次态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应分配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逻辑相邻编码。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竖看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4481990" y="1387475"/>
            <a:ext cx="46805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同一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相邻输入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条件下的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不同次态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应分配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逻辑相邻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横看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4514850" y="2852738"/>
            <a:ext cx="46291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所有输入条件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下，具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相同输出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应分配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逻辑相邻编码。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竖、横都看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381000" y="1484313"/>
            <a:ext cx="757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A=00 ， B=01 ， C=11 ， D=10 。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304800" y="188913"/>
            <a:ext cx="817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所以对上述状态表的一种状态分配方案是：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381000" y="2276475"/>
            <a:ext cx="7227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完成状态分配后的编码状态表如下图：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2673" name="Group 33"/>
          <p:cNvGrpSpPr/>
          <p:nvPr/>
        </p:nvGrpSpPr>
        <p:grpSpPr bwMode="auto">
          <a:xfrm>
            <a:off x="152400" y="2979738"/>
            <a:ext cx="8991600" cy="3352800"/>
            <a:chOff x="96" y="1920"/>
            <a:chExt cx="5664" cy="2112"/>
          </a:xfrm>
        </p:grpSpPr>
        <p:sp>
          <p:nvSpPr>
            <p:cNvPr id="112644" name="Rectangle 4"/>
            <p:cNvSpPr>
              <a:spLocks noChangeArrowheads="1"/>
            </p:cNvSpPr>
            <p:nvPr/>
          </p:nvSpPr>
          <p:spPr bwMode="auto">
            <a:xfrm>
              <a:off x="3936" y="1968"/>
              <a:ext cx="1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/ Z</a:t>
              </a:r>
              <a:endParaRPr lang="zh-CN" alt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45" name="Rectangle 5"/>
            <p:cNvSpPr>
              <a:spLocks noChangeArrowheads="1"/>
            </p:cNvSpPr>
            <p:nvPr/>
          </p:nvSpPr>
          <p:spPr bwMode="auto">
            <a:xfrm>
              <a:off x="2987" y="2352"/>
              <a:ext cx="27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X=0     X=1</a:t>
              </a:r>
              <a:endPara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46" name="Rectangle 6"/>
            <p:cNvSpPr>
              <a:spLocks noChangeArrowheads="1"/>
            </p:cNvSpPr>
            <p:nvPr/>
          </p:nvSpPr>
          <p:spPr bwMode="auto">
            <a:xfrm>
              <a:off x="2928" y="1920"/>
              <a:ext cx="2688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7" name="Line 7"/>
            <p:cNvSpPr>
              <a:spLocks noChangeShapeType="1"/>
            </p:cNvSpPr>
            <p:nvPr/>
          </p:nvSpPr>
          <p:spPr bwMode="auto">
            <a:xfrm>
              <a:off x="3792" y="1920"/>
              <a:ext cx="1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3792" y="2352"/>
              <a:ext cx="18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4704" y="2352"/>
              <a:ext cx="1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2928" y="2736"/>
              <a:ext cx="26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>
              <a:off x="192" y="2928"/>
              <a:ext cx="288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50000"/>
                </a:spcBef>
              </a:pPr>
              <a:endPara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2656" name="Rectangle 16"/>
            <p:cNvSpPr>
              <a:spLocks noChangeArrowheads="1"/>
            </p:cNvSpPr>
            <p:nvPr/>
          </p:nvSpPr>
          <p:spPr bwMode="auto">
            <a:xfrm>
              <a:off x="1104" y="1965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 / 输出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57" name="Rectangle 17"/>
            <p:cNvSpPr>
              <a:spLocks noChangeArrowheads="1"/>
            </p:cNvSpPr>
            <p:nvPr/>
          </p:nvSpPr>
          <p:spPr bwMode="auto">
            <a:xfrm>
              <a:off x="192" y="2349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现态 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X=0    X=1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58" name="Rectangle 18"/>
            <p:cNvSpPr>
              <a:spLocks noChangeArrowheads="1"/>
            </p:cNvSpPr>
            <p:nvPr/>
          </p:nvSpPr>
          <p:spPr bwMode="auto">
            <a:xfrm>
              <a:off x="96" y="1920"/>
              <a:ext cx="268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9" name="Line 19"/>
            <p:cNvSpPr>
              <a:spLocks noChangeShapeType="1"/>
            </p:cNvSpPr>
            <p:nvPr/>
          </p:nvSpPr>
          <p:spPr bwMode="auto">
            <a:xfrm>
              <a:off x="864" y="23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0" name="Line 20"/>
            <p:cNvSpPr>
              <a:spLocks noChangeShapeType="1"/>
            </p:cNvSpPr>
            <p:nvPr/>
          </p:nvSpPr>
          <p:spPr bwMode="auto">
            <a:xfrm>
              <a:off x="864" y="1920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1" name="Line 21"/>
            <p:cNvSpPr>
              <a:spLocks noChangeShapeType="1"/>
            </p:cNvSpPr>
            <p:nvPr/>
          </p:nvSpPr>
          <p:spPr bwMode="auto">
            <a:xfrm>
              <a:off x="96" y="2736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>
              <a:off x="1680" y="235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3" name="Rectangle 23"/>
            <p:cNvSpPr>
              <a:spLocks noChangeArrowheads="1"/>
            </p:cNvSpPr>
            <p:nvPr/>
          </p:nvSpPr>
          <p:spPr bwMode="auto">
            <a:xfrm>
              <a:off x="3072" y="2685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0    11/0    00/0</a:t>
              </a:r>
              <a:endPara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64" name="Rectangle 24"/>
            <p:cNvSpPr>
              <a:spLocks noChangeArrowheads="1"/>
            </p:cNvSpPr>
            <p:nvPr/>
          </p:nvSpPr>
          <p:spPr bwMode="auto">
            <a:xfrm>
              <a:off x="3072" y="2973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  00/0    00/1</a:t>
              </a:r>
              <a:endPara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65" name="Rectangle 25"/>
            <p:cNvSpPr>
              <a:spLocks noChangeArrowheads="1"/>
            </p:cNvSpPr>
            <p:nvPr/>
          </p:nvSpPr>
          <p:spPr bwMode="auto">
            <a:xfrm>
              <a:off x="3072" y="3264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 00/0    10/1</a:t>
              </a:r>
              <a:endPara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66" name="Rectangle 26"/>
            <p:cNvSpPr>
              <a:spLocks noChangeArrowheads="1"/>
            </p:cNvSpPr>
            <p:nvPr/>
          </p:nvSpPr>
          <p:spPr bwMode="auto">
            <a:xfrm>
              <a:off x="3072" y="3552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 01/1    11/0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67" name="Rectangle 27"/>
            <p:cNvSpPr>
              <a:spLocks noChangeArrowheads="1"/>
            </p:cNvSpPr>
            <p:nvPr/>
          </p:nvSpPr>
          <p:spPr bwMode="auto">
            <a:xfrm>
              <a:off x="240" y="2763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  C/0    A/0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68" name="Rectangle 28"/>
            <p:cNvSpPr>
              <a:spLocks noChangeArrowheads="1"/>
            </p:cNvSpPr>
            <p:nvPr/>
          </p:nvSpPr>
          <p:spPr bwMode="auto">
            <a:xfrm>
              <a:off x="240" y="3072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      A/0    A/1</a:t>
              </a:r>
              <a:endPara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69" name="Rectangle 29"/>
            <p:cNvSpPr>
              <a:spLocks noChangeArrowheads="1"/>
            </p:cNvSpPr>
            <p:nvPr/>
          </p:nvSpPr>
          <p:spPr bwMode="auto">
            <a:xfrm>
              <a:off x="240" y="3360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      A/0    D/1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70" name="Rectangle 30"/>
            <p:cNvSpPr>
              <a:spLocks noChangeArrowheads="1"/>
            </p:cNvSpPr>
            <p:nvPr/>
          </p:nvSpPr>
          <p:spPr bwMode="auto">
            <a:xfrm>
              <a:off x="240" y="3648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      B/1    C/0</a:t>
              </a:r>
              <a:endPara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2674" name="Rectangle 34"/>
          <p:cNvSpPr>
            <a:spLocks noChangeArrowheads="1"/>
          </p:cNvSpPr>
          <p:nvPr/>
        </p:nvSpPr>
        <p:spPr bwMode="auto">
          <a:xfrm>
            <a:off x="250825" y="833438"/>
            <a:ext cx="4111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状态相邻的编码是：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75" name="Rectangle 35"/>
          <p:cNvSpPr>
            <a:spLocks noChangeArrowheads="1"/>
          </p:cNvSpPr>
          <p:nvPr/>
        </p:nvSpPr>
        <p:spPr bwMode="auto">
          <a:xfrm>
            <a:off x="4643438" y="836613"/>
            <a:ext cx="331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格雷码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Gray Code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1" grpId="0" autoUpdateAnimBg="0" build="p"/>
      <p:bldP spid="112653" grpId="0" autoUpdateAnimBg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106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6.3.4 求激励方程和输出方程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3684" name="Group 20"/>
          <p:cNvGrpSpPr/>
          <p:nvPr/>
        </p:nvGrpSpPr>
        <p:grpSpPr bwMode="auto">
          <a:xfrm>
            <a:off x="0" y="1066800"/>
            <a:ext cx="9296400" cy="1112838"/>
            <a:chOff x="0" y="672"/>
            <a:chExt cx="5856" cy="701"/>
          </a:xfrm>
        </p:grpSpPr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288" y="672"/>
              <a:ext cx="55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例：用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J-K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和适当的逻辑门实现下列状态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683" name="Rectangle 19"/>
            <p:cNvSpPr>
              <a:spLocks noChangeArrowheads="1"/>
            </p:cNvSpPr>
            <p:nvPr/>
          </p:nvSpPr>
          <p:spPr bwMode="auto">
            <a:xfrm>
              <a:off x="0" y="100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转换表：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3700" name="Group 36"/>
          <p:cNvGrpSpPr/>
          <p:nvPr/>
        </p:nvGrpSpPr>
        <p:grpSpPr bwMode="auto">
          <a:xfrm>
            <a:off x="1535113" y="1930400"/>
            <a:ext cx="6781800" cy="4152900"/>
            <a:chOff x="967" y="1216"/>
            <a:chExt cx="4272" cy="2616"/>
          </a:xfrm>
        </p:grpSpPr>
        <p:grpSp>
          <p:nvGrpSpPr>
            <p:cNvPr id="113687" name="Group 23"/>
            <p:cNvGrpSpPr/>
            <p:nvPr/>
          </p:nvGrpSpPr>
          <p:grpSpPr bwMode="auto">
            <a:xfrm>
              <a:off x="967" y="1216"/>
              <a:ext cx="4272" cy="2592"/>
              <a:chOff x="0" y="1296"/>
              <a:chExt cx="4272" cy="2592"/>
            </a:xfrm>
          </p:grpSpPr>
          <p:sp>
            <p:nvSpPr>
              <p:cNvPr id="113688" name="Line 24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31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9" name="Line 25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24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0" name="Line 26"/>
              <p:cNvSpPr>
                <a:spLocks noChangeShapeType="1"/>
              </p:cNvSpPr>
              <p:nvPr/>
            </p:nvSpPr>
            <p:spPr bwMode="auto">
              <a:xfrm>
                <a:off x="2832" y="1344"/>
                <a:ext cx="0" cy="2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1" name="Rectangle 27"/>
              <p:cNvSpPr>
                <a:spLocks noChangeArrowheads="1"/>
              </p:cNvSpPr>
              <p:nvPr/>
            </p:nvSpPr>
            <p:spPr bwMode="auto">
              <a:xfrm>
                <a:off x="0" y="1296"/>
                <a:ext cx="4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X  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  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   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n+1  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n+1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  Z</a:t>
                </a:r>
                <a:endPara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3692" name="Rectangle 28"/>
            <p:cNvSpPr>
              <a:spLocks noChangeArrowheads="1"/>
            </p:cNvSpPr>
            <p:nvPr/>
          </p:nvSpPr>
          <p:spPr bwMode="auto">
            <a:xfrm>
              <a:off x="1111" y="1552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0  0   0    1    1    0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693" name="Rectangle 29"/>
            <p:cNvSpPr>
              <a:spLocks noChangeArrowheads="1"/>
            </p:cNvSpPr>
            <p:nvPr/>
          </p:nvSpPr>
          <p:spPr bwMode="auto">
            <a:xfrm>
              <a:off x="1111" y="1840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0  0   1    0    0    0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694" name="Rectangle 30"/>
            <p:cNvSpPr>
              <a:spLocks noChangeArrowheads="1"/>
            </p:cNvSpPr>
            <p:nvPr/>
          </p:nvSpPr>
          <p:spPr bwMode="auto">
            <a:xfrm>
              <a:off x="1111" y="2128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0  1   0    0    1    0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695" name="Rectangle 31"/>
            <p:cNvSpPr>
              <a:spLocks noChangeArrowheads="1"/>
            </p:cNvSpPr>
            <p:nvPr/>
          </p:nvSpPr>
          <p:spPr bwMode="auto">
            <a:xfrm>
              <a:off x="1111" y="2410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0  1   1    0    0    1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696" name="Rectangle 32"/>
            <p:cNvSpPr>
              <a:spLocks noChangeArrowheads="1"/>
            </p:cNvSpPr>
            <p:nvPr/>
          </p:nvSpPr>
          <p:spPr bwMode="auto">
            <a:xfrm>
              <a:off x="1111" y="2704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1  0   0    0    1    0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697" name="Rectangle 33"/>
            <p:cNvSpPr>
              <a:spLocks noChangeArrowheads="1"/>
            </p:cNvSpPr>
            <p:nvPr/>
          </p:nvSpPr>
          <p:spPr bwMode="auto">
            <a:xfrm>
              <a:off x="1111" y="2938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1  0   1    0    0    1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698" name="Rectangle 34"/>
            <p:cNvSpPr>
              <a:spLocks noChangeArrowheads="1"/>
            </p:cNvSpPr>
            <p:nvPr/>
          </p:nvSpPr>
          <p:spPr bwMode="auto">
            <a:xfrm>
              <a:off x="1111" y="3208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1  1   0    1    1    0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699" name="Rectangle 35"/>
            <p:cNvSpPr>
              <a:spLocks noChangeArrowheads="1"/>
            </p:cNvSpPr>
            <p:nvPr/>
          </p:nvSpPr>
          <p:spPr bwMode="auto">
            <a:xfrm>
              <a:off x="1111" y="3498"/>
              <a:ext cx="306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1  1   1    1    0    1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d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d  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0    0    d  1  d  1  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d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d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d  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   1    0    d  0  d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方法一：直接求激励方程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9" name="椭圆形标注 18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触发器的状态：翻转、置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JK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(1,d)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0   1    1    1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d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0    1    d  1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d  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0    1    0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d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1    1    d  0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d  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方法一：直接求激励方程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0" name="椭圆形标注 19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触发器的状态：翻转、置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JK(d,1)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d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0    1    d  1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0    0    d  1  d  1  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0    1    0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1    1    d  0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   1    0    d  0  d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方法一：直接求激励方程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9" name="椭圆形标注 18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触发器的状态：翻转、置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JK(1,d)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0   1    1    1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0    1    d  1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0    0    d  1  d  1  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1    1    d  0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   1    0    d  0  d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方法一：直接求激励方程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9" name="椭圆形标注 18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触发器的状态：保持、置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JK(0,d)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0   1    1    1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d  1  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0    1    0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1    1    d  0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   1    0    d  0  d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方法一：直接求激励方程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9" name="椭圆形标注 18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触发器的状态：翻转、置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JK(d,1)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0   1    1    1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0    1    d  1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0    0    d  1  d  1  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0    1    0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0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0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方法一：直接求激励方程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9" name="椭圆形标注 18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触发器的状态：保持、置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JK(d,0)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15400" cy="6629400"/>
          </a:xfrm>
        </p:spPr>
        <p:txBody>
          <a:bodyPr/>
          <a:lstStyle/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3995738" y="765175"/>
            <a:ext cx="444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)=F[X(t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 ，Q(t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)]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55" name="Rectangle 39"/>
          <p:cNvSpPr>
            <a:spLocks noChangeArrowheads="1"/>
          </p:cNvSpPr>
          <p:nvPr/>
        </p:nvSpPr>
        <p:spPr bwMode="auto">
          <a:xfrm>
            <a:off x="381000" y="25527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例: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57200" y="115888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型: 一定有输入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且: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14400" y="3619500"/>
            <a:ext cx="6559550" cy="3049588"/>
            <a:chOff x="914400" y="3619500"/>
            <a:chExt cx="6559550" cy="3049588"/>
          </a:xfrm>
        </p:grpSpPr>
        <p:grpSp>
          <p:nvGrpSpPr>
            <p:cNvPr id="34859" name="Group 43"/>
            <p:cNvGrpSpPr/>
            <p:nvPr/>
          </p:nvGrpSpPr>
          <p:grpSpPr bwMode="auto">
            <a:xfrm>
              <a:off x="914400" y="3619500"/>
              <a:ext cx="6559550" cy="3049588"/>
              <a:chOff x="576" y="1968"/>
              <a:chExt cx="4132" cy="1921"/>
            </a:xfrm>
          </p:grpSpPr>
          <p:sp>
            <p:nvSpPr>
              <p:cNvPr id="34821" name="Rectangle 5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960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2" name="Line 6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 flipV="1">
                <a:off x="2304" y="283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4" name="Line 8"/>
              <p:cNvSpPr>
                <a:spLocks noChangeShapeType="1"/>
              </p:cNvSpPr>
              <p:nvPr/>
            </p:nvSpPr>
            <p:spPr bwMode="auto">
              <a:xfrm>
                <a:off x="3264" y="2400"/>
                <a:ext cx="52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5" name="Line 9"/>
              <p:cNvSpPr>
                <a:spLocks noChangeShapeType="1"/>
              </p:cNvSpPr>
              <p:nvPr/>
            </p:nvSpPr>
            <p:spPr bwMode="auto">
              <a:xfrm>
                <a:off x="3264" y="3312"/>
                <a:ext cx="1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6" name="Line 10"/>
              <p:cNvSpPr>
                <a:spLocks noChangeShapeType="1"/>
              </p:cNvSpPr>
              <p:nvPr/>
            </p:nvSpPr>
            <p:spPr bwMode="auto">
              <a:xfrm flipH="1">
                <a:off x="1056" y="2832"/>
                <a:ext cx="115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7" name="Line 11"/>
              <p:cNvSpPr>
                <a:spLocks noChangeShapeType="1"/>
              </p:cNvSpPr>
              <p:nvPr/>
            </p:nvSpPr>
            <p:spPr bwMode="auto">
              <a:xfrm flipH="1">
                <a:off x="2064" y="2400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8" name="Rectangle 12"/>
              <p:cNvSpPr>
                <a:spLocks noChangeArrowheads="1"/>
              </p:cNvSpPr>
              <p:nvPr/>
            </p:nvSpPr>
            <p:spPr bwMode="auto">
              <a:xfrm>
                <a:off x="2304" y="220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J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829" name="Rectangle 13"/>
              <p:cNvSpPr>
                <a:spLocks noChangeArrowheads="1"/>
              </p:cNvSpPr>
              <p:nvPr/>
            </p:nvSpPr>
            <p:spPr bwMode="auto">
              <a:xfrm>
                <a:off x="2928" y="220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830" name="Rectangle 14"/>
              <p:cNvSpPr>
                <a:spLocks noChangeArrowheads="1"/>
              </p:cNvSpPr>
              <p:nvPr/>
            </p:nvSpPr>
            <p:spPr bwMode="auto">
              <a:xfrm>
                <a:off x="2928" y="311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831" name="Rectangle 15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5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endParaRPr kumimoji="0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208" y="278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3" name="Line 17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4" name="Rectangle 18"/>
              <p:cNvSpPr>
                <a:spLocks noChangeArrowheads="1"/>
              </p:cNvSpPr>
              <p:nvPr/>
            </p:nvSpPr>
            <p:spPr bwMode="auto">
              <a:xfrm>
                <a:off x="2304" y="316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835" name="Rectangle 19"/>
              <p:cNvSpPr>
                <a:spLocks noChangeArrowheads="1"/>
              </p:cNvSpPr>
              <p:nvPr/>
            </p:nvSpPr>
            <p:spPr bwMode="auto">
              <a:xfrm>
                <a:off x="624" y="2634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CP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837" name="Line 21"/>
              <p:cNvSpPr>
                <a:spLocks noChangeShapeType="1"/>
              </p:cNvSpPr>
              <p:nvPr/>
            </p:nvSpPr>
            <p:spPr bwMode="auto">
              <a:xfrm flipH="1">
                <a:off x="816" y="2304"/>
                <a:ext cx="91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9" name="Line 23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1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0" name="Line 24"/>
              <p:cNvSpPr>
                <a:spLocks noChangeShapeType="1"/>
              </p:cNvSpPr>
              <p:nvPr/>
            </p:nvSpPr>
            <p:spPr bwMode="auto">
              <a:xfrm>
                <a:off x="1392" y="3888"/>
                <a:ext cx="206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1" name="Line 25"/>
              <p:cNvSpPr>
                <a:spLocks noChangeShapeType="1"/>
              </p:cNvSpPr>
              <p:nvPr/>
            </p:nvSpPr>
            <p:spPr bwMode="auto">
              <a:xfrm flipV="1">
                <a:off x="3456" y="3312"/>
                <a:ext cx="1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3" name="Line 27"/>
              <p:cNvSpPr>
                <a:spLocks noChangeShapeType="1"/>
              </p:cNvSpPr>
              <p:nvPr/>
            </p:nvSpPr>
            <p:spPr bwMode="auto">
              <a:xfrm flipV="1">
                <a:off x="1392" y="1968"/>
                <a:ext cx="1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4" name="Line 28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216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5" name="Line 29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6" name="Line 30"/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7" name="Line 31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33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8" name="Rectangle 32"/>
              <p:cNvSpPr>
                <a:spLocks noChangeArrowheads="1"/>
              </p:cNvSpPr>
              <p:nvPr/>
            </p:nvSpPr>
            <p:spPr bwMode="auto">
              <a:xfrm>
                <a:off x="576" y="210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849" name="Rectangle 33"/>
              <p:cNvSpPr>
                <a:spLocks noChangeArrowheads="1"/>
              </p:cNvSpPr>
              <p:nvPr/>
            </p:nvSpPr>
            <p:spPr bwMode="auto">
              <a:xfrm>
                <a:off x="4464" y="20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endPara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852" name="Oval 36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3" name="Line 37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33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786050" y="4000504"/>
              <a:ext cx="500066" cy="630238"/>
              <a:chOff x="7177088" y="3041650"/>
              <a:chExt cx="768350" cy="630238"/>
            </a:xfrm>
          </p:grpSpPr>
          <p:sp>
            <p:nvSpPr>
              <p:cNvPr id="41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072198" y="3786190"/>
              <a:ext cx="500066" cy="630238"/>
              <a:chOff x="7177088" y="3041650"/>
              <a:chExt cx="768350" cy="630238"/>
            </a:xfrm>
          </p:grpSpPr>
          <p:sp>
            <p:nvSpPr>
              <p:cNvPr id="46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3286116" y="2280344"/>
            <a:ext cx="592982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Mealy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型时序逻辑电路中，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当前状态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的函数。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4" grpId="0" autoUpdateAnimBg="0" build="p"/>
      <p:bldP spid="34855" grpId="0" autoUpdateAnimBg="0" build="p"/>
      <p:bldP spid="5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66" name="Group 30"/>
          <p:cNvGrpSpPr/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0   1    1    1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0    1    d  1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0    0    d  1  d  1  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0    1    0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0    0    0  d  d  1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1    1    d  0  1  d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   1    0    d  0  d  1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方法一：直接求激励方程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600200" y="19145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1600200" y="26003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2209800" y="1905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3581400" y="1905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895600" y="1905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H="1" flipV="1">
            <a:off x="762000" y="1066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762000" y="12954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990600" y="914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16002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2133600" y="1362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28956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35814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12192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12192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16764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3048000" y="1981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2362200" y="2590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37338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23622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37338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16764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85" name="Rectangle 25"/>
          <p:cNvSpPr>
            <a:spLocks noChangeArrowheads="1"/>
          </p:cNvSpPr>
          <p:nvPr/>
        </p:nvSpPr>
        <p:spPr bwMode="auto">
          <a:xfrm>
            <a:off x="30480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86" name="Rectangle 26"/>
          <p:cNvSpPr>
            <a:spLocks noChangeArrowheads="1"/>
          </p:cNvSpPr>
          <p:nvPr/>
        </p:nvSpPr>
        <p:spPr bwMode="auto">
          <a:xfrm>
            <a:off x="381000" y="6762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87" name="Rectangle 27"/>
          <p:cNvSpPr>
            <a:spLocks noChangeArrowheads="1"/>
          </p:cNvSpPr>
          <p:nvPr/>
        </p:nvSpPr>
        <p:spPr bwMode="auto">
          <a:xfrm>
            <a:off x="5562600" y="1905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7788" name="Line 28"/>
          <p:cNvSpPr>
            <a:spLocks noChangeShapeType="1"/>
          </p:cNvSpPr>
          <p:nvPr/>
        </p:nvSpPr>
        <p:spPr bwMode="auto">
          <a:xfrm>
            <a:off x="5562600" y="2590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>
            <a:off x="6172200" y="1905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90" name="Line 30"/>
          <p:cNvSpPr>
            <a:spLocks noChangeShapeType="1"/>
          </p:cNvSpPr>
          <p:nvPr/>
        </p:nvSpPr>
        <p:spPr bwMode="auto">
          <a:xfrm>
            <a:off x="7543800" y="1905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91" name="Line 31"/>
          <p:cNvSpPr>
            <a:spLocks noChangeShapeType="1"/>
          </p:cNvSpPr>
          <p:nvPr/>
        </p:nvSpPr>
        <p:spPr bwMode="auto">
          <a:xfrm>
            <a:off x="6858000" y="1905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92" name="Line 32"/>
          <p:cNvSpPr>
            <a:spLocks noChangeShapeType="1"/>
          </p:cNvSpPr>
          <p:nvPr/>
        </p:nvSpPr>
        <p:spPr bwMode="auto">
          <a:xfrm flipH="1" flipV="1">
            <a:off x="4724400" y="1066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4800600" y="13716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5029200" y="914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95" name="Rectangle 35"/>
          <p:cNvSpPr>
            <a:spLocks noChangeArrowheads="1"/>
          </p:cNvSpPr>
          <p:nvPr/>
        </p:nvSpPr>
        <p:spPr bwMode="auto">
          <a:xfrm>
            <a:off x="55626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096000" y="1362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97" name="Rectangle 37"/>
          <p:cNvSpPr>
            <a:spLocks noChangeArrowheads="1"/>
          </p:cNvSpPr>
          <p:nvPr/>
        </p:nvSpPr>
        <p:spPr bwMode="auto">
          <a:xfrm>
            <a:off x="68580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98" name="Rectangle 38"/>
          <p:cNvSpPr>
            <a:spLocks noChangeArrowheads="1"/>
          </p:cNvSpPr>
          <p:nvPr/>
        </p:nvSpPr>
        <p:spPr bwMode="auto">
          <a:xfrm>
            <a:off x="75438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99" name="Rectangle 39"/>
          <p:cNvSpPr>
            <a:spLocks noChangeArrowheads="1"/>
          </p:cNvSpPr>
          <p:nvPr/>
        </p:nvSpPr>
        <p:spPr bwMode="auto">
          <a:xfrm>
            <a:off x="51816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0" name="Rectangle 40"/>
          <p:cNvSpPr>
            <a:spLocks noChangeArrowheads="1"/>
          </p:cNvSpPr>
          <p:nvPr/>
        </p:nvSpPr>
        <p:spPr bwMode="auto">
          <a:xfrm>
            <a:off x="51816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1" name="Rectangle 41"/>
          <p:cNvSpPr>
            <a:spLocks noChangeArrowheads="1"/>
          </p:cNvSpPr>
          <p:nvPr/>
        </p:nvSpPr>
        <p:spPr bwMode="auto">
          <a:xfrm>
            <a:off x="56388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7010400" y="1981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3" name="Rectangle 43"/>
          <p:cNvSpPr>
            <a:spLocks noChangeArrowheads="1"/>
          </p:cNvSpPr>
          <p:nvPr/>
        </p:nvSpPr>
        <p:spPr bwMode="auto">
          <a:xfrm>
            <a:off x="63246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4" name="Rectangle 44"/>
          <p:cNvSpPr>
            <a:spLocks noChangeArrowheads="1"/>
          </p:cNvSpPr>
          <p:nvPr/>
        </p:nvSpPr>
        <p:spPr bwMode="auto">
          <a:xfrm>
            <a:off x="76962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5" name="Rectangle 45"/>
          <p:cNvSpPr>
            <a:spLocks noChangeArrowheads="1"/>
          </p:cNvSpPr>
          <p:nvPr/>
        </p:nvSpPr>
        <p:spPr bwMode="auto">
          <a:xfrm>
            <a:off x="63246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6" name="Rectangle 46"/>
          <p:cNvSpPr>
            <a:spLocks noChangeArrowheads="1"/>
          </p:cNvSpPr>
          <p:nvPr/>
        </p:nvSpPr>
        <p:spPr bwMode="auto">
          <a:xfrm>
            <a:off x="76962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7" name="Rectangle 47"/>
          <p:cNvSpPr>
            <a:spLocks noChangeArrowheads="1"/>
          </p:cNvSpPr>
          <p:nvPr/>
        </p:nvSpPr>
        <p:spPr bwMode="auto">
          <a:xfrm>
            <a:off x="56388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8" name="Rectangle 48"/>
          <p:cNvSpPr>
            <a:spLocks noChangeArrowheads="1"/>
          </p:cNvSpPr>
          <p:nvPr/>
        </p:nvSpPr>
        <p:spPr bwMode="auto">
          <a:xfrm>
            <a:off x="70104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9" name="Rectangle 49"/>
          <p:cNvSpPr>
            <a:spLocks noChangeArrowheads="1"/>
          </p:cNvSpPr>
          <p:nvPr/>
        </p:nvSpPr>
        <p:spPr bwMode="auto">
          <a:xfrm>
            <a:off x="4343400" y="6762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7818" name="Group 58"/>
          <p:cNvGrpSpPr/>
          <p:nvPr/>
        </p:nvGrpSpPr>
        <p:grpSpPr bwMode="auto">
          <a:xfrm>
            <a:off x="1295400" y="1905000"/>
            <a:ext cx="3213100" cy="685800"/>
            <a:chOff x="1152" y="1344"/>
            <a:chExt cx="2024" cy="432"/>
          </a:xfrm>
        </p:grpSpPr>
        <p:sp>
          <p:nvSpPr>
            <p:cNvPr id="117813" name="Arc 53"/>
            <p:cNvSpPr/>
            <p:nvPr/>
          </p:nvSpPr>
          <p:spPr bwMode="auto">
            <a:xfrm>
              <a:off x="1152" y="1344"/>
              <a:ext cx="584" cy="432"/>
            </a:xfrm>
            <a:custGeom>
              <a:avLst/>
              <a:gdLst>
                <a:gd name="G0" fmla="+- 11113 0 0"/>
                <a:gd name="G1" fmla="+- 21600 0 0"/>
                <a:gd name="G2" fmla="+- 21600 0 0"/>
                <a:gd name="T0" fmla="*/ 2931 w 32713"/>
                <a:gd name="T1" fmla="*/ 1609 h 43200"/>
                <a:gd name="T2" fmla="*/ 0 w 32713"/>
                <a:gd name="T3" fmla="*/ 40122 h 43200"/>
                <a:gd name="T4" fmla="*/ 11113 w 3271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713" h="43200" fill="none" extrusionOk="0">
                  <a:moveTo>
                    <a:pt x="2931" y="1609"/>
                  </a:moveTo>
                  <a:cubicBezTo>
                    <a:pt x="5528" y="546"/>
                    <a:pt x="8307" y="-1"/>
                    <a:pt x="11113" y="0"/>
                  </a:cubicBezTo>
                  <a:cubicBezTo>
                    <a:pt x="23042" y="0"/>
                    <a:pt x="32713" y="9670"/>
                    <a:pt x="32713" y="21600"/>
                  </a:cubicBezTo>
                  <a:cubicBezTo>
                    <a:pt x="32713" y="33529"/>
                    <a:pt x="23042" y="43200"/>
                    <a:pt x="11113" y="43200"/>
                  </a:cubicBezTo>
                  <a:cubicBezTo>
                    <a:pt x="7198" y="43200"/>
                    <a:pt x="3356" y="42136"/>
                    <a:pt x="0" y="40121"/>
                  </a:cubicBezTo>
                </a:path>
                <a:path w="32713" h="43200" stroke="0" extrusionOk="0">
                  <a:moveTo>
                    <a:pt x="2931" y="1609"/>
                  </a:moveTo>
                  <a:cubicBezTo>
                    <a:pt x="5528" y="546"/>
                    <a:pt x="8307" y="-1"/>
                    <a:pt x="11113" y="0"/>
                  </a:cubicBezTo>
                  <a:cubicBezTo>
                    <a:pt x="23042" y="0"/>
                    <a:pt x="32713" y="9670"/>
                    <a:pt x="32713" y="21600"/>
                  </a:cubicBezTo>
                  <a:cubicBezTo>
                    <a:pt x="32713" y="33529"/>
                    <a:pt x="23042" y="43200"/>
                    <a:pt x="11113" y="43200"/>
                  </a:cubicBezTo>
                  <a:cubicBezTo>
                    <a:pt x="7198" y="43200"/>
                    <a:pt x="3356" y="42136"/>
                    <a:pt x="0" y="40121"/>
                  </a:cubicBezTo>
                  <a:lnTo>
                    <a:pt x="11113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4" name="Arc 54"/>
            <p:cNvSpPr/>
            <p:nvPr/>
          </p:nvSpPr>
          <p:spPr bwMode="auto">
            <a:xfrm flipH="1">
              <a:off x="2592" y="1344"/>
              <a:ext cx="584" cy="432"/>
            </a:xfrm>
            <a:custGeom>
              <a:avLst/>
              <a:gdLst>
                <a:gd name="G0" fmla="+- 11113 0 0"/>
                <a:gd name="G1" fmla="+- 21600 0 0"/>
                <a:gd name="G2" fmla="+- 21600 0 0"/>
                <a:gd name="T0" fmla="*/ 2931 w 32713"/>
                <a:gd name="T1" fmla="*/ 1609 h 43200"/>
                <a:gd name="T2" fmla="*/ 0 w 32713"/>
                <a:gd name="T3" fmla="*/ 40122 h 43200"/>
                <a:gd name="T4" fmla="*/ 11113 w 3271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713" h="43200" fill="none" extrusionOk="0">
                  <a:moveTo>
                    <a:pt x="2931" y="1609"/>
                  </a:moveTo>
                  <a:cubicBezTo>
                    <a:pt x="5528" y="546"/>
                    <a:pt x="8307" y="-1"/>
                    <a:pt x="11113" y="0"/>
                  </a:cubicBezTo>
                  <a:cubicBezTo>
                    <a:pt x="23042" y="0"/>
                    <a:pt x="32713" y="9670"/>
                    <a:pt x="32713" y="21600"/>
                  </a:cubicBezTo>
                  <a:cubicBezTo>
                    <a:pt x="32713" y="33529"/>
                    <a:pt x="23042" y="43200"/>
                    <a:pt x="11113" y="43200"/>
                  </a:cubicBezTo>
                  <a:cubicBezTo>
                    <a:pt x="7198" y="43200"/>
                    <a:pt x="3356" y="42136"/>
                    <a:pt x="0" y="40121"/>
                  </a:cubicBezTo>
                </a:path>
                <a:path w="32713" h="43200" stroke="0" extrusionOk="0">
                  <a:moveTo>
                    <a:pt x="2931" y="1609"/>
                  </a:moveTo>
                  <a:cubicBezTo>
                    <a:pt x="5528" y="546"/>
                    <a:pt x="8307" y="-1"/>
                    <a:pt x="11113" y="0"/>
                  </a:cubicBezTo>
                  <a:cubicBezTo>
                    <a:pt x="23042" y="0"/>
                    <a:pt x="32713" y="9670"/>
                    <a:pt x="32713" y="21600"/>
                  </a:cubicBezTo>
                  <a:cubicBezTo>
                    <a:pt x="32713" y="33529"/>
                    <a:pt x="23042" y="43200"/>
                    <a:pt x="11113" y="43200"/>
                  </a:cubicBezTo>
                  <a:cubicBezTo>
                    <a:pt x="7198" y="43200"/>
                    <a:pt x="3356" y="42136"/>
                    <a:pt x="0" y="40121"/>
                  </a:cubicBezTo>
                  <a:lnTo>
                    <a:pt x="11113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815" name="Oval 55"/>
          <p:cNvSpPr>
            <a:spLocks noChangeArrowheads="1"/>
          </p:cNvSpPr>
          <p:nvPr/>
        </p:nvSpPr>
        <p:spPr bwMode="auto">
          <a:xfrm>
            <a:off x="5638800" y="1905000"/>
            <a:ext cx="25146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7827" name="Group 67"/>
          <p:cNvGrpSpPr/>
          <p:nvPr/>
        </p:nvGrpSpPr>
        <p:grpSpPr bwMode="auto">
          <a:xfrm>
            <a:off x="1752600" y="4191000"/>
            <a:ext cx="5532438" cy="579438"/>
            <a:chOff x="1104" y="2640"/>
            <a:chExt cx="3485" cy="365"/>
          </a:xfrm>
        </p:grpSpPr>
        <p:graphicFrame>
          <p:nvGraphicFramePr>
            <p:cNvPr id="117825" name="Object 65"/>
            <p:cNvGraphicFramePr>
              <a:graphicFrameLocks noChangeAspect="1"/>
            </p:cNvGraphicFramePr>
            <p:nvPr/>
          </p:nvGraphicFramePr>
          <p:xfrm>
            <a:off x="1104" y="2640"/>
            <a:ext cx="101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28" name="Equation" r:id="rId1" imgW="1231900" imgH="406400" progId="Equation.3">
                    <p:embed/>
                  </p:oleObj>
                </mc:Choice>
                <mc:Fallback>
                  <p:oleObj name="Equation" r:id="rId1" imgW="1231900" imgH="406400" progId="Equation.3">
                    <p:embed/>
                    <p:pic>
                      <p:nvPicPr>
                        <p:cNvPr id="0" name="Picture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40"/>
                          <a:ext cx="1018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26" name="Object 66"/>
            <p:cNvGraphicFramePr>
              <a:graphicFrameLocks noChangeAspect="1"/>
            </p:cNvGraphicFramePr>
            <p:nvPr/>
          </p:nvGraphicFramePr>
          <p:xfrm>
            <a:off x="3888" y="2688"/>
            <a:ext cx="70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29" name="Equation" r:id="rId3" imgW="850900" imgH="381000" progId="Equation.3">
                    <p:embed/>
                  </p:oleObj>
                </mc:Choice>
                <mc:Fallback>
                  <p:oleObj name="Equation" r:id="rId3" imgW="850900" imgH="381000" progId="Equation.3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88"/>
                          <a:ext cx="70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7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52600" y="19812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752600" y="26670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23622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37338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0480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 flipH="1" flipV="1">
            <a:off x="914400" y="1143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990600" y="16002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066800" y="9906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17526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2286000" y="1438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30480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37338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13716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13716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18288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3200400" y="20574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25146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38862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25146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7" name="Rectangle 23"/>
          <p:cNvSpPr>
            <a:spLocks noChangeArrowheads="1"/>
          </p:cNvSpPr>
          <p:nvPr/>
        </p:nvSpPr>
        <p:spPr bwMode="auto">
          <a:xfrm>
            <a:off x="38862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8" name="Rectangle 24"/>
          <p:cNvSpPr>
            <a:spLocks noChangeArrowheads="1"/>
          </p:cNvSpPr>
          <p:nvPr/>
        </p:nvSpPr>
        <p:spPr bwMode="auto">
          <a:xfrm>
            <a:off x="18288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32004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10" name="Rectangle 26"/>
          <p:cNvSpPr>
            <a:spLocks noChangeArrowheads="1"/>
          </p:cNvSpPr>
          <p:nvPr/>
        </p:nvSpPr>
        <p:spPr bwMode="auto">
          <a:xfrm>
            <a:off x="533400" y="7524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11" name="Rectangle 27"/>
          <p:cNvSpPr>
            <a:spLocks noChangeArrowheads="1"/>
          </p:cNvSpPr>
          <p:nvPr/>
        </p:nvSpPr>
        <p:spPr bwMode="auto">
          <a:xfrm>
            <a:off x="5562600" y="19812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>
            <a:off x="5562600" y="26670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>
            <a:off x="61722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4" name="Line 30"/>
          <p:cNvSpPr>
            <a:spLocks noChangeShapeType="1"/>
          </p:cNvSpPr>
          <p:nvPr/>
        </p:nvSpPr>
        <p:spPr bwMode="auto">
          <a:xfrm>
            <a:off x="75438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>
            <a:off x="68580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6" name="Line 32"/>
          <p:cNvSpPr>
            <a:spLocks noChangeShapeType="1"/>
          </p:cNvSpPr>
          <p:nvPr/>
        </p:nvSpPr>
        <p:spPr bwMode="auto">
          <a:xfrm flipH="1" flipV="1">
            <a:off x="4724400" y="1143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7" name="Rectangle 33"/>
          <p:cNvSpPr>
            <a:spLocks noChangeArrowheads="1"/>
          </p:cNvSpPr>
          <p:nvPr/>
        </p:nvSpPr>
        <p:spPr bwMode="auto">
          <a:xfrm>
            <a:off x="4800600" y="16002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18" name="Rectangle 34"/>
          <p:cNvSpPr>
            <a:spLocks noChangeArrowheads="1"/>
          </p:cNvSpPr>
          <p:nvPr/>
        </p:nvSpPr>
        <p:spPr bwMode="auto">
          <a:xfrm>
            <a:off x="4876800" y="9906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19" name="Rectangle 35"/>
          <p:cNvSpPr>
            <a:spLocks noChangeArrowheads="1"/>
          </p:cNvSpPr>
          <p:nvPr/>
        </p:nvSpPr>
        <p:spPr bwMode="auto">
          <a:xfrm>
            <a:off x="55626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20" name="Rectangle 36"/>
          <p:cNvSpPr>
            <a:spLocks noChangeArrowheads="1"/>
          </p:cNvSpPr>
          <p:nvPr/>
        </p:nvSpPr>
        <p:spPr bwMode="auto">
          <a:xfrm>
            <a:off x="6096000" y="1438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21" name="Rectangle 37"/>
          <p:cNvSpPr>
            <a:spLocks noChangeArrowheads="1"/>
          </p:cNvSpPr>
          <p:nvPr/>
        </p:nvSpPr>
        <p:spPr bwMode="auto">
          <a:xfrm>
            <a:off x="68580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22" name="Rectangle 38"/>
          <p:cNvSpPr>
            <a:spLocks noChangeArrowheads="1"/>
          </p:cNvSpPr>
          <p:nvPr/>
        </p:nvSpPr>
        <p:spPr bwMode="auto">
          <a:xfrm>
            <a:off x="75438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23" name="Rectangle 39"/>
          <p:cNvSpPr>
            <a:spLocks noChangeArrowheads="1"/>
          </p:cNvSpPr>
          <p:nvPr/>
        </p:nvSpPr>
        <p:spPr bwMode="auto">
          <a:xfrm>
            <a:off x="51816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24" name="Rectangle 40"/>
          <p:cNvSpPr>
            <a:spLocks noChangeArrowheads="1"/>
          </p:cNvSpPr>
          <p:nvPr/>
        </p:nvSpPr>
        <p:spPr bwMode="auto">
          <a:xfrm>
            <a:off x="51816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25" name="Rectangle 41"/>
          <p:cNvSpPr>
            <a:spLocks noChangeArrowheads="1"/>
          </p:cNvSpPr>
          <p:nvPr/>
        </p:nvSpPr>
        <p:spPr bwMode="auto">
          <a:xfrm>
            <a:off x="56388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26" name="Rectangle 42"/>
          <p:cNvSpPr>
            <a:spLocks noChangeArrowheads="1"/>
          </p:cNvSpPr>
          <p:nvPr/>
        </p:nvSpPr>
        <p:spPr bwMode="auto">
          <a:xfrm>
            <a:off x="7010400" y="20574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27" name="Rectangle 43"/>
          <p:cNvSpPr>
            <a:spLocks noChangeArrowheads="1"/>
          </p:cNvSpPr>
          <p:nvPr/>
        </p:nvSpPr>
        <p:spPr bwMode="auto">
          <a:xfrm>
            <a:off x="63246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28" name="Rectangle 44"/>
          <p:cNvSpPr>
            <a:spLocks noChangeArrowheads="1"/>
          </p:cNvSpPr>
          <p:nvPr/>
        </p:nvSpPr>
        <p:spPr bwMode="auto">
          <a:xfrm>
            <a:off x="76962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29" name="Rectangle 45"/>
          <p:cNvSpPr>
            <a:spLocks noChangeArrowheads="1"/>
          </p:cNvSpPr>
          <p:nvPr/>
        </p:nvSpPr>
        <p:spPr bwMode="auto">
          <a:xfrm>
            <a:off x="63246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30" name="Rectangle 46"/>
          <p:cNvSpPr>
            <a:spLocks noChangeArrowheads="1"/>
          </p:cNvSpPr>
          <p:nvPr/>
        </p:nvSpPr>
        <p:spPr bwMode="auto">
          <a:xfrm>
            <a:off x="76962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31" name="Rectangle 47"/>
          <p:cNvSpPr>
            <a:spLocks noChangeArrowheads="1"/>
          </p:cNvSpPr>
          <p:nvPr/>
        </p:nvSpPr>
        <p:spPr bwMode="auto">
          <a:xfrm>
            <a:off x="56388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32" name="Rectangle 48"/>
          <p:cNvSpPr>
            <a:spLocks noChangeArrowheads="1"/>
          </p:cNvSpPr>
          <p:nvPr/>
        </p:nvSpPr>
        <p:spPr bwMode="auto">
          <a:xfrm>
            <a:off x="70104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33" name="Rectangle 49"/>
          <p:cNvSpPr>
            <a:spLocks noChangeArrowheads="1"/>
          </p:cNvSpPr>
          <p:nvPr/>
        </p:nvSpPr>
        <p:spPr bwMode="auto">
          <a:xfrm>
            <a:off x="4343400" y="7524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34" name="Oval 50"/>
          <p:cNvSpPr>
            <a:spLocks noChangeArrowheads="1"/>
          </p:cNvSpPr>
          <p:nvPr/>
        </p:nvSpPr>
        <p:spPr bwMode="auto">
          <a:xfrm>
            <a:off x="1600200" y="1905000"/>
            <a:ext cx="2971800" cy="1447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835" name="Oval 51"/>
          <p:cNvSpPr>
            <a:spLocks noChangeArrowheads="1"/>
          </p:cNvSpPr>
          <p:nvPr/>
        </p:nvSpPr>
        <p:spPr bwMode="auto">
          <a:xfrm>
            <a:off x="5410200" y="1905000"/>
            <a:ext cx="2971800" cy="1447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8874" name="Group 90"/>
          <p:cNvGrpSpPr/>
          <p:nvPr/>
        </p:nvGrpSpPr>
        <p:grpSpPr bwMode="auto">
          <a:xfrm>
            <a:off x="2362200" y="3962400"/>
            <a:ext cx="4748213" cy="450850"/>
            <a:chOff x="1488" y="2496"/>
            <a:chExt cx="2991" cy="284"/>
          </a:xfrm>
        </p:grpSpPr>
        <p:graphicFrame>
          <p:nvGraphicFramePr>
            <p:cNvPr id="118872" name="Object 88"/>
            <p:cNvGraphicFramePr>
              <a:graphicFrameLocks noChangeAspect="1"/>
            </p:cNvGraphicFramePr>
            <p:nvPr/>
          </p:nvGraphicFramePr>
          <p:xfrm>
            <a:off x="1488" y="2496"/>
            <a:ext cx="5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75" name="Equation" r:id="rId1" imgW="622300" imgH="342900" progId="Equation.3">
                    <p:embed/>
                  </p:oleObj>
                </mc:Choice>
                <mc:Fallback>
                  <p:oleObj name="Equation" r:id="rId1" imgW="622300" imgH="3429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496"/>
                          <a:ext cx="51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73" name="Object 89"/>
            <p:cNvGraphicFramePr>
              <a:graphicFrameLocks noChangeAspect="1"/>
            </p:cNvGraphicFramePr>
            <p:nvPr/>
          </p:nvGraphicFramePr>
          <p:xfrm>
            <a:off x="3911" y="2496"/>
            <a:ext cx="56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76" name="Equation" r:id="rId3" imgW="685800" imgH="342900" progId="Equation.3">
                    <p:embed/>
                  </p:oleObj>
                </mc:Choice>
                <mc:Fallback>
                  <p:oleObj name="Equation" r:id="rId3" imgW="685800" imgH="342900" progId="Equation.3">
                    <p:embed/>
                    <p:pic>
                      <p:nvPicPr>
                        <p:cNvPr id="0" name="Picture 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1" y="2496"/>
                          <a:ext cx="56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8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34" grpId="0" animBg="1"/>
      <p:bldP spid="11883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200400" y="17526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>
            <a:off x="3200400" y="2438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>
            <a:off x="3810000" y="1752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>
            <a:off x="5181600" y="1752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2" name="Line 8"/>
          <p:cNvSpPr>
            <a:spLocks noChangeShapeType="1"/>
          </p:cNvSpPr>
          <p:nvPr/>
        </p:nvSpPr>
        <p:spPr bwMode="auto">
          <a:xfrm>
            <a:off x="4495800" y="1752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3" name="Line 9"/>
          <p:cNvSpPr>
            <a:spLocks noChangeShapeType="1"/>
          </p:cNvSpPr>
          <p:nvPr/>
        </p:nvSpPr>
        <p:spPr bwMode="auto">
          <a:xfrm flipH="1" flipV="1">
            <a:off x="2362200" y="914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2438400" y="13716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514600" y="762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32004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3733800" y="1209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44958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51816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28194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28194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32766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4648200" y="1828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39624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53340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39624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3340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32766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09" name="Rectangle 25"/>
          <p:cNvSpPr>
            <a:spLocks noChangeArrowheads="1"/>
          </p:cNvSpPr>
          <p:nvPr/>
        </p:nvSpPr>
        <p:spPr bwMode="auto">
          <a:xfrm>
            <a:off x="46482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19812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611" name="Oval 27"/>
          <p:cNvSpPr>
            <a:spLocks noChangeArrowheads="1"/>
          </p:cNvSpPr>
          <p:nvPr/>
        </p:nvSpPr>
        <p:spPr bwMode="auto">
          <a:xfrm>
            <a:off x="3810000" y="2438400"/>
            <a:ext cx="15240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612" name="Oval 28"/>
          <p:cNvSpPr>
            <a:spLocks noChangeArrowheads="1"/>
          </p:cNvSpPr>
          <p:nvPr/>
        </p:nvSpPr>
        <p:spPr bwMode="auto">
          <a:xfrm rot="5400000">
            <a:off x="4114800" y="2133600"/>
            <a:ext cx="15240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95622" name="Object 38"/>
          <p:cNvGraphicFramePr>
            <a:graphicFrameLocks noChangeAspect="1"/>
          </p:cNvGraphicFramePr>
          <p:nvPr/>
        </p:nvGraphicFramePr>
        <p:xfrm>
          <a:off x="2667000" y="3886200"/>
          <a:ext cx="36591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3" name="Equation" r:id="rId1" imgW="2794000" imgH="431800" progId="Equation.3">
                  <p:embed/>
                </p:oleObj>
              </mc:Choice>
              <mc:Fallback>
                <p:oleObj name="Equation" r:id="rId1" imgW="2794000" imgH="4318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86200"/>
                        <a:ext cx="3659188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95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1" grpId="0" animBg="1"/>
      <p:bldP spid="19561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00" name="Rectangle 32"/>
          <p:cNvSpPr>
            <a:spLocks noChangeArrowheads="1"/>
          </p:cNvSpPr>
          <p:nvPr/>
        </p:nvSpPr>
        <p:spPr bwMode="auto">
          <a:xfrm>
            <a:off x="250825" y="26035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方法二：从状态方程中提取激励方程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3201" name="Group 33"/>
          <p:cNvGrpSpPr/>
          <p:nvPr/>
        </p:nvGrpSpPr>
        <p:grpSpPr bwMode="auto">
          <a:xfrm>
            <a:off x="1174750" y="1282700"/>
            <a:ext cx="6781800" cy="4114800"/>
            <a:chOff x="0" y="1296"/>
            <a:chExt cx="4272" cy="2592"/>
          </a:xfrm>
        </p:grpSpPr>
        <p:sp>
          <p:nvSpPr>
            <p:cNvPr id="263202" name="Line 34"/>
            <p:cNvSpPr>
              <a:spLocks noChangeShapeType="1"/>
            </p:cNvSpPr>
            <p:nvPr/>
          </p:nvSpPr>
          <p:spPr bwMode="auto">
            <a:xfrm>
              <a:off x="144" y="1680"/>
              <a:ext cx="3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03" name="Line 35"/>
            <p:cNvSpPr>
              <a:spLocks noChangeShapeType="1"/>
            </p:cNvSpPr>
            <p:nvPr/>
          </p:nvSpPr>
          <p:spPr bwMode="auto">
            <a:xfrm>
              <a:off x="1536" y="1344"/>
              <a:ext cx="0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04" name="Line 36"/>
            <p:cNvSpPr>
              <a:spLocks noChangeShapeType="1"/>
            </p:cNvSpPr>
            <p:nvPr/>
          </p:nvSpPr>
          <p:spPr bwMode="auto">
            <a:xfrm>
              <a:off x="2832" y="1344"/>
              <a:ext cx="0" cy="2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05" name="Rectangle 37"/>
            <p:cNvSpPr>
              <a:spLocks noChangeArrowheads="1"/>
            </p:cNvSpPr>
            <p:nvPr/>
          </p:nvSpPr>
          <p:spPr bwMode="auto">
            <a:xfrm>
              <a:off x="0" y="1296"/>
              <a:ext cx="4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3206" name="Rectangle 38"/>
          <p:cNvSpPr>
            <a:spLocks noChangeArrowheads="1"/>
          </p:cNvSpPr>
          <p:nvPr/>
        </p:nvSpPr>
        <p:spPr bwMode="auto">
          <a:xfrm>
            <a:off x="1403350" y="18161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0  0   0    1    1    0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3207" name="Rectangle 39"/>
          <p:cNvSpPr>
            <a:spLocks noChangeArrowheads="1"/>
          </p:cNvSpPr>
          <p:nvPr/>
        </p:nvSpPr>
        <p:spPr bwMode="auto">
          <a:xfrm>
            <a:off x="1403350" y="22733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0  0   1    0    0    0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3208" name="Rectangle 40"/>
          <p:cNvSpPr>
            <a:spLocks noChangeArrowheads="1"/>
          </p:cNvSpPr>
          <p:nvPr/>
        </p:nvSpPr>
        <p:spPr bwMode="auto">
          <a:xfrm>
            <a:off x="1403350" y="27305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0  1   0    0    1    0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3209" name="Rectangle 41"/>
          <p:cNvSpPr>
            <a:spLocks noChangeArrowheads="1"/>
          </p:cNvSpPr>
          <p:nvPr/>
        </p:nvSpPr>
        <p:spPr bwMode="auto">
          <a:xfrm>
            <a:off x="1403350" y="3178175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0  1   1    0    0    1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3210" name="Rectangle 42"/>
          <p:cNvSpPr>
            <a:spLocks noChangeArrowheads="1"/>
          </p:cNvSpPr>
          <p:nvPr/>
        </p:nvSpPr>
        <p:spPr bwMode="auto">
          <a:xfrm>
            <a:off x="1403350" y="36449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1  0   0    0    1    0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3211" name="Rectangle 43"/>
          <p:cNvSpPr>
            <a:spLocks noChangeArrowheads="1"/>
          </p:cNvSpPr>
          <p:nvPr/>
        </p:nvSpPr>
        <p:spPr bwMode="auto">
          <a:xfrm>
            <a:off x="1403350" y="4016375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1  0   1    0    0    1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3212" name="Rectangle 44"/>
          <p:cNvSpPr>
            <a:spLocks noChangeArrowheads="1"/>
          </p:cNvSpPr>
          <p:nvPr/>
        </p:nvSpPr>
        <p:spPr bwMode="auto">
          <a:xfrm>
            <a:off x="1403350" y="44450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1  1   0    1    1    0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3213" name="Rectangle 45"/>
          <p:cNvSpPr>
            <a:spLocks noChangeArrowheads="1"/>
          </p:cNvSpPr>
          <p:nvPr/>
        </p:nvSpPr>
        <p:spPr bwMode="auto">
          <a:xfrm>
            <a:off x="1403350" y="4905375"/>
            <a:ext cx="4857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1  1   1    1    0    1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905000" y="1524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197" name="Line 5"/>
          <p:cNvSpPr>
            <a:spLocks noChangeShapeType="1"/>
          </p:cNvSpPr>
          <p:nvPr/>
        </p:nvSpPr>
        <p:spPr bwMode="auto">
          <a:xfrm>
            <a:off x="1905000" y="2209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198" name="Line 6"/>
          <p:cNvSpPr>
            <a:spLocks noChangeShapeType="1"/>
          </p:cNvSpPr>
          <p:nvPr/>
        </p:nvSpPr>
        <p:spPr bwMode="auto">
          <a:xfrm>
            <a:off x="25146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199" name="Line 7"/>
          <p:cNvSpPr>
            <a:spLocks noChangeShapeType="1"/>
          </p:cNvSpPr>
          <p:nvPr/>
        </p:nvSpPr>
        <p:spPr bwMode="auto">
          <a:xfrm>
            <a:off x="38862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32004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 flipH="1" flipV="1">
            <a:off x="1066800" y="6858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1219200" y="9906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1371600" y="533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19050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438400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32004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38862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15240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15240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19812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3352800" y="1600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26670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4038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26670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40386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19812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17" name="Rectangle 25"/>
          <p:cNvSpPr>
            <a:spLocks noChangeArrowheads="1"/>
          </p:cNvSpPr>
          <p:nvPr/>
        </p:nvSpPr>
        <p:spPr bwMode="auto">
          <a:xfrm>
            <a:off x="33528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18" name="Rectangle 26"/>
          <p:cNvSpPr>
            <a:spLocks noChangeArrowheads="1"/>
          </p:cNvSpPr>
          <p:nvPr/>
        </p:nvSpPr>
        <p:spPr bwMode="auto">
          <a:xfrm>
            <a:off x="304800" y="295275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562600" y="1524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20" name="Line 28"/>
          <p:cNvSpPr>
            <a:spLocks noChangeShapeType="1"/>
          </p:cNvSpPr>
          <p:nvPr/>
        </p:nvSpPr>
        <p:spPr bwMode="auto">
          <a:xfrm>
            <a:off x="5562600" y="2209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1" name="Line 29"/>
          <p:cNvSpPr>
            <a:spLocks noChangeShapeType="1"/>
          </p:cNvSpPr>
          <p:nvPr/>
        </p:nvSpPr>
        <p:spPr bwMode="auto">
          <a:xfrm>
            <a:off x="61722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2" name="Line 30"/>
          <p:cNvSpPr>
            <a:spLocks noChangeShapeType="1"/>
          </p:cNvSpPr>
          <p:nvPr/>
        </p:nvSpPr>
        <p:spPr bwMode="auto">
          <a:xfrm>
            <a:off x="75438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3" name="Line 31"/>
          <p:cNvSpPr>
            <a:spLocks noChangeShapeType="1"/>
          </p:cNvSpPr>
          <p:nvPr/>
        </p:nvSpPr>
        <p:spPr bwMode="auto">
          <a:xfrm>
            <a:off x="68580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4" name="Line 32"/>
          <p:cNvSpPr>
            <a:spLocks noChangeShapeType="1"/>
          </p:cNvSpPr>
          <p:nvPr/>
        </p:nvSpPr>
        <p:spPr bwMode="auto">
          <a:xfrm flipH="1" flipV="1">
            <a:off x="4724400" y="6858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4800600" y="9144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26" name="Rectangle 34"/>
          <p:cNvSpPr>
            <a:spLocks noChangeArrowheads="1"/>
          </p:cNvSpPr>
          <p:nvPr/>
        </p:nvSpPr>
        <p:spPr bwMode="auto">
          <a:xfrm>
            <a:off x="4876800" y="4572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27" name="Rectangle 35"/>
          <p:cNvSpPr>
            <a:spLocks noChangeArrowheads="1"/>
          </p:cNvSpPr>
          <p:nvPr/>
        </p:nvSpPr>
        <p:spPr bwMode="auto">
          <a:xfrm>
            <a:off x="55626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28" name="Rectangle 36"/>
          <p:cNvSpPr>
            <a:spLocks noChangeArrowheads="1"/>
          </p:cNvSpPr>
          <p:nvPr/>
        </p:nvSpPr>
        <p:spPr bwMode="auto">
          <a:xfrm>
            <a:off x="6096000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29" name="Rectangle 37"/>
          <p:cNvSpPr>
            <a:spLocks noChangeArrowheads="1"/>
          </p:cNvSpPr>
          <p:nvPr/>
        </p:nvSpPr>
        <p:spPr bwMode="auto">
          <a:xfrm>
            <a:off x="68580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30" name="Rectangle 38"/>
          <p:cNvSpPr>
            <a:spLocks noChangeArrowheads="1"/>
          </p:cNvSpPr>
          <p:nvPr/>
        </p:nvSpPr>
        <p:spPr bwMode="auto">
          <a:xfrm>
            <a:off x="75438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31" name="Rectangle 39"/>
          <p:cNvSpPr>
            <a:spLocks noChangeArrowheads="1"/>
          </p:cNvSpPr>
          <p:nvPr/>
        </p:nvSpPr>
        <p:spPr bwMode="auto">
          <a:xfrm>
            <a:off x="51816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32" name="Rectangle 40"/>
          <p:cNvSpPr>
            <a:spLocks noChangeArrowheads="1"/>
          </p:cNvSpPr>
          <p:nvPr/>
        </p:nvSpPr>
        <p:spPr bwMode="auto">
          <a:xfrm>
            <a:off x="5181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33" name="Rectangle 41"/>
          <p:cNvSpPr>
            <a:spLocks noChangeArrowheads="1"/>
          </p:cNvSpPr>
          <p:nvPr/>
        </p:nvSpPr>
        <p:spPr bwMode="auto">
          <a:xfrm>
            <a:off x="56388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7010400" y="1600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6324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36" name="Rectangle 44"/>
          <p:cNvSpPr>
            <a:spLocks noChangeArrowheads="1"/>
          </p:cNvSpPr>
          <p:nvPr/>
        </p:nvSpPr>
        <p:spPr bwMode="auto">
          <a:xfrm>
            <a:off x="76962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37" name="Rectangle 45"/>
          <p:cNvSpPr>
            <a:spLocks noChangeArrowheads="1"/>
          </p:cNvSpPr>
          <p:nvPr/>
        </p:nvSpPr>
        <p:spPr bwMode="auto">
          <a:xfrm>
            <a:off x="63246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38" name="Rectangle 46"/>
          <p:cNvSpPr>
            <a:spLocks noChangeArrowheads="1"/>
          </p:cNvSpPr>
          <p:nvPr/>
        </p:nvSpPr>
        <p:spPr bwMode="auto">
          <a:xfrm>
            <a:off x="76962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39" name="Rectangle 47"/>
          <p:cNvSpPr>
            <a:spLocks noChangeArrowheads="1"/>
          </p:cNvSpPr>
          <p:nvPr/>
        </p:nvSpPr>
        <p:spPr bwMode="auto">
          <a:xfrm>
            <a:off x="56388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40" name="Rectangle 48"/>
          <p:cNvSpPr>
            <a:spLocks noChangeArrowheads="1"/>
          </p:cNvSpPr>
          <p:nvPr/>
        </p:nvSpPr>
        <p:spPr bwMode="auto">
          <a:xfrm>
            <a:off x="7010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41" name="Rectangle 49"/>
          <p:cNvSpPr>
            <a:spLocks noChangeArrowheads="1"/>
          </p:cNvSpPr>
          <p:nvPr/>
        </p:nvSpPr>
        <p:spPr bwMode="auto">
          <a:xfrm>
            <a:off x="3962400" y="295275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4242" name="Oval 50"/>
          <p:cNvSpPr>
            <a:spLocks noChangeArrowheads="1"/>
          </p:cNvSpPr>
          <p:nvPr/>
        </p:nvSpPr>
        <p:spPr bwMode="auto">
          <a:xfrm>
            <a:off x="1905000" y="1600200"/>
            <a:ext cx="609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43" name="Oval 51"/>
          <p:cNvSpPr>
            <a:spLocks noChangeArrowheads="1"/>
          </p:cNvSpPr>
          <p:nvPr/>
        </p:nvSpPr>
        <p:spPr bwMode="auto">
          <a:xfrm>
            <a:off x="3200400" y="2209800"/>
            <a:ext cx="1371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64244" name="Group 52"/>
          <p:cNvGrpSpPr/>
          <p:nvPr/>
        </p:nvGrpSpPr>
        <p:grpSpPr bwMode="auto">
          <a:xfrm>
            <a:off x="5181600" y="1524000"/>
            <a:ext cx="3352800" cy="1447800"/>
            <a:chOff x="3264" y="960"/>
            <a:chExt cx="2112" cy="912"/>
          </a:xfrm>
        </p:grpSpPr>
        <p:sp>
          <p:nvSpPr>
            <p:cNvPr id="264245" name="Arc 53"/>
            <p:cNvSpPr/>
            <p:nvPr/>
          </p:nvSpPr>
          <p:spPr bwMode="auto">
            <a:xfrm>
              <a:off x="3264" y="960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246" name="Arc 54"/>
            <p:cNvSpPr/>
            <p:nvPr/>
          </p:nvSpPr>
          <p:spPr bwMode="auto">
            <a:xfrm flipH="1">
              <a:off x="4738" y="1008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4247" name="Group 55"/>
          <p:cNvGrpSpPr/>
          <p:nvPr/>
        </p:nvGrpSpPr>
        <p:grpSpPr bwMode="auto">
          <a:xfrm>
            <a:off x="990600" y="3643314"/>
            <a:ext cx="6642100" cy="1520825"/>
            <a:chOff x="624" y="2496"/>
            <a:chExt cx="4184" cy="958"/>
          </a:xfrm>
        </p:grpSpPr>
        <p:graphicFrame>
          <p:nvGraphicFramePr>
            <p:cNvPr id="264248" name="Object 56"/>
            <p:cNvGraphicFramePr>
              <a:graphicFrameLocks noChangeAspect="1"/>
            </p:cNvGraphicFramePr>
            <p:nvPr/>
          </p:nvGraphicFramePr>
          <p:xfrm>
            <a:off x="3840" y="2496"/>
            <a:ext cx="8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636" name="Equation" r:id="rId1" imgW="1079500" imgH="406400" progId="Equation.3">
                    <p:embed/>
                  </p:oleObj>
                </mc:Choice>
                <mc:Fallback>
                  <p:oleObj name="Equation" r:id="rId1" imgW="1079500" imgH="406400" progId="Equation.3">
                    <p:embed/>
                    <p:pic>
                      <p:nvPicPr>
                        <p:cNvPr id="0" name="Picture 7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884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49" name="Object 57"/>
            <p:cNvGraphicFramePr>
              <a:graphicFrameLocks noChangeAspect="1"/>
            </p:cNvGraphicFramePr>
            <p:nvPr/>
          </p:nvGraphicFramePr>
          <p:xfrm>
            <a:off x="720" y="2496"/>
            <a:ext cx="210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637" name="Equation" r:id="rId3" imgW="2552700" imgH="406400" progId="Equation.3">
                    <p:embed/>
                  </p:oleObj>
                </mc:Choice>
                <mc:Fallback>
                  <p:oleObj name="Equation" r:id="rId3" imgW="2552700" imgH="406400" progId="Equation.3">
                    <p:embed/>
                    <p:pic>
                      <p:nvPicPr>
                        <p:cNvPr id="0" name="Picture 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96"/>
                          <a:ext cx="2102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50" name="Object 58"/>
            <p:cNvGraphicFramePr>
              <a:graphicFrameLocks noChangeAspect="1"/>
            </p:cNvGraphicFramePr>
            <p:nvPr/>
          </p:nvGraphicFramePr>
          <p:xfrm>
            <a:off x="624" y="3120"/>
            <a:ext cx="101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638" name="Equation" r:id="rId5" imgW="1231900" imgH="406400" progId="Equation.3">
                    <p:embed/>
                  </p:oleObj>
                </mc:Choice>
                <mc:Fallback>
                  <p:oleObj name="Equation" r:id="rId5" imgW="1231900" imgH="406400" progId="Equation.3">
                    <p:embed/>
                    <p:pic>
                      <p:nvPicPr>
                        <p:cNvPr id="0" name="Picture 7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120"/>
                          <a:ext cx="1018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51" name="Object 59"/>
            <p:cNvGraphicFramePr>
              <a:graphicFrameLocks noChangeAspect="1"/>
            </p:cNvGraphicFramePr>
            <p:nvPr/>
          </p:nvGraphicFramePr>
          <p:xfrm>
            <a:off x="2112" y="3120"/>
            <a:ext cx="70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639" name="Equation" r:id="rId7" imgW="850900" imgH="381000" progId="Equation.3">
                    <p:embed/>
                  </p:oleObj>
                </mc:Choice>
                <mc:Fallback>
                  <p:oleObj name="Equation" r:id="rId7" imgW="850900" imgH="381000" progId="Equation.3">
                    <p:embed/>
                    <p:pic>
                      <p:nvPicPr>
                        <p:cNvPr id="0" name="Picture 7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20"/>
                          <a:ext cx="70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52" name="Object 60"/>
            <p:cNvGraphicFramePr>
              <a:graphicFrameLocks noChangeAspect="1"/>
            </p:cNvGraphicFramePr>
            <p:nvPr/>
          </p:nvGraphicFramePr>
          <p:xfrm>
            <a:off x="3840" y="3120"/>
            <a:ext cx="96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640" name="Equation" r:id="rId9" imgW="1181100" imgH="342900" progId="Equation.3">
                    <p:embed/>
                  </p:oleObj>
                </mc:Choice>
                <mc:Fallback>
                  <p:oleObj name="Equation" r:id="rId9" imgW="1181100" imgH="342900" progId="Equation.3">
                    <p:embed/>
                    <p:pic>
                      <p:nvPicPr>
                        <p:cNvPr id="0" name="Picture 7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120"/>
                          <a:ext cx="96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63" name="组合 62"/>
          <p:cNvGrpSpPr/>
          <p:nvPr/>
        </p:nvGrpSpPr>
        <p:grpSpPr>
          <a:xfrm>
            <a:off x="0" y="5643578"/>
            <a:ext cx="8894940" cy="666752"/>
            <a:chOff x="0" y="5643578"/>
            <a:chExt cx="8894940" cy="666752"/>
          </a:xfrm>
        </p:grpSpPr>
        <p:sp>
          <p:nvSpPr>
            <p:cNvPr id="60" name="矩形 59"/>
            <p:cNvSpPr/>
            <p:nvPr/>
          </p:nvSpPr>
          <p:spPr>
            <a:xfrm>
              <a:off x="5478620" y="5715016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JK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）：状态翻转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graphicFrame>
          <p:nvGraphicFramePr>
            <p:cNvPr id="61" name="Object 604"/>
            <p:cNvGraphicFramePr>
              <a:graphicFrameLocks noChangeAspect="1"/>
            </p:cNvGraphicFramePr>
            <p:nvPr/>
          </p:nvGraphicFramePr>
          <p:xfrm>
            <a:off x="1714480" y="5643578"/>
            <a:ext cx="3325426" cy="666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641" name="Equation" r:id="rId11" imgW="1447165" imgH="292100" progId="Equation.DSMT4">
                    <p:embed/>
                  </p:oleObj>
                </mc:Choice>
                <mc:Fallback>
                  <p:oleObj name="Equation" r:id="rId11" imgW="1447165" imgH="292100" progId="Equation.DSMT4">
                    <p:embed/>
                    <p:pic>
                      <p:nvPicPr>
                        <p:cNvPr id="0" name="Picture 7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5643578"/>
                          <a:ext cx="3325426" cy="666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矩形 61"/>
            <p:cNvSpPr/>
            <p:nvPr/>
          </p:nvSpPr>
          <p:spPr>
            <a:xfrm>
              <a:off x="0" y="5786454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JK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触发器：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65" name="直接连接符 64"/>
          <p:cNvCxnSpPr/>
          <p:nvPr/>
        </p:nvCxnSpPr>
        <p:spPr bwMode="auto">
          <a:xfrm>
            <a:off x="2928926" y="4213230"/>
            <a:ext cx="857256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/>
          <p:nvPr/>
        </p:nvCxnSpPr>
        <p:spPr bwMode="auto">
          <a:xfrm>
            <a:off x="1643042" y="5213362"/>
            <a:ext cx="857256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42" grpId="0" animBg="1"/>
      <p:bldP spid="26424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84" name="Object 76"/>
          <p:cNvGraphicFramePr>
            <a:graphicFrameLocks noChangeAspect="1"/>
          </p:cNvGraphicFramePr>
          <p:nvPr/>
        </p:nvGraphicFramePr>
        <p:xfrm>
          <a:off x="762000" y="381000"/>
          <a:ext cx="1616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79" name="Equation" r:id="rId1" imgW="1231900" imgH="406400" progId="Equation.3">
                  <p:embed/>
                </p:oleObj>
              </mc:Choice>
              <mc:Fallback>
                <p:oleObj name="Equation" r:id="rId1" imgW="1231900" imgH="406400" progId="Equation.3">
                  <p:embed/>
                  <p:pic>
                    <p:nvPicPr>
                      <p:cNvPr id="0" name="Picture 16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16160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85" name="Object 77"/>
          <p:cNvGraphicFramePr>
            <a:graphicFrameLocks noChangeAspect="1"/>
          </p:cNvGraphicFramePr>
          <p:nvPr/>
        </p:nvGraphicFramePr>
        <p:xfrm>
          <a:off x="3132138" y="404813"/>
          <a:ext cx="1112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0" name="Equation" r:id="rId3" imgW="850900" imgH="381000" progId="Equation.3">
                  <p:embed/>
                </p:oleObj>
              </mc:Choice>
              <mc:Fallback>
                <p:oleObj name="Equation" r:id="rId3" imgW="850900" imgH="381000" progId="Equation.3">
                  <p:embed/>
                  <p:pic>
                    <p:nvPicPr>
                      <p:cNvPr id="0" name="Picture 1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4813"/>
                        <a:ext cx="11128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86" name="Object 78"/>
          <p:cNvGraphicFramePr>
            <a:graphicFrameLocks noChangeAspect="1"/>
          </p:cNvGraphicFramePr>
          <p:nvPr/>
        </p:nvGraphicFramePr>
        <p:xfrm>
          <a:off x="5867400" y="381000"/>
          <a:ext cx="15367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1" name="Equation" r:id="rId5" imgW="1181100" imgH="342900" progId="Equation.3">
                  <p:embed/>
                </p:oleObj>
              </mc:Choice>
              <mc:Fallback>
                <p:oleObj name="Equation" r:id="rId5" imgW="1181100" imgH="342900" progId="Equation.3">
                  <p:embed/>
                  <p:pic>
                    <p:nvPicPr>
                      <p:cNvPr id="0" name="Picture 1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1000"/>
                        <a:ext cx="15367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87" name="Object 79"/>
          <p:cNvGraphicFramePr>
            <a:graphicFrameLocks noChangeAspect="1"/>
          </p:cNvGraphicFramePr>
          <p:nvPr/>
        </p:nvGraphicFramePr>
        <p:xfrm>
          <a:off x="762000" y="1219200"/>
          <a:ext cx="36591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2" name="Equation" r:id="rId7" imgW="2794000" imgH="431800" progId="Equation.3">
                  <p:embed/>
                </p:oleObj>
              </mc:Choice>
              <mc:Fallback>
                <p:oleObj name="Equation" r:id="rId7" imgW="2794000" imgH="431800" progId="Equation.3">
                  <p:embed/>
                  <p:pic>
                    <p:nvPicPr>
                      <p:cNvPr id="0" name="Picture 1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3659188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4113213" y="2743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2208213" y="3429000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2208213" y="4267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V="1">
            <a:off x="2208213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1674813" y="4495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2208213" y="3495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2970213" y="3533775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2970213" y="49053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055813" y="4419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2208213" y="501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3046413" y="5029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4570413" y="3429000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>
            <a:off x="4570413" y="4267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 flipV="1">
            <a:off x="4570413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 flipH="1">
            <a:off x="3917950" y="4495800"/>
            <a:ext cx="500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4787900" y="3429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5332413" y="35337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5332413" y="49053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30" name="Oval 22"/>
          <p:cNvSpPr>
            <a:spLocks noChangeArrowheads="1"/>
          </p:cNvSpPr>
          <p:nvPr/>
        </p:nvSpPr>
        <p:spPr bwMode="auto">
          <a:xfrm>
            <a:off x="4418013" y="4419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4760913" y="49418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>
            <a:off x="5408613" y="5029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>
            <a:off x="1674813" y="4495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3917950" y="4500076"/>
            <a:ext cx="0" cy="1943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989013" y="6431280"/>
            <a:ext cx="2928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7" name="Oval 29"/>
          <p:cNvSpPr>
            <a:spLocks noChangeArrowheads="1"/>
          </p:cNvSpPr>
          <p:nvPr/>
        </p:nvSpPr>
        <p:spPr bwMode="auto">
          <a:xfrm>
            <a:off x="6780213" y="2895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>
            <a:off x="3630613" y="5257800"/>
            <a:ext cx="40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3503613" y="3810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 flipH="1">
            <a:off x="4037013" y="3886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4037013" y="3886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 flipH="1">
            <a:off x="4189413" y="3657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V="1">
            <a:off x="4189413" y="28194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7" name="Line 39"/>
          <p:cNvSpPr>
            <a:spLocks noChangeShapeType="1"/>
          </p:cNvSpPr>
          <p:nvPr/>
        </p:nvSpPr>
        <p:spPr bwMode="auto">
          <a:xfrm flipH="1">
            <a:off x="6170613" y="3124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8" name="Line 40"/>
          <p:cNvSpPr>
            <a:spLocks noChangeShapeType="1"/>
          </p:cNvSpPr>
          <p:nvPr/>
        </p:nvSpPr>
        <p:spPr bwMode="auto">
          <a:xfrm>
            <a:off x="6170613" y="3124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9" name="Line 41"/>
          <p:cNvSpPr>
            <a:spLocks noChangeShapeType="1"/>
          </p:cNvSpPr>
          <p:nvPr/>
        </p:nvSpPr>
        <p:spPr bwMode="auto">
          <a:xfrm flipH="1">
            <a:off x="6007100" y="5257800"/>
            <a:ext cx="1635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1" name="Oval 43"/>
          <p:cNvSpPr>
            <a:spLocks noChangeArrowheads="1"/>
          </p:cNvSpPr>
          <p:nvPr/>
        </p:nvSpPr>
        <p:spPr bwMode="auto">
          <a:xfrm>
            <a:off x="2817813" y="2743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53" name="Line 45"/>
          <p:cNvSpPr>
            <a:spLocks noChangeShapeType="1"/>
          </p:cNvSpPr>
          <p:nvPr/>
        </p:nvSpPr>
        <p:spPr bwMode="auto">
          <a:xfrm>
            <a:off x="2970213" y="28194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4" name="Line 46"/>
          <p:cNvSpPr>
            <a:spLocks noChangeShapeType="1"/>
          </p:cNvSpPr>
          <p:nvPr/>
        </p:nvSpPr>
        <p:spPr bwMode="auto">
          <a:xfrm>
            <a:off x="4189413" y="5410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5" name="Line 47"/>
          <p:cNvSpPr>
            <a:spLocks noChangeShapeType="1"/>
          </p:cNvSpPr>
          <p:nvPr/>
        </p:nvSpPr>
        <p:spPr bwMode="auto">
          <a:xfrm>
            <a:off x="6932613" y="2971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6" name="Line 48"/>
          <p:cNvSpPr>
            <a:spLocks noChangeShapeType="1"/>
          </p:cNvSpPr>
          <p:nvPr/>
        </p:nvSpPr>
        <p:spPr bwMode="auto">
          <a:xfrm flipH="1">
            <a:off x="1522413" y="2819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7" name="Line 49"/>
          <p:cNvSpPr>
            <a:spLocks noChangeShapeType="1"/>
          </p:cNvSpPr>
          <p:nvPr/>
        </p:nvSpPr>
        <p:spPr bwMode="auto">
          <a:xfrm flipV="1">
            <a:off x="3808413" y="21336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8" name="Line 50"/>
          <p:cNvSpPr>
            <a:spLocks noChangeShapeType="1"/>
          </p:cNvSpPr>
          <p:nvPr/>
        </p:nvSpPr>
        <p:spPr bwMode="auto">
          <a:xfrm>
            <a:off x="3808413" y="21336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9" name="Line 51"/>
          <p:cNvSpPr>
            <a:spLocks noChangeShapeType="1"/>
          </p:cNvSpPr>
          <p:nvPr/>
        </p:nvSpPr>
        <p:spPr bwMode="auto">
          <a:xfrm>
            <a:off x="7085013" y="2133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60" name="Line 52"/>
          <p:cNvSpPr>
            <a:spLocks noChangeShapeType="1"/>
          </p:cNvSpPr>
          <p:nvPr/>
        </p:nvSpPr>
        <p:spPr bwMode="auto">
          <a:xfrm>
            <a:off x="7085013" y="2743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61" name="Line 53"/>
          <p:cNvSpPr>
            <a:spLocks noChangeShapeType="1"/>
          </p:cNvSpPr>
          <p:nvPr/>
        </p:nvSpPr>
        <p:spPr bwMode="auto">
          <a:xfrm>
            <a:off x="7847013" y="28194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62" name="Oval 54"/>
          <p:cNvSpPr>
            <a:spLocks noChangeArrowheads="1"/>
          </p:cNvSpPr>
          <p:nvPr/>
        </p:nvSpPr>
        <p:spPr bwMode="auto">
          <a:xfrm>
            <a:off x="4113213" y="3581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63" name="Rectangle 55"/>
          <p:cNvSpPr>
            <a:spLocks noChangeArrowheads="1"/>
          </p:cNvSpPr>
          <p:nvPr/>
        </p:nvSpPr>
        <p:spPr bwMode="auto">
          <a:xfrm>
            <a:off x="684213" y="5781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64" name="Rectangle 56"/>
          <p:cNvSpPr>
            <a:spLocks noChangeArrowheads="1"/>
          </p:cNvSpPr>
          <p:nvPr/>
        </p:nvSpPr>
        <p:spPr bwMode="auto">
          <a:xfrm>
            <a:off x="1065213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65" name="Rectangle 57"/>
          <p:cNvSpPr>
            <a:spLocks noChangeArrowheads="1"/>
          </p:cNvSpPr>
          <p:nvPr/>
        </p:nvSpPr>
        <p:spPr bwMode="auto">
          <a:xfrm>
            <a:off x="7999413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66" name="Line 58"/>
          <p:cNvSpPr>
            <a:spLocks noChangeShapeType="1"/>
          </p:cNvSpPr>
          <p:nvPr/>
        </p:nvSpPr>
        <p:spPr bwMode="auto">
          <a:xfrm flipH="1">
            <a:off x="1827213" y="5334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67" name="Line 59"/>
          <p:cNvSpPr>
            <a:spLocks noChangeShapeType="1"/>
          </p:cNvSpPr>
          <p:nvPr/>
        </p:nvSpPr>
        <p:spPr bwMode="auto">
          <a:xfrm flipV="1">
            <a:off x="1827213" y="3733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68" name="Line 60"/>
          <p:cNvSpPr>
            <a:spLocks noChangeShapeType="1"/>
          </p:cNvSpPr>
          <p:nvPr/>
        </p:nvSpPr>
        <p:spPr bwMode="auto">
          <a:xfrm flipH="1">
            <a:off x="1522413" y="3733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69" name="Oval 61"/>
          <p:cNvSpPr>
            <a:spLocks noChangeArrowheads="1"/>
          </p:cNvSpPr>
          <p:nvPr/>
        </p:nvSpPr>
        <p:spPr bwMode="auto">
          <a:xfrm>
            <a:off x="1751013" y="3657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70" name="Rectangle 62"/>
          <p:cNvSpPr>
            <a:spLocks noChangeArrowheads="1"/>
          </p:cNvSpPr>
          <p:nvPr/>
        </p:nvSpPr>
        <p:spPr bwMode="auto">
          <a:xfrm>
            <a:off x="760413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89" name="Oval 81"/>
          <p:cNvSpPr>
            <a:spLocks noChangeArrowheads="1"/>
          </p:cNvSpPr>
          <p:nvPr/>
        </p:nvSpPr>
        <p:spPr bwMode="auto">
          <a:xfrm>
            <a:off x="3486150" y="5176838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90" name="Oval 82"/>
          <p:cNvSpPr>
            <a:spLocks noChangeArrowheads="1"/>
          </p:cNvSpPr>
          <p:nvPr/>
        </p:nvSpPr>
        <p:spPr bwMode="auto">
          <a:xfrm>
            <a:off x="5862638" y="5176838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7500958" y="2428868"/>
            <a:ext cx="357190" cy="777041"/>
            <a:chOff x="7177088" y="3041650"/>
            <a:chExt cx="768350" cy="633439"/>
          </a:xfrm>
        </p:grpSpPr>
        <p:sp>
          <p:nvSpPr>
            <p:cNvPr id="80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429388" y="2500306"/>
            <a:ext cx="357190" cy="777041"/>
            <a:chOff x="7177088" y="3041650"/>
            <a:chExt cx="768350" cy="633439"/>
          </a:xfrm>
        </p:grpSpPr>
        <p:sp>
          <p:nvSpPr>
            <p:cNvPr id="85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643438" y="3500439"/>
            <a:ext cx="214314" cy="500066"/>
            <a:chOff x="7177088" y="3041650"/>
            <a:chExt cx="768350" cy="633439"/>
          </a:xfrm>
        </p:grpSpPr>
        <p:sp>
          <p:nvSpPr>
            <p:cNvPr id="90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4" name="AutoShape 36"/>
          <p:cNvSpPr>
            <a:spLocks noChangeArrowheads="1"/>
          </p:cNvSpPr>
          <p:nvPr/>
        </p:nvSpPr>
        <p:spPr bwMode="auto">
          <a:xfrm rot="5400000">
            <a:off x="2292335" y="2606337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78" name="Oval 25"/>
          <p:cNvSpPr>
            <a:spLocks noChangeArrowheads="1"/>
          </p:cNvSpPr>
          <p:nvPr/>
        </p:nvSpPr>
        <p:spPr bwMode="auto">
          <a:xfrm>
            <a:off x="1597576" y="63415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9" name="hammer.wav"/>
      </p:stSnd>
    </p:sndAc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8915400" cy="1431925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6.4 典型同步时序电路举例</a:t>
            </a:r>
            <a:b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6.4.1 计数器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915400" cy="5334000"/>
          </a:xfrm>
        </p:spPr>
        <p:txBody>
          <a:bodyPr/>
          <a:lstStyle/>
          <a:p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0849" name="Group 17"/>
          <p:cNvGrpSpPr/>
          <p:nvPr/>
        </p:nvGrpSpPr>
        <p:grpSpPr bwMode="auto">
          <a:xfrm>
            <a:off x="0" y="1666875"/>
            <a:ext cx="9124950" cy="1274763"/>
            <a:chOff x="0" y="1050"/>
            <a:chExt cx="5748" cy="803"/>
          </a:xfrm>
        </p:grpSpPr>
        <p:sp>
          <p:nvSpPr>
            <p:cNvPr id="120836" name="Line 4"/>
            <p:cNvSpPr>
              <a:spLocks noChangeShapeType="1"/>
            </p:cNvSpPr>
            <p:nvPr/>
          </p:nvSpPr>
          <p:spPr bwMode="auto">
            <a:xfrm>
              <a:off x="28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38" name="Line 6"/>
            <p:cNvSpPr>
              <a:spLocks noChangeShapeType="1"/>
            </p:cNvSpPr>
            <p:nvPr/>
          </p:nvSpPr>
          <p:spPr bwMode="auto">
            <a:xfrm>
              <a:off x="432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240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25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2" name="Rectangle 10"/>
            <p:cNvSpPr>
              <a:spLocks noChangeArrowheads="1"/>
            </p:cNvSpPr>
            <p:nvPr/>
          </p:nvSpPr>
          <p:spPr bwMode="auto">
            <a:xfrm>
              <a:off x="0" y="1488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    )或下降边沿(     )的个数。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843" name="Rectangle 11"/>
            <p:cNvSpPr>
              <a:spLocks noChangeArrowheads="1"/>
            </p:cNvSpPr>
            <p:nvPr/>
          </p:nvSpPr>
          <p:spPr bwMode="auto">
            <a:xfrm>
              <a:off x="0" y="105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工作原理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：计加到计数器上的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脉冲的上升边沿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 flipV="1">
              <a:off x="432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850" name="Group 18"/>
          <p:cNvGrpSpPr/>
          <p:nvPr/>
        </p:nvGrpSpPr>
        <p:grpSpPr bwMode="auto">
          <a:xfrm>
            <a:off x="0" y="3505200"/>
            <a:ext cx="9144000" cy="2484438"/>
            <a:chOff x="0" y="2208"/>
            <a:chExt cx="5760" cy="1565"/>
          </a:xfrm>
        </p:grpSpPr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>
              <a:off x="396" y="2208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例1：试设计一个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两位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的二进制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减法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计数器，由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846" name="Rectangle 14"/>
            <p:cNvSpPr>
              <a:spLocks noChangeArrowheads="1"/>
            </p:cNvSpPr>
            <p:nvPr/>
          </p:nvSpPr>
          <p:spPr bwMode="auto">
            <a:xfrm>
              <a:off x="0" y="2592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输入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控制，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X=0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状态不变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在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的作用下作减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847" name="Rectangle 15"/>
            <p:cNvSpPr>
              <a:spLocks noChangeArrowheads="1"/>
            </p:cNvSpPr>
            <p:nvPr/>
          </p:nvSpPr>
          <p:spPr bwMode="auto">
            <a:xfrm>
              <a:off x="0" y="297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法计数。当产生借位时，计数器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借位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位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Z=1，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其它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848" name="Rectangle 16"/>
            <p:cNvSpPr>
              <a:spLocks noChangeArrowheads="1"/>
            </p:cNvSpPr>
            <p:nvPr/>
          </p:nvSpPr>
          <p:spPr bwMode="auto">
            <a:xfrm>
              <a:off x="0" y="3408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情况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Z=0。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05" name="Group 49"/>
          <p:cNvGrpSpPr/>
          <p:nvPr/>
        </p:nvGrpSpPr>
        <p:grpSpPr bwMode="auto">
          <a:xfrm>
            <a:off x="3048000" y="2133600"/>
            <a:ext cx="3352800" cy="3124200"/>
            <a:chOff x="1920" y="1344"/>
            <a:chExt cx="2112" cy="1968"/>
          </a:xfrm>
        </p:grpSpPr>
        <p:sp>
          <p:nvSpPr>
            <p:cNvPr id="121860" name="Oval 4"/>
            <p:cNvSpPr>
              <a:spLocks noChangeArrowheads="1"/>
            </p:cNvSpPr>
            <p:nvPr/>
          </p:nvSpPr>
          <p:spPr bwMode="auto">
            <a:xfrm>
              <a:off x="3360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1" name="Oval 5"/>
            <p:cNvSpPr>
              <a:spLocks noChangeArrowheads="1"/>
            </p:cNvSpPr>
            <p:nvPr/>
          </p:nvSpPr>
          <p:spPr bwMode="auto">
            <a:xfrm>
              <a:off x="1920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2" name="Oval 6"/>
            <p:cNvSpPr>
              <a:spLocks noChangeArrowheads="1"/>
            </p:cNvSpPr>
            <p:nvPr/>
          </p:nvSpPr>
          <p:spPr bwMode="auto">
            <a:xfrm>
              <a:off x="3312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2064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3504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3456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1866" name="Oval 10"/>
            <p:cNvSpPr>
              <a:spLocks noChangeArrowheads="1"/>
            </p:cNvSpPr>
            <p:nvPr/>
          </p:nvSpPr>
          <p:spPr bwMode="auto">
            <a:xfrm>
              <a:off x="1920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2064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1906" name="Group 50"/>
          <p:cNvGrpSpPr/>
          <p:nvPr/>
        </p:nvGrpSpPr>
        <p:grpSpPr bwMode="auto">
          <a:xfrm>
            <a:off x="1828800" y="1438275"/>
            <a:ext cx="1679575" cy="1146175"/>
            <a:chOff x="1152" y="906"/>
            <a:chExt cx="1058" cy="722"/>
          </a:xfrm>
        </p:grpSpPr>
        <p:sp>
          <p:nvSpPr>
            <p:cNvPr id="121874" name="Arc 18"/>
            <p:cNvSpPr/>
            <p:nvPr/>
          </p:nvSpPr>
          <p:spPr bwMode="auto">
            <a:xfrm>
              <a:off x="1536" y="1008"/>
              <a:ext cx="674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3011 w 43200"/>
                <a:gd name="T3" fmla="*/ 2445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0" name="Rectangle 24"/>
            <p:cNvSpPr>
              <a:spLocks noChangeArrowheads="1"/>
            </p:cNvSpPr>
            <p:nvPr/>
          </p:nvSpPr>
          <p:spPr bwMode="auto">
            <a:xfrm>
              <a:off x="1152" y="9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1913" name="Group 57"/>
          <p:cNvGrpSpPr/>
          <p:nvPr/>
        </p:nvGrpSpPr>
        <p:grpSpPr bwMode="auto">
          <a:xfrm>
            <a:off x="4114800" y="1971675"/>
            <a:ext cx="1219200" cy="619125"/>
            <a:chOff x="2592" y="1242"/>
            <a:chExt cx="768" cy="390"/>
          </a:xfrm>
        </p:grpSpPr>
        <p:sp>
          <p:nvSpPr>
            <p:cNvPr id="121876" name="Line 20"/>
            <p:cNvSpPr>
              <a:spLocks noChangeShapeType="1"/>
            </p:cNvSpPr>
            <p:nvPr/>
          </p:nvSpPr>
          <p:spPr bwMode="auto">
            <a:xfrm flipH="1">
              <a:off x="2592" y="1632"/>
              <a:ext cx="76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1" name="Rectangle 25"/>
            <p:cNvSpPr>
              <a:spLocks noChangeArrowheads="1"/>
            </p:cNvSpPr>
            <p:nvPr/>
          </p:nvSpPr>
          <p:spPr bwMode="auto">
            <a:xfrm>
              <a:off x="2736" y="124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1912" name="Group 56"/>
          <p:cNvGrpSpPr/>
          <p:nvPr/>
        </p:nvGrpSpPr>
        <p:grpSpPr bwMode="auto">
          <a:xfrm>
            <a:off x="5945188" y="1438275"/>
            <a:ext cx="1858962" cy="1008063"/>
            <a:chOff x="3745" y="906"/>
            <a:chExt cx="1171" cy="635"/>
          </a:xfrm>
        </p:grpSpPr>
        <p:sp>
          <p:nvSpPr>
            <p:cNvPr id="121868" name="Arc 12"/>
            <p:cNvSpPr/>
            <p:nvPr/>
          </p:nvSpPr>
          <p:spPr bwMode="auto">
            <a:xfrm>
              <a:off x="3745" y="961"/>
              <a:ext cx="675" cy="5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3200"/>
                <a:gd name="T2" fmla="*/ 17318 w 43200"/>
                <a:gd name="T3" fmla="*/ 4277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161" y="43200"/>
                    <a:pt x="18727" y="43056"/>
                    <a:pt x="17317" y="42771"/>
                  </a:cubicBezTo>
                </a:path>
                <a:path w="43200" h="43200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161" y="43200"/>
                    <a:pt x="18727" y="43056"/>
                    <a:pt x="17317" y="4277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2" name="Rectangle 26"/>
            <p:cNvSpPr>
              <a:spLocks noChangeArrowheads="1"/>
            </p:cNvSpPr>
            <p:nvPr/>
          </p:nvSpPr>
          <p:spPr bwMode="auto">
            <a:xfrm>
              <a:off x="4416" y="9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1911" name="Group 55"/>
          <p:cNvGrpSpPr/>
          <p:nvPr/>
        </p:nvGrpSpPr>
        <p:grpSpPr bwMode="auto">
          <a:xfrm>
            <a:off x="5791200" y="3200400"/>
            <a:ext cx="869950" cy="990600"/>
            <a:chOff x="3648" y="2016"/>
            <a:chExt cx="548" cy="624"/>
          </a:xfrm>
        </p:grpSpPr>
        <p:sp>
          <p:nvSpPr>
            <p:cNvPr id="121879" name="Line 23"/>
            <p:cNvSpPr>
              <a:spLocks noChangeShapeType="1"/>
            </p:cNvSpPr>
            <p:nvPr/>
          </p:nvSpPr>
          <p:spPr bwMode="auto">
            <a:xfrm flipV="1">
              <a:off x="3648" y="2016"/>
              <a:ext cx="0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3" name="Rectangle 27"/>
            <p:cNvSpPr>
              <a:spLocks noChangeArrowheads="1"/>
            </p:cNvSpPr>
            <p:nvPr/>
          </p:nvSpPr>
          <p:spPr bwMode="auto">
            <a:xfrm>
              <a:off x="3696" y="21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1910" name="Group 54"/>
          <p:cNvGrpSpPr/>
          <p:nvPr/>
        </p:nvGrpSpPr>
        <p:grpSpPr bwMode="auto">
          <a:xfrm>
            <a:off x="6172200" y="4724400"/>
            <a:ext cx="1863725" cy="920750"/>
            <a:chOff x="3888" y="2976"/>
            <a:chExt cx="1174" cy="580"/>
          </a:xfrm>
        </p:grpSpPr>
        <p:sp>
          <p:nvSpPr>
            <p:cNvPr id="121870" name="Arc 14"/>
            <p:cNvSpPr/>
            <p:nvPr/>
          </p:nvSpPr>
          <p:spPr bwMode="auto">
            <a:xfrm>
              <a:off x="3888" y="2976"/>
              <a:ext cx="675" cy="5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566 w 43200"/>
                <a:gd name="T1" fmla="*/ 6091 h 43200"/>
                <a:gd name="T2" fmla="*/ 10 w 43200"/>
                <a:gd name="T3" fmla="*/ 2093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6565" y="6090"/>
                  </a:moveTo>
                  <a:cubicBezTo>
                    <a:pt x="10595" y="2184"/>
                    <a:pt x="1598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376"/>
                    <a:pt x="3" y="21153"/>
                    <a:pt x="10" y="20930"/>
                  </a:cubicBezTo>
                </a:path>
                <a:path w="43200" h="43200" stroke="0" extrusionOk="0">
                  <a:moveTo>
                    <a:pt x="6565" y="6090"/>
                  </a:moveTo>
                  <a:cubicBezTo>
                    <a:pt x="10595" y="2184"/>
                    <a:pt x="1598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376"/>
                    <a:pt x="3" y="21153"/>
                    <a:pt x="10" y="209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4" name="Rectangle 28"/>
            <p:cNvSpPr>
              <a:spLocks noChangeArrowheads="1"/>
            </p:cNvSpPr>
            <p:nvPr/>
          </p:nvSpPr>
          <p:spPr bwMode="auto">
            <a:xfrm>
              <a:off x="4562" y="306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1909" name="Group 53"/>
          <p:cNvGrpSpPr/>
          <p:nvPr/>
        </p:nvGrpSpPr>
        <p:grpSpPr bwMode="auto">
          <a:xfrm>
            <a:off x="4114800" y="4638675"/>
            <a:ext cx="1143000" cy="579438"/>
            <a:chOff x="2592" y="2922"/>
            <a:chExt cx="720" cy="365"/>
          </a:xfrm>
        </p:grpSpPr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>
              <a:off x="2592" y="2928"/>
              <a:ext cx="72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5" name="Rectangle 29"/>
            <p:cNvSpPr>
              <a:spLocks noChangeArrowheads="1"/>
            </p:cNvSpPr>
            <p:nvPr/>
          </p:nvSpPr>
          <p:spPr bwMode="auto">
            <a:xfrm>
              <a:off x="2688" y="292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1908" name="Group 52"/>
          <p:cNvGrpSpPr/>
          <p:nvPr/>
        </p:nvGrpSpPr>
        <p:grpSpPr bwMode="auto">
          <a:xfrm>
            <a:off x="1752600" y="4724400"/>
            <a:ext cx="1827213" cy="984250"/>
            <a:chOff x="1104" y="2976"/>
            <a:chExt cx="1151" cy="620"/>
          </a:xfrm>
        </p:grpSpPr>
        <p:sp>
          <p:nvSpPr>
            <p:cNvPr id="121872" name="Arc 16"/>
            <p:cNvSpPr/>
            <p:nvPr/>
          </p:nvSpPr>
          <p:spPr bwMode="auto">
            <a:xfrm>
              <a:off x="1584" y="2976"/>
              <a:ext cx="671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2952 w 42952"/>
                <a:gd name="T1" fmla="*/ 24865 h 43200"/>
                <a:gd name="T2" fmla="*/ 23067 w 42952"/>
                <a:gd name="T3" fmla="*/ 50 h 43200"/>
                <a:gd name="T4" fmla="*/ 21600 w 4295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52" h="43200" fill="none" extrusionOk="0">
                  <a:moveTo>
                    <a:pt x="42951" y="24864"/>
                  </a:moveTo>
                  <a:cubicBezTo>
                    <a:pt x="41339" y="35410"/>
                    <a:pt x="322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89" y="-1"/>
                    <a:pt x="22578" y="16"/>
                    <a:pt x="23067" y="49"/>
                  </a:cubicBezTo>
                </a:path>
                <a:path w="42952" h="43200" stroke="0" extrusionOk="0">
                  <a:moveTo>
                    <a:pt x="42951" y="24864"/>
                  </a:moveTo>
                  <a:cubicBezTo>
                    <a:pt x="41339" y="35410"/>
                    <a:pt x="322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89" y="-1"/>
                    <a:pt x="22578" y="16"/>
                    <a:pt x="23067" y="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6" name="Rectangle 30"/>
            <p:cNvSpPr>
              <a:spLocks noChangeArrowheads="1"/>
            </p:cNvSpPr>
            <p:nvPr/>
          </p:nvSpPr>
          <p:spPr bwMode="auto">
            <a:xfrm>
              <a:off x="1104" y="306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1907" name="Group 51"/>
          <p:cNvGrpSpPr/>
          <p:nvPr/>
        </p:nvGrpSpPr>
        <p:grpSpPr bwMode="auto">
          <a:xfrm>
            <a:off x="2819400" y="3200400"/>
            <a:ext cx="793750" cy="990600"/>
            <a:chOff x="1776" y="2016"/>
            <a:chExt cx="500" cy="624"/>
          </a:xfrm>
        </p:grpSpPr>
        <p:sp>
          <p:nvSpPr>
            <p:cNvPr id="121877" name="Line 21"/>
            <p:cNvSpPr>
              <a:spLocks noChangeShapeType="1"/>
            </p:cNvSpPr>
            <p:nvPr/>
          </p:nvSpPr>
          <p:spPr bwMode="auto">
            <a:xfrm>
              <a:off x="2256" y="2016"/>
              <a:ext cx="0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7" name="Rectangle 31"/>
            <p:cNvSpPr>
              <a:spLocks noChangeArrowheads="1"/>
            </p:cNvSpPr>
            <p:nvPr/>
          </p:nvSpPr>
          <p:spPr bwMode="auto">
            <a:xfrm>
              <a:off x="1776" y="21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1902" name="Rectangle 46"/>
          <p:cNvSpPr>
            <a:spLocks noChangeArrowheads="1"/>
          </p:cNvSpPr>
          <p:nvPr/>
        </p:nvSpPr>
        <p:spPr bwMode="auto">
          <a:xfrm>
            <a:off x="0" y="3048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1、做状态图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0" name="Group 20"/>
          <p:cNvGrpSpPr/>
          <p:nvPr/>
        </p:nvGrpSpPr>
        <p:grpSpPr bwMode="auto">
          <a:xfrm>
            <a:off x="1066800" y="1104900"/>
            <a:ext cx="5257800" cy="4457700"/>
            <a:chOff x="672" y="696"/>
            <a:chExt cx="3312" cy="2808"/>
          </a:xfrm>
        </p:grpSpPr>
        <p:sp>
          <p:nvSpPr>
            <p:cNvPr id="122884" name="Rectangle 4"/>
            <p:cNvSpPr>
              <a:spLocks noChangeArrowheads="1"/>
            </p:cNvSpPr>
            <p:nvPr/>
          </p:nvSpPr>
          <p:spPr bwMode="auto">
            <a:xfrm>
              <a:off x="720" y="696"/>
              <a:ext cx="32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>
              <a:off x="672" y="115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>
              <a:off x="2256" y="720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3600" y="720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0" y="3048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2、做状态表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143000" y="1981200"/>
            <a:ext cx="510909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0    0    0    0    0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1143000" y="24003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0    1    0    1    0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1143000" y="2895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1    0    1    0    0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1143000" y="3276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1    1    1    1    0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1143000" y="3657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1143000" y="40767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1  0    1    0    0    0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1143000" y="45339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1  1    0    0    1    0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1143000" y="49911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1  1    1    1    0    0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utoUpdateAnimBg="0" build="p"/>
      <p:bldP spid="122891" grpId="0" autoUpdateAnimBg="0" build="p"/>
      <p:bldP spid="122892" grpId="0" autoUpdateAnimBg="0" build="p"/>
      <p:bldP spid="122893" grpId="0" autoUpdateAnimBg="0" build="p"/>
      <p:bldP spid="122894" grpId="0" autoUpdateAnimBg="0" build="p"/>
      <p:bldP spid="122895" grpId="0" autoUpdateAnimBg="0" build="p"/>
      <p:bldP spid="122896" grpId="0" autoUpdateAnimBg="0" build="p"/>
      <p:bldP spid="122897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84" name="Rectangle 28"/>
          <p:cNvSpPr>
            <a:spLocks noChangeArrowheads="1"/>
          </p:cNvSpPr>
          <p:nvPr/>
        </p:nvSpPr>
        <p:spPr bwMode="auto">
          <a:xfrm>
            <a:off x="755650" y="1412875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型：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)= F[Q(t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)]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1085" name="Rectangle 29"/>
          <p:cNvSpPr>
            <a:spLocks noChangeArrowheads="1"/>
          </p:cNvSpPr>
          <p:nvPr/>
        </p:nvSpPr>
        <p:spPr bwMode="auto">
          <a:xfrm>
            <a:off x="755650" y="2205038"/>
            <a:ext cx="769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型：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)= F[X(t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 ，Q(t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)]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1086" name="Rectangle 30"/>
          <p:cNvSpPr>
            <a:spLocks noChangeArrowheads="1"/>
          </p:cNvSpPr>
          <p:nvPr/>
        </p:nvSpPr>
        <p:spPr bwMode="auto">
          <a:xfrm>
            <a:off x="250825" y="476250"/>
            <a:ext cx="6616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以输出函数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中，有无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来判断：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1087" name="Rectangle 31"/>
          <p:cNvSpPr>
            <a:spLocks noChangeArrowheads="1"/>
          </p:cNvSpPr>
          <p:nvPr/>
        </p:nvSpPr>
        <p:spPr bwMode="auto">
          <a:xfrm>
            <a:off x="395288" y="4149725"/>
            <a:ext cx="777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)= F[X(t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)]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是什么类型？？？？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1088" name="Rectangle 32"/>
          <p:cNvSpPr>
            <a:spLocks noChangeArrowheads="1"/>
          </p:cNvSpPr>
          <p:nvPr/>
        </p:nvSpPr>
        <p:spPr bwMode="auto">
          <a:xfrm>
            <a:off x="1330325" y="5662613"/>
            <a:ext cx="507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组合逻辑电路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330325" y="4935538"/>
            <a:ext cx="5545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异步时序逻辑电路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1090" name="Rectangle 34"/>
          <p:cNvSpPr>
            <a:spLocks noChangeArrowheads="1"/>
          </p:cNvSpPr>
          <p:nvPr/>
        </p:nvSpPr>
        <p:spPr bwMode="auto">
          <a:xfrm>
            <a:off x="682625" y="5662613"/>
            <a:ext cx="649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√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1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4" grpId="0" autoUpdateAnimBg="0" build="p"/>
      <p:bldP spid="301085" grpId="0" autoUpdateAnimBg="0" build="p"/>
      <p:bldP spid="301087" grpId="0" autoUpdateAnimBg="0" build="p"/>
      <p:bldP spid="301088" grpId="0" autoUpdateAnimBg="0" build="p"/>
      <p:bldP spid="301089" grpId="0" autoUpdateAnimBg="0" build="p"/>
      <p:bldP spid="30109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600200" y="22193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1600200" y="2905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22098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35814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>
            <a:off x="28956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 flipV="1">
            <a:off x="762000" y="13811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838200" y="1685925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990600" y="12287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16002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2133600" y="1676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28956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35814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12192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12192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16764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3048000" y="229552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23622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37338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23622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7338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16764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30480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0" y="99060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5943600" y="22193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>
            <a:off x="5943600" y="2905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3" name="Line 29"/>
          <p:cNvSpPr>
            <a:spLocks noChangeShapeType="1"/>
          </p:cNvSpPr>
          <p:nvPr/>
        </p:nvSpPr>
        <p:spPr bwMode="auto">
          <a:xfrm>
            <a:off x="65532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4" name="Line 30"/>
          <p:cNvSpPr>
            <a:spLocks noChangeShapeType="1"/>
          </p:cNvSpPr>
          <p:nvPr/>
        </p:nvSpPr>
        <p:spPr bwMode="auto">
          <a:xfrm>
            <a:off x="79248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5" name="Line 31"/>
          <p:cNvSpPr>
            <a:spLocks noChangeShapeType="1"/>
          </p:cNvSpPr>
          <p:nvPr/>
        </p:nvSpPr>
        <p:spPr bwMode="auto">
          <a:xfrm>
            <a:off x="72390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 flipH="1" flipV="1">
            <a:off x="5105400" y="13811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5257800" y="1762125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5410200" y="12287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59436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6477000" y="1676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72390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79248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3" name="Rectangle 39"/>
          <p:cNvSpPr>
            <a:spLocks noChangeArrowheads="1"/>
          </p:cNvSpPr>
          <p:nvPr/>
        </p:nvSpPr>
        <p:spPr bwMode="auto">
          <a:xfrm>
            <a:off x="55626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55626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5" name="Rectangle 41"/>
          <p:cNvSpPr>
            <a:spLocks noChangeArrowheads="1"/>
          </p:cNvSpPr>
          <p:nvPr/>
        </p:nvSpPr>
        <p:spPr bwMode="auto">
          <a:xfrm>
            <a:off x="6019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6" name="Rectangle 42"/>
          <p:cNvSpPr>
            <a:spLocks noChangeArrowheads="1"/>
          </p:cNvSpPr>
          <p:nvPr/>
        </p:nvSpPr>
        <p:spPr bwMode="auto">
          <a:xfrm>
            <a:off x="7391400" y="229552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7" name="Rectangle 43"/>
          <p:cNvSpPr>
            <a:spLocks noChangeArrowheads="1"/>
          </p:cNvSpPr>
          <p:nvPr/>
        </p:nvSpPr>
        <p:spPr bwMode="auto">
          <a:xfrm>
            <a:off x="67056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80772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49" name="Rectangle 45"/>
          <p:cNvSpPr>
            <a:spLocks noChangeArrowheads="1"/>
          </p:cNvSpPr>
          <p:nvPr/>
        </p:nvSpPr>
        <p:spPr bwMode="auto">
          <a:xfrm>
            <a:off x="6705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80772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1" name="Rectangle 47"/>
          <p:cNvSpPr>
            <a:spLocks noChangeArrowheads="1"/>
          </p:cNvSpPr>
          <p:nvPr/>
        </p:nvSpPr>
        <p:spPr bwMode="auto">
          <a:xfrm>
            <a:off x="60198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2" name="Rectangle 48"/>
          <p:cNvSpPr>
            <a:spLocks noChangeArrowheads="1"/>
          </p:cNvSpPr>
          <p:nvPr/>
        </p:nvSpPr>
        <p:spPr bwMode="auto">
          <a:xfrm>
            <a:off x="73914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3" name="Rectangle 49"/>
          <p:cNvSpPr>
            <a:spLocks noChangeArrowheads="1"/>
          </p:cNvSpPr>
          <p:nvPr/>
        </p:nvSpPr>
        <p:spPr bwMode="auto">
          <a:xfrm>
            <a:off x="4343400" y="99060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54" name="Oval 50"/>
          <p:cNvSpPr>
            <a:spLocks noChangeArrowheads="1"/>
          </p:cNvSpPr>
          <p:nvPr/>
        </p:nvSpPr>
        <p:spPr bwMode="auto">
          <a:xfrm>
            <a:off x="1524000" y="2905125"/>
            <a:ext cx="7620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55" name="Oval 51"/>
          <p:cNvSpPr>
            <a:spLocks noChangeArrowheads="1"/>
          </p:cNvSpPr>
          <p:nvPr/>
        </p:nvSpPr>
        <p:spPr bwMode="auto">
          <a:xfrm>
            <a:off x="2819400" y="2219325"/>
            <a:ext cx="14478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56" name="Oval 52"/>
          <p:cNvSpPr>
            <a:spLocks noChangeArrowheads="1"/>
          </p:cNvSpPr>
          <p:nvPr/>
        </p:nvSpPr>
        <p:spPr bwMode="auto">
          <a:xfrm rot="5400000">
            <a:off x="2552700" y="2562225"/>
            <a:ext cx="14478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57" name="Oval 53"/>
          <p:cNvSpPr>
            <a:spLocks noChangeArrowheads="1"/>
          </p:cNvSpPr>
          <p:nvPr/>
        </p:nvSpPr>
        <p:spPr bwMode="auto">
          <a:xfrm>
            <a:off x="6553200" y="2219325"/>
            <a:ext cx="14478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23981" name="Group 77"/>
          <p:cNvGrpSpPr/>
          <p:nvPr/>
        </p:nvGrpSpPr>
        <p:grpSpPr bwMode="auto">
          <a:xfrm>
            <a:off x="5562600" y="2905125"/>
            <a:ext cx="3352800" cy="835025"/>
            <a:chOff x="3648" y="1872"/>
            <a:chExt cx="2112" cy="526"/>
          </a:xfrm>
        </p:grpSpPr>
        <p:sp>
          <p:nvSpPr>
            <p:cNvPr id="123958" name="Arc 54"/>
            <p:cNvSpPr/>
            <p:nvPr/>
          </p:nvSpPr>
          <p:spPr bwMode="auto">
            <a:xfrm>
              <a:off x="3648" y="1872"/>
              <a:ext cx="626" cy="526"/>
            </a:xfrm>
            <a:custGeom>
              <a:avLst/>
              <a:gdLst>
                <a:gd name="G0" fmla="+- 14550 0 0"/>
                <a:gd name="G1" fmla="+- 21600 0 0"/>
                <a:gd name="G2" fmla="+- 21600 0 0"/>
                <a:gd name="T0" fmla="*/ 1615 w 36150"/>
                <a:gd name="T1" fmla="*/ 4301 h 43200"/>
                <a:gd name="T2" fmla="*/ 0 w 36150"/>
                <a:gd name="T3" fmla="*/ 37564 h 43200"/>
                <a:gd name="T4" fmla="*/ 14550 w 3615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50" h="43200" fill="none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</a:path>
                <a:path w="36150" h="43200" stroke="0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  <a:lnTo>
                    <a:pt x="1455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9" name="Arc 55"/>
            <p:cNvSpPr/>
            <p:nvPr/>
          </p:nvSpPr>
          <p:spPr bwMode="auto">
            <a:xfrm flipH="1">
              <a:off x="5134" y="1872"/>
              <a:ext cx="626" cy="526"/>
            </a:xfrm>
            <a:custGeom>
              <a:avLst/>
              <a:gdLst>
                <a:gd name="G0" fmla="+- 14550 0 0"/>
                <a:gd name="G1" fmla="+- 21600 0 0"/>
                <a:gd name="G2" fmla="+- 21600 0 0"/>
                <a:gd name="T0" fmla="*/ 1615 w 36150"/>
                <a:gd name="T1" fmla="*/ 4301 h 43200"/>
                <a:gd name="T2" fmla="*/ 0 w 36150"/>
                <a:gd name="T3" fmla="*/ 37564 h 43200"/>
                <a:gd name="T4" fmla="*/ 14550 w 3615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50" h="43200" fill="none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</a:path>
                <a:path w="36150" h="43200" stroke="0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  <a:lnTo>
                    <a:pt x="1455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984" name="Rectangle 80"/>
          <p:cNvSpPr>
            <a:spLocks noChangeArrowheads="1"/>
          </p:cNvSpPr>
          <p:nvPr/>
        </p:nvSpPr>
        <p:spPr bwMode="auto">
          <a:xfrm>
            <a:off x="0" y="228600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3、化简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71406" y="2643182"/>
            <a:ext cx="5000660" cy="3071834"/>
            <a:chOff x="71406" y="2643182"/>
            <a:chExt cx="5000660" cy="3071834"/>
          </a:xfrm>
        </p:grpSpPr>
        <p:graphicFrame>
          <p:nvGraphicFramePr>
            <p:cNvPr id="123988" name="Object 84"/>
            <p:cNvGraphicFramePr>
              <a:graphicFrameLocks noChangeAspect="1"/>
            </p:cNvGraphicFramePr>
            <p:nvPr/>
          </p:nvGraphicFramePr>
          <p:xfrm>
            <a:off x="71406" y="4486784"/>
            <a:ext cx="5000660" cy="1228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1" name="Equation" r:id="rId1" imgW="2387600" imgH="584200" progId="Equation.DSMT4">
                    <p:embed/>
                  </p:oleObj>
                </mc:Choice>
                <mc:Fallback>
                  <p:oleObj name="Equation" r:id="rId1" imgW="2387600" imgH="584200" progId="Equation.DSMT4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06" y="4486784"/>
                          <a:ext cx="5000660" cy="1228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直接箭头连接符 60"/>
            <p:cNvCxnSpPr/>
            <p:nvPr/>
          </p:nvCxnSpPr>
          <p:spPr bwMode="auto">
            <a:xfrm rot="5400000" flipH="1" flipV="1">
              <a:off x="1464447" y="3893347"/>
              <a:ext cx="642942" cy="28575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箭头连接符 62"/>
            <p:cNvCxnSpPr/>
            <p:nvPr/>
          </p:nvCxnSpPr>
          <p:spPr bwMode="auto">
            <a:xfrm rot="5400000" flipH="1" flipV="1">
              <a:off x="2714612" y="3929066"/>
              <a:ext cx="785818" cy="35719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箭头连接符 63"/>
            <p:cNvCxnSpPr/>
            <p:nvPr/>
          </p:nvCxnSpPr>
          <p:spPr bwMode="auto">
            <a:xfrm rot="5400000" flipH="1" flipV="1">
              <a:off x="3357554" y="3500438"/>
              <a:ext cx="1857388" cy="1428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组合 73"/>
          <p:cNvGrpSpPr/>
          <p:nvPr/>
        </p:nvGrpSpPr>
        <p:grpSpPr>
          <a:xfrm>
            <a:off x="5146675" y="3071810"/>
            <a:ext cx="3997325" cy="2030423"/>
            <a:chOff x="5146675" y="3071810"/>
            <a:chExt cx="3997325" cy="2030423"/>
          </a:xfrm>
        </p:grpSpPr>
        <p:graphicFrame>
          <p:nvGraphicFramePr>
            <p:cNvPr id="123987" name="Object 83"/>
            <p:cNvGraphicFramePr>
              <a:graphicFrameLocks noChangeAspect="1"/>
            </p:cNvGraphicFramePr>
            <p:nvPr/>
          </p:nvGraphicFramePr>
          <p:xfrm>
            <a:off x="5146675" y="4572008"/>
            <a:ext cx="39973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2" name="Equation" r:id="rId3" imgW="3022600" imgH="406400" progId="Equation.DSMT4">
                    <p:embed/>
                  </p:oleObj>
                </mc:Choice>
                <mc:Fallback>
                  <p:oleObj name="Equation" r:id="rId3" imgW="3022600" imgH="406400" progId="Equation.DSMT4">
                    <p:embed/>
                    <p:pic>
                      <p:nvPicPr>
                        <p:cNvPr id="0" name="Picture 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675" y="4572008"/>
                          <a:ext cx="3997325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9" name="直接箭头连接符 68"/>
            <p:cNvCxnSpPr/>
            <p:nvPr/>
          </p:nvCxnSpPr>
          <p:spPr bwMode="auto">
            <a:xfrm rot="5400000" flipH="1" flipV="1">
              <a:off x="7460477" y="3755233"/>
              <a:ext cx="795342" cy="7143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/>
            <p:cNvCxnSpPr/>
            <p:nvPr/>
          </p:nvCxnSpPr>
          <p:spPr bwMode="auto">
            <a:xfrm rot="5400000" flipH="1" flipV="1">
              <a:off x="6179355" y="3464719"/>
              <a:ext cx="1500198" cy="7143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54" grpId="0" animBg="1"/>
      <p:bldP spid="123955" grpId="0" animBg="1"/>
      <p:bldP spid="123956" grpId="0" animBg="1"/>
      <p:bldP spid="12395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3200400" y="1524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3200400" y="2209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8100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>
            <a:off x="51816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44958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H="1" flipV="1">
            <a:off x="2362200" y="6858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2438400" y="11430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2667000" y="533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32004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3733800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44958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51816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28194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2819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32766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4648200" y="1600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3962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53340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39624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53340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3276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46482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1981200" y="295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958" name="Oval 30"/>
          <p:cNvSpPr>
            <a:spLocks noChangeArrowheads="1"/>
          </p:cNvSpPr>
          <p:nvPr/>
        </p:nvSpPr>
        <p:spPr bwMode="auto">
          <a:xfrm>
            <a:off x="3124200" y="2209800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76200" y="39528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4、选用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4971" name="Object 43"/>
          <p:cNvGraphicFramePr>
            <a:graphicFrameLocks noChangeAspect="1"/>
          </p:cNvGraphicFramePr>
          <p:nvPr/>
        </p:nvGraphicFramePr>
        <p:xfrm>
          <a:off x="3505200" y="3200400"/>
          <a:ext cx="1879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04" name="Equation" r:id="rId1" imgW="1435100" imgH="406400" progId="Equation.3">
                  <p:embed/>
                </p:oleObj>
              </mc:Choice>
              <mc:Fallback>
                <p:oleObj name="Equation" r:id="rId1" imgW="1435100" imgH="406400" progId="Equation.3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8796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75" name="Group 47"/>
          <p:cNvGrpSpPr/>
          <p:nvPr/>
        </p:nvGrpSpPr>
        <p:grpSpPr bwMode="auto">
          <a:xfrm>
            <a:off x="533400" y="5368948"/>
            <a:ext cx="6505575" cy="579438"/>
            <a:chOff x="336" y="3024"/>
            <a:chExt cx="4098" cy="365"/>
          </a:xfrm>
        </p:grpSpPr>
        <p:sp>
          <p:nvSpPr>
            <p:cNvPr id="124963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因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24972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305" name="Equation" r:id="rId3" imgW="1485900" imgH="368300" progId="Equation.3">
                    <p:embed/>
                  </p:oleObj>
                </mc:Choice>
                <mc:Fallback>
                  <p:oleObj name="Equation" r:id="rId3" imgW="1485900" imgH="368300" progId="Equation.3">
                    <p:embed/>
                    <p:pic>
                      <p:nvPicPr>
                        <p:cNvPr id="0" name="Picture 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76" name="Group 48"/>
          <p:cNvGrpSpPr/>
          <p:nvPr/>
        </p:nvGrpSpPr>
        <p:grpSpPr bwMode="auto">
          <a:xfrm>
            <a:off x="609600" y="6207148"/>
            <a:ext cx="4560888" cy="579438"/>
            <a:chOff x="384" y="3552"/>
            <a:chExt cx="2873" cy="365"/>
          </a:xfrm>
        </p:grpSpPr>
        <p:sp>
          <p:nvSpPr>
            <p:cNvPr id="124962" name="Rectangle 34"/>
            <p:cNvSpPr>
              <a:spLocks noChangeArrowheads="1"/>
            </p:cNvSpPr>
            <p:nvPr/>
          </p:nvSpPr>
          <p:spPr bwMode="auto">
            <a:xfrm>
              <a:off x="384" y="355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所以: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24973" name="Object 45"/>
            <p:cNvGraphicFramePr>
              <a:graphicFrameLocks noChangeAspect="1"/>
            </p:cNvGraphicFramePr>
            <p:nvPr/>
          </p:nvGraphicFramePr>
          <p:xfrm>
            <a:off x="1248" y="3552"/>
            <a:ext cx="8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306" name="Equation" r:id="rId5" imgW="1079500" imgH="406400" progId="Equation.3">
                    <p:embed/>
                  </p:oleObj>
                </mc:Choice>
                <mc:Fallback>
                  <p:oleObj name="Equation" r:id="rId5" imgW="1079500" imgH="406400" progId="Equation.3">
                    <p:embed/>
                    <p:pic>
                      <p:nvPicPr>
                        <p:cNvPr id="0" name="Picture 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52"/>
                          <a:ext cx="884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74" name="Object 46"/>
            <p:cNvGraphicFramePr>
              <a:graphicFrameLocks noChangeAspect="1"/>
            </p:cNvGraphicFramePr>
            <p:nvPr/>
          </p:nvGraphicFramePr>
          <p:xfrm>
            <a:off x="2640" y="3600"/>
            <a:ext cx="61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307" name="Equation" r:id="rId7" imgW="749300" imgH="342900" progId="Equation.3">
                    <p:embed/>
                  </p:oleObj>
                </mc:Choice>
                <mc:Fallback>
                  <p:oleObj name="Equation" r:id="rId7" imgW="749300" imgH="342900" progId="Equation.3">
                    <p:embed/>
                    <p:pic>
                      <p:nvPicPr>
                        <p:cNvPr id="0" name="Picture 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600"/>
                          <a:ext cx="617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36" name="Object 84"/>
          <p:cNvGraphicFramePr>
            <a:graphicFrameLocks noChangeAspect="1"/>
          </p:cNvGraphicFramePr>
          <p:nvPr/>
        </p:nvGraphicFramePr>
        <p:xfrm>
          <a:off x="714348" y="4600588"/>
          <a:ext cx="26320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08" name="Equation" r:id="rId9" imgW="1257300" imgH="292100" progId="Equation.DSMT4">
                  <p:embed/>
                </p:oleObj>
              </mc:Choice>
              <mc:Fallback>
                <p:oleObj name="Equation" r:id="rId9" imgW="1257300" imgH="292100" progId="Equation.DSMT4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600588"/>
                        <a:ext cx="26320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3"/>
          <p:cNvGraphicFramePr>
            <a:graphicFrameLocks noChangeAspect="1"/>
          </p:cNvGraphicFramePr>
          <p:nvPr/>
        </p:nvGraphicFramePr>
        <p:xfrm>
          <a:off x="5072066" y="4617658"/>
          <a:ext cx="2357454" cy="59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09" name="Equation" r:id="rId11" imgW="1066165" imgH="266700" progId="Equation.DSMT4">
                  <p:embed/>
                </p:oleObj>
              </mc:Choice>
              <mc:Fallback>
                <p:oleObj name="Equation" r:id="rId11" imgW="1066165" imgH="266700" progId="Equation.DSMT4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617658"/>
                        <a:ext cx="2357454" cy="597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24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8" grpId="0" animBg="1"/>
      <p:bldP spid="124964" grpId="0" autoUpdateAnimBg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0  0    1    0    1    0   0  0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0  1    1    1    1    0   0  0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1  0    0    1    1    1   1  1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1  0    1    0    0    0   1  0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1  1    0    0    1    1   1  0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1  1    1    1    0    0   1  0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00731" name="Group 27"/>
          <p:cNvGrpSpPr/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59971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如直接求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的激励方程：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21" name="Group 47"/>
          <p:cNvGrpSpPr/>
          <p:nvPr/>
        </p:nvGrpSpPr>
        <p:grpSpPr bwMode="auto">
          <a:xfrm>
            <a:off x="857224" y="5786458"/>
            <a:ext cx="6505575" cy="584201"/>
            <a:chOff x="336" y="3024"/>
            <a:chExt cx="4098" cy="368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3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71" name="Equation" r:id="rId1" imgW="1485900" imgH="368300" progId="Equation.3">
                    <p:embed/>
                  </p:oleObj>
                </mc:Choice>
                <mc:Fallback>
                  <p:oleObj name="Equation" r:id="rId1" imgW="1485900" imgH="368300" progId="Equation.3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0  0    0    0    0    0   0  0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1  0    0    1    1    1   1  1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1  0    1    0    0    0   1  0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1  1    0    0    1    1   1  0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1  1    1    1    0    0   1  0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586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如直接求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的激励方程：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3" name="Group 47"/>
          <p:cNvGrpSpPr/>
          <p:nvPr/>
        </p:nvGrpSpPr>
        <p:grpSpPr bwMode="auto">
          <a:xfrm>
            <a:off x="857224" y="5786458"/>
            <a:ext cx="6505575" cy="584201"/>
            <a:chOff x="336" y="3024"/>
            <a:chExt cx="4098" cy="368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3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45" name="Equation" r:id="rId1" imgW="1485900" imgH="368300" progId="Equation.3">
                    <p:embed/>
                  </p:oleObj>
                </mc:Choice>
                <mc:Fallback>
                  <p:oleObj name="Equation" r:id="rId1" imgW="1485900" imgH="3683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0  0    0    0    0    0   0  0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0  0    1    0    1    0   0  0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0  1    1    1    1    0   0  0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1  0    1    0    0    0   1  0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1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1  1    1    1    0    0   1  0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586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如直接求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的激励方程：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3" name="Group 47"/>
          <p:cNvGrpSpPr/>
          <p:nvPr/>
        </p:nvGrpSpPr>
        <p:grpSpPr bwMode="auto">
          <a:xfrm>
            <a:off x="857224" y="5786458"/>
            <a:ext cx="6505575" cy="584201"/>
            <a:chOff x="336" y="3024"/>
            <a:chExt cx="4098" cy="368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3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69" name="Equation" r:id="rId1" imgW="1485900" imgH="368300" progId="Equation.3">
                    <p:embed/>
                  </p:oleObj>
                </mc:Choice>
                <mc:Fallback>
                  <p:oleObj name="Equation" r:id="rId1" imgW="1485900" imgH="3683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0  0    0    0    0    0   0  0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0  0    1    0    1    0   0  0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0  1    1    1    1    0   0  0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1  0    0    1    1    1   1  1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1  1    0    0    1    1   1  0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586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如直接求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的激励方程：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3" name="Group 47"/>
          <p:cNvGrpSpPr/>
          <p:nvPr/>
        </p:nvGrpSpPr>
        <p:grpSpPr bwMode="auto">
          <a:xfrm>
            <a:off x="857224" y="5786458"/>
            <a:ext cx="6505575" cy="584201"/>
            <a:chOff x="336" y="3024"/>
            <a:chExt cx="4098" cy="368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3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93" name="Equation" r:id="rId1" imgW="1485900" imgH="368300" progId="Equation.3">
                    <p:embed/>
                  </p:oleObj>
                </mc:Choice>
                <mc:Fallback>
                  <p:oleObj name="Equation" r:id="rId1" imgW="1485900" imgH="3683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0    0    0    0    0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0    1    0    1    0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1    0    1    0    0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1    1    1    1    0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0    0    1    1    1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0    1    0    0    0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1    0    0    1    1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1    1    1    0    0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0726" name="Object 22"/>
          <p:cNvGraphicFramePr>
            <a:graphicFrameLocks noChangeAspect="1"/>
          </p:cNvGraphicFramePr>
          <p:nvPr/>
        </p:nvGraphicFramePr>
        <p:xfrm>
          <a:off x="3214678" y="5715016"/>
          <a:ext cx="1619250" cy="59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22" name="Equation" r:id="rId1" imgW="520700" imgH="215900" progId="Equation.DSMT4">
                  <p:embed/>
                </p:oleObj>
              </mc:Choice>
              <mc:Fallback>
                <p:oleObj name="Equation" r:id="rId1" imgW="5207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5715016"/>
                        <a:ext cx="1619250" cy="590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586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如直接求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的激励方程：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0  0    0    0    0    0   0  0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0  0    1    0    1    0   0  0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0  1    1    1    1    0   0  0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1  0    1    0    0    0   1  0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1  1    1    1    0    0   1  0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70920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类似地，直接求触发器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激励方程：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3" name="Group 47"/>
          <p:cNvGrpSpPr/>
          <p:nvPr/>
        </p:nvGrpSpPr>
        <p:grpSpPr bwMode="auto">
          <a:xfrm>
            <a:off x="857224" y="5786458"/>
            <a:ext cx="6505575" cy="584201"/>
            <a:chOff x="336" y="3024"/>
            <a:chExt cx="4098" cy="368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3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17" name="Equation" r:id="rId1" imgW="1485900" imgH="368300" progId="Equation.3">
                    <p:embed/>
                  </p:oleObj>
                </mc:Choice>
                <mc:Fallback>
                  <p:oleObj name="Equation" r:id="rId1" imgW="1485900" imgH="3683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0  0    0    0    0    0   0  0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0  0    1    0    1    0   0  0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0  1    1    1    1    0   0  0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1  0    1    0    0    0   1  0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1  1    1    1    0    0   1  0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0725" name="Object 21"/>
          <p:cNvGraphicFramePr>
            <a:graphicFrameLocks noChangeAspect="1"/>
          </p:cNvGraphicFramePr>
          <p:nvPr/>
        </p:nvGraphicFramePr>
        <p:xfrm>
          <a:off x="3786182" y="5715016"/>
          <a:ext cx="1716089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17" name="Equation" r:id="rId1" imgW="711200" imgH="279400" progId="Equation.DSMT4">
                  <p:embed/>
                </p:oleObj>
              </mc:Choice>
              <mc:Fallback>
                <p:oleObj name="Equation" r:id="rId1" imgW="711200" imgH="279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5715016"/>
                        <a:ext cx="1716089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70920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类似地，直接求触发器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的激励方程：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0  0    0    0    0    0   0  0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0  0    1    0    1    0   0  0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0  1    1    1    1    0   0  0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1  0    0    1    1    1   1  1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1  0    1    0    0    0   1  0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1  1    0    0    1    1   1  0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1  1    1    1    0    0   1  0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857224" y="1000108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0726" name="Object 22"/>
          <p:cNvGraphicFramePr>
            <a:graphicFrameLocks noChangeAspect="1"/>
          </p:cNvGraphicFramePr>
          <p:nvPr/>
        </p:nvGraphicFramePr>
        <p:xfrm>
          <a:off x="2571736" y="5857892"/>
          <a:ext cx="11382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05" name="Equation" r:id="rId1" imgW="749300" imgH="342900" progId="Equation.3">
                  <p:embed/>
                </p:oleObj>
              </mc:Choice>
              <mc:Fallback>
                <p:oleObj name="Equation" r:id="rId1" imgW="7493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857892"/>
                        <a:ext cx="11382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6202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直接求触发器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的激励方程：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613380" name="Object 4"/>
          <p:cNvGraphicFramePr>
            <a:graphicFrameLocks noChangeAspect="1"/>
          </p:cNvGraphicFramePr>
          <p:nvPr/>
        </p:nvGraphicFramePr>
        <p:xfrm>
          <a:off x="5214942" y="5715016"/>
          <a:ext cx="16049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06" name="Equation" r:id="rId3" imgW="1079500" imgH="406400" progId="Equation.3">
                  <p:embed/>
                </p:oleObj>
              </mc:Choice>
              <mc:Fallback>
                <p:oleObj name="Equation" r:id="rId3" imgW="1079500" imgH="40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5715016"/>
                        <a:ext cx="1604963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59" name="Rectangle 27"/>
          <p:cNvSpPr>
            <a:spLocks noChangeArrowheads="1"/>
          </p:cNvSpPr>
          <p:nvPr/>
        </p:nvSpPr>
        <p:spPr bwMode="auto">
          <a:xfrm>
            <a:off x="381000" y="685800"/>
            <a:ext cx="8515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型输出方程简单，相应的输出组合逻辑电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路也比较简单。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0060" name="Rectangle 28"/>
          <p:cNvSpPr>
            <a:spLocks noChangeArrowheads="1"/>
          </p:cNvSpPr>
          <p:nvPr/>
        </p:nvSpPr>
        <p:spPr bwMode="auto">
          <a:xfrm>
            <a:off x="395288" y="2552700"/>
            <a:ext cx="8515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型电路的状态数目少，其使用的记忆元件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数目较少，记忆电路简单。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0061" name="Rectangle 29"/>
          <p:cNvSpPr>
            <a:spLocks noChangeArrowheads="1"/>
          </p:cNvSpPr>
          <p:nvPr/>
        </p:nvSpPr>
        <p:spPr bwMode="auto">
          <a:xfrm>
            <a:off x="390525" y="4425950"/>
            <a:ext cx="8718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计数器的状态变量就是输出变量，因此它是一种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型电路。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03" name="Rectangle 51"/>
          <p:cNvSpPr>
            <a:spLocks noChangeArrowheads="1"/>
          </p:cNvSpPr>
          <p:nvPr/>
        </p:nvSpPr>
        <p:spPr bwMode="auto">
          <a:xfrm>
            <a:off x="0" y="2286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5、电路图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990600" y="1133475"/>
            <a:ext cx="7702550" cy="4200525"/>
            <a:chOff x="990600" y="1133475"/>
            <a:chExt cx="7702550" cy="4200525"/>
          </a:xfrm>
        </p:grpSpPr>
        <p:grpSp>
          <p:nvGrpSpPr>
            <p:cNvPr id="126009" name="Group 57"/>
            <p:cNvGrpSpPr/>
            <p:nvPr/>
          </p:nvGrpSpPr>
          <p:grpSpPr bwMode="auto">
            <a:xfrm>
              <a:off x="990600" y="1133475"/>
              <a:ext cx="7702550" cy="4200525"/>
              <a:chOff x="624" y="714"/>
              <a:chExt cx="4852" cy="2646"/>
            </a:xfrm>
          </p:grpSpPr>
          <p:sp>
            <p:nvSpPr>
              <p:cNvPr id="125956" name="Oval 4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57" name="Rectangle 5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816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58" name="Line 6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59" name="Line 7"/>
              <p:cNvSpPr>
                <a:spLocks noChangeShapeType="1"/>
              </p:cNvSpPr>
              <p:nvPr/>
            </p:nvSpPr>
            <p:spPr bwMode="auto">
              <a:xfrm flipV="1">
                <a:off x="1584" y="2160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0" name="Line 8"/>
              <p:cNvSpPr>
                <a:spLocks noChangeShapeType="1"/>
              </p:cNvSpPr>
              <p:nvPr/>
            </p:nvSpPr>
            <p:spPr bwMode="auto">
              <a:xfrm flipH="1">
                <a:off x="1248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1" name="Rectangle 9"/>
              <p:cNvSpPr>
                <a:spLocks noChangeArrowheads="1"/>
              </p:cNvSpPr>
              <p:nvPr/>
            </p:nvSpPr>
            <p:spPr bwMode="auto">
              <a:xfrm>
                <a:off x="1584" y="15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962" name="Rectangle 10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963" name="Rectangle 11"/>
              <p:cNvSpPr>
                <a:spLocks noChangeArrowheads="1"/>
              </p:cNvSpPr>
              <p:nvPr/>
            </p:nvSpPr>
            <p:spPr bwMode="auto">
              <a:xfrm>
                <a:off x="2016" y="2442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964" name="Oval 12"/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6" name="Rectangle 14"/>
              <p:cNvSpPr>
                <a:spLocks noChangeArrowheads="1"/>
              </p:cNvSpPr>
              <p:nvPr/>
            </p:nvSpPr>
            <p:spPr bwMode="auto">
              <a:xfrm>
                <a:off x="3504" y="1440"/>
                <a:ext cx="816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7" name="Line 15"/>
              <p:cNvSpPr>
                <a:spLocks noChangeShapeType="1"/>
              </p:cNvSpPr>
              <p:nvPr/>
            </p:nvSpPr>
            <p:spPr bwMode="auto">
              <a:xfrm>
                <a:off x="3504" y="19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8" name="Line 16"/>
              <p:cNvSpPr>
                <a:spLocks noChangeShapeType="1"/>
              </p:cNvSpPr>
              <p:nvPr/>
            </p:nvSpPr>
            <p:spPr bwMode="auto">
              <a:xfrm flipV="1">
                <a:off x="3504" y="211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9" name="Rectangle 17"/>
              <p:cNvSpPr>
                <a:spLocks noChangeArrowheads="1"/>
              </p:cNvSpPr>
              <p:nvPr/>
            </p:nvSpPr>
            <p:spPr bwMode="auto">
              <a:xfrm>
                <a:off x="3504" y="148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970" name="Rectangle 18"/>
              <p:cNvSpPr>
                <a:spLocks noChangeArrowheads="1"/>
              </p:cNvSpPr>
              <p:nvPr/>
            </p:nvSpPr>
            <p:spPr bwMode="auto">
              <a:xfrm>
                <a:off x="3936" y="1482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971" name="Rectangle 19"/>
              <p:cNvSpPr>
                <a:spLocks noChangeArrowheads="1"/>
              </p:cNvSpPr>
              <p:nvPr/>
            </p:nvSpPr>
            <p:spPr bwMode="auto">
              <a:xfrm>
                <a:off x="3936" y="2394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972" name="Oval 20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73" name="Line 21"/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4" name="Line 22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5" name="Line 23"/>
              <p:cNvSpPr>
                <a:spLocks noChangeShapeType="1"/>
              </p:cNvSpPr>
              <p:nvPr/>
            </p:nvSpPr>
            <p:spPr bwMode="auto">
              <a:xfrm>
                <a:off x="816" y="3360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6" name="Line 24"/>
              <p:cNvSpPr>
                <a:spLocks noChangeShapeType="1"/>
              </p:cNvSpPr>
              <p:nvPr/>
            </p:nvSpPr>
            <p:spPr bwMode="auto">
              <a:xfrm>
                <a:off x="2472" y="2640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9" name="Line 27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1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0" name="Line 28"/>
              <p:cNvSpPr>
                <a:spLocks noChangeShapeType="1"/>
              </p:cNvSpPr>
              <p:nvPr/>
            </p:nvSpPr>
            <p:spPr bwMode="auto">
              <a:xfrm flipH="1">
                <a:off x="4422" y="2592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1" name="Line 29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2" name="Oval 30"/>
              <p:cNvSpPr>
                <a:spLocks noChangeArrowheads="1"/>
              </p:cNvSpPr>
              <p:nvPr/>
            </p:nvSpPr>
            <p:spPr bwMode="auto">
              <a:xfrm>
                <a:off x="2592" y="8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83" name="Rectangle 31"/>
              <p:cNvSpPr>
                <a:spLocks noChangeArrowheads="1"/>
              </p:cNvSpPr>
              <p:nvPr/>
            </p:nvSpPr>
            <p:spPr bwMode="auto">
              <a:xfrm>
                <a:off x="624" y="2970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CP</a:t>
                </a:r>
                <a:endPara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984" name="Rectangle 32"/>
              <p:cNvSpPr>
                <a:spLocks noChangeArrowheads="1"/>
              </p:cNvSpPr>
              <p:nvPr/>
            </p:nvSpPr>
            <p:spPr bwMode="auto">
              <a:xfrm>
                <a:off x="960" y="71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985" name="Rectangle 33"/>
              <p:cNvSpPr>
                <a:spLocks noChangeArrowheads="1"/>
              </p:cNvSpPr>
              <p:nvPr/>
            </p:nvSpPr>
            <p:spPr bwMode="auto">
              <a:xfrm>
                <a:off x="5232" y="76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988" name="Line 36"/>
              <p:cNvSpPr>
                <a:spLocks noChangeShapeType="1"/>
              </p:cNvSpPr>
              <p:nvPr/>
            </p:nvSpPr>
            <p:spPr bwMode="auto">
              <a:xfrm>
                <a:off x="3312" y="168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9" name="Line 37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0" name="Line 38"/>
              <p:cNvSpPr>
                <a:spLocks noChangeShapeType="1"/>
              </p:cNvSpPr>
              <p:nvPr/>
            </p:nvSpPr>
            <p:spPr bwMode="auto">
              <a:xfrm>
                <a:off x="2640" y="177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1" name="Line 39"/>
              <p:cNvSpPr>
                <a:spLocks noChangeShapeType="1"/>
              </p:cNvSpPr>
              <p:nvPr/>
            </p:nvSpPr>
            <p:spPr bwMode="auto">
              <a:xfrm flipH="1">
                <a:off x="2640" y="158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2" name="Line 40"/>
              <p:cNvSpPr>
                <a:spLocks noChangeShapeType="1"/>
              </p:cNvSpPr>
              <p:nvPr/>
            </p:nvSpPr>
            <p:spPr bwMode="auto">
              <a:xfrm flipV="1">
                <a:off x="2640" y="912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3" name="Line 41"/>
              <p:cNvSpPr>
                <a:spLocks noChangeShapeType="1"/>
              </p:cNvSpPr>
              <p:nvPr/>
            </p:nvSpPr>
            <p:spPr bwMode="auto">
              <a:xfrm flipH="1">
                <a:off x="1248" y="912"/>
                <a:ext cx="36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4" name="Line 42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5" name="Line 43"/>
              <p:cNvSpPr>
                <a:spLocks noChangeShapeType="1"/>
              </p:cNvSpPr>
              <p:nvPr/>
            </p:nvSpPr>
            <p:spPr bwMode="auto">
              <a:xfrm>
                <a:off x="2640" y="3072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6" name="Line 44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7" name="Line 45"/>
              <p:cNvSpPr>
                <a:spLocks noChangeShapeType="1"/>
              </p:cNvSpPr>
              <p:nvPr/>
            </p:nvSpPr>
            <p:spPr bwMode="auto">
              <a:xfrm>
                <a:off x="4704" y="1296"/>
                <a:ext cx="0" cy="17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8" name="Line 46"/>
              <p:cNvSpPr>
                <a:spLocks noChangeShapeType="1"/>
              </p:cNvSpPr>
              <p:nvPr/>
            </p:nvSpPr>
            <p:spPr bwMode="auto">
              <a:xfrm flipH="1">
                <a:off x="3024" y="211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9" name="Line 47"/>
              <p:cNvSpPr>
                <a:spLocks noChangeShapeType="1"/>
              </p:cNvSpPr>
              <p:nvPr/>
            </p:nvSpPr>
            <p:spPr bwMode="auto">
              <a:xfrm>
                <a:off x="3024" y="2112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000" name="Line 48"/>
              <p:cNvSpPr>
                <a:spLocks noChangeShapeType="1"/>
              </p:cNvSpPr>
              <p:nvPr/>
            </p:nvSpPr>
            <p:spPr bwMode="auto">
              <a:xfrm flipH="1">
                <a:off x="1392" y="168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001" name="Line 49"/>
              <p:cNvSpPr>
                <a:spLocks noChangeShapeType="1"/>
              </p:cNvSpPr>
              <p:nvPr/>
            </p:nvSpPr>
            <p:spPr bwMode="auto">
              <a:xfrm flipV="1">
                <a:off x="1392" y="912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002" name="Oval 50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07" name="Oval 55"/>
              <p:cNvSpPr>
                <a:spLocks noChangeArrowheads="1"/>
              </p:cNvSpPr>
              <p:nvPr/>
            </p:nvSpPr>
            <p:spPr bwMode="auto">
              <a:xfrm>
                <a:off x="2381" y="2614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08" name="Oval 56"/>
              <p:cNvSpPr>
                <a:spLocks noChangeArrowheads="1"/>
              </p:cNvSpPr>
              <p:nvPr/>
            </p:nvSpPr>
            <p:spPr bwMode="auto">
              <a:xfrm>
                <a:off x="4332" y="2568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786710" y="1357298"/>
              <a:ext cx="357190" cy="777041"/>
              <a:chOff x="7177088" y="3041650"/>
              <a:chExt cx="768350" cy="633439"/>
            </a:xfrm>
          </p:grpSpPr>
          <p:sp>
            <p:nvSpPr>
              <p:cNvPr id="64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929190" y="2214554"/>
              <a:ext cx="357190" cy="777041"/>
              <a:chOff x="7177088" y="3041650"/>
              <a:chExt cx="768350" cy="633439"/>
            </a:xfrm>
          </p:grpSpPr>
          <p:sp>
            <p:nvSpPr>
              <p:cNvPr id="69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483329" name="Object 1"/>
          <p:cNvGraphicFramePr>
            <a:graphicFrameLocks noChangeAspect="1"/>
          </p:cNvGraphicFramePr>
          <p:nvPr/>
        </p:nvGraphicFramePr>
        <p:xfrm>
          <a:off x="2009772" y="5791200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8" name="Equation" r:id="rId1" imgW="1079500" imgH="406400" progId="Equation.3">
                  <p:embed/>
                </p:oleObj>
              </mc:Choice>
              <mc:Fallback>
                <p:oleObj name="Equation" r:id="rId1" imgW="1079500" imgH="40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2" y="5791200"/>
                        <a:ext cx="1397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0" name="Object 2"/>
          <p:cNvGraphicFramePr>
            <a:graphicFrameLocks noChangeAspect="1"/>
          </p:cNvGraphicFramePr>
          <p:nvPr/>
        </p:nvGraphicFramePr>
        <p:xfrm>
          <a:off x="4000496" y="5857892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9" name="Equation" r:id="rId3" imgW="749300" imgH="342900" progId="Equation.3">
                  <p:embed/>
                </p:oleObj>
              </mc:Choice>
              <mc:Fallback>
                <p:oleObj name="Equation" r:id="rId3" imgW="749300" imgH="342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5857892"/>
                        <a:ext cx="97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1" name="Object 3"/>
          <p:cNvGraphicFramePr>
            <a:graphicFrameLocks noChangeAspect="1"/>
          </p:cNvGraphicFramePr>
          <p:nvPr/>
        </p:nvGraphicFramePr>
        <p:xfrm>
          <a:off x="5572132" y="5786454"/>
          <a:ext cx="187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20" name="Equation" r:id="rId5" imgW="1435100" imgH="406400" progId="Equation.3">
                  <p:embed/>
                </p:oleObj>
              </mc:Choice>
              <mc:Fallback>
                <p:oleObj name="Equation" r:id="rId5" imgW="1435100" imgH="40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786454"/>
                        <a:ext cx="1879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Oval 25"/>
          <p:cNvSpPr>
            <a:spLocks noChangeArrowheads="1"/>
          </p:cNvSpPr>
          <p:nvPr/>
        </p:nvSpPr>
        <p:spPr bwMode="auto">
          <a:xfrm>
            <a:off x="1897544" y="52393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11" name="Group 35"/>
          <p:cNvGrpSpPr/>
          <p:nvPr/>
        </p:nvGrpSpPr>
        <p:grpSpPr bwMode="auto">
          <a:xfrm>
            <a:off x="2590800" y="2743200"/>
            <a:ext cx="4419600" cy="3505200"/>
            <a:chOff x="1632" y="1728"/>
            <a:chExt cx="2784" cy="2208"/>
          </a:xfrm>
        </p:grpSpPr>
        <p:sp>
          <p:nvSpPr>
            <p:cNvPr id="126980" name="Oval 4"/>
            <p:cNvSpPr>
              <a:spLocks noChangeArrowheads="1"/>
            </p:cNvSpPr>
            <p:nvPr/>
          </p:nvSpPr>
          <p:spPr bwMode="auto">
            <a:xfrm>
              <a:off x="3744" y="172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1" name="Oval 5"/>
            <p:cNvSpPr>
              <a:spLocks noChangeArrowheads="1"/>
            </p:cNvSpPr>
            <p:nvPr/>
          </p:nvSpPr>
          <p:spPr bwMode="auto">
            <a:xfrm>
              <a:off x="1632" y="172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2" name="Oval 6"/>
            <p:cNvSpPr>
              <a:spLocks noChangeArrowheads="1"/>
            </p:cNvSpPr>
            <p:nvPr/>
          </p:nvSpPr>
          <p:spPr bwMode="auto">
            <a:xfrm>
              <a:off x="2592" y="326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3" name="Rectangle 7"/>
            <p:cNvSpPr>
              <a:spLocks noChangeArrowheads="1"/>
            </p:cNvSpPr>
            <p:nvPr/>
          </p:nvSpPr>
          <p:spPr bwMode="auto">
            <a:xfrm>
              <a:off x="1776" y="18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6984" name="Rectangle 8"/>
            <p:cNvSpPr>
              <a:spLocks noChangeArrowheads="1"/>
            </p:cNvSpPr>
            <p:nvPr/>
          </p:nvSpPr>
          <p:spPr bwMode="auto">
            <a:xfrm>
              <a:off x="3888" y="18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6985" name="Rectangle 9"/>
            <p:cNvSpPr>
              <a:spLocks noChangeArrowheads="1"/>
            </p:cNvSpPr>
            <p:nvPr/>
          </p:nvSpPr>
          <p:spPr bwMode="auto">
            <a:xfrm>
              <a:off x="2736" y="34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7017" name="Group 41"/>
          <p:cNvGrpSpPr/>
          <p:nvPr/>
        </p:nvGrpSpPr>
        <p:grpSpPr bwMode="auto">
          <a:xfrm>
            <a:off x="3657600" y="3267075"/>
            <a:ext cx="2286000" cy="579438"/>
            <a:chOff x="2304" y="2058"/>
            <a:chExt cx="1440" cy="365"/>
          </a:xfrm>
        </p:grpSpPr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>
              <a:off x="2784" y="20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6993" name="Line 17"/>
            <p:cNvSpPr>
              <a:spLocks noChangeShapeType="1"/>
            </p:cNvSpPr>
            <p:nvPr/>
          </p:nvSpPr>
          <p:spPr bwMode="auto">
            <a:xfrm flipH="1">
              <a:off x="2304" y="2112"/>
              <a:ext cx="1440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7015" name="Group 39"/>
          <p:cNvGrpSpPr/>
          <p:nvPr/>
        </p:nvGrpSpPr>
        <p:grpSpPr bwMode="auto">
          <a:xfrm>
            <a:off x="3657600" y="3581400"/>
            <a:ext cx="1098550" cy="1600200"/>
            <a:chOff x="2304" y="2256"/>
            <a:chExt cx="692" cy="1008"/>
          </a:xfrm>
        </p:grpSpPr>
        <p:sp>
          <p:nvSpPr>
            <p:cNvPr id="126989" name="Rectangle 13"/>
            <p:cNvSpPr>
              <a:spLocks noChangeArrowheads="1"/>
            </p:cNvSpPr>
            <p:nvPr/>
          </p:nvSpPr>
          <p:spPr bwMode="auto">
            <a:xfrm>
              <a:off x="2496" y="23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6994" name="Line 18"/>
            <p:cNvSpPr>
              <a:spLocks noChangeShapeType="1"/>
            </p:cNvSpPr>
            <p:nvPr/>
          </p:nvSpPr>
          <p:spPr bwMode="auto">
            <a:xfrm>
              <a:off x="2304" y="2256"/>
              <a:ext cx="672" cy="100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7016" name="Group 40"/>
          <p:cNvGrpSpPr/>
          <p:nvPr/>
        </p:nvGrpSpPr>
        <p:grpSpPr bwMode="auto">
          <a:xfrm>
            <a:off x="4800600" y="3581400"/>
            <a:ext cx="1219200" cy="1600200"/>
            <a:chOff x="3024" y="2256"/>
            <a:chExt cx="768" cy="1008"/>
          </a:xfrm>
        </p:grpSpPr>
        <p:sp>
          <p:nvSpPr>
            <p:cNvPr id="126995" name="Line 19"/>
            <p:cNvSpPr>
              <a:spLocks noChangeShapeType="1"/>
            </p:cNvSpPr>
            <p:nvPr/>
          </p:nvSpPr>
          <p:spPr bwMode="auto">
            <a:xfrm flipV="1">
              <a:off x="3024" y="2256"/>
              <a:ext cx="768" cy="100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6" name="Rectangle 20"/>
            <p:cNvSpPr>
              <a:spLocks noChangeArrowheads="1"/>
            </p:cNvSpPr>
            <p:nvPr/>
          </p:nvSpPr>
          <p:spPr bwMode="auto">
            <a:xfrm>
              <a:off x="3024" y="244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7012" name="Group 36"/>
          <p:cNvGrpSpPr/>
          <p:nvPr/>
        </p:nvGrpSpPr>
        <p:grpSpPr bwMode="auto">
          <a:xfrm>
            <a:off x="3276600" y="2124075"/>
            <a:ext cx="2895600" cy="619125"/>
            <a:chOff x="2064" y="1338"/>
            <a:chExt cx="1824" cy="390"/>
          </a:xfrm>
        </p:grpSpPr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>
              <a:off x="2064" y="1728"/>
              <a:ext cx="18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2688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7018" name="Group 42"/>
          <p:cNvGrpSpPr/>
          <p:nvPr/>
        </p:nvGrpSpPr>
        <p:grpSpPr bwMode="auto">
          <a:xfrm>
            <a:off x="5105400" y="3657600"/>
            <a:ext cx="1752600" cy="2286000"/>
            <a:chOff x="3216" y="2304"/>
            <a:chExt cx="1104" cy="1440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96" y="297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6999" name="Line 23"/>
            <p:cNvSpPr>
              <a:spLocks noChangeShapeType="1"/>
            </p:cNvSpPr>
            <p:nvPr/>
          </p:nvSpPr>
          <p:spPr bwMode="auto">
            <a:xfrm flipH="1">
              <a:off x="3216" y="2304"/>
              <a:ext cx="1104" cy="144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628650" y="228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例2：试用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设计一个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三进制可逆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0" y="838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加法计数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减法计数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。若计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008" name="Rectangle 32"/>
          <p:cNvSpPr>
            <a:spLocks noChangeArrowheads="1"/>
          </p:cNvSpPr>
          <p:nvPr/>
        </p:nvSpPr>
        <p:spPr bwMode="auto">
          <a:xfrm>
            <a:off x="0" y="14478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数时产生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进位或借位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Z=1，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否则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Z=0 。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7023" name="Group 47"/>
          <p:cNvGrpSpPr/>
          <p:nvPr/>
        </p:nvGrpSpPr>
        <p:grpSpPr bwMode="auto">
          <a:xfrm>
            <a:off x="2514600" y="3505200"/>
            <a:ext cx="1600200" cy="2362200"/>
            <a:chOff x="1584" y="2208"/>
            <a:chExt cx="1008" cy="1488"/>
          </a:xfrm>
        </p:grpSpPr>
        <p:sp>
          <p:nvSpPr>
            <p:cNvPr id="127021" name="Line 45"/>
            <p:cNvSpPr>
              <a:spLocks noChangeShapeType="1"/>
            </p:cNvSpPr>
            <p:nvPr/>
          </p:nvSpPr>
          <p:spPr bwMode="auto">
            <a:xfrm flipH="1" flipV="1">
              <a:off x="1680" y="2208"/>
              <a:ext cx="912" cy="14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22" name="Rectangle 46"/>
            <p:cNvSpPr>
              <a:spLocks noChangeArrowheads="1"/>
            </p:cNvSpPr>
            <p:nvPr/>
          </p:nvSpPr>
          <p:spPr bwMode="auto">
            <a:xfrm>
              <a:off x="1584" y="27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143000" y="800100"/>
            <a:ext cx="642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X 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Z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1143000" y="16002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4191000" y="9144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7086600" y="9144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1371600" y="16002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0   0    0       0     1     0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1371600" y="2133600"/>
            <a:ext cx="6280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0   0    1       1     0     0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1371600" y="2590800"/>
            <a:ext cx="6280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0   1    0       0     0     1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1371600" y="29718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1371600" y="34290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1   0    0       1     0     1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1371600" y="38862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1   0    1       0     0     0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1371600" y="4419600"/>
            <a:ext cx="6280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1   1    0       0     1     0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1331913" y="4868863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14348" y="5778520"/>
            <a:ext cx="7981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无关状态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，关系到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能否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自启动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9" grpId="0" autoUpdateAnimBg="0" build="p"/>
      <p:bldP spid="128010" grpId="0" autoUpdateAnimBg="0" build="p"/>
      <p:bldP spid="128011" grpId="0" autoUpdateAnimBg="0" build="p"/>
      <p:bldP spid="128012" grpId="0" autoUpdateAnimBg="0" build="p"/>
      <p:bldP spid="128013" grpId="0" autoUpdateAnimBg="0" build="p"/>
      <p:bldP spid="128014" grpId="0" autoUpdateAnimBg="0" build="p"/>
      <p:bldP spid="128015" grpId="0" autoUpdateAnimBg="0" build="p"/>
      <p:bldP spid="128016" grpId="0" autoUpdateAnimBg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600200" y="14478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1600200" y="21336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2209800" y="14478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3581400" y="14478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2895600" y="14478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flipH="1" flipV="1">
            <a:off x="762000" y="6096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685800" y="8382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990600" y="4572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1600200" y="904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2133600" y="9048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895600" y="904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3581400" y="904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1219200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12192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1676400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3048000" y="15240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23622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37338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2362200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7" name="Rectangle 23"/>
          <p:cNvSpPr>
            <a:spLocks noChangeArrowheads="1"/>
          </p:cNvSpPr>
          <p:nvPr/>
        </p:nvSpPr>
        <p:spPr bwMode="auto">
          <a:xfrm>
            <a:off x="3733800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8" name="Rectangle 24"/>
          <p:cNvSpPr>
            <a:spLocks noChangeArrowheads="1"/>
          </p:cNvSpPr>
          <p:nvPr/>
        </p:nvSpPr>
        <p:spPr bwMode="auto">
          <a:xfrm>
            <a:off x="16764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30480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0" y="219075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6019800" y="14573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6019800" y="2143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66294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80010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73152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 flipH="1" flipV="1">
            <a:off x="5181600" y="6191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5257800" y="923925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5486400" y="4667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60198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60" name="Rectangle 36"/>
          <p:cNvSpPr>
            <a:spLocks noChangeArrowheads="1"/>
          </p:cNvSpPr>
          <p:nvPr/>
        </p:nvSpPr>
        <p:spPr bwMode="auto">
          <a:xfrm>
            <a:off x="6553200" y="914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61" name="Rectangle 37"/>
          <p:cNvSpPr>
            <a:spLocks noChangeArrowheads="1"/>
          </p:cNvSpPr>
          <p:nvPr/>
        </p:nvSpPr>
        <p:spPr bwMode="auto">
          <a:xfrm>
            <a:off x="73152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62" name="Rectangle 38"/>
          <p:cNvSpPr>
            <a:spLocks noChangeArrowheads="1"/>
          </p:cNvSpPr>
          <p:nvPr/>
        </p:nvSpPr>
        <p:spPr bwMode="auto">
          <a:xfrm>
            <a:off x="80010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56388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64" name="Rectangle 40"/>
          <p:cNvSpPr>
            <a:spLocks noChangeArrowheads="1"/>
          </p:cNvSpPr>
          <p:nvPr/>
        </p:nvSpPr>
        <p:spPr bwMode="auto">
          <a:xfrm>
            <a:off x="56388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65" name="Rectangle 41"/>
          <p:cNvSpPr>
            <a:spLocks noChangeArrowheads="1"/>
          </p:cNvSpPr>
          <p:nvPr/>
        </p:nvSpPr>
        <p:spPr bwMode="auto">
          <a:xfrm>
            <a:off x="60960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66" name="Rectangle 42"/>
          <p:cNvSpPr>
            <a:spLocks noChangeArrowheads="1"/>
          </p:cNvSpPr>
          <p:nvPr/>
        </p:nvSpPr>
        <p:spPr bwMode="auto">
          <a:xfrm>
            <a:off x="7467600" y="153352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67818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68" name="Rectangle 44"/>
          <p:cNvSpPr>
            <a:spLocks noChangeArrowheads="1"/>
          </p:cNvSpPr>
          <p:nvPr/>
        </p:nvSpPr>
        <p:spPr bwMode="auto">
          <a:xfrm>
            <a:off x="81534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69" name="Rectangle 45"/>
          <p:cNvSpPr>
            <a:spLocks noChangeArrowheads="1"/>
          </p:cNvSpPr>
          <p:nvPr/>
        </p:nvSpPr>
        <p:spPr bwMode="auto">
          <a:xfrm>
            <a:off x="67818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70" name="Rectangle 46"/>
          <p:cNvSpPr>
            <a:spLocks noChangeArrowheads="1"/>
          </p:cNvSpPr>
          <p:nvPr/>
        </p:nvSpPr>
        <p:spPr bwMode="auto">
          <a:xfrm>
            <a:off x="81534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60960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72" name="Rectangle 48"/>
          <p:cNvSpPr>
            <a:spLocks noChangeArrowheads="1"/>
          </p:cNvSpPr>
          <p:nvPr/>
        </p:nvSpPr>
        <p:spPr bwMode="auto">
          <a:xfrm>
            <a:off x="74676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73" name="Rectangle 49"/>
          <p:cNvSpPr>
            <a:spLocks noChangeArrowheads="1"/>
          </p:cNvSpPr>
          <p:nvPr/>
        </p:nvSpPr>
        <p:spPr bwMode="auto">
          <a:xfrm>
            <a:off x="4419600" y="22860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82" name="Oval 58"/>
          <p:cNvSpPr>
            <a:spLocks noChangeArrowheads="1"/>
          </p:cNvSpPr>
          <p:nvPr/>
        </p:nvSpPr>
        <p:spPr bwMode="auto">
          <a:xfrm>
            <a:off x="1524000" y="2133600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83" name="Oval 59"/>
          <p:cNvSpPr>
            <a:spLocks noChangeArrowheads="1"/>
          </p:cNvSpPr>
          <p:nvPr/>
        </p:nvSpPr>
        <p:spPr bwMode="auto">
          <a:xfrm>
            <a:off x="2209800" y="1447800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84" name="Oval 60"/>
          <p:cNvSpPr>
            <a:spLocks noChangeArrowheads="1"/>
          </p:cNvSpPr>
          <p:nvPr/>
        </p:nvSpPr>
        <p:spPr bwMode="auto">
          <a:xfrm>
            <a:off x="6019800" y="1457325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85" name="Oval 61"/>
          <p:cNvSpPr>
            <a:spLocks noChangeArrowheads="1"/>
          </p:cNvSpPr>
          <p:nvPr/>
        </p:nvSpPr>
        <p:spPr bwMode="auto">
          <a:xfrm>
            <a:off x="8001000" y="2143125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29110" name="Object 86"/>
          <p:cNvGraphicFramePr>
            <a:graphicFrameLocks noChangeAspect="1"/>
          </p:cNvGraphicFramePr>
          <p:nvPr/>
        </p:nvGraphicFramePr>
        <p:xfrm>
          <a:off x="714348" y="3854462"/>
          <a:ext cx="3789489" cy="114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33" name="Equation" r:id="rId1" imgW="1866900" imgH="558800" progId="Equation.DSMT4">
                  <p:embed/>
                </p:oleObj>
              </mc:Choice>
              <mc:Fallback>
                <p:oleObj name="Equation" r:id="rId1" imgW="1866900" imgH="558800" progId="Equation.DSMT4">
                  <p:embed/>
                  <p:pic>
                    <p:nvPicPr>
                      <p:cNvPr id="0" name="Picture 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854462"/>
                        <a:ext cx="3789489" cy="1146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1" name="Object 87"/>
          <p:cNvGraphicFramePr>
            <a:graphicFrameLocks noChangeAspect="1"/>
          </p:cNvGraphicFramePr>
          <p:nvPr/>
        </p:nvGraphicFramePr>
        <p:xfrm>
          <a:off x="5286380" y="3857628"/>
          <a:ext cx="3725432" cy="106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34" name="Equation" r:id="rId3" imgW="1968500" imgH="558800" progId="Equation.DSMT4">
                  <p:embed/>
                </p:oleObj>
              </mc:Choice>
              <mc:Fallback>
                <p:oleObj name="Equation" r:id="rId3" imgW="1968500" imgH="558800" progId="Equation.DSMT4">
                  <p:embed/>
                  <p:pic>
                    <p:nvPicPr>
                      <p:cNvPr id="0" name="Picture 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857628"/>
                        <a:ext cx="3725432" cy="1069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2" name="Object 88"/>
          <p:cNvGraphicFramePr>
            <a:graphicFrameLocks noChangeAspect="1"/>
          </p:cNvGraphicFramePr>
          <p:nvPr/>
        </p:nvGraphicFramePr>
        <p:xfrm>
          <a:off x="838200" y="5192728"/>
          <a:ext cx="1695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35" name="Equation" r:id="rId5" imgW="1295400" imgH="342900" progId="Equation.3">
                  <p:embed/>
                </p:oleObj>
              </mc:Choice>
              <mc:Fallback>
                <p:oleObj name="Equation" r:id="rId5" imgW="1295400" imgH="342900" progId="Equation.3">
                  <p:embed/>
                  <p:pic>
                    <p:nvPicPr>
                      <p:cNvPr id="0" name="Picture 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92728"/>
                        <a:ext cx="16954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3" name="Object 89"/>
          <p:cNvGraphicFramePr>
            <a:graphicFrameLocks noChangeAspect="1"/>
          </p:cNvGraphicFramePr>
          <p:nvPr/>
        </p:nvGraphicFramePr>
        <p:xfrm>
          <a:off x="5105400" y="5116528"/>
          <a:ext cx="17224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36" name="Equation" r:id="rId7" imgW="1320800" imgH="381000" progId="Equation.3">
                  <p:embed/>
                </p:oleObj>
              </mc:Choice>
              <mc:Fallback>
                <p:oleObj name="Equation" r:id="rId7" imgW="1320800" imgH="381000" progId="Equation.3">
                  <p:embed/>
                  <p:pic>
                    <p:nvPicPr>
                      <p:cNvPr id="0" name="Picture 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16528"/>
                        <a:ext cx="17224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4" name="Object 90"/>
          <p:cNvGraphicFramePr>
            <a:graphicFrameLocks noChangeAspect="1"/>
          </p:cNvGraphicFramePr>
          <p:nvPr/>
        </p:nvGraphicFramePr>
        <p:xfrm>
          <a:off x="3048000" y="5192728"/>
          <a:ext cx="927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37" name="Equation" r:id="rId9" imgW="711200" imgH="342900" progId="Equation.3">
                  <p:embed/>
                </p:oleObj>
              </mc:Choice>
              <mc:Fallback>
                <p:oleObj name="Equation" r:id="rId9" imgW="711200" imgH="342900" progId="Equation.3">
                  <p:embed/>
                  <p:pic>
                    <p:nvPicPr>
                      <p:cNvPr id="0" name="Picture 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92728"/>
                        <a:ext cx="9271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5" name="Object 91"/>
          <p:cNvGraphicFramePr>
            <a:graphicFrameLocks noChangeAspect="1"/>
          </p:cNvGraphicFramePr>
          <p:nvPr/>
        </p:nvGraphicFramePr>
        <p:xfrm>
          <a:off x="7620000" y="5116528"/>
          <a:ext cx="9001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38" name="Equation" r:id="rId11" imgW="685800" imgH="342900" progId="Equation.3">
                  <p:embed/>
                </p:oleObj>
              </mc:Choice>
              <mc:Fallback>
                <p:oleObj name="Equation" r:id="rId11" imgW="685800" imgH="342900" progId="Equation.3">
                  <p:embed/>
                  <p:pic>
                    <p:nvPicPr>
                      <p:cNvPr id="0" name="Picture 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116528"/>
                        <a:ext cx="9001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9" name="Object 604"/>
          <p:cNvGraphicFramePr>
            <a:graphicFrameLocks noChangeAspect="1"/>
          </p:cNvGraphicFramePr>
          <p:nvPr/>
        </p:nvGraphicFramePr>
        <p:xfrm>
          <a:off x="3818342" y="5834082"/>
          <a:ext cx="3325426" cy="66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39" name="Equation" r:id="rId13" imgW="1447165" imgH="292100" progId="Equation.DSMT4">
                  <p:embed/>
                </p:oleObj>
              </mc:Choice>
              <mc:Fallback>
                <p:oleObj name="Equation" r:id="rId13" imgW="1447165" imgH="292100" progId="Equation.DSMT4">
                  <p:embed/>
                  <p:pic>
                    <p:nvPicPr>
                      <p:cNvPr id="0" name="Picture 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342" y="5834082"/>
                        <a:ext cx="3325426" cy="666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矩形 59"/>
          <p:cNvSpPr/>
          <p:nvPr/>
        </p:nvSpPr>
        <p:spPr>
          <a:xfrm>
            <a:off x="1785918" y="597695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触发器：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5400000" flipH="1" flipV="1">
            <a:off x="1531123" y="3398043"/>
            <a:ext cx="93821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箭头连接符 62"/>
          <p:cNvCxnSpPr/>
          <p:nvPr/>
        </p:nvCxnSpPr>
        <p:spPr bwMode="auto">
          <a:xfrm rot="16200000" flipV="1">
            <a:off x="2388379" y="2612225"/>
            <a:ext cx="1581160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rot="16200000" flipV="1">
            <a:off x="5888047" y="2898771"/>
            <a:ext cx="1509722" cy="1412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 rot="5400000" flipH="1" flipV="1">
            <a:off x="7959749" y="3325811"/>
            <a:ext cx="93821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9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9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29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29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29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29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82" grpId="0" animBg="1"/>
      <p:bldP spid="129083" grpId="0" animBg="1"/>
      <p:bldP spid="129084" grpId="0" animBg="1"/>
      <p:bldP spid="12908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5943600" y="13716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5943600" y="2057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65532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79248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72390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 flipH="1" flipV="1">
            <a:off x="5105400" y="533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5105400" y="7620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5410200" y="381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59436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6477000" y="828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72390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79248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55626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65" name="Rectangle 17"/>
          <p:cNvSpPr>
            <a:spLocks noChangeArrowheads="1"/>
          </p:cNvSpPr>
          <p:nvPr/>
        </p:nvSpPr>
        <p:spPr bwMode="auto">
          <a:xfrm>
            <a:off x="55626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0198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73914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67056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80772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67056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71" name="Rectangle 23"/>
          <p:cNvSpPr>
            <a:spLocks noChangeArrowheads="1"/>
          </p:cNvSpPr>
          <p:nvPr/>
        </p:nvSpPr>
        <p:spPr bwMode="auto">
          <a:xfrm>
            <a:off x="80772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auto">
          <a:xfrm>
            <a:off x="60198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73914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4648200" y="14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75" name="Oval 27"/>
          <p:cNvSpPr>
            <a:spLocks noChangeArrowheads="1"/>
          </p:cNvSpPr>
          <p:nvPr/>
        </p:nvSpPr>
        <p:spPr bwMode="auto">
          <a:xfrm>
            <a:off x="5943600" y="2057400"/>
            <a:ext cx="609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0076" name="Oval 28"/>
          <p:cNvSpPr>
            <a:spLocks noChangeArrowheads="1"/>
          </p:cNvSpPr>
          <p:nvPr/>
        </p:nvSpPr>
        <p:spPr bwMode="auto">
          <a:xfrm>
            <a:off x="7239000" y="1371600"/>
            <a:ext cx="13716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0103" name="Object 55"/>
          <p:cNvGraphicFramePr>
            <a:graphicFrameLocks noChangeAspect="1"/>
          </p:cNvGraphicFramePr>
          <p:nvPr/>
        </p:nvGraphicFramePr>
        <p:xfrm>
          <a:off x="457200" y="381000"/>
          <a:ext cx="26463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83" name="Equation" r:id="rId1" imgW="2032000" imgH="406400" progId="Equation.3">
                  <p:embed/>
                </p:oleObj>
              </mc:Choice>
              <mc:Fallback>
                <p:oleObj name="Equation" r:id="rId1" imgW="2032000" imgH="406400" progId="Equation.3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26463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4" name="Object 56"/>
          <p:cNvGraphicFramePr>
            <a:graphicFrameLocks noChangeAspect="1"/>
          </p:cNvGraphicFramePr>
          <p:nvPr/>
        </p:nvGraphicFramePr>
        <p:xfrm>
          <a:off x="457200" y="1295400"/>
          <a:ext cx="2647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84" name="Equation" r:id="rId3" imgW="2032000" imgH="406400" progId="Equation.3">
                  <p:embed/>
                </p:oleObj>
              </mc:Choice>
              <mc:Fallback>
                <p:oleObj name="Equation" r:id="rId3" imgW="2032000" imgH="406400" progId="Equation.3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26479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5" name="Object 57"/>
          <p:cNvGraphicFramePr>
            <a:graphicFrameLocks noChangeAspect="1"/>
          </p:cNvGraphicFramePr>
          <p:nvPr/>
        </p:nvGraphicFramePr>
        <p:xfrm>
          <a:off x="428596" y="2143116"/>
          <a:ext cx="2946178" cy="123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85" name="Equation" r:id="rId5" imgW="1447800" imgH="609600" progId="Equation.DSMT4">
                  <p:embed/>
                </p:oleObj>
              </mc:Choice>
              <mc:Fallback>
                <p:oleObj name="Equation" r:id="rId5" imgW="1447800" imgH="60960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143116"/>
                        <a:ext cx="2946178" cy="123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15" name="Rectangle 67"/>
          <p:cNvSpPr>
            <a:spLocks noChangeArrowheads="1"/>
          </p:cNvSpPr>
          <p:nvPr/>
        </p:nvSpPr>
        <p:spPr bwMode="auto">
          <a:xfrm>
            <a:off x="1524000" y="4286256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118" name="Rectangle 70"/>
          <p:cNvSpPr>
            <a:spLocks noChangeArrowheads="1"/>
          </p:cNvSpPr>
          <p:nvPr/>
        </p:nvSpPr>
        <p:spPr bwMode="auto">
          <a:xfrm>
            <a:off x="457200" y="3657600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讨论能否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自启动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，即检查没用到的状态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0120" name="Group 72"/>
          <p:cNvGrpSpPr/>
          <p:nvPr/>
        </p:nvGrpSpPr>
        <p:grpSpPr bwMode="auto">
          <a:xfrm>
            <a:off x="2057400" y="4362456"/>
            <a:ext cx="5310188" cy="1609725"/>
            <a:chOff x="1296" y="2832"/>
            <a:chExt cx="3345" cy="1014"/>
          </a:xfrm>
        </p:grpSpPr>
        <p:sp>
          <p:nvSpPr>
            <p:cNvPr id="130112" name="Line 64"/>
            <p:cNvSpPr>
              <a:spLocks noChangeShapeType="1"/>
            </p:cNvSpPr>
            <p:nvPr/>
          </p:nvSpPr>
          <p:spPr bwMode="auto">
            <a:xfrm>
              <a:off x="2736" y="2934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3" name="Line 65"/>
            <p:cNvSpPr>
              <a:spLocks noChangeShapeType="1"/>
            </p:cNvSpPr>
            <p:nvPr/>
          </p:nvSpPr>
          <p:spPr bwMode="auto">
            <a:xfrm>
              <a:off x="1296" y="322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4" name="Line 66"/>
            <p:cNvSpPr>
              <a:spLocks noChangeShapeType="1"/>
            </p:cNvSpPr>
            <p:nvPr/>
          </p:nvSpPr>
          <p:spPr bwMode="auto">
            <a:xfrm>
              <a:off x="4272" y="292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9" name="Rectangle 71"/>
            <p:cNvSpPr>
              <a:spLocks noChangeArrowheads="1"/>
            </p:cNvSpPr>
            <p:nvPr/>
          </p:nvSpPr>
          <p:spPr bwMode="auto">
            <a:xfrm>
              <a:off x="1344" y="2832"/>
              <a:ext cx="329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0122" name="Rectangle 74"/>
          <p:cNvSpPr>
            <a:spLocks noChangeArrowheads="1"/>
          </p:cNvSpPr>
          <p:nvPr/>
        </p:nvSpPr>
        <p:spPr bwMode="auto">
          <a:xfrm>
            <a:off x="2057400" y="5048256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0  1    1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123" name="Rectangle 75"/>
          <p:cNvSpPr>
            <a:spLocks noChangeArrowheads="1"/>
          </p:cNvSpPr>
          <p:nvPr/>
        </p:nvSpPr>
        <p:spPr bwMode="auto">
          <a:xfrm>
            <a:off x="2057400" y="5505456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1  1    1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3132138" y="2852738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采用摩根律，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化为与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非式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1" name="Rectangle 70"/>
          <p:cNvSpPr>
            <a:spLocks noChangeArrowheads="1"/>
          </p:cNvSpPr>
          <p:nvPr/>
        </p:nvSpPr>
        <p:spPr bwMode="auto">
          <a:xfrm>
            <a:off x="500034" y="6130373"/>
            <a:ext cx="81076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无关状态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(11)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，能自启动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5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0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5" grpId="0" animBg="1"/>
      <p:bldP spid="130076" grpId="0" animBg="1"/>
      <p:bldP spid="130118" grpId="0" autoUpdateAnimBg="0" build="p"/>
      <p:bldP spid="130122" grpId="0" autoUpdateAnimBg="0" build="p"/>
      <p:bldP spid="130123" grpId="0" autoUpdateAnimBg="0" build="p"/>
      <p:bldP spid="353282" grpId="0" autoUpdateAnimBg="0" build="p"/>
      <p:bldP spid="41" grpId="0" autoUpdateAnimBg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97" name="Group 25"/>
          <p:cNvGrpSpPr/>
          <p:nvPr/>
        </p:nvGrpSpPr>
        <p:grpSpPr bwMode="auto">
          <a:xfrm>
            <a:off x="0" y="1447801"/>
            <a:ext cx="9258301" cy="1193801"/>
            <a:chOff x="0" y="912"/>
            <a:chExt cx="5832" cy="752"/>
          </a:xfrm>
        </p:grpSpPr>
        <p:sp>
          <p:nvSpPr>
            <p:cNvPr id="131083" name="Rectangle 11"/>
            <p:cNvSpPr>
              <a:spLocks noChangeArrowheads="1"/>
            </p:cNvSpPr>
            <p:nvPr/>
          </p:nvSpPr>
          <p:spPr bwMode="auto">
            <a:xfrm>
              <a:off x="0" y="1296"/>
              <a:ext cx="33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圈(即单独圈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)。这样：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084" name="Rectangle 12"/>
            <p:cNvSpPr>
              <a:spLocks noChangeArrowheads="1"/>
            </p:cNvSpPr>
            <p:nvPr/>
          </p:nvSpPr>
          <p:spPr bwMode="auto">
            <a:xfrm>
              <a:off x="96" y="912"/>
              <a:ext cx="57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即在圈输出方程的卡诺图时不把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作为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来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425450" y="152400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可见电路可以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自启动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，但有一次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错误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这可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0" y="7620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以通过修改输出方程来解决。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427038" y="4800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代入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可见经修改后的输出方程已无错误输出。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1129" name="Group 57"/>
          <p:cNvGrpSpPr/>
          <p:nvPr/>
        </p:nvGrpSpPr>
        <p:grpSpPr bwMode="auto">
          <a:xfrm>
            <a:off x="0" y="5486402"/>
            <a:ext cx="9124950" cy="1193801"/>
            <a:chOff x="0" y="3456"/>
            <a:chExt cx="5748" cy="752"/>
          </a:xfrm>
        </p:grpSpPr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0" y="3840"/>
              <a:ext cx="166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anose="020B0A040201020202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anose="020B0A04020102020204"/>
                  <a:ea typeface="黑体" panose="02010609060101010101" pitchFamily="49" charset="-122"/>
                </a:rPr>
                <a:t>”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095" name="Rectangle 23"/>
            <p:cNvSpPr>
              <a:spLocks noChangeArrowheads="1"/>
            </p:cNvSpPr>
            <p:nvPr/>
          </p:nvSpPr>
          <p:spPr bwMode="auto">
            <a:xfrm>
              <a:off x="0" y="345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rPr>
                <a:t>另外还可以在电路中增加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rPr>
                <a:t>开机复位电路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rPr>
                <a:t>，避免进入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131124" name="Group 52"/>
          <p:cNvGrpSpPr/>
          <p:nvPr/>
        </p:nvGrpSpPr>
        <p:grpSpPr bwMode="auto">
          <a:xfrm>
            <a:off x="5110100" y="2057400"/>
            <a:ext cx="3962400" cy="2600325"/>
            <a:chOff x="3072" y="1296"/>
            <a:chExt cx="2496" cy="1638"/>
          </a:xfrm>
        </p:grpSpPr>
        <p:sp>
          <p:nvSpPr>
            <p:cNvPr id="131099" name="Rectangle 27"/>
            <p:cNvSpPr>
              <a:spLocks noChangeArrowheads="1"/>
            </p:cNvSpPr>
            <p:nvPr/>
          </p:nvSpPr>
          <p:spPr bwMode="auto">
            <a:xfrm>
              <a:off x="3888" y="2070"/>
              <a:ext cx="1680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00" name="Line 28"/>
            <p:cNvSpPr>
              <a:spLocks noChangeShapeType="1"/>
            </p:cNvSpPr>
            <p:nvPr/>
          </p:nvSpPr>
          <p:spPr bwMode="auto">
            <a:xfrm>
              <a:off x="3888" y="250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1" name="Line 29"/>
            <p:cNvSpPr>
              <a:spLocks noChangeShapeType="1"/>
            </p:cNvSpPr>
            <p:nvPr/>
          </p:nvSpPr>
          <p:spPr bwMode="auto">
            <a:xfrm>
              <a:off x="4272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2" name="Line 30"/>
            <p:cNvSpPr>
              <a:spLocks noChangeShapeType="1"/>
            </p:cNvSpPr>
            <p:nvPr/>
          </p:nvSpPr>
          <p:spPr bwMode="auto">
            <a:xfrm>
              <a:off x="5136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3" name="Line 31"/>
            <p:cNvSpPr>
              <a:spLocks noChangeShapeType="1"/>
            </p:cNvSpPr>
            <p:nvPr/>
          </p:nvSpPr>
          <p:spPr bwMode="auto">
            <a:xfrm>
              <a:off x="4704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4" name="Line 32"/>
            <p:cNvSpPr>
              <a:spLocks noChangeShapeType="1"/>
            </p:cNvSpPr>
            <p:nvPr/>
          </p:nvSpPr>
          <p:spPr bwMode="auto">
            <a:xfrm flipH="1" flipV="1">
              <a:off x="3360" y="1542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5" name="Rectangle 33"/>
            <p:cNvSpPr>
              <a:spLocks noChangeArrowheads="1"/>
            </p:cNvSpPr>
            <p:nvPr/>
          </p:nvSpPr>
          <p:spPr bwMode="auto">
            <a:xfrm>
              <a:off x="3360" y="168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06" name="Rectangle 34"/>
            <p:cNvSpPr>
              <a:spLocks noChangeArrowheads="1"/>
            </p:cNvSpPr>
            <p:nvPr/>
          </p:nvSpPr>
          <p:spPr bwMode="auto">
            <a:xfrm>
              <a:off x="3552" y="1446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07" name="Rectangle 35"/>
            <p:cNvSpPr>
              <a:spLocks noChangeArrowheads="1"/>
            </p:cNvSpPr>
            <p:nvPr/>
          </p:nvSpPr>
          <p:spPr bwMode="auto">
            <a:xfrm>
              <a:off x="3888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08" name="Rectangle 36"/>
            <p:cNvSpPr>
              <a:spLocks noChangeArrowheads="1"/>
            </p:cNvSpPr>
            <p:nvPr/>
          </p:nvSpPr>
          <p:spPr bwMode="auto">
            <a:xfrm>
              <a:off x="4224" y="172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09" name="Rectangle 37"/>
            <p:cNvSpPr>
              <a:spLocks noChangeArrowheads="1"/>
            </p:cNvSpPr>
            <p:nvPr/>
          </p:nvSpPr>
          <p:spPr bwMode="auto">
            <a:xfrm>
              <a:off x="4704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0" name="Rectangle 38"/>
            <p:cNvSpPr>
              <a:spLocks noChangeArrowheads="1"/>
            </p:cNvSpPr>
            <p:nvPr/>
          </p:nvSpPr>
          <p:spPr bwMode="auto">
            <a:xfrm>
              <a:off x="5136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1" name="Rectangle 39"/>
            <p:cNvSpPr>
              <a:spLocks noChangeArrowheads="1"/>
            </p:cNvSpPr>
            <p:nvPr/>
          </p:nvSpPr>
          <p:spPr bwMode="auto">
            <a:xfrm>
              <a:off x="3648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2" name="Rectangle 40"/>
            <p:cNvSpPr>
              <a:spLocks noChangeArrowheads="1"/>
            </p:cNvSpPr>
            <p:nvPr/>
          </p:nvSpPr>
          <p:spPr bwMode="auto">
            <a:xfrm>
              <a:off x="3648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3" name="Rectangle 41"/>
            <p:cNvSpPr>
              <a:spLocks noChangeArrowheads="1"/>
            </p:cNvSpPr>
            <p:nvPr/>
          </p:nvSpPr>
          <p:spPr bwMode="auto">
            <a:xfrm>
              <a:off x="3936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4" name="Rectangle 42"/>
            <p:cNvSpPr>
              <a:spLocks noChangeArrowheads="1"/>
            </p:cNvSpPr>
            <p:nvPr/>
          </p:nvSpPr>
          <p:spPr bwMode="auto">
            <a:xfrm>
              <a:off x="4800" y="211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5" name="Rectangle 43"/>
            <p:cNvSpPr>
              <a:spLocks noChangeArrowheads="1"/>
            </p:cNvSpPr>
            <p:nvPr/>
          </p:nvSpPr>
          <p:spPr bwMode="auto">
            <a:xfrm>
              <a:off x="4368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6" name="Rectangle 44"/>
            <p:cNvSpPr>
              <a:spLocks noChangeArrowheads="1"/>
            </p:cNvSpPr>
            <p:nvPr/>
          </p:nvSpPr>
          <p:spPr bwMode="auto">
            <a:xfrm>
              <a:off x="5232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7" name="Rectangle 45"/>
            <p:cNvSpPr>
              <a:spLocks noChangeArrowheads="1"/>
            </p:cNvSpPr>
            <p:nvPr/>
          </p:nvSpPr>
          <p:spPr bwMode="auto">
            <a:xfrm>
              <a:off x="4368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8" name="Rectangle 46"/>
            <p:cNvSpPr>
              <a:spLocks noChangeArrowheads="1"/>
            </p:cNvSpPr>
            <p:nvPr/>
          </p:nvSpPr>
          <p:spPr bwMode="auto">
            <a:xfrm>
              <a:off x="5232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9" name="Rectangle 47"/>
            <p:cNvSpPr>
              <a:spLocks noChangeArrowheads="1"/>
            </p:cNvSpPr>
            <p:nvPr/>
          </p:nvSpPr>
          <p:spPr bwMode="auto">
            <a:xfrm>
              <a:off x="3936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20" name="Rectangle 48"/>
            <p:cNvSpPr>
              <a:spLocks noChangeArrowheads="1"/>
            </p:cNvSpPr>
            <p:nvPr/>
          </p:nvSpPr>
          <p:spPr bwMode="auto">
            <a:xfrm>
              <a:off x="4800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21" name="Rectangle 49"/>
            <p:cNvSpPr>
              <a:spLocks noChangeArrowheads="1"/>
            </p:cNvSpPr>
            <p:nvPr/>
          </p:nvSpPr>
          <p:spPr bwMode="auto">
            <a:xfrm>
              <a:off x="3072" y="12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1125" name="Oval 53"/>
          <p:cNvSpPr>
            <a:spLocks noChangeArrowheads="1"/>
          </p:cNvSpPr>
          <p:nvPr/>
        </p:nvSpPr>
        <p:spPr bwMode="auto">
          <a:xfrm>
            <a:off x="8386700" y="3276600"/>
            <a:ext cx="6858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1126" name="Oval 54"/>
          <p:cNvSpPr>
            <a:spLocks noChangeArrowheads="1"/>
          </p:cNvSpPr>
          <p:nvPr/>
        </p:nvSpPr>
        <p:spPr bwMode="auto">
          <a:xfrm>
            <a:off x="6405500" y="3962400"/>
            <a:ext cx="6858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1128" name="Object 56"/>
          <p:cNvGraphicFramePr>
            <a:graphicFrameLocks noChangeAspect="1"/>
          </p:cNvGraphicFramePr>
          <p:nvPr/>
        </p:nvGraphicFramePr>
        <p:xfrm>
          <a:off x="228600" y="3048000"/>
          <a:ext cx="35448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58" name="Equation" r:id="rId1" imgW="2717800" imgH="431800" progId="Equation.3">
                  <p:embed/>
                </p:oleObj>
              </mc:Choice>
              <mc:Fallback>
                <p:oleObj name="Equation" r:id="rId1" imgW="2717800" imgH="4318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35448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31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31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 autoUpdateAnimBg="0" build="p"/>
      <p:bldP spid="131125" grpId="0" animBg="1"/>
      <p:bldP spid="13112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4033870" y="13811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2890870" y="2143109"/>
            <a:ext cx="10668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2890870" y="298130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V="1">
            <a:off x="2890870" y="320990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 flipH="1">
            <a:off x="2357470" y="3209909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2890870" y="22097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3424270" y="2219309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3424270" y="3438509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2738470" y="31337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3500470" y="35147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5405470" y="2066909"/>
            <a:ext cx="11430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5405470" y="290510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 flipV="1">
            <a:off x="5405470" y="313370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5405470" y="21335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6015070" y="2143109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6091270" y="3514709"/>
            <a:ext cx="64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16" name="Oval 20"/>
          <p:cNvSpPr>
            <a:spLocks noChangeArrowheads="1"/>
          </p:cNvSpPr>
          <p:nvPr/>
        </p:nvSpPr>
        <p:spPr bwMode="auto">
          <a:xfrm>
            <a:off x="5253070" y="30575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>
            <a:off x="6167470" y="35909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 flipH="1">
            <a:off x="2357470" y="3209909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>
            <a:off x="1214470" y="5267309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681070" y="488630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985870" y="11429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8529670" y="16763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27" name="Rectangle 31"/>
          <p:cNvSpPr>
            <a:spLocks noChangeArrowheads="1"/>
          </p:cNvSpPr>
          <p:nvPr/>
        </p:nvSpPr>
        <p:spPr bwMode="auto">
          <a:xfrm>
            <a:off x="2890870" y="343850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28" name="Rectangle 32"/>
          <p:cNvSpPr>
            <a:spLocks noChangeArrowheads="1"/>
          </p:cNvSpPr>
          <p:nvPr/>
        </p:nvSpPr>
        <p:spPr bwMode="auto">
          <a:xfrm>
            <a:off x="5405470" y="3514709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 flipH="1">
            <a:off x="1366870" y="1457309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2433670" y="24479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34" name="Line 38"/>
          <p:cNvSpPr>
            <a:spLocks noChangeShapeType="1"/>
          </p:cNvSpPr>
          <p:nvPr/>
        </p:nvSpPr>
        <p:spPr bwMode="auto">
          <a:xfrm>
            <a:off x="2586070" y="25241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1595470" y="2752709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1595470" y="2752709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1595470" y="4733909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8" name="Line 42"/>
          <p:cNvSpPr>
            <a:spLocks noChangeShapeType="1"/>
          </p:cNvSpPr>
          <p:nvPr/>
        </p:nvSpPr>
        <p:spPr bwMode="auto">
          <a:xfrm flipV="1">
            <a:off x="6700870" y="1685909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9" name="Line 43"/>
          <p:cNvSpPr>
            <a:spLocks noChangeShapeType="1"/>
          </p:cNvSpPr>
          <p:nvPr/>
        </p:nvSpPr>
        <p:spPr bwMode="auto">
          <a:xfrm>
            <a:off x="6548470" y="2447909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0" name="Line 44"/>
          <p:cNvSpPr>
            <a:spLocks noChangeShapeType="1"/>
          </p:cNvSpPr>
          <p:nvPr/>
        </p:nvSpPr>
        <p:spPr bwMode="auto">
          <a:xfrm flipH="1">
            <a:off x="1595470" y="2371709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1" name="Line 45"/>
          <p:cNvSpPr>
            <a:spLocks noChangeShapeType="1"/>
          </p:cNvSpPr>
          <p:nvPr/>
        </p:nvSpPr>
        <p:spPr bwMode="auto">
          <a:xfrm flipV="1">
            <a:off x="1595470" y="1457309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6" name="Line 50"/>
          <p:cNvSpPr>
            <a:spLocks noChangeShapeType="1"/>
          </p:cNvSpPr>
          <p:nvPr/>
        </p:nvSpPr>
        <p:spPr bwMode="auto">
          <a:xfrm>
            <a:off x="4186270" y="3362309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024470" y="2447909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3957670" y="2600309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4110070" y="1457309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4110070" y="229550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5100670" y="3133709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6548470" y="38957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3" name="Line 57"/>
          <p:cNvSpPr>
            <a:spLocks noChangeShapeType="1"/>
          </p:cNvSpPr>
          <p:nvPr/>
        </p:nvSpPr>
        <p:spPr bwMode="auto">
          <a:xfrm flipV="1">
            <a:off x="6853270" y="2752709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4" name="Line 58"/>
          <p:cNvSpPr>
            <a:spLocks noChangeShapeType="1"/>
          </p:cNvSpPr>
          <p:nvPr/>
        </p:nvSpPr>
        <p:spPr bwMode="auto">
          <a:xfrm>
            <a:off x="6853270" y="275270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5" name="Line 59"/>
          <p:cNvSpPr>
            <a:spLocks noChangeShapeType="1"/>
          </p:cNvSpPr>
          <p:nvPr/>
        </p:nvSpPr>
        <p:spPr bwMode="auto">
          <a:xfrm>
            <a:off x="3957670" y="3819509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6" name="Line 60"/>
          <p:cNvSpPr>
            <a:spLocks noChangeShapeType="1"/>
          </p:cNvSpPr>
          <p:nvPr/>
        </p:nvSpPr>
        <p:spPr bwMode="auto">
          <a:xfrm>
            <a:off x="4872070" y="3819509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7" name="Line 61"/>
          <p:cNvSpPr>
            <a:spLocks noChangeShapeType="1"/>
          </p:cNvSpPr>
          <p:nvPr/>
        </p:nvSpPr>
        <p:spPr bwMode="auto">
          <a:xfrm>
            <a:off x="4872070" y="4581509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8" name="Line 62"/>
          <p:cNvSpPr>
            <a:spLocks noChangeShapeType="1"/>
          </p:cNvSpPr>
          <p:nvPr/>
        </p:nvSpPr>
        <p:spPr bwMode="auto">
          <a:xfrm flipV="1">
            <a:off x="7005670" y="1914509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9" name="Line 63"/>
          <p:cNvSpPr>
            <a:spLocks noChangeShapeType="1"/>
          </p:cNvSpPr>
          <p:nvPr/>
        </p:nvSpPr>
        <p:spPr bwMode="auto">
          <a:xfrm>
            <a:off x="7005670" y="30575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0" name="Line 64"/>
          <p:cNvSpPr>
            <a:spLocks noChangeShapeType="1"/>
          </p:cNvSpPr>
          <p:nvPr/>
        </p:nvSpPr>
        <p:spPr bwMode="auto">
          <a:xfrm>
            <a:off x="4110070" y="4962509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1" name="Line 65"/>
          <p:cNvSpPr>
            <a:spLocks noChangeShapeType="1"/>
          </p:cNvSpPr>
          <p:nvPr/>
        </p:nvSpPr>
        <p:spPr bwMode="auto">
          <a:xfrm flipH="1">
            <a:off x="7158070" y="3362309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2" name="Line 66"/>
          <p:cNvSpPr>
            <a:spLocks noChangeShapeType="1"/>
          </p:cNvSpPr>
          <p:nvPr/>
        </p:nvSpPr>
        <p:spPr bwMode="auto">
          <a:xfrm>
            <a:off x="7158070" y="3362309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3" name="Line 67"/>
          <p:cNvSpPr>
            <a:spLocks noChangeShapeType="1"/>
          </p:cNvSpPr>
          <p:nvPr/>
        </p:nvSpPr>
        <p:spPr bwMode="auto">
          <a:xfrm>
            <a:off x="5100670" y="3133709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4" name="Line 68"/>
          <p:cNvSpPr>
            <a:spLocks noChangeShapeType="1"/>
          </p:cNvSpPr>
          <p:nvPr/>
        </p:nvSpPr>
        <p:spPr bwMode="auto">
          <a:xfrm>
            <a:off x="6700870" y="1685909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6" name="Oval 70"/>
          <p:cNvSpPr>
            <a:spLocks noChangeArrowheads="1"/>
          </p:cNvSpPr>
          <p:nvPr/>
        </p:nvSpPr>
        <p:spPr bwMode="auto">
          <a:xfrm>
            <a:off x="4872070" y="14573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67" name="Line 71"/>
          <p:cNvSpPr>
            <a:spLocks noChangeShapeType="1"/>
          </p:cNvSpPr>
          <p:nvPr/>
        </p:nvSpPr>
        <p:spPr bwMode="auto">
          <a:xfrm>
            <a:off x="5024470" y="1533509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8" name="Oval 72"/>
          <p:cNvSpPr>
            <a:spLocks noChangeArrowheads="1"/>
          </p:cNvSpPr>
          <p:nvPr/>
        </p:nvSpPr>
        <p:spPr bwMode="auto">
          <a:xfrm>
            <a:off x="4033870" y="22193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4" name="Oval 78"/>
          <p:cNvSpPr>
            <a:spLocks noChangeArrowheads="1"/>
          </p:cNvSpPr>
          <p:nvPr/>
        </p:nvSpPr>
        <p:spPr bwMode="auto">
          <a:xfrm>
            <a:off x="6624670" y="23717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6" name="Oval 80"/>
          <p:cNvSpPr>
            <a:spLocks noChangeArrowheads="1"/>
          </p:cNvSpPr>
          <p:nvPr/>
        </p:nvSpPr>
        <p:spPr bwMode="auto">
          <a:xfrm>
            <a:off x="1519270" y="13811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7" name="Line 81"/>
          <p:cNvSpPr>
            <a:spLocks noChangeShapeType="1"/>
          </p:cNvSpPr>
          <p:nvPr/>
        </p:nvSpPr>
        <p:spPr bwMode="auto">
          <a:xfrm>
            <a:off x="7005670" y="19145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8" name="Oval 82"/>
          <p:cNvSpPr>
            <a:spLocks noChangeArrowheads="1"/>
          </p:cNvSpPr>
          <p:nvPr/>
        </p:nvSpPr>
        <p:spPr bwMode="auto">
          <a:xfrm>
            <a:off x="6929470" y="29813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9" name="Oval 83"/>
          <p:cNvSpPr>
            <a:spLocks noChangeArrowheads="1"/>
          </p:cNvSpPr>
          <p:nvPr/>
        </p:nvSpPr>
        <p:spPr bwMode="auto">
          <a:xfrm>
            <a:off x="7691470" y="16097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80" name="Oval 84"/>
          <p:cNvSpPr>
            <a:spLocks noChangeArrowheads="1"/>
          </p:cNvSpPr>
          <p:nvPr/>
        </p:nvSpPr>
        <p:spPr bwMode="auto">
          <a:xfrm>
            <a:off x="7691470" y="29813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81" name="Oval 85"/>
          <p:cNvSpPr>
            <a:spLocks noChangeArrowheads="1"/>
          </p:cNvSpPr>
          <p:nvPr/>
        </p:nvSpPr>
        <p:spPr bwMode="auto">
          <a:xfrm>
            <a:off x="8453470" y="22955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82" name="Line 86"/>
          <p:cNvSpPr>
            <a:spLocks noChangeShapeType="1"/>
          </p:cNvSpPr>
          <p:nvPr/>
        </p:nvSpPr>
        <p:spPr bwMode="auto">
          <a:xfrm>
            <a:off x="7843870" y="1685909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3" name="Line 87"/>
          <p:cNvSpPr>
            <a:spLocks noChangeShapeType="1"/>
          </p:cNvSpPr>
          <p:nvPr/>
        </p:nvSpPr>
        <p:spPr bwMode="auto">
          <a:xfrm>
            <a:off x="7920070" y="1685909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4" name="Line 88"/>
          <p:cNvSpPr>
            <a:spLocks noChangeShapeType="1"/>
          </p:cNvSpPr>
          <p:nvPr/>
        </p:nvSpPr>
        <p:spPr bwMode="auto">
          <a:xfrm>
            <a:off x="7920070" y="2143109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6" name="Line 90"/>
          <p:cNvSpPr>
            <a:spLocks noChangeShapeType="1"/>
          </p:cNvSpPr>
          <p:nvPr/>
        </p:nvSpPr>
        <p:spPr bwMode="auto">
          <a:xfrm>
            <a:off x="7843870" y="3057509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7" name="Line 91"/>
          <p:cNvSpPr>
            <a:spLocks noChangeShapeType="1"/>
          </p:cNvSpPr>
          <p:nvPr/>
        </p:nvSpPr>
        <p:spPr bwMode="auto">
          <a:xfrm flipV="1">
            <a:off x="7920070" y="2524109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8" name="Line 92"/>
          <p:cNvSpPr>
            <a:spLocks noChangeShapeType="1"/>
          </p:cNvSpPr>
          <p:nvPr/>
        </p:nvSpPr>
        <p:spPr bwMode="auto">
          <a:xfrm>
            <a:off x="7920070" y="2524109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9" name="Line 93"/>
          <p:cNvSpPr>
            <a:spLocks noChangeShapeType="1"/>
          </p:cNvSpPr>
          <p:nvPr/>
        </p:nvSpPr>
        <p:spPr bwMode="auto">
          <a:xfrm>
            <a:off x="8605870" y="23717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90" name="Rectangle 94"/>
          <p:cNvSpPr>
            <a:spLocks noChangeArrowheads="1"/>
          </p:cNvSpPr>
          <p:nvPr/>
        </p:nvSpPr>
        <p:spPr bwMode="auto">
          <a:xfrm>
            <a:off x="3195670" y="3819509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92" name="Rectangle 96"/>
          <p:cNvSpPr>
            <a:spLocks noChangeArrowheads="1"/>
          </p:cNvSpPr>
          <p:nvPr/>
        </p:nvSpPr>
        <p:spPr bwMode="auto">
          <a:xfrm>
            <a:off x="5786470" y="3743309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93" name="Line 97"/>
          <p:cNvSpPr>
            <a:spLocks noChangeShapeType="1"/>
          </p:cNvSpPr>
          <p:nvPr/>
        </p:nvSpPr>
        <p:spPr bwMode="auto">
          <a:xfrm>
            <a:off x="5862670" y="38195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94" name="Line 98"/>
          <p:cNvSpPr>
            <a:spLocks noChangeShapeType="1"/>
          </p:cNvSpPr>
          <p:nvPr/>
        </p:nvSpPr>
        <p:spPr bwMode="auto">
          <a:xfrm>
            <a:off x="3271870" y="38957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95" name="Oval 99"/>
          <p:cNvSpPr>
            <a:spLocks noChangeArrowheads="1"/>
          </p:cNvSpPr>
          <p:nvPr/>
        </p:nvSpPr>
        <p:spPr bwMode="auto">
          <a:xfrm>
            <a:off x="3348070" y="44291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96" name="Oval 100"/>
          <p:cNvSpPr>
            <a:spLocks noChangeArrowheads="1"/>
          </p:cNvSpPr>
          <p:nvPr/>
        </p:nvSpPr>
        <p:spPr bwMode="auto">
          <a:xfrm>
            <a:off x="5938870" y="43529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97" name="Line 101"/>
          <p:cNvSpPr>
            <a:spLocks noChangeShapeType="1"/>
          </p:cNvSpPr>
          <p:nvPr/>
        </p:nvSpPr>
        <p:spPr bwMode="auto">
          <a:xfrm>
            <a:off x="3424270" y="4581509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98" name="Line 102"/>
          <p:cNvSpPr>
            <a:spLocks noChangeShapeType="1"/>
          </p:cNvSpPr>
          <p:nvPr/>
        </p:nvSpPr>
        <p:spPr bwMode="auto">
          <a:xfrm>
            <a:off x="6015070" y="4505309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99" name="Line 103"/>
          <p:cNvSpPr>
            <a:spLocks noChangeShapeType="1"/>
          </p:cNvSpPr>
          <p:nvPr/>
        </p:nvSpPr>
        <p:spPr bwMode="auto">
          <a:xfrm>
            <a:off x="3424270" y="5648309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00" name="Oval 104"/>
          <p:cNvSpPr>
            <a:spLocks noChangeArrowheads="1"/>
          </p:cNvSpPr>
          <p:nvPr/>
        </p:nvSpPr>
        <p:spPr bwMode="auto">
          <a:xfrm>
            <a:off x="8453470" y="34385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201" name="Line 105"/>
          <p:cNvSpPr>
            <a:spLocks noChangeShapeType="1"/>
          </p:cNvSpPr>
          <p:nvPr/>
        </p:nvSpPr>
        <p:spPr bwMode="auto">
          <a:xfrm>
            <a:off x="8529670" y="3590909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02" name="Rectangle 106"/>
          <p:cNvSpPr>
            <a:spLocks noChangeArrowheads="1"/>
          </p:cNvSpPr>
          <p:nvPr/>
        </p:nvSpPr>
        <p:spPr bwMode="auto">
          <a:xfrm>
            <a:off x="8453470" y="4048109"/>
            <a:ext cx="1524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203" name="Line 107"/>
          <p:cNvSpPr>
            <a:spLocks noChangeShapeType="1"/>
          </p:cNvSpPr>
          <p:nvPr/>
        </p:nvSpPr>
        <p:spPr bwMode="auto">
          <a:xfrm>
            <a:off x="8529670" y="4352909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08" name="Rectangle 112"/>
          <p:cNvSpPr>
            <a:spLocks noChangeArrowheads="1"/>
          </p:cNvSpPr>
          <p:nvPr/>
        </p:nvSpPr>
        <p:spPr bwMode="auto">
          <a:xfrm>
            <a:off x="8301070" y="4810109"/>
            <a:ext cx="457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209" name="Line 113"/>
          <p:cNvSpPr>
            <a:spLocks noChangeShapeType="1"/>
          </p:cNvSpPr>
          <p:nvPr/>
        </p:nvSpPr>
        <p:spPr bwMode="auto">
          <a:xfrm>
            <a:off x="8301070" y="503870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10" name="Line 114"/>
          <p:cNvSpPr>
            <a:spLocks noChangeShapeType="1"/>
          </p:cNvSpPr>
          <p:nvPr/>
        </p:nvSpPr>
        <p:spPr bwMode="auto">
          <a:xfrm>
            <a:off x="8529670" y="5038709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11" name="Line 115"/>
          <p:cNvSpPr>
            <a:spLocks noChangeShapeType="1"/>
          </p:cNvSpPr>
          <p:nvPr/>
        </p:nvSpPr>
        <p:spPr bwMode="auto">
          <a:xfrm>
            <a:off x="8148670" y="6257909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12" name="Line 116"/>
          <p:cNvSpPr>
            <a:spLocks noChangeShapeType="1"/>
          </p:cNvSpPr>
          <p:nvPr/>
        </p:nvSpPr>
        <p:spPr bwMode="auto">
          <a:xfrm flipH="1">
            <a:off x="7691470" y="4581509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13" name="Line 117"/>
          <p:cNvSpPr>
            <a:spLocks noChangeShapeType="1"/>
          </p:cNvSpPr>
          <p:nvPr/>
        </p:nvSpPr>
        <p:spPr bwMode="auto">
          <a:xfrm>
            <a:off x="7691470" y="4581509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14" name="Rectangle 118"/>
          <p:cNvSpPr>
            <a:spLocks noChangeArrowheads="1"/>
          </p:cNvSpPr>
          <p:nvPr/>
        </p:nvSpPr>
        <p:spPr bwMode="auto">
          <a:xfrm>
            <a:off x="7920070" y="465770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215" name="Rectangle 119"/>
          <p:cNvSpPr>
            <a:spLocks noChangeArrowheads="1"/>
          </p:cNvSpPr>
          <p:nvPr/>
        </p:nvSpPr>
        <p:spPr bwMode="auto">
          <a:xfrm>
            <a:off x="7996270" y="3895709"/>
            <a:ext cx="46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216" name="Rectangle 120"/>
          <p:cNvSpPr>
            <a:spLocks noChangeArrowheads="1"/>
          </p:cNvSpPr>
          <p:nvPr/>
        </p:nvSpPr>
        <p:spPr bwMode="auto">
          <a:xfrm>
            <a:off x="8148670" y="2828909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217" name="Oval 121"/>
          <p:cNvSpPr>
            <a:spLocks noChangeArrowheads="1"/>
          </p:cNvSpPr>
          <p:nvPr/>
        </p:nvSpPr>
        <p:spPr bwMode="auto">
          <a:xfrm>
            <a:off x="8453470" y="45053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1234" name="Oval 2"/>
          <p:cNvSpPr>
            <a:spLocks noChangeArrowheads="1"/>
          </p:cNvSpPr>
          <p:nvPr/>
        </p:nvSpPr>
        <p:spPr bwMode="auto">
          <a:xfrm>
            <a:off x="7812120" y="2887647"/>
            <a:ext cx="1403350" cy="360045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6299233" y="5715016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复位电路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8072494" y="1966883"/>
            <a:ext cx="357190" cy="777041"/>
            <a:chOff x="7177088" y="3041650"/>
            <a:chExt cx="768350" cy="633439"/>
          </a:xfrm>
        </p:grpSpPr>
        <p:sp>
          <p:nvSpPr>
            <p:cNvPr id="121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286676" y="1323941"/>
            <a:ext cx="357190" cy="777041"/>
            <a:chOff x="7177088" y="3041650"/>
            <a:chExt cx="768350" cy="633439"/>
          </a:xfrm>
        </p:grpSpPr>
        <p:sp>
          <p:nvSpPr>
            <p:cNvPr id="126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7300324" y="2650769"/>
            <a:ext cx="357190" cy="777041"/>
            <a:chOff x="7177088" y="3041650"/>
            <a:chExt cx="768350" cy="633439"/>
          </a:xfrm>
        </p:grpSpPr>
        <p:sp>
          <p:nvSpPr>
            <p:cNvPr id="131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5" name="AutoShape 36"/>
          <p:cNvSpPr>
            <a:spLocks noChangeArrowheads="1"/>
          </p:cNvSpPr>
          <p:nvPr/>
        </p:nvSpPr>
        <p:spPr bwMode="auto">
          <a:xfrm rot="5400000">
            <a:off x="4372492" y="1380605"/>
            <a:ext cx="649288" cy="304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4500594" y="2109759"/>
            <a:ext cx="519109" cy="762000"/>
            <a:chOff x="7086600" y="4024322"/>
            <a:chExt cx="1019175" cy="762000"/>
          </a:xfrm>
        </p:grpSpPr>
        <p:sp>
          <p:nvSpPr>
            <p:cNvPr id="137" name="Arc 76"/>
            <p:cNvSpPr/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Arc 77"/>
            <p:cNvSpPr/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Arc 80"/>
            <p:cNvSpPr/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928826" y="2181197"/>
            <a:ext cx="519109" cy="762000"/>
            <a:chOff x="7086600" y="4024322"/>
            <a:chExt cx="1019175" cy="762000"/>
          </a:xfrm>
        </p:grpSpPr>
        <p:sp>
          <p:nvSpPr>
            <p:cNvPr id="141" name="Arc 76"/>
            <p:cNvSpPr/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Arc 77"/>
            <p:cNvSpPr/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Arc 80"/>
            <p:cNvSpPr/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4" name="灯片编号占位符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487427" name="Object 3"/>
          <p:cNvGraphicFramePr>
            <a:graphicFrameLocks noChangeAspect="1"/>
          </p:cNvGraphicFramePr>
          <p:nvPr/>
        </p:nvGraphicFramePr>
        <p:xfrm>
          <a:off x="5314980" y="142852"/>
          <a:ext cx="3543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42" name="Equation" r:id="rId1" imgW="2717800" imgH="431800" progId="Equation.3">
                  <p:embed/>
                </p:oleObj>
              </mc:Choice>
              <mc:Fallback>
                <p:oleObj name="Equation" r:id="rId1" imgW="27178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80" y="142852"/>
                        <a:ext cx="3543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8" name="Object 4"/>
          <p:cNvGraphicFramePr>
            <a:graphicFrameLocks noChangeAspect="1"/>
          </p:cNvGraphicFramePr>
          <p:nvPr/>
        </p:nvGraphicFramePr>
        <p:xfrm>
          <a:off x="954074" y="642918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43" name="Equation" r:id="rId3" imgW="1295400" imgH="342900" progId="Equation.3">
                  <p:embed/>
                </p:oleObj>
              </mc:Choice>
              <mc:Fallback>
                <p:oleObj name="Equation" r:id="rId3" imgW="1295400" imgH="342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74" y="642918"/>
                        <a:ext cx="1689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9" name="Object 5"/>
          <p:cNvGraphicFramePr>
            <a:graphicFrameLocks noChangeAspect="1"/>
          </p:cNvGraphicFramePr>
          <p:nvPr/>
        </p:nvGraphicFramePr>
        <p:xfrm>
          <a:off x="985830" y="142852"/>
          <a:ext cx="171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44" name="Equation" r:id="rId5" imgW="1320800" imgH="381000" progId="Equation.3">
                  <p:embed/>
                </p:oleObj>
              </mc:Choice>
              <mc:Fallback>
                <p:oleObj name="Equation" r:id="rId5" imgW="1320800" imgH="381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0" y="142852"/>
                        <a:ext cx="1714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0" name="Object 6"/>
          <p:cNvGraphicFramePr>
            <a:graphicFrameLocks noChangeAspect="1"/>
          </p:cNvGraphicFramePr>
          <p:nvPr/>
        </p:nvGraphicFramePr>
        <p:xfrm>
          <a:off x="3502024" y="642918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45" name="Equation" r:id="rId7" imgW="711200" imgH="342900" progId="Equation.3">
                  <p:embed/>
                </p:oleObj>
              </mc:Choice>
              <mc:Fallback>
                <p:oleObj name="Equation" r:id="rId7" imgW="711200" imgH="342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4" y="642918"/>
                        <a:ext cx="927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1" name="Object 7"/>
          <p:cNvGraphicFramePr>
            <a:graphicFrameLocks noChangeAspect="1"/>
          </p:cNvGraphicFramePr>
          <p:nvPr/>
        </p:nvGraphicFramePr>
        <p:xfrm>
          <a:off x="3500430" y="142852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46" name="Equation" r:id="rId9" imgW="685800" imgH="342900" progId="Equation.3">
                  <p:embed/>
                </p:oleObj>
              </mc:Choice>
              <mc:Fallback>
                <p:oleObj name="Equation" r:id="rId9" imgW="685800" imgH="342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42852"/>
                        <a:ext cx="88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" name="组合 149"/>
          <p:cNvGrpSpPr/>
          <p:nvPr/>
        </p:nvGrpSpPr>
        <p:grpSpPr>
          <a:xfrm>
            <a:off x="71470" y="5715016"/>
            <a:ext cx="9572628" cy="1046147"/>
            <a:chOff x="-3571932" y="2454291"/>
            <a:chExt cx="9572628" cy="1046147"/>
          </a:xfrm>
        </p:grpSpPr>
        <p:sp>
          <p:nvSpPr>
            <p:cNvPr id="145" name="Rectangle 3"/>
            <p:cNvSpPr>
              <a:spLocks noChangeArrowheads="1"/>
            </p:cNvSpPr>
            <p:nvPr/>
          </p:nvSpPr>
          <p:spPr bwMode="auto">
            <a:xfrm>
              <a:off x="-3571932" y="2502575"/>
              <a:ext cx="32367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开机，电容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充电，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-638204" y="2454291"/>
              <a:ext cx="1066800" cy="579438"/>
              <a:chOff x="-1500230" y="3538557"/>
              <a:chExt cx="1066800" cy="579438"/>
            </a:xfrm>
          </p:grpSpPr>
          <p:sp>
            <p:nvSpPr>
              <p:cNvPr id="146" name="Rectangle 94"/>
              <p:cNvSpPr>
                <a:spLocks noChangeArrowheads="1"/>
              </p:cNvSpPr>
              <p:nvPr/>
            </p:nvSpPr>
            <p:spPr bwMode="auto">
              <a:xfrm>
                <a:off x="-1500230" y="3538557"/>
                <a:ext cx="106680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r>
                  <a:rPr lang="en-US" altLang="zh-CN" baseline="-250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=0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7" name="Line 98"/>
              <p:cNvSpPr>
                <a:spLocks noChangeShapeType="1"/>
              </p:cNvSpPr>
              <p:nvPr/>
            </p:nvSpPr>
            <p:spPr bwMode="auto">
              <a:xfrm>
                <a:off x="-1424030" y="3609995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9" name="Rectangle 3"/>
            <p:cNvSpPr>
              <a:spLocks noChangeArrowheads="1"/>
            </p:cNvSpPr>
            <p:nvPr/>
          </p:nvSpPr>
          <p:spPr bwMode="auto">
            <a:xfrm>
              <a:off x="-3571932" y="2977218"/>
              <a:ext cx="95726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芯片异步工作，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RS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触发器清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进入（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）状态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1" name="Oval 25"/>
          <p:cNvSpPr>
            <a:spLocks noChangeArrowheads="1"/>
          </p:cNvSpPr>
          <p:nvPr/>
        </p:nvSpPr>
        <p:spPr bwMode="auto">
          <a:xfrm>
            <a:off x="2270408" y="51801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" name="Oval 25"/>
          <p:cNvSpPr>
            <a:spLocks noChangeArrowheads="1"/>
          </p:cNvSpPr>
          <p:nvPr/>
        </p:nvSpPr>
        <p:spPr bwMode="auto">
          <a:xfrm>
            <a:off x="5929104" y="558085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nimBg="1"/>
      <p:bldP spid="351235" grpId="0" autoUpdateAnimBg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  <a:noFill/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6.4.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集成计数器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-32" y="838200"/>
            <a:ext cx="94179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例：74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LS161(T4161)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四位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二进制同步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加法计数器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控制功能相同的还有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74LS160(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集成十进制同步加法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4502" name="Group 6"/>
          <p:cNvGrpSpPr/>
          <p:nvPr/>
        </p:nvGrpSpPr>
        <p:grpSpPr bwMode="auto">
          <a:xfrm>
            <a:off x="1258888" y="2565400"/>
            <a:ext cx="6440487" cy="3984625"/>
            <a:chOff x="864" y="1104"/>
            <a:chExt cx="4057" cy="2510"/>
          </a:xfrm>
        </p:grpSpPr>
        <p:sp>
          <p:nvSpPr>
            <p:cNvPr id="234503" name="Rectangle 7"/>
            <p:cNvSpPr>
              <a:spLocks noChangeArrowheads="1"/>
            </p:cNvSpPr>
            <p:nvPr/>
          </p:nvSpPr>
          <p:spPr bwMode="auto">
            <a:xfrm>
              <a:off x="1008" y="1776"/>
              <a:ext cx="3888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04" name="Line 8"/>
            <p:cNvSpPr>
              <a:spLocks noChangeShapeType="1"/>
            </p:cNvSpPr>
            <p:nvPr/>
          </p:nvSpPr>
          <p:spPr bwMode="auto">
            <a:xfrm>
              <a:off x="1200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5" name="Line 9"/>
            <p:cNvSpPr>
              <a:spLocks noChangeShapeType="1"/>
            </p:cNvSpPr>
            <p:nvPr/>
          </p:nvSpPr>
          <p:spPr bwMode="auto">
            <a:xfrm>
              <a:off x="1680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6" name="Line 10"/>
            <p:cNvSpPr>
              <a:spLocks noChangeShapeType="1"/>
            </p:cNvSpPr>
            <p:nvPr/>
          </p:nvSpPr>
          <p:spPr bwMode="auto">
            <a:xfrm>
              <a:off x="2208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7" name="Line 11"/>
            <p:cNvSpPr>
              <a:spLocks noChangeShapeType="1"/>
            </p:cNvSpPr>
            <p:nvPr/>
          </p:nvSpPr>
          <p:spPr bwMode="auto">
            <a:xfrm>
              <a:off x="2736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8" name="Line 12"/>
            <p:cNvSpPr>
              <a:spLocks noChangeShapeType="1"/>
            </p:cNvSpPr>
            <p:nvPr/>
          </p:nvSpPr>
          <p:spPr bwMode="auto">
            <a:xfrm>
              <a:off x="3264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9" name="Line 13"/>
            <p:cNvSpPr>
              <a:spLocks noChangeShapeType="1"/>
            </p:cNvSpPr>
            <p:nvPr/>
          </p:nvSpPr>
          <p:spPr bwMode="auto">
            <a:xfrm>
              <a:off x="3744" y="3120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4272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4752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2" name="Line 16"/>
            <p:cNvSpPr>
              <a:spLocks noChangeShapeType="1"/>
            </p:cNvSpPr>
            <p:nvPr/>
          </p:nvSpPr>
          <p:spPr bwMode="auto">
            <a:xfrm flipV="1">
              <a:off x="1152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3" name="Line 17"/>
            <p:cNvSpPr>
              <a:spLocks noChangeShapeType="1"/>
            </p:cNvSpPr>
            <p:nvPr/>
          </p:nvSpPr>
          <p:spPr bwMode="auto">
            <a:xfrm flipV="1">
              <a:off x="1584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4" name="Line 18"/>
            <p:cNvSpPr>
              <a:spLocks noChangeShapeType="1"/>
            </p:cNvSpPr>
            <p:nvPr/>
          </p:nvSpPr>
          <p:spPr bwMode="auto">
            <a:xfrm flipV="1">
              <a:off x="2112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5" name="Line 19"/>
            <p:cNvSpPr>
              <a:spLocks noChangeShapeType="1"/>
            </p:cNvSpPr>
            <p:nvPr/>
          </p:nvSpPr>
          <p:spPr bwMode="auto">
            <a:xfrm flipV="1">
              <a:off x="2640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6" name="Line 20"/>
            <p:cNvSpPr>
              <a:spLocks noChangeShapeType="1"/>
            </p:cNvSpPr>
            <p:nvPr/>
          </p:nvSpPr>
          <p:spPr bwMode="auto">
            <a:xfrm flipV="1">
              <a:off x="3216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 flipV="1">
              <a:off x="3696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8" name="Line 22"/>
            <p:cNvSpPr>
              <a:spLocks noChangeShapeType="1"/>
            </p:cNvSpPr>
            <p:nvPr/>
          </p:nvSpPr>
          <p:spPr bwMode="auto">
            <a:xfrm flipV="1">
              <a:off x="4176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9" name="Line 23"/>
            <p:cNvSpPr>
              <a:spLocks noChangeShapeType="1"/>
            </p:cNvSpPr>
            <p:nvPr/>
          </p:nvSpPr>
          <p:spPr bwMode="auto">
            <a:xfrm flipV="1">
              <a:off x="4704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20" name="Rectangle 24"/>
            <p:cNvSpPr>
              <a:spLocks noChangeArrowheads="1"/>
            </p:cNvSpPr>
            <p:nvPr/>
          </p:nvSpPr>
          <p:spPr bwMode="auto">
            <a:xfrm>
              <a:off x="1056" y="27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21" name="Rectangle 25"/>
            <p:cNvSpPr>
              <a:spLocks noChangeArrowheads="1"/>
            </p:cNvSpPr>
            <p:nvPr/>
          </p:nvSpPr>
          <p:spPr bwMode="auto">
            <a:xfrm>
              <a:off x="4608" y="27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22" name="Rectangle 26"/>
            <p:cNvSpPr>
              <a:spLocks noChangeArrowheads="1"/>
            </p:cNvSpPr>
            <p:nvPr/>
          </p:nvSpPr>
          <p:spPr bwMode="auto">
            <a:xfrm>
              <a:off x="4608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1008" y="172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16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2304" y="220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74LS161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1429" y="11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CO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109" y="324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27" name="Rectangle 31"/>
            <p:cNvSpPr>
              <a:spLocks noChangeArrowheads="1"/>
            </p:cNvSpPr>
            <p:nvPr/>
          </p:nvSpPr>
          <p:spPr bwMode="auto">
            <a:xfrm>
              <a:off x="864" y="110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CC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28" name="Rectangle 32"/>
            <p:cNvSpPr>
              <a:spLocks noChangeArrowheads="1"/>
            </p:cNvSpPr>
            <p:nvPr/>
          </p:nvSpPr>
          <p:spPr bwMode="auto">
            <a:xfrm>
              <a:off x="3515" y="11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29" name="Line 33"/>
            <p:cNvSpPr>
              <a:spLocks noChangeShapeType="1"/>
            </p:cNvSpPr>
            <p:nvPr/>
          </p:nvSpPr>
          <p:spPr bwMode="auto">
            <a:xfrm>
              <a:off x="4604" y="329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472" y="11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61" y="11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1927" y="11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4513" y="11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LD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3969" y="1162"/>
              <a:ext cx="4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CT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3606" y="324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1010" y="22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7" name="Line 41"/>
            <p:cNvSpPr>
              <a:spLocks noChangeShapeType="1"/>
            </p:cNvSpPr>
            <p:nvPr/>
          </p:nvSpPr>
          <p:spPr bwMode="auto">
            <a:xfrm>
              <a:off x="1202" y="22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8" name="Line 42"/>
            <p:cNvSpPr>
              <a:spLocks noChangeShapeType="1"/>
            </p:cNvSpPr>
            <p:nvPr/>
          </p:nvSpPr>
          <p:spPr bwMode="auto">
            <a:xfrm flipH="1">
              <a:off x="1010" y="24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9" name="Line 43"/>
            <p:cNvSpPr>
              <a:spLocks noChangeShapeType="1"/>
            </p:cNvSpPr>
            <p:nvPr/>
          </p:nvSpPr>
          <p:spPr bwMode="auto">
            <a:xfrm>
              <a:off x="4561" y="121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40" name="Rectangle 44"/>
            <p:cNvSpPr>
              <a:spLocks noChangeArrowheads="1"/>
            </p:cNvSpPr>
            <p:nvPr/>
          </p:nvSpPr>
          <p:spPr bwMode="auto">
            <a:xfrm>
              <a:off x="2653" y="324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41" name="Rectangle 45"/>
            <p:cNvSpPr>
              <a:spLocks noChangeArrowheads="1"/>
            </p:cNvSpPr>
            <p:nvPr/>
          </p:nvSpPr>
          <p:spPr bwMode="auto">
            <a:xfrm>
              <a:off x="3152" y="324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42" name="Rectangle 46"/>
            <p:cNvSpPr>
              <a:spLocks noChangeArrowheads="1"/>
            </p:cNvSpPr>
            <p:nvPr/>
          </p:nvSpPr>
          <p:spPr bwMode="auto">
            <a:xfrm>
              <a:off x="4105" y="3249"/>
              <a:ext cx="4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CT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43" name="Rectangle 47"/>
            <p:cNvSpPr>
              <a:spLocks noChangeArrowheads="1"/>
            </p:cNvSpPr>
            <p:nvPr/>
          </p:nvSpPr>
          <p:spPr bwMode="auto">
            <a:xfrm>
              <a:off x="1519" y="324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44" name="Rectangle 48"/>
            <p:cNvSpPr>
              <a:spLocks noChangeArrowheads="1"/>
            </p:cNvSpPr>
            <p:nvPr/>
          </p:nvSpPr>
          <p:spPr bwMode="auto">
            <a:xfrm>
              <a:off x="1066" y="324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CR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4545" name="Line 49"/>
            <p:cNvSpPr>
              <a:spLocks noChangeShapeType="1"/>
            </p:cNvSpPr>
            <p:nvPr/>
          </p:nvSpPr>
          <p:spPr bwMode="auto">
            <a:xfrm>
              <a:off x="1111" y="3339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1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271588" y="1066800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>
            <a:off x="1576388" y="3357563"/>
            <a:ext cx="0" cy="119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23383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31765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40147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0" name="Line 10"/>
          <p:cNvSpPr>
            <a:spLocks noChangeShapeType="1"/>
          </p:cNvSpPr>
          <p:nvPr/>
        </p:nvSpPr>
        <p:spPr bwMode="auto">
          <a:xfrm>
            <a:off x="48529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1" name="Line 11"/>
          <p:cNvSpPr>
            <a:spLocks noChangeShapeType="1"/>
          </p:cNvSpPr>
          <p:nvPr/>
        </p:nvSpPr>
        <p:spPr bwMode="auto">
          <a:xfrm>
            <a:off x="5614988" y="3200400"/>
            <a:ext cx="0" cy="20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64531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>
            <a:off x="72151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 flipV="1">
            <a:off x="15001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 flipV="1">
            <a:off x="21859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6" name="Line 16"/>
          <p:cNvSpPr>
            <a:spLocks noChangeShapeType="1"/>
          </p:cNvSpPr>
          <p:nvPr/>
        </p:nvSpPr>
        <p:spPr bwMode="auto">
          <a:xfrm flipV="1">
            <a:off x="30241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7" name="Line 17"/>
          <p:cNvSpPr>
            <a:spLocks noChangeShapeType="1"/>
          </p:cNvSpPr>
          <p:nvPr/>
        </p:nvSpPr>
        <p:spPr bwMode="auto">
          <a:xfrm flipV="1">
            <a:off x="38623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8" name="Line 18"/>
          <p:cNvSpPr>
            <a:spLocks noChangeShapeType="1"/>
          </p:cNvSpPr>
          <p:nvPr/>
        </p:nvSpPr>
        <p:spPr bwMode="auto">
          <a:xfrm flipV="1">
            <a:off x="4776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V="1">
            <a:off x="5538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 flipV="1">
            <a:off x="6300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41" name="Line 21"/>
          <p:cNvSpPr>
            <a:spLocks noChangeShapeType="1"/>
          </p:cNvSpPr>
          <p:nvPr/>
        </p:nvSpPr>
        <p:spPr bwMode="auto">
          <a:xfrm flipV="1">
            <a:off x="7138988" y="69215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13477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9865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986588" y="981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127158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3328988" y="174307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74LS161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193992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3019425" y="3405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1042988" y="0"/>
            <a:ext cx="89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5251450" y="9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6980238" y="3476625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2" name="Rectangle 32"/>
          <p:cNvSpPr>
            <a:spLocks noChangeArrowheads="1"/>
          </p:cNvSpPr>
          <p:nvPr/>
        </p:nvSpPr>
        <p:spPr bwMode="auto">
          <a:xfrm>
            <a:off x="3595688" y="9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3" name="Rectangle 33"/>
          <p:cNvSpPr>
            <a:spLocks noChangeArrowheads="1"/>
          </p:cNvSpPr>
          <p:nvPr/>
        </p:nvSpPr>
        <p:spPr bwMode="auto">
          <a:xfrm>
            <a:off x="4530725" y="9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4" name="Rectangle 34"/>
          <p:cNvSpPr>
            <a:spLocks noChangeArrowheads="1"/>
          </p:cNvSpPr>
          <p:nvPr/>
        </p:nvSpPr>
        <p:spPr bwMode="auto">
          <a:xfrm>
            <a:off x="2730500" y="9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5" name="Rectangle 35"/>
          <p:cNvSpPr>
            <a:spLocks noChangeArrowheads="1"/>
          </p:cNvSpPr>
          <p:nvPr/>
        </p:nvSpPr>
        <p:spPr bwMode="auto">
          <a:xfrm>
            <a:off x="683577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LD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6" name="Rectangle 36"/>
          <p:cNvSpPr>
            <a:spLocks noChangeArrowheads="1"/>
          </p:cNvSpPr>
          <p:nvPr/>
        </p:nvSpPr>
        <p:spPr bwMode="auto">
          <a:xfrm>
            <a:off x="5972175" y="92075"/>
            <a:ext cx="72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7" name="Rectangle 37"/>
          <p:cNvSpPr>
            <a:spLocks noChangeArrowheads="1"/>
          </p:cNvSpPr>
          <p:nvPr/>
        </p:nvSpPr>
        <p:spPr bwMode="auto">
          <a:xfrm>
            <a:off x="5395913" y="3405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8" name="Line 38"/>
          <p:cNvSpPr>
            <a:spLocks noChangeShapeType="1"/>
          </p:cNvSpPr>
          <p:nvPr/>
        </p:nvSpPr>
        <p:spPr bwMode="auto">
          <a:xfrm>
            <a:off x="1274763" y="1892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9" name="Line 39"/>
          <p:cNvSpPr>
            <a:spLocks noChangeShapeType="1"/>
          </p:cNvSpPr>
          <p:nvPr/>
        </p:nvSpPr>
        <p:spPr bwMode="auto">
          <a:xfrm>
            <a:off x="1579563" y="18923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0" name="Line 40"/>
          <p:cNvSpPr>
            <a:spLocks noChangeShapeType="1"/>
          </p:cNvSpPr>
          <p:nvPr/>
        </p:nvSpPr>
        <p:spPr bwMode="auto">
          <a:xfrm flipH="1">
            <a:off x="1274763" y="21971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1" name="Line 41"/>
          <p:cNvSpPr>
            <a:spLocks noChangeShapeType="1"/>
          </p:cNvSpPr>
          <p:nvPr/>
        </p:nvSpPr>
        <p:spPr bwMode="auto">
          <a:xfrm>
            <a:off x="6911975" y="168275"/>
            <a:ext cx="457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2" name="Rectangle 42"/>
          <p:cNvSpPr>
            <a:spLocks noChangeArrowheads="1"/>
          </p:cNvSpPr>
          <p:nvPr/>
        </p:nvSpPr>
        <p:spPr bwMode="auto">
          <a:xfrm>
            <a:off x="3883025" y="3405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63" name="Rectangle 43"/>
          <p:cNvSpPr>
            <a:spLocks noChangeArrowheads="1"/>
          </p:cNvSpPr>
          <p:nvPr/>
        </p:nvSpPr>
        <p:spPr bwMode="auto">
          <a:xfrm>
            <a:off x="4675188" y="3405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64" name="Rectangle 44"/>
          <p:cNvSpPr>
            <a:spLocks noChangeArrowheads="1"/>
          </p:cNvSpPr>
          <p:nvPr/>
        </p:nvSpPr>
        <p:spPr bwMode="auto">
          <a:xfrm>
            <a:off x="6188075" y="3405188"/>
            <a:ext cx="723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65" name="Rectangle 45"/>
          <p:cNvSpPr>
            <a:spLocks noChangeArrowheads="1"/>
          </p:cNvSpPr>
          <p:nvPr/>
        </p:nvSpPr>
        <p:spPr bwMode="auto">
          <a:xfrm>
            <a:off x="2082800" y="3405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baseline="-25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66" name="Rectangle 46"/>
          <p:cNvSpPr>
            <a:spLocks noChangeArrowheads="1"/>
          </p:cNvSpPr>
          <p:nvPr/>
        </p:nvSpPr>
        <p:spPr bwMode="auto">
          <a:xfrm>
            <a:off x="1363663" y="3492505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CR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67" name="Line 47"/>
          <p:cNvSpPr>
            <a:spLocks noChangeShapeType="1"/>
          </p:cNvSpPr>
          <p:nvPr/>
        </p:nvSpPr>
        <p:spPr bwMode="auto">
          <a:xfrm>
            <a:off x="1435100" y="35480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569" name="Group 49"/>
          <p:cNvGrpSpPr/>
          <p:nvPr/>
        </p:nvGrpSpPr>
        <p:grpSpPr bwMode="auto">
          <a:xfrm>
            <a:off x="4284663" y="4286249"/>
            <a:ext cx="3638550" cy="579438"/>
            <a:chOff x="384" y="764"/>
            <a:chExt cx="2292" cy="365"/>
          </a:xfrm>
        </p:grpSpPr>
        <p:sp>
          <p:nvSpPr>
            <p:cNvPr id="235570" name="Line 50"/>
            <p:cNvSpPr>
              <a:spLocks noChangeShapeType="1"/>
            </p:cNvSpPr>
            <p:nvPr/>
          </p:nvSpPr>
          <p:spPr bwMode="auto">
            <a:xfrm>
              <a:off x="432" y="774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71" name="Rectangle 51"/>
            <p:cNvSpPr>
              <a:spLocks noChangeArrowheads="1"/>
            </p:cNvSpPr>
            <p:nvPr/>
          </p:nvSpPr>
          <p:spPr bwMode="auto">
            <a:xfrm>
              <a:off x="384" y="764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LD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预置数控制端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5573" name="Rectangle 53"/>
          <p:cNvSpPr>
            <a:spLocks noChangeArrowheads="1"/>
          </p:cNvSpPr>
          <p:nvPr/>
        </p:nvSpPr>
        <p:spPr bwMode="auto">
          <a:xfrm>
            <a:off x="1187450" y="5013325"/>
            <a:ext cx="58592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预置数输入端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5575" name="Group 55"/>
          <p:cNvGrpSpPr/>
          <p:nvPr/>
        </p:nvGrpSpPr>
        <p:grpSpPr bwMode="auto">
          <a:xfrm>
            <a:off x="1187450" y="4344988"/>
            <a:ext cx="2012950" cy="579437"/>
            <a:chOff x="748" y="2737"/>
            <a:chExt cx="1268" cy="365"/>
          </a:xfrm>
        </p:grpSpPr>
        <p:sp>
          <p:nvSpPr>
            <p:cNvPr id="235568" name="Rectangle 48"/>
            <p:cNvSpPr>
              <a:spLocks noChangeArrowheads="1"/>
            </p:cNvSpPr>
            <p:nvPr/>
          </p:nvSpPr>
          <p:spPr bwMode="auto">
            <a:xfrm>
              <a:off x="748" y="2737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CR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清0端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574" name="Line 54"/>
            <p:cNvSpPr>
              <a:spLocks noChangeShapeType="1"/>
            </p:cNvSpPr>
            <p:nvPr/>
          </p:nvSpPr>
          <p:spPr bwMode="auto">
            <a:xfrm>
              <a:off x="795" y="2800"/>
              <a:ext cx="27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5576" name="Rectangle 56"/>
          <p:cNvSpPr>
            <a:spLocks noChangeArrowheads="1"/>
          </p:cNvSpPr>
          <p:nvPr/>
        </p:nvSpPr>
        <p:spPr bwMode="auto">
          <a:xfrm>
            <a:off x="1116013" y="5876925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计数脉冲输入端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上升沿有效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77" name="Oval 57"/>
          <p:cNvSpPr>
            <a:spLocks noChangeArrowheads="1"/>
          </p:cNvSpPr>
          <p:nvPr/>
        </p:nvSpPr>
        <p:spPr bwMode="auto">
          <a:xfrm>
            <a:off x="7092950" y="90805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1476375" y="32131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3" grpId="0"/>
      <p:bldP spid="235576" grpId="0" autoUpdateAnimBg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1271588" y="1066800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1576388" y="3357563"/>
            <a:ext cx="0" cy="119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23383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2" name="Line 8"/>
          <p:cNvSpPr>
            <a:spLocks noChangeShapeType="1"/>
          </p:cNvSpPr>
          <p:nvPr/>
        </p:nvSpPr>
        <p:spPr bwMode="auto">
          <a:xfrm>
            <a:off x="31765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3" name="Line 9"/>
          <p:cNvSpPr>
            <a:spLocks noChangeShapeType="1"/>
          </p:cNvSpPr>
          <p:nvPr/>
        </p:nvSpPr>
        <p:spPr bwMode="auto">
          <a:xfrm>
            <a:off x="40147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>
            <a:off x="48529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5" name="Line 11"/>
          <p:cNvSpPr>
            <a:spLocks noChangeShapeType="1"/>
          </p:cNvSpPr>
          <p:nvPr/>
        </p:nvSpPr>
        <p:spPr bwMode="auto">
          <a:xfrm>
            <a:off x="5614988" y="3200400"/>
            <a:ext cx="0" cy="20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6" name="Line 12"/>
          <p:cNvSpPr>
            <a:spLocks noChangeShapeType="1"/>
          </p:cNvSpPr>
          <p:nvPr/>
        </p:nvSpPr>
        <p:spPr bwMode="auto">
          <a:xfrm>
            <a:off x="64531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7" name="Line 13"/>
          <p:cNvSpPr>
            <a:spLocks noChangeShapeType="1"/>
          </p:cNvSpPr>
          <p:nvPr/>
        </p:nvSpPr>
        <p:spPr bwMode="auto">
          <a:xfrm>
            <a:off x="72151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8" name="Line 14"/>
          <p:cNvSpPr>
            <a:spLocks noChangeShapeType="1"/>
          </p:cNvSpPr>
          <p:nvPr/>
        </p:nvSpPr>
        <p:spPr bwMode="auto">
          <a:xfrm flipV="1">
            <a:off x="15001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V="1">
            <a:off x="21859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0" name="Line 16"/>
          <p:cNvSpPr>
            <a:spLocks noChangeShapeType="1"/>
          </p:cNvSpPr>
          <p:nvPr/>
        </p:nvSpPr>
        <p:spPr bwMode="auto">
          <a:xfrm flipV="1">
            <a:off x="30241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38623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V="1">
            <a:off x="4776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3" name="Line 19"/>
          <p:cNvSpPr>
            <a:spLocks noChangeShapeType="1"/>
          </p:cNvSpPr>
          <p:nvPr/>
        </p:nvSpPr>
        <p:spPr bwMode="auto">
          <a:xfrm flipV="1">
            <a:off x="5538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4" name="Line 20"/>
          <p:cNvSpPr>
            <a:spLocks noChangeShapeType="1"/>
          </p:cNvSpPr>
          <p:nvPr/>
        </p:nvSpPr>
        <p:spPr bwMode="auto">
          <a:xfrm flipV="1">
            <a:off x="6300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 flipV="1">
            <a:off x="7138988" y="739775"/>
            <a:ext cx="0" cy="16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6" name="Rectangle 22"/>
          <p:cNvSpPr>
            <a:spLocks noChangeArrowheads="1"/>
          </p:cNvSpPr>
          <p:nvPr/>
        </p:nvSpPr>
        <p:spPr bwMode="auto">
          <a:xfrm>
            <a:off x="13477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67" name="Rectangle 23"/>
          <p:cNvSpPr>
            <a:spLocks noChangeArrowheads="1"/>
          </p:cNvSpPr>
          <p:nvPr/>
        </p:nvSpPr>
        <p:spPr bwMode="auto">
          <a:xfrm>
            <a:off x="69865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68" name="Rectangle 24"/>
          <p:cNvSpPr>
            <a:spLocks noChangeArrowheads="1"/>
          </p:cNvSpPr>
          <p:nvPr/>
        </p:nvSpPr>
        <p:spPr bwMode="auto">
          <a:xfrm>
            <a:off x="6986588" y="981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69" name="Rectangle 25"/>
          <p:cNvSpPr>
            <a:spLocks noChangeArrowheads="1"/>
          </p:cNvSpPr>
          <p:nvPr/>
        </p:nvSpPr>
        <p:spPr bwMode="auto">
          <a:xfrm>
            <a:off x="127158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70" name="Rectangle 26"/>
          <p:cNvSpPr>
            <a:spLocks noChangeArrowheads="1"/>
          </p:cNvSpPr>
          <p:nvPr/>
        </p:nvSpPr>
        <p:spPr bwMode="auto">
          <a:xfrm>
            <a:off x="3328988" y="174307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74LS161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71" name="Rectangle 27"/>
          <p:cNvSpPr>
            <a:spLocks noChangeArrowheads="1"/>
          </p:cNvSpPr>
          <p:nvPr/>
        </p:nvSpPr>
        <p:spPr bwMode="auto">
          <a:xfrm>
            <a:off x="193992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endParaRPr lang="zh-CN" altLang="en-US" baseline="-25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72" name="Rectangle 28"/>
          <p:cNvSpPr>
            <a:spLocks noChangeArrowheads="1"/>
          </p:cNvSpPr>
          <p:nvPr/>
        </p:nvSpPr>
        <p:spPr bwMode="auto">
          <a:xfrm>
            <a:off x="3019425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73" name="Rectangle 29"/>
          <p:cNvSpPr>
            <a:spLocks noChangeArrowheads="1"/>
          </p:cNvSpPr>
          <p:nvPr/>
        </p:nvSpPr>
        <p:spPr bwMode="auto">
          <a:xfrm>
            <a:off x="1042988" y="0"/>
            <a:ext cx="89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74" name="Rectangle 30"/>
          <p:cNvSpPr>
            <a:spLocks noChangeArrowheads="1"/>
          </p:cNvSpPr>
          <p:nvPr/>
        </p:nvSpPr>
        <p:spPr bwMode="auto">
          <a:xfrm>
            <a:off x="5251450" y="920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6980238" y="3476625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76" name="Rectangle 32"/>
          <p:cNvSpPr>
            <a:spLocks noChangeArrowheads="1"/>
          </p:cNvSpPr>
          <p:nvPr/>
        </p:nvSpPr>
        <p:spPr bwMode="auto">
          <a:xfrm>
            <a:off x="3595688" y="920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77" name="Rectangle 33"/>
          <p:cNvSpPr>
            <a:spLocks noChangeArrowheads="1"/>
          </p:cNvSpPr>
          <p:nvPr/>
        </p:nvSpPr>
        <p:spPr bwMode="auto">
          <a:xfrm>
            <a:off x="4530725" y="920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78" name="Rectangle 34"/>
          <p:cNvSpPr>
            <a:spLocks noChangeArrowheads="1"/>
          </p:cNvSpPr>
          <p:nvPr/>
        </p:nvSpPr>
        <p:spPr bwMode="auto">
          <a:xfrm>
            <a:off x="2730500" y="920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79" name="Rectangle 35"/>
          <p:cNvSpPr>
            <a:spLocks noChangeArrowheads="1"/>
          </p:cNvSpPr>
          <p:nvPr/>
        </p:nvSpPr>
        <p:spPr bwMode="auto">
          <a:xfrm>
            <a:off x="683577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LD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80" name="Rectangle 36"/>
          <p:cNvSpPr>
            <a:spLocks noChangeArrowheads="1"/>
          </p:cNvSpPr>
          <p:nvPr/>
        </p:nvSpPr>
        <p:spPr bwMode="auto">
          <a:xfrm>
            <a:off x="5972175" y="92075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CT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81" name="Rectangle 37"/>
          <p:cNvSpPr>
            <a:spLocks noChangeArrowheads="1"/>
          </p:cNvSpPr>
          <p:nvPr/>
        </p:nvSpPr>
        <p:spPr bwMode="auto">
          <a:xfrm>
            <a:off x="5395913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>
            <a:off x="1274763" y="1892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3" name="Line 39"/>
          <p:cNvSpPr>
            <a:spLocks noChangeShapeType="1"/>
          </p:cNvSpPr>
          <p:nvPr/>
        </p:nvSpPr>
        <p:spPr bwMode="auto">
          <a:xfrm>
            <a:off x="1579563" y="18923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4" name="Line 40"/>
          <p:cNvSpPr>
            <a:spLocks noChangeShapeType="1"/>
          </p:cNvSpPr>
          <p:nvPr/>
        </p:nvSpPr>
        <p:spPr bwMode="auto">
          <a:xfrm flipH="1">
            <a:off x="1274763" y="21971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5" name="Line 41"/>
          <p:cNvSpPr>
            <a:spLocks noChangeShapeType="1"/>
          </p:cNvSpPr>
          <p:nvPr/>
        </p:nvSpPr>
        <p:spPr bwMode="auto">
          <a:xfrm>
            <a:off x="6911975" y="1682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6" name="Rectangle 42"/>
          <p:cNvSpPr>
            <a:spLocks noChangeArrowheads="1"/>
          </p:cNvSpPr>
          <p:nvPr/>
        </p:nvSpPr>
        <p:spPr bwMode="auto">
          <a:xfrm>
            <a:off x="3883025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87" name="Rectangle 43"/>
          <p:cNvSpPr>
            <a:spLocks noChangeArrowheads="1"/>
          </p:cNvSpPr>
          <p:nvPr/>
        </p:nvSpPr>
        <p:spPr bwMode="auto">
          <a:xfrm>
            <a:off x="4675188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88" name="Rectangle 44"/>
          <p:cNvSpPr>
            <a:spLocks noChangeArrowheads="1"/>
          </p:cNvSpPr>
          <p:nvPr/>
        </p:nvSpPr>
        <p:spPr bwMode="auto">
          <a:xfrm>
            <a:off x="6188075" y="3405188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CT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89" name="Rectangle 45"/>
          <p:cNvSpPr>
            <a:spLocks noChangeArrowheads="1"/>
          </p:cNvSpPr>
          <p:nvPr/>
        </p:nvSpPr>
        <p:spPr bwMode="auto">
          <a:xfrm>
            <a:off x="2082800" y="3405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90" name="Rectangle 46"/>
          <p:cNvSpPr>
            <a:spLocks noChangeArrowheads="1"/>
          </p:cNvSpPr>
          <p:nvPr/>
        </p:nvSpPr>
        <p:spPr bwMode="auto">
          <a:xfrm>
            <a:off x="1363663" y="3405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91" name="Line 47"/>
          <p:cNvSpPr>
            <a:spLocks noChangeShapeType="1"/>
          </p:cNvSpPr>
          <p:nvPr/>
        </p:nvSpPr>
        <p:spPr bwMode="auto">
          <a:xfrm>
            <a:off x="1435100" y="35480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92" name="Rectangle 48"/>
          <p:cNvSpPr>
            <a:spLocks noChangeArrowheads="1"/>
          </p:cNvSpPr>
          <p:nvPr/>
        </p:nvSpPr>
        <p:spPr bwMode="auto">
          <a:xfrm>
            <a:off x="1000100" y="4205288"/>
            <a:ext cx="839204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CT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CT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：计数器工作状态控制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（同时为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，加法计数，否则保持）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94" name="Rectangle 50"/>
          <p:cNvSpPr>
            <a:spLocks noChangeArrowheads="1"/>
          </p:cNvSpPr>
          <p:nvPr/>
        </p:nvSpPr>
        <p:spPr bwMode="auto">
          <a:xfrm>
            <a:off x="1187450" y="5430856"/>
            <a:ext cx="395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r>
              <a:rPr lang="en-US" altLang="zh-CN" sz="36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进位信号输出端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95" name="Rectangle 51"/>
          <p:cNvSpPr>
            <a:spLocks noChangeArrowheads="1"/>
          </p:cNvSpPr>
          <p:nvPr/>
        </p:nvSpPr>
        <p:spPr bwMode="auto">
          <a:xfrm>
            <a:off x="1187450" y="6068817"/>
            <a:ext cx="50866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dirty="0">
                <a:solidFill>
                  <a:schemeClr val="accent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：计数器状态输出端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596" name="Oval 52"/>
          <p:cNvSpPr>
            <a:spLocks noChangeArrowheads="1"/>
          </p:cNvSpPr>
          <p:nvPr/>
        </p:nvSpPr>
        <p:spPr bwMode="auto">
          <a:xfrm>
            <a:off x="1476375" y="32131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6597" name="Oval 53"/>
          <p:cNvSpPr>
            <a:spLocks noChangeArrowheads="1"/>
          </p:cNvSpPr>
          <p:nvPr/>
        </p:nvSpPr>
        <p:spPr bwMode="auto">
          <a:xfrm>
            <a:off x="7092950" y="90805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2" grpId="0" autoUpdateAnimBg="0" build="p"/>
      <p:bldP spid="236594" grpId="0" autoUpdateAnimBg="0" build="p"/>
      <p:bldP spid="236595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50825" y="188913"/>
            <a:ext cx="8893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电路的状态，由触发器的状态描述，电路的状态转换图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state diagram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的表示：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2516" name="Rectangle 20"/>
          <p:cNvSpPr>
            <a:spLocks noChangeArrowheads="1"/>
          </p:cNvSpPr>
          <p:nvPr/>
        </p:nvSpPr>
        <p:spPr bwMode="auto">
          <a:xfrm>
            <a:off x="5953125" y="1560513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1547813" y="1557338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2530" name="Group 34"/>
          <p:cNvGrpSpPr/>
          <p:nvPr/>
        </p:nvGrpSpPr>
        <p:grpSpPr bwMode="auto">
          <a:xfrm>
            <a:off x="4910138" y="2495550"/>
            <a:ext cx="3983037" cy="1443038"/>
            <a:chOff x="22" y="1570"/>
            <a:chExt cx="2509" cy="909"/>
          </a:xfrm>
        </p:grpSpPr>
        <p:sp>
          <p:nvSpPr>
            <p:cNvPr id="362506" name="Text Box 10"/>
            <p:cNvSpPr txBox="1">
              <a:spLocks noChangeArrowheads="1"/>
            </p:cNvSpPr>
            <p:nvPr/>
          </p:nvSpPr>
          <p:spPr bwMode="auto">
            <a:xfrm>
              <a:off x="67" y="1778"/>
              <a:ext cx="13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State / out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507" name="Oval 11"/>
            <p:cNvSpPr>
              <a:spLocks noChangeArrowheads="1"/>
            </p:cNvSpPr>
            <p:nvPr/>
          </p:nvSpPr>
          <p:spPr bwMode="auto">
            <a:xfrm>
              <a:off x="22" y="1615"/>
              <a:ext cx="1406" cy="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 flipV="1">
              <a:off x="1383" y="1570"/>
              <a:ext cx="716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>
              <a:off x="1331" y="2160"/>
              <a:ext cx="732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0" name="Text Box 14"/>
            <p:cNvSpPr txBox="1">
              <a:spLocks noChangeArrowheads="1"/>
            </p:cNvSpPr>
            <p:nvPr/>
          </p:nvSpPr>
          <p:spPr bwMode="auto">
            <a:xfrm>
              <a:off x="1791" y="1615"/>
              <a:ext cx="7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Input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518" name="Text Box 22"/>
            <p:cNvSpPr txBox="1">
              <a:spLocks noChangeArrowheads="1"/>
            </p:cNvSpPr>
            <p:nvPr/>
          </p:nvSpPr>
          <p:spPr bwMode="auto">
            <a:xfrm>
              <a:off x="1791" y="2066"/>
              <a:ext cx="7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Input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62529" name="Group 33"/>
          <p:cNvGrpSpPr/>
          <p:nvPr/>
        </p:nvGrpSpPr>
        <p:grpSpPr bwMode="auto">
          <a:xfrm>
            <a:off x="106363" y="2424113"/>
            <a:ext cx="4300537" cy="1654175"/>
            <a:chOff x="3016" y="1572"/>
            <a:chExt cx="2709" cy="1042"/>
          </a:xfrm>
        </p:grpSpPr>
        <p:sp>
          <p:nvSpPr>
            <p:cNvPr id="362511" name="Text Box 15"/>
            <p:cNvSpPr txBox="1">
              <a:spLocks noChangeArrowheads="1"/>
            </p:cNvSpPr>
            <p:nvPr/>
          </p:nvSpPr>
          <p:spPr bwMode="auto">
            <a:xfrm>
              <a:off x="3228" y="1888"/>
              <a:ext cx="7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State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512" name="Oval 16"/>
            <p:cNvSpPr>
              <a:spLocks noChangeArrowheads="1"/>
            </p:cNvSpPr>
            <p:nvPr/>
          </p:nvSpPr>
          <p:spPr bwMode="auto">
            <a:xfrm>
              <a:off x="3016" y="1709"/>
              <a:ext cx="1134" cy="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4060" y="1572"/>
              <a:ext cx="54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4014" y="2253"/>
              <a:ext cx="552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4323" y="1663"/>
              <a:ext cx="13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Input / Out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4332" y="2205"/>
              <a:ext cx="13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Input / Out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62528" name="Rectangle 32"/>
          <p:cNvSpPr>
            <a:spLocks noChangeArrowheads="1"/>
          </p:cNvSpPr>
          <p:nvPr/>
        </p:nvSpPr>
        <p:spPr bwMode="auto">
          <a:xfrm>
            <a:off x="322263" y="4683125"/>
            <a:ext cx="32416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为了简化和方便，本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全都采用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型表示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2532" name="Group 36"/>
          <p:cNvGrpSpPr/>
          <p:nvPr/>
        </p:nvGrpSpPr>
        <p:grpSpPr bwMode="auto">
          <a:xfrm>
            <a:off x="5983288" y="4727575"/>
            <a:ext cx="3197225" cy="1654175"/>
            <a:chOff x="930" y="2930"/>
            <a:chExt cx="2014" cy="1042"/>
          </a:xfrm>
        </p:grpSpPr>
        <p:sp>
          <p:nvSpPr>
            <p:cNvPr id="362533" name="Text Box 37"/>
            <p:cNvSpPr txBox="1">
              <a:spLocks noChangeArrowheads="1"/>
            </p:cNvSpPr>
            <p:nvPr/>
          </p:nvSpPr>
          <p:spPr bwMode="auto">
            <a:xfrm>
              <a:off x="1142" y="3246"/>
              <a:ext cx="7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State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534" name="Oval 38"/>
            <p:cNvSpPr>
              <a:spLocks noChangeArrowheads="1"/>
            </p:cNvSpPr>
            <p:nvPr/>
          </p:nvSpPr>
          <p:spPr bwMode="auto">
            <a:xfrm>
              <a:off x="930" y="3067"/>
              <a:ext cx="1134" cy="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35" name="Line 39"/>
            <p:cNvSpPr>
              <a:spLocks noChangeShapeType="1"/>
            </p:cNvSpPr>
            <p:nvPr/>
          </p:nvSpPr>
          <p:spPr bwMode="auto">
            <a:xfrm flipV="1">
              <a:off x="1974" y="2930"/>
              <a:ext cx="54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36" name="Line 40"/>
            <p:cNvSpPr>
              <a:spLocks noChangeShapeType="1"/>
            </p:cNvSpPr>
            <p:nvPr/>
          </p:nvSpPr>
          <p:spPr bwMode="auto">
            <a:xfrm>
              <a:off x="1928" y="3611"/>
              <a:ext cx="552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37" name="Text Box 41"/>
            <p:cNvSpPr txBox="1">
              <a:spLocks noChangeArrowheads="1"/>
            </p:cNvSpPr>
            <p:nvPr/>
          </p:nvSpPr>
          <p:spPr bwMode="auto">
            <a:xfrm>
              <a:off x="2237" y="3021"/>
              <a:ext cx="6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/ Out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538" name="Text Box 42"/>
            <p:cNvSpPr txBox="1">
              <a:spLocks noChangeArrowheads="1"/>
            </p:cNvSpPr>
            <p:nvPr/>
          </p:nvSpPr>
          <p:spPr bwMode="auto">
            <a:xfrm>
              <a:off x="2246" y="3563"/>
              <a:ext cx="6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/ Out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62539" name="Rectangle 43"/>
          <p:cNvSpPr>
            <a:spLocks noChangeArrowheads="1"/>
          </p:cNvSpPr>
          <p:nvPr/>
        </p:nvSpPr>
        <p:spPr bwMode="auto">
          <a:xfrm>
            <a:off x="4398963" y="4686300"/>
            <a:ext cx="18002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无输入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Moore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型表示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2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8" grpId="0"/>
      <p:bldP spid="3625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79388" y="2008188"/>
            <a:ext cx="943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d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0  0  0 0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异步清零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>
            <a:off x="250825" y="2027238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5508625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1012825" y="14271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50825" y="1341438"/>
            <a:ext cx="5175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CR LD CT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CT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 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533400" y="3048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功能表：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7667625" y="1412875"/>
          <a:ext cx="720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806" name="公式" r:id="rId1" imgW="482600" imgH="381000" progId="Equation.3">
                  <p:embed/>
                </p:oleObj>
              </mc:Choice>
              <mc:Fallback>
                <p:oleObj name="公式" r:id="rId1" imgW="482600" imgH="381000" progId="Equation.3">
                  <p:embed/>
                  <p:pic>
                    <p:nvPicPr>
                      <p:cNvPr id="0" name="Picture 1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412875"/>
                        <a:ext cx="7207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6227763" y="1484313"/>
          <a:ext cx="64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807" name="公式" r:id="rId3" imgW="482600" imgH="368300" progId="Equation.3">
                  <p:embed/>
                </p:oleObj>
              </mc:Choice>
              <mc:Fallback>
                <p:oleObj name="公式" r:id="rId3" imgW="482600" imgH="368300" progId="Equation.3">
                  <p:embed/>
                  <p:pic>
                    <p:nvPicPr>
                      <p:cNvPr id="0" name="Picture 1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484313"/>
                        <a:ext cx="64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0" name="Object 12"/>
          <p:cNvGraphicFramePr>
            <a:graphicFrameLocks noChangeAspect="1"/>
          </p:cNvGraphicFramePr>
          <p:nvPr/>
        </p:nvGraphicFramePr>
        <p:xfrm>
          <a:off x="5580063" y="1484313"/>
          <a:ext cx="647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808" name="公式" r:id="rId5" imgW="482600" imgH="381000" progId="Equation.3">
                  <p:embed/>
                </p:oleObj>
              </mc:Choice>
              <mc:Fallback>
                <p:oleObj name="公式" r:id="rId5" imgW="482600" imgH="381000" progId="Equation.3">
                  <p:embed/>
                  <p:pic>
                    <p:nvPicPr>
                      <p:cNvPr id="0" name="Picture 1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84313"/>
                        <a:ext cx="6477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1" name="Object 13"/>
          <p:cNvGraphicFramePr>
            <a:graphicFrameLocks noChangeAspect="1"/>
          </p:cNvGraphicFramePr>
          <p:nvPr/>
        </p:nvGraphicFramePr>
        <p:xfrm>
          <a:off x="6877050" y="1412875"/>
          <a:ext cx="720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809" name="公式" r:id="rId7" imgW="482600" imgH="368300" progId="Equation.3">
                  <p:embed/>
                </p:oleObj>
              </mc:Choice>
              <mc:Fallback>
                <p:oleObj name="公式" r:id="rId7" imgW="482600" imgH="368300" progId="Equation.3">
                  <p:embed/>
                  <p:pic>
                    <p:nvPicPr>
                      <p:cNvPr id="0" name="Picture 1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412875"/>
                        <a:ext cx="720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582" name="Group 14"/>
          <p:cNvGrpSpPr/>
          <p:nvPr/>
        </p:nvGrpSpPr>
        <p:grpSpPr bwMode="auto">
          <a:xfrm>
            <a:off x="179388" y="3789363"/>
            <a:ext cx="7940675" cy="579437"/>
            <a:chOff x="113" y="2387"/>
            <a:chExt cx="5002" cy="365"/>
          </a:xfrm>
        </p:grpSpPr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113" y="2387"/>
              <a:ext cx="3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37584" name="Object 16"/>
            <p:cNvGraphicFramePr>
              <a:graphicFrameLocks noChangeAspect="1"/>
            </p:cNvGraphicFramePr>
            <p:nvPr/>
          </p:nvGraphicFramePr>
          <p:xfrm>
            <a:off x="3652" y="2432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810" name="公式" r:id="rId9" imgW="342900" imgH="381000" progId="Equation.3">
                    <p:embed/>
                  </p:oleObj>
                </mc:Choice>
                <mc:Fallback>
                  <p:oleObj name="公式" r:id="rId9" imgW="342900" imgH="381000" progId="Equation.3">
                    <p:embed/>
                    <p:pic>
                      <p:nvPicPr>
                        <p:cNvPr id="0" name="Picture 1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" y="2432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5" name="Object 17"/>
            <p:cNvGraphicFramePr>
              <a:graphicFrameLocks noChangeAspect="1"/>
            </p:cNvGraphicFramePr>
            <p:nvPr/>
          </p:nvGraphicFramePr>
          <p:xfrm>
            <a:off x="4060" y="2432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811" name="公式" r:id="rId11" imgW="342900" imgH="368300" progId="Equation.3">
                    <p:embed/>
                  </p:oleObj>
                </mc:Choice>
                <mc:Fallback>
                  <p:oleObj name="公式" r:id="rId11" imgW="342900" imgH="368300" progId="Equation.3">
                    <p:embed/>
                    <p:pic>
                      <p:nvPicPr>
                        <p:cNvPr id="0" name="Picture 1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432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6" name="Object 18"/>
            <p:cNvGraphicFramePr>
              <a:graphicFrameLocks noChangeAspect="1"/>
            </p:cNvGraphicFramePr>
            <p:nvPr/>
          </p:nvGraphicFramePr>
          <p:xfrm>
            <a:off x="4468" y="2432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812" name="公式" r:id="rId13" imgW="342900" imgH="368300" progId="Equation.3">
                    <p:embed/>
                  </p:oleObj>
                </mc:Choice>
                <mc:Fallback>
                  <p:oleObj name="公式" r:id="rId13" imgW="342900" imgH="368300" progId="Equation.3">
                    <p:embed/>
                    <p:pic>
                      <p:nvPicPr>
                        <p:cNvPr id="0" name="Picture 1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432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7" name="Object 19"/>
            <p:cNvGraphicFramePr>
              <a:graphicFrameLocks noChangeAspect="1"/>
            </p:cNvGraphicFramePr>
            <p:nvPr/>
          </p:nvGraphicFramePr>
          <p:xfrm>
            <a:off x="4831" y="2432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813" name="公式" r:id="rId15" imgW="342900" imgH="381000" progId="Equation.3">
                    <p:embed/>
                  </p:oleObj>
                </mc:Choice>
                <mc:Fallback>
                  <p:oleObj name="公式" r:id="rId15" imgW="342900" imgH="381000" progId="Equation.3">
                    <p:embed/>
                    <p:pic>
                      <p:nvPicPr>
                        <p:cNvPr id="0" name="Picture 1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2432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7588" name="Group 20"/>
          <p:cNvGrpSpPr/>
          <p:nvPr/>
        </p:nvGrpSpPr>
        <p:grpSpPr bwMode="auto">
          <a:xfrm>
            <a:off x="179388" y="4365625"/>
            <a:ext cx="7939087" cy="579438"/>
            <a:chOff x="113" y="2750"/>
            <a:chExt cx="5001" cy="365"/>
          </a:xfrm>
        </p:grpSpPr>
        <p:sp>
          <p:nvSpPr>
            <p:cNvPr id="237589" name="Rectangle 21"/>
            <p:cNvSpPr>
              <a:spLocks noChangeArrowheads="1"/>
            </p:cNvSpPr>
            <p:nvPr/>
          </p:nvSpPr>
          <p:spPr bwMode="auto">
            <a:xfrm>
              <a:off x="113" y="2750"/>
              <a:ext cx="3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d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37590" name="Object 22"/>
            <p:cNvGraphicFramePr>
              <a:graphicFrameLocks noChangeAspect="1"/>
            </p:cNvGraphicFramePr>
            <p:nvPr/>
          </p:nvGraphicFramePr>
          <p:xfrm>
            <a:off x="3651" y="2750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814" name="公式" r:id="rId17" imgW="342900" imgH="381000" progId="Equation.3">
                    <p:embed/>
                  </p:oleObj>
                </mc:Choice>
                <mc:Fallback>
                  <p:oleObj name="公式" r:id="rId17" imgW="342900" imgH="381000" progId="Equation.3">
                    <p:embed/>
                    <p:pic>
                      <p:nvPicPr>
                        <p:cNvPr id="0" name="Picture 1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50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1" name="Object 23"/>
            <p:cNvGraphicFramePr>
              <a:graphicFrameLocks noChangeAspect="1"/>
            </p:cNvGraphicFramePr>
            <p:nvPr/>
          </p:nvGraphicFramePr>
          <p:xfrm>
            <a:off x="4059" y="2750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815" name="公式" r:id="rId19" imgW="342900" imgH="368300" progId="Equation.3">
                    <p:embed/>
                  </p:oleObj>
                </mc:Choice>
                <mc:Fallback>
                  <p:oleObj name="公式" r:id="rId19" imgW="342900" imgH="368300" progId="Equation.3">
                    <p:embed/>
                    <p:pic>
                      <p:nvPicPr>
                        <p:cNvPr id="0" name="Picture 1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750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2" name="Object 24"/>
            <p:cNvGraphicFramePr>
              <a:graphicFrameLocks noChangeAspect="1"/>
            </p:cNvGraphicFramePr>
            <p:nvPr/>
          </p:nvGraphicFramePr>
          <p:xfrm>
            <a:off x="4467" y="2750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816" name="公式" r:id="rId21" imgW="342900" imgH="368300" progId="Equation.3">
                    <p:embed/>
                  </p:oleObj>
                </mc:Choice>
                <mc:Fallback>
                  <p:oleObj name="公式" r:id="rId21" imgW="342900" imgH="368300" progId="Equation.3">
                    <p:embed/>
                    <p:pic>
                      <p:nvPicPr>
                        <p:cNvPr id="0" name="Picture 1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750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3" name="Object 25"/>
            <p:cNvGraphicFramePr>
              <a:graphicFrameLocks noChangeAspect="1"/>
            </p:cNvGraphicFramePr>
            <p:nvPr/>
          </p:nvGraphicFramePr>
          <p:xfrm>
            <a:off x="4830" y="2750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817" name="公式" r:id="rId23" imgW="342900" imgH="381000" progId="Equation.3">
                    <p:embed/>
                  </p:oleObj>
                </mc:Choice>
                <mc:Fallback>
                  <p:oleObj name="公式" r:id="rId23" imgW="342900" imgH="381000" progId="Equation.3">
                    <p:embed/>
                    <p:pic>
                      <p:nvPicPr>
                        <p:cNvPr id="0" name="Picture 1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750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7594" name="Group 26"/>
          <p:cNvGrpSpPr/>
          <p:nvPr/>
        </p:nvGrpSpPr>
        <p:grpSpPr bwMode="auto">
          <a:xfrm>
            <a:off x="179388" y="2636836"/>
            <a:ext cx="9275763" cy="584199"/>
            <a:chOff x="113" y="1661"/>
            <a:chExt cx="5843" cy="368"/>
          </a:xfrm>
        </p:grpSpPr>
        <p:sp>
          <p:nvSpPr>
            <p:cNvPr id="237595" name="Rectangle 27"/>
            <p:cNvSpPr>
              <a:spLocks noChangeArrowheads="1"/>
            </p:cNvSpPr>
            <p:nvPr/>
          </p:nvSpPr>
          <p:spPr bwMode="auto">
            <a:xfrm>
              <a:off x="113" y="1661"/>
              <a:ext cx="58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8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同步</a:t>
              </a:r>
              <a:r>
                <a:rPr lang="zh-CN" altLang="en-US" sz="28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置数</a:t>
              </a:r>
              <a:endPara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596" name="Line 28"/>
            <p:cNvSpPr>
              <a:spLocks noChangeShapeType="1"/>
            </p:cNvSpPr>
            <p:nvPr/>
          </p:nvSpPr>
          <p:spPr bwMode="auto">
            <a:xfrm flipV="1">
              <a:off x="1882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7" name="Line 29"/>
            <p:cNvSpPr>
              <a:spLocks noChangeShapeType="1"/>
            </p:cNvSpPr>
            <p:nvPr/>
          </p:nvSpPr>
          <p:spPr bwMode="auto">
            <a:xfrm flipH="1">
              <a:off x="1746" y="197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1882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7599" name="Group 31"/>
          <p:cNvGrpSpPr/>
          <p:nvPr/>
        </p:nvGrpSpPr>
        <p:grpSpPr bwMode="auto">
          <a:xfrm>
            <a:off x="179388" y="3284538"/>
            <a:ext cx="7499350" cy="579437"/>
            <a:chOff x="113" y="2069"/>
            <a:chExt cx="4724" cy="365"/>
          </a:xfrm>
        </p:grpSpPr>
        <p:sp>
          <p:nvSpPr>
            <p:cNvPr id="237600" name="Rectangle 32"/>
            <p:cNvSpPr>
              <a:spLocks noChangeArrowheads="1"/>
            </p:cNvSpPr>
            <p:nvPr/>
          </p:nvSpPr>
          <p:spPr bwMode="auto">
            <a:xfrm>
              <a:off x="113" y="2069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加法计数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601" name="Line 33"/>
            <p:cNvSpPr>
              <a:spLocks noChangeShapeType="1"/>
            </p:cNvSpPr>
            <p:nvPr/>
          </p:nvSpPr>
          <p:spPr bwMode="auto">
            <a:xfrm flipV="1">
              <a:off x="1882" y="216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2" name="Line 34"/>
            <p:cNvSpPr>
              <a:spLocks noChangeShapeType="1"/>
            </p:cNvSpPr>
            <p:nvPr/>
          </p:nvSpPr>
          <p:spPr bwMode="auto">
            <a:xfrm flipH="1">
              <a:off x="1746" y="238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3" name="Line 35"/>
            <p:cNvSpPr>
              <a:spLocks noChangeShapeType="1"/>
            </p:cNvSpPr>
            <p:nvPr/>
          </p:nvSpPr>
          <p:spPr bwMode="auto">
            <a:xfrm>
              <a:off x="1882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7604" name="Line 36"/>
          <p:cNvSpPr>
            <a:spLocks noChangeShapeType="1"/>
          </p:cNvSpPr>
          <p:nvPr/>
        </p:nvSpPr>
        <p:spPr bwMode="auto">
          <a:xfrm>
            <a:off x="323850" y="14128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8143900" y="390591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  <p:bldP spid="37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2297113" y="2270125"/>
            <a:ext cx="37338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297113" y="3479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3059113" y="3789363"/>
            <a:ext cx="2070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5116513" y="38608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LD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2601913" y="2270125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3287713" y="2946400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74LS161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8602" name="Line 10"/>
          <p:cNvSpPr>
            <a:spLocks noChangeShapeType="1"/>
          </p:cNvSpPr>
          <p:nvPr/>
        </p:nvSpPr>
        <p:spPr bwMode="auto">
          <a:xfrm flipV="1">
            <a:off x="5649913" y="452882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5421313" y="3946525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4" name="Line 12"/>
          <p:cNvSpPr>
            <a:spLocks noChangeShapeType="1"/>
          </p:cNvSpPr>
          <p:nvPr/>
        </p:nvSpPr>
        <p:spPr bwMode="auto">
          <a:xfrm flipH="1" flipV="1">
            <a:off x="7164388" y="1484313"/>
            <a:ext cx="0" cy="3313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5" name="Line 13"/>
          <p:cNvSpPr>
            <a:spLocks noChangeShapeType="1"/>
          </p:cNvSpPr>
          <p:nvPr/>
        </p:nvSpPr>
        <p:spPr bwMode="auto">
          <a:xfrm>
            <a:off x="3287713" y="4403725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>
            <a:off x="3821113" y="4403725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>
            <a:off x="4354513" y="4403725"/>
            <a:ext cx="0" cy="465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8" name="Line 16"/>
          <p:cNvSpPr>
            <a:spLocks noChangeShapeType="1"/>
          </p:cNvSpPr>
          <p:nvPr/>
        </p:nvSpPr>
        <p:spPr bwMode="auto">
          <a:xfrm>
            <a:off x="4811713" y="4403725"/>
            <a:ext cx="0" cy="754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 flipH="1">
            <a:off x="1611313" y="379412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1" name="Rectangle 19"/>
          <p:cNvSpPr>
            <a:spLocks noChangeArrowheads="1"/>
          </p:cNvSpPr>
          <p:nvPr/>
        </p:nvSpPr>
        <p:spPr bwMode="auto">
          <a:xfrm>
            <a:off x="1001713" y="3479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8612" name="Line 20"/>
          <p:cNvSpPr>
            <a:spLocks noChangeShapeType="1"/>
          </p:cNvSpPr>
          <p:nvPr/>
        </p:nvSpPr>
        <p:spPr bwMode="auto">
          <a:xfrm flipV="1">
            <a:off x="2754313" y="908050"/>
            <a:ext cx="0" cy="136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3" name="Line 21"/>
          <p:cNvSpPr>
            <a:spLocks noChangeShapeType="1"/>
          </p:cNvSpPr>
          <p:nvPr/>
        </p:nvSpPr>
        <p:spPr bwMode="auto">
          <a:xfrm flipV="1">
            <a:off x="3287713" y="1052513"/>
            <a:ext cx="0" cy="1217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4" name="Line 22"/>
          <p:cNvSpPr>
            <a:spLocks noChangeShapeType="1"/>
          </p:cNvSpPr>
          <p:nvPr/>
        </p:nvSpPr>
        <p:spPr bwMode="auto">
          <a:xfrm flipV="1">
            <a:off x="3821113" y="1052513"/>
            <a:ext cx="0" cy="1217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5" name="Line 23"/>
          <p:cNvSpPr>
            <a:spLocks noChangeShapeType="1"/>
          </p:cNvSpPr>
          <p:nvPr/>
        </p:nvSpPr>
        <p:spPr bwMode="auto">
          <a:xfrm flipV="1">
            <a:off x="4356100" y="981075"/>
            <a:ext cx="0" cy="127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6" name="Rectangle 24"/>
          <p:cNvSpPr>
            <a:spLocks noChangeArrowheads="1"/>
          </p:cNvSpPr>
          <p:nvPr/>
        </p:nvSpPr>
        <p:spPr bwMode="auto">
          <a:xfrm>
            <a:off x="609600" y="2286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例1：利用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预置数法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构成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加法计数器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8618" name="Line 26"/>
          <p:cNvSpPr>
            <a:spLocks noChangeShapeType="1"/>
          </p:cNvSpPr>
          <p:nvPr/>
        </p:nvSpPr>
        <p:spPr bwMode="auto">
          <a:xfrm>
            <a:off x="5651500" y="479742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9" name="Line 27"/>
          <p:cNvSpPr>
            <a:spLocks noChangeShapeType="1"/>
          </p:cNvSpPr>
          <p:nvPr/>
        </p:nvSpPr>
        <p:spPr bwMode="auto">
          <a:xfrm>
            <a:off x="3276600" y="48688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0" name="Line 28"/>
          <p:cNvSpPr>
            <a:spLocks noChangeShapeType="1"/>
          </p:cNvSpPr>
          <p:nvPr/>
        </p:nvSpPr>
        <p:spPr bwMode="auto">
          <a:xfrm>
            <a:off x="4572000" y="51577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1" name="Line 29"/>
          <p:cNvSpPr>
            <a:spLocks noChangeShapeType="1"/>
          </p:cNvSpPr>
          <p:nvPr/>
        </p:nvSpPr>
        <p:spPr bwMode="auto">
          <a:xfrm flipH="1">
            <a:off x="4356100" y="17732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2" name="Line 30"/>
          <p:cNvSpPr>
            <a:spLocks noChangeShapeType="1"/>
          </p:cNvSpPr>
          <p:nvPr/>
        </p:nvSpPr>
        <p:spPr bwMode="auto">
          <a:xfrm>
            <a:off x="3779838" y="148431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3" name="Line 31"/>
          <p:cNvSpPr>
            <a:spLocks noChangeShapeType="1"/>
          </p:cNvSpPr>
          <p:nvPr/>
        </p:nvSpPr>
        <p:spPr bwMode="auto">
          <a:xfrm>
            <a:off x="2771775" y="119697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4" name="Oval 32"/>
          <p:cNvSpPr>
            <a:spLocks noChangeArrowheads="1"/>
          </p:cNvSpPr>
          <p:nvPr/>
        </p:nvSpPr>
        <p:spPr bwMode="auto">
          <a:xfrm>
            <a:off x="2669858" y="11255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625" name="Oval 33"/>
          <p:cNvSpPr>
            <a:spLocks noChangeArrowheads="1"/>
          </p:cNvSpPr>
          <p:nvPr/>
        </p:nvSpPr>
        <p:spPr bwMode="auto">
          <a:xfrm>
            <a:off x="3749358" y="14128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626" name="Oval 34"/>
          <p:cNvSpPr>
            <a:spLocks noChangeArrowheads="1"/>
          </p:cNvSpPr>
          <p:nvPr/>
        </p:nvSpPr>
        <p:spPr bwMode="auto">
          <a:xfrm>
            <a:off x="4284663" y="170021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627" name="Oval 35"/>
          <p:cNvSpPr>
            <a:spLocks noChangeArrowheads="1"/>
          </p:cNvSpPr>
          <p:nvPr/>
        </p:nvSpPr>
        <p:spPr bwMode="auto">
          <a:xfrm>
            <a:off x="5795963" y="1412875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628" name="Line 36"/>
          <p:cNvSpPr>
            <a:spLocks noChangeShapeType="1"/>
          </p:cNvSpPr>
          <p:nvPr/>
        </p:nvSpPr>
        <p:spPr bwMode="auto">
          <a:xfrm>
            <a:off x="6011863" y="14843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9" name="Oval 37"/>
          <p:cNvSpPr>
            <a:spLocks noChangeArrowheads="1"/>
          </p:cNvSpPr>
          <p:nvPr/>
        </p:nvSpPr>
        <p:spPr bwMode="auto">
          <a:xfrm>
            <a:off x="5580063" y="439610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214942" y="1071546"/>
            <a:ext cx="571504" cy="777041"/>
            <a:chOff x="7177088" y="3041650"/>
            <a:chExt cx="768350" cy="633439"/>
          </a:xfrm>
        </p:grpSpPr>
        <p:sp>
          <p:nvSpPr>
            <p:cNvPr id="47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357158" y="470161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实现清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85720" y="5487431"/>
            <a:ext cx="5708614" cy="1227717"/>
            <a:chOff x="285720" y="5487431"/>
            <a:chExt cx="5708614" cy="1227717"/>
          </a:xfrm>
        </p:grpSpPr>
        <p:grpSp>
          <p:nvGrpSpPr>
            <p:cNvPr id="42" name="组合 41"/>
            <p:cNvGrpSpPr/>
            <p:nvPr/>
          </p:nvGrpSpPr>
          <p:grpSpPr>
            <a:xfrm>
              <a:off x="285720" y="5487431"/>
              <a:ext cx="5708614" cy="584775"/>
              <a:chOff x="428596" y="5857892"/>
              <a:chExt cx="5708614" cy="584775"/>
            </a:xfrm>
          </p:grpSpPr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428596" y="5857892"/>
                <a:ext cx="5708614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1011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 </a:t>
                </a:r>
                <a:r>
                  <a:rPr lang="zh-CN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与非门输出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0  LD</a:t>
                </a:r>
                <a:r>
                  <a:rPr lang="zh-CN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为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0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4977542" y="5857892"/>
                <a:ext cx="3746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372229" y="6130373"/>
              <a:ext cx="44855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 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配合时钟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，置入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0000</a:t>
              </a:r>
              <a:endParaRPr lang="zh-CN" altLang="en-US" dirty="0"/>
            </a:p>
          </p:txBody>
        </p:sp>
      </p:grp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726176" y="47971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" name="Oval 25"/>
          <p:cNvSpPr>
            <a:spLocks noChangeArrowheads="1"/>
          </p:cNvSpPr>
          <p:nvPr/>
        </p:nvSpPr>
        <p:spPr bwMode="auto">
          <a:xfrm>
            <a:off x="3728224" y="47971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>
            <a:off x="4263648" y="47971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Line 4"/>
          <p:cNvSpPr>
            <a:spLocks noChangeShapeType="1"/>
          </p:cNvSpPr>
          <p:nvPr/>
        </p:nvSpPr>
        <p:spPr bwMode="auto">
          <a:xfrm>
            <a:off x="919163" y="2376478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5" name="Line 5"/>
          <p:cNvSpPr>
            <a:spLocks noChangeShapeType="1"/>
          </p:cNvSpPr>
          <p:nvPr/>
        </p:nvSpPr>
        <p:spPr bwMode="auto">
          <a:xfrm>
            <a:off x="2519363" y="2376478"/>
            <a:ext cx="457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3967163" y="2376478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7" name="Line 7"/>
          <p:cNvSpPr>
            <a:spLocks noChangeShapeType="1"/>
          </p:cNvSpPr>
          <p:nvPr/>
        </p:nvSpPr>
        <p:spPr bwMode="auto">
          <a:xfrm>
            <a:off x="5567363" y="2376478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8893175" y="2647940"/>
            <a:ext cx="0" cy="2209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9" name="Line 9"/>
          <p:cNvSpPr>
            <a:spLocks noChangeShapeType="1"/>
          </p:cNvSpPr>
          <p:nvPr/>
        </p:nvSpPr>
        <p:spPr bwMode="auto">
          <a:xfrm flipH="1">
            <a:off x="7010400" y="5108565"/>
            <a:ext cx="914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 flipH="1">
            <a:off x="5410200" y="5108565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1" name="Line 11"/>
          <p:cNvSpPr>
            <a:spLocks noChangeShapeType="1"/>
          </p:cNvSpPr>
          <p:nvPr/>
        </p:nvSpPr>
        <p:spPr bwMode="auto">
          <a:xfrm flipH="1">
            <a:off x="3886200" y="5108565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2" name="Line 12"/>
          <p:cNvSpPr>
            <a:spLocks noChangeShapeType="1"/>
          </p:cNvSpPr>
          <p:nvPr/>
        </p:nvSpPr>
        <p:spPr bwMode="auto">
          <a:xfrm flipH="1">
            <a:off x="2411413" y="5095865"/>
            <a:ext cx="6191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 flipV="1">
            <a:off x="468313" y="2719378"/>
            <a:ext cx="0" cy="2057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539750" y="3511540"/>
            <a:ext cx="4493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LD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（时钟上升沿有效）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55" name="Line 15"/>
          <p:cNvSpPr>
            <a:spLocks noChangeShapeType="1"/>
          </p:cNvSpPr>
          <p:nvPr/>
        </p:nvSpPr>
        <p:spPr bwMode="auto">
          <a:xfrm>
            <a:off x="612775" y="358297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0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57" name="Rectangle 17"/>
          <p:cNvSpPr>
            <a:spLocks noChangeArrowheads="1"/>
          </p:cNvSpPr>
          <p:nvPr/>
        </p:nvSpPr>
        <p:spPr bwMode="auto">
          <a:xfrm>
            <a:off x="1452563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2976563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59" name="Rectangle 19"/>
          <p:cNvSpPr>
            <a:spLocks noChangeArrowheads="1"/>
          </p:cNvSpPr>
          <p:nvPr/>
        </p:nvSpPr>
        <p:spPr bwMode="auto">
          <a:xfrm>
            <a:off x="4500563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6253163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8147050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6019800" y="480376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63" name="Rectangle 23"/>
          <p:cNvSpPr>
            <a:spLocks noChangeArrowheads="1"/>
          </p:cNvSpPr>
          <p:nvPr/>
        </p:nvSpPr>
        <p:spPr bwMode="auto">
          <a:xfrm>
            <a:off x="4419600" y="480376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2971800" y="480376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1476375" y="480852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8147050" y="480852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67" name="Line 27"/>
          <p:cNvSpPr>
            <a:spLocks noChangeShapeType="1"/>
          </p:cNvSpPr>
          <p:nvPr/>
        </p:nvSpPr>
        <p:spPr bwMode="auto">
          <a:xfrm>
            <a:off x="7380288" y="2432040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0" y="480852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0669" name="Line 29"/>
          <p:cNvSpPr>
            <a:spLocks noChangeShapeType="1"/>
          </p:cNvSpPr>
          <p:nvPr/>
        </p:nvSpPr>
        <p:spPr bwMode="auto">
          <a:xfrm flipH="1">
            <a:off x="971550" y="5167303"/>
            <a:ext cx="6191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285720" y="486771"/>
            <a:ext cx="8392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采用预置数法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，模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加法计数器的计数范围：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2438400" y="2352660"/>
            <a:ext cx="37338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5580063" y="2809860"/>
            <a:ext cx="792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2411413" y="309719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2590800" y="2266935"/>
            <a:ext cx="193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3429000" y="302893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74LS161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>
            <a:off x="5651500" y="288129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H="1">
            <a:off x="1763713" y="345756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1187450" y="317022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 flipV="1">
            <a:off x="2895600" y="128586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 flipV="1">
            <a:off x="3429000" y="128586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 flipV="1">
            <a:off x="3962400" y="136206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 flipV="1">
            <a:off x="4495800" y="128586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1" name="Line 17"/>
          <p:cNvSpPr>
            <a:spLocks noChangeShapeType="1"/>
          </p:cNvSpPr>
          <p:nvPr/>
        </p:nvSpPr>
        <p:spPr bwMode="auto">
          <a:xfrm flipH="1">
            <a:off x="2895600" y="1514460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2" name="Line 18"/>
          <p:cNvSpPr>
            <a:spLocks noChangeShapeType="1"/>
          </p:cNvSpPr>
          <p:nvPr/>
        </p:nvSpPr>
        <p:spPr bwMode="auto">
          <a:xfrm flipH="1">
            <a:off x="3995738" y="1895460"/>
            <a:ext cx="1719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3" name="Line 19"/>
          <p:cNvSpPr>
            <a:spLocks noChangeShapeType="1"/>
          </p:cNvSpPr>
          <p:nvPr/>
        </p:nvSpPr>
        <p:spPr bwMode="auto">
          <a:xfrm>
            <a:off x="6443663" y="1743060"/>
            <a:ext cx="338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4" name="Line 20"/>
          <p:cNvSpPr>
            <a:spLocks noChangeShapeType="1"/>
          </p:cNvSpPr>
          <p:nvPr/>
        </p:nvSpPr>
        <p:spPr bwMode="auto">
          <a:xfrm>
            <a:off x="6781800" y="1743060"/>
            <a:ext cx="0" cy="128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6" name="Oval 22"/>
          <p:cNvSpPr>
            <a:spLocks noChangeArrowheads="1"/>
          </p:cNvSpPr>
          <p:nvPr/>
        </p:nvSpPr>
        <p:spPr bwMode="auto">
          <a:xfrm>
            <a:off x="2809240" y="144842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1687" name="Oval 23"/>
          <p:cNvSpPr>
            <a:spLocks noChangeArrowheads="1"/>
          </p:cNvSpPr>
          <p:nvPr/>
        </p:nvSpPr>
        <p:spPr bwMode="auto">
          <a:xfrm>
            <a:off x="3872240" y="184243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1688" name="Rectangle 24"/>
          <p:cNvSpPr>
            <a:spLocks noChangeArrowheads="1"/>
          </p:cNvSpPr>
          <p:nvPr/>
        </p:nvSpPr>
        <p:spPr bwMode="auto">
          <a:xfrm>
            <a:off x="609600" y="3810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反馈归零法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构成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进制加法计数器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1689" name="Rectangle 25"/>
          <p:cNvSpPr>
            <a:spLocks noChangeArrowheads="1"/>
          </p:cNvSpPr>
          <p:nvPr/>
        </p:nvSpPr>
        <p:spPr bwMode="auto">
          <a:xfrm>
            <a:off x="3203575" y="3889360"/>
            <a:ext cx="207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1690" name="Line 26"/>
          <p:cNvSpPr>
            <a:spLocks noChangeShapeType="1"/>
          </p:cNvSpPr>
          <p:nvPr/>
        </p:nvSpPr>
        <p:spPr bwMode="auto">
          <a:xfrm>
            <a:off x="3492500" y="446562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1" name="Line 27"/>
          <p:cNvSpPr>
            <a:spLocks noChangeShapeType="1"/>
          </p:cNvSpPr>
          <p:nvPr/>
        </p:nvSpPr>
        <p:spPr bwMode="auto">
          <a:xfrm>
            <a:off x="4067175" y="446562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2" name="Line 28"/>
          <p:cNvSpPr>
            <a:spLocks noChangeShapeType="1"/>
          </p:cNvSpPr>
          <p:nvPr/>
        </p:nvSpPr>
        <p:spPr bwMode="auto">
          <a:xfrm>
            <a:off x="4572000" y="446562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3" name="Line 29"/>
          <p:cNvSpPr>
            <a:spLocks noChangeShapeType="1"/>
          </p:cNvSpPr>
          <p:nvPr/>
        </p:nvSpPr>
        <p:spPr bwMode="auto">
          <a:xfrm>
            <a:off x="5076825" y="4465623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4" name="Line 30"/>
          <p:cNvSpPr>
            <a:spLocks noChangeShapeType="1"/>
          </p:cNvSpPr>
          <p:nvPr/>
        </p:nvSpPr>
        <p:spPr bwMode="auto">
          <a:xfrm>
            <a:off x="3492500" y="4897423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5" name="Line 31"/>
          <p:cNvSpPr>
            <a:spLocks noChangeShapeType="1"/>
          </p:cNvSpPr>
          <p:nvPr/>
        </p:nvSpPr>
        <p:spPr bwMode="auto">
          <a:xfrm>
            <a:off x="4787900" y="5186348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6" name="Line 32"/>
          <p:cNvSpPr>
            <a:spLocks noChangeShapeType="1"/>
          </p:cNvSpPr>
          <p:nvPr/>
        </p:nvSpPr>
        <p:spPr bwMode="auto">
          <a:xfrm>
            <a:off x="6300788" y="302576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7" name="Oval 33"/>
          <p:cNvSpPr>
            <a:spLocks noChangeArrowheads="1"/>
          </p:cNvSpPr>
          <p:nvPr/>
        </p:nvSpPr>
        <p:spPr bwMode="auto">
          <a:xfrm>
            <a:off x="6227763" y="1657335"/>
            <a:ext cx="215900" cy="215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1698" name="Oval 34"/>
          <p:cNvSpPr>
            <a:spLocks noChangeArrowheads="1"/>
          </p:cNvSpPr>
          <p:nvPr/>
        </p:nvSpPr>
        <p:spPr bwMode="auto">
          <a:xfrm>
            <a:off x="6156325" y="295432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715008" y="1309662"/>
            <a:ext cx="500066" cy="777041"/>
            <a:chOff x="7177088" y="3041650"/>
            <a:chExt cx="768350" cy="633439"/>
          </a:xfrm>
        </p:grpSpPr>
        <p:sp>
          <p:nvSpPr>
            <p:cNvPr id="44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285720" y="6058935"/>
            <a:ext cx="8162812" cy="584775"/>
            <a:chOff x="428596" y="6429396"/>
            <a:chExt cx="8162812" cy="584775"/>
          </a:xfrm>
        </p:grpSpPr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28596" y="6429396"/>
              <a:ext cx="816281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1010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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与非门输出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0  CR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为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0  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立即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0000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977542" y="6442667"/>
              <a:ext cx="3746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285720" y="5344555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实现清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1" name="Oval 25"/>
          <p:cNvSpPr>
            <a:spLocks noChangeArrowheads="1"/>
          </p:cNvSpPr>
          <p:nvPr/>
        </p:nvSpPr>
        <p:spPr bwMode="auto">
          <a:xfrm>
            <a:off x="4983728" y="48174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" name="Oval 25"/>
          <p:cNvSpPr>
            <a:spLocks noChangeArrowheads="1"/>
          </p:cNvSpPr>
          <p:nvPr/>
        </p:nvSpPr>
        <p:spPr bwMode="auto">
          <a:xfrm>
            <a:off x="3985776" y="48174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" name="Oval 25"/>
          <p:cNvSpPr>
            <a:spLocks noChangeArrowheads="1"/>
          </p:cNvSpPr>
          <p:nvPr/>
        </p:nvSpPr>
        <p:spPr bwMode="auto">
          <a:xfrm>
            <a:off x="4521200" y="48174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Line 4"/>
          <p:cNvSpPr>
            <a:spLocks noChangeShapeType="1"/>
          </p:cNvSpPr>
          <p:nvPr/>
        </p:nvSpPr>
        <p:spPr bwMode="auto">
          <a:xfrm>
            <a:off x="2057400" y="2492388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>
            <a:off x="3657600" y="2492388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>
            <a:off x="5257800" y="2492388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>
            <a:off x="6705600" y="2492388"/>
            <a:ext cx="990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6" name="Line 8"/>
          <p:cNvSpPr>
            <a:spLocks noChangeShapeType="1"/>
          </p:cNvSpPr>
          <p:nvPr/>
        </p:nvSpPr>
        <p:spPr bwMode="auto">
          <a:xfrm>
            <a:off x="8153400" y="2720988"/>
            <a:ext cx="0" cy="2209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 flipH="1">
            <a:off x="6629400" y="5083188"/>
            <a:ext cx="914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H="1">
            <a:off x="5029200" y="5083188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 flipH="1">
            <a:off x="3581400" y="5083188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H="1">
            <a:off x="1828800" y="508318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 flipV="1">
            <a:off x="1447800" y="2797188"/>
            <a:ext cx="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02" name="Oval 14"/>
          <p:cNvSpPr>
            <a:spLocks noChangeArrowheads="1"/>
          </p:cNvSpPr>
          <p:nvPr/>
        </p:nvSpPr>
        <p:spPr bwMode="auto">
          <a:xfrm>
            <a:off x="762000" y="2035188"/>
            <a:ext cx="1371600" cy="1905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V="1">
            <a:off x="1447800" y="3787788"/>
            <a:ext cx="0" cy="1143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7620000" y="2187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7620000" y="4778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5715000" y="2187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5715000" y="4778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708" name="Rectangle 20"/>
          <p:cNvSpPr>
            <a:spLocks noChangeArrowheads="1"/>
          </p:cNvSpPr>
          <p:nvPr/>
        </p:nvSpPr>
        <p:spPr bwMode="auto">
          <a:xfrm>
            <a:off x="4191000" y="2187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709" name="Rectangle 21"/>
          <p:cNvSpPr>
            <a:spLocks noChangeArrowheads="1"/>
          </p:cNvSpPr>
          <p:nvPr/>
        </p:nvSpPr>
        <p:spPr bwMode="auto">
          <a:xfrm>
            <a:off x="4114800" y="4778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710" name="Rectangle 22"/>
          <p:cNvSpPr>
            <a:spLocks noChangeArrowheads="1"/>
          </p:cNvSpPr>
          <p:nvPr/>
        </p:nvSpPr>
        <p:spPr bwMode="auto">
          <a:xfrm>
            <a:off x="2667000" y="2187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711" name="Rectangle 23"/>
          <p:cNvSpPr>
            <a:spLocks noChangeArrowheads="1"/>
          </p:cNvSpPr>
          <p:nvPr/>
        </p:nvSpPr>
        <p:spPr bwMode="auto">
          <a:xfrm>
            <a:off x="2590800" y="4778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712" name="Rectangle 24"/>
          <p:cNvSpPr>
            <a:spLocks noChangeArrowheads="1"/>
          </p:cNvSpPr>
          <p:nvPr/>
        </p:nvSpPr>
        <p:spPr bwMode="auto">
          <a:xfrm>
            <a:off x="990600" y="4778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990600" y="2187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714" name="Rectangle 26"/>
          <p:cNvSpPr>
            <a:spLocks noChangeArrowheads="1"/>
          </p:cNvSpPr>
          <p:nvPr/>
        </p:nvSpPr>
        <p:spPr bwMode="auto">
          <a:xfrm>
            <a:off x="914400" y="3254388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1010 （不是有效的计数状态）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142844" y="486771"/>
            <a:ext cx="9417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采用反馈归零法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进制加法计数器的计数范围：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Line 4"/>
          <p:cNvSpPr>
            <a:spLocks noChangeShapeType="1"/>
          </p:cNvSpPr>
          <p:nvPr/>
        </p:nvSpPr>
        <p:spPr bwMode="auto">
          <a:xfrm>
            <a:off x="1905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17" name="Line 5"/>
          <p:cNvSpPr>
            <a:spLocks noChangeShapeType="1"/>
          </p:cNvSpPr>
          <p:nvPr/>
        </p:nvSpPr>
        <p:spPr bwMode="auto">
          <a:xfrm>
            <a:off x="19050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22098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>
            <a:off x="22098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>
            <a:off x="2514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1" name="Line 9"/>
          <p:cNvSpPr>
            <a:spLocks noChangeShapeType="1"/>
          </p:cNvSpPr>
          <p:nvPr/>
        </p:nvSpPr>
        <p:spPr bwMode="auto">
          <a:xfrm>
            <a:off x="25146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28194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3" name="Line 11"/>
          <p:cNvSpPr>
            <a:spLocks noChangeShapeType="1"/>
          </p:cNvSpPr>
          <p:nvPr/>
        </p:nvSpPr>
        <p:spPr bwMode="auto">
          <a:xfrm>
            <a:off x="28194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4" name="Line 12"/>
          <p:cNvSpPr>
            <a:spLocks noChangeShapeType="1"/>
          </p:cNvSpPr>
          <p:nvPr/>
        </p:nvSpPr>
        <p:spPr bwMode="auto">
          <a:xfrm flipH="1">
            <a:off x="16764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5" name="Line 13"/>
          <p:cNvSpPr>
            <a:spLocks noChangeShapeType="1"/>
          </p:cNvSpPr>
          <p:nvPr/>
        </p:nvSpPr>
        <p:spPr bwMode="auto">
          <a:xfrm>
            <a:off x="31242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6" name="Line 14"/>
          <p:cNvSpPr>
            <a:spLocks noChangeShapeType="1"/>
          </p:cNvSpPr>
          <p:nvPr/>
        </p:nvSpPr>
        <p:spPr bwMode="auto">
          <a:xfrm>
            <a:off x="31242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7" name="Line 15"/>
          <p:cNvSpPr>
            <a:spLocks noChangeShapeType="1"/>
          </p:cNvSpPr>
          <p:nvPr/>
        </p:nvSpPr>
        <p:spPr bwMode="auto">
          <a:xfrm flipV="1">
            <a:off x="3429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8" name="Line 16"/>
          <p:cNvSpPr>
            <a:spLocks noChangeShapeType="1"/>
          </p:cNvSpPr>
          <p:nvPr/>
        </p:nvSpPr>
        <p:spPr bwMode="auto">
          <a:xfrm>
            <a:off x="3429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9" name="Line 17"/>
          <p:cNvSpPr>
            <a:spLocks noChangeShapeType="1"/>
          </p:cNvSpPr>
          <p:nvPr/>
        </p:nvSpPr>
        <p:spPr bwMode="auto">
          <a:xfrm>
            <a:off x="37338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0" name="Line 18"/>
          <p:cNvSpPr>
            <a:spLocks noChangeShapeType="1"/>
          </p:cNvSpPr>
          <p:nvPr/>
        </p:nvSpPr>
        <p:spPr bwMode="auto">
          <a:xfrm>
            <a:off x="37338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1" name="Line 19"/>
          <p:cNvSpPr>
            <a:spLocks noChangeShapeType="1"/>
          </p:cNvSpPr>
          <p:nvPr/>
        </p:nvSpPr>
        <p:spPr bwMode="auto">
          <a:xfrm flipV="1">
            <a:off x="4038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2" name="Line 20"/>
          <p:cNvSpPr>
            <a:spLocks noChangeShapeType="1"/>
          </p:cNvSpPr>
          <p:nvPr/>
        </p:nvSpPr>
        <p:spPr bwMode="auto">
          <a:xfrm>
            <a:off x="4038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3" name="Line 21"/>
          <p:cNvSpPr>
            <a:spLocks noChangeShapeType="1"/>
          </p:cNvSpPr>
          <p:nvPr/>
        </p:nvSpPr>
        <p:spPr bwMode="auto">
          <a:xfrm flipH="1">
            <a:off x="2895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4" name="Line 22"/>
          <p:cNvSpPr>
            <a:spLocks noChangeShapeType="1"/>
          </p:cNvSpPr>
          <p:nvPr/>
        </p:nvSpPr>
        <p:spPr bwMode="auto">
          <a:xfrm>
            <a:off x="42672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5" name="Line 23"/>
          <p:cNvSpPr>
            <a:spLocks noChangeShapeType="1"/>
          </p:cNvSpPr>
          <p:nvPr/>
        </p:nvSpPr>
        <p:spPr bwMode="auto">
          <a:xfrm>
            <a:off x="42672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6" name="Line 24"/>
          <p:cNvSpPr>
            <a:spLocks noChangeShapeType="1"/>
          </p:cNvSpPr>
          <p:nvPr/>
        </p:nvSpPr>
        <p:spPr bwMode="auto">
          <a:xfrm flipV="1">
            <a:off x="4572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7" name="Line 25"/>
          <p:cNvSpPr>
            <a:spLocks noChangeShapeType="1"/>
          </p:cNvSpPr>
          <p:nvPr/>
        </p:nvSpPr>
        <p:spPr bwMode="auto">
          <a:xfrm>
            <a:off x="4572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8" name="Line 26"/>
          <p:cNvSpPr>
            <a:spLocks noChangeShapeType="1"/>
          </p:cNvSpPr>
          <p:nvPr/>
        </p:nvSpPr>
        <p:spPr bwMode="auto">
          <a:xfrm>
            <a:off x="48768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9" name="Line 27"/>
          <p:cNvSpPr>
            <a:spLocks noChangeShapeType="1"/>
          </p:cNvSpPr>
          <p:nvPr/>
        </p:nvSpPr>
        <p:spPr bwMode="auto">
          <a:xfrm>
            <a:off x="48768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0" name="Line 28"/>
          <p:cNvSpPr>
            <a:spLocks noChangeShapeType="1"/>
          </p:cNvSpPr>
          <p:nvPr/>
        </p:nvSpPr>
        <p:spPr bwMode="auto">
          <a:xfrm flipV="1">
            <a:off x="5181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1" name="Line 29"/>
          <p:cNvSpPr>
            <a:spLocks noChangeShapeType="1"/>
          </p:cNvSpPr>
          <p:nvPr/>
        </p:nvSpPr>
        <p:spPr bwMode="auto">
          <a:xfrm>
            <a:off x="5181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2" name="Line 30"/>
          <p:cNvSpPr>
            <a:spLocks noChangeShapeType="1"/>
          </p:cNvSpPr>
          <p:nvPr/>
        </p:nvSpPr>
        <p:spPr bwMode="auto">
          <a:xfrm flipH="1">
            <a:off x="4038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3" name="Line 31"/>
          <p:cNvSpPr>
            <a:spLocks noChangeShapeType="1"/>
          </p:cNvSpPr>
          <p:nvPr/>
        </p:nvSpPr>
        <p:spPr bwMode="auto">
          <a:xfrm>
            <a:off x="54864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4" name="Line 32"/>
          <p:cNvSpPr>
            <a:spLocks noChangeShapeType="1"/>
          </p:cNvSpPr>
          <p:nvPr/>
        </p:nvSpPr>
        <p:spPr bwMode="auto">
          <a:xfrm>
            <a:off x="54864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5" name="Line 33"/>
          <p:cNvSpPr>
            <a:spLocks noChangeShapeType="1"/>
          </p:cNvSpPr>
          <p:nvPr/>
        </p:nvSpPr>
        <p:spPr bwMode="auto">
          <a:xfrm flipV="1">
            <a:off x="57912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6" name="Line 34"/>
          <p:cNvSpPr>
            <a:spLocks noChangeShapeType="1"/>
          </p:cNvSpPr>
          <p:nvPr/>
        </p:nvSpPr>
        <p:spPr bwMode="auto">
          <a:xfrm>
            <a:off x="5791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7" name="Line 35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8" name="Line 36"/>
          <p:cNvSpPr>
            <a:spLocks noChangeShapeType="1"/>
          </p:cNvSpPr>
          <p:nvPr/>
        </p:nvSpPr>
        <p:spPr bwMode="auto">
          <a:xfrm>
            <a:off x="60960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9" name="Line 37"/>
          <p:cNvSpPr>
            <a:spLocks noChangeShapeType="1"/>
          </p:cNvSpPr>
          <p:nvPr/>
        </p:nvSpPr>
        <p:spPr bwMode="auto">
          <a:xfrm flipV="1">
            <a:off x="64008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0" name="Line 38"/>
          <p:cNvSpPr>
            <a:spLocks noChangeShapeType="1"/>
          </p:cNvSpPr>
          <p:nvPr/>
        </p:nvSpPr>
        <p:spPr bwMode="auto">
          <a:xfrm>
            <a:off x="64008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1" name="Line 39"/>
          <p:cNvSpPr>
            <a:spLocks noChangeShapeType="1"/>
          </p:cNvSpPr>
          <p:nvPr/>
        </p:nvSpPr>
        <p:spPr bwMode="auto">
          <a:xfrm flipH="1">
            <a:off x="52578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2" name="Line 40"/>
          <p:cNvSpPr>
            <a:spLocks noChangeShapeType="1"/>
          </p:cNvSpPr>
          <p:nvPr/>
        </p:nvSpPr>
        <p:spPr bwMode="auto">
          <a:xfrm>
            <a:off x="6705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3" name="Line 41"/>
          <p:cNvSpPr>
            <a:spLocks noChangeShapeType="1"/>
          </p:cNvSpPr>
          <p:nvPr/>
        </p:nvSpPr>
        <p:spPr bwMode="auto">
          <a:xfrm>
            <a:off x="67056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4" name="Line 42"/>
          <p:cNvSpPr>
            <a:spLocks noChangeShapeType="1"/>
          </p:cNvSpPr>
          <p:nvPr/>
        </p:nvSpPr>
        <p:spPr bwMode="auto">
          <a:xfrm flipV="1">
            <a:off x="70104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5" name="Line 43"/>
          <p:cNvSpPr>
            <a:spLocks noChangeShapeType="1"/>
          </p:cNvSpPr>
          <p:nvPr/>
        </p:nvSpPr>
        <p:spPr bwMode="auto">
          <a:xfrm>
            <a:off x="7010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6" name="Line 44"/>
          <p:cNvSpPr>
            <a:spLocks noChangeShapeType="1"/>
          </p:cNvSpPr>
          <p:nvPr/>
        </p:nvSpPr>
        <p:spPr bwMode="auto">
          <a:xfrm>
            <a:off x="73152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7" name="Line 45"/>
          <p:cNvSpPr>
            <a:spLocks noChangeShapeType="1"/>
          </p:cNvSpPr>
          <p:nvPr/>
        </p:nvSpPr>
        <p:spPr bwMode="auto">
          <a:xfrm>
            <a:off x="73152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8" name="Line 46"/>
          <p:cNvSpPr>
            <a:spLocks noChangeShapeType="1"/>
          </p:cNvSpPr>
          <p:nvPr/>
        </p:nvSpPr>
        <p:spPr bwMode="auto">
          <a:xfrm flipV="1">
            <a:off x="7620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9" name="Line 47"/>
          <p:cNvSpPr>
            <a:spLocks noChangeShapeType="1"/>
          </p:cNvSpPr>
          <p:nvPr/>
        </p:nvSpPr>
        <p:spPr bwMode="auto">
          <a:xfrm flipH="1">
            <a:off x="64770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60" name="Line 48"/>
          <p:cNvSpPr>
            <a:spLocks noChangeShapeType="1"/>
          </p:cNvSpPr>
          <p:nvPr/>
        </p:nvSpPr>
        <p:spPr bwMode="auto">
          <a:xfrm>
            <a:off x="7620000" y="160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61" name="Line 49"/>
          <p:cNvSpPr>
            <a:spLocks noChangeShapeType="1"/>
          </p:cNvSpPr>
          <p:nvPr/>
        </p:nvSpPr>
        <p:spPr bwMode="auto">
          <a:xfrm flipH="1">
            <a:off x="1295400" y="160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62" name="Rectangle 50"/>
          <p:cNvSpPr>
            <a:spLocks noChangeArrowheads="1"/>
          </p:cNvSpPr>
          <p:nvPr/>
        </p:nvSpPr>
        <p:spPr bwMode="auto">
          <a:xfrm>
            <a:off x="18288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63" name="Rectangle 51"/>
          <p:cNvSpPr>
            <a:spLocks noChangeArrowheads="1"/>
          </p:cNvSpPr>
          <p:nvPr/>
        </p:nvSpPr>
        <p:spPr bwMode="auto">
          <a:xfrm>
            <a:off x="24384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64" name="Rectangle 52"/>
          <p:cNvSpPr>
            <a:spLocks noChangeArrowheads="1"/>
          </p:cNvSpPr>
          <p:nvPr/>
        </p:nvSpPr>
        <p:spPr bwMode="auto">
          <a:xfrm>
            <a:off x="30480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65" name="Rectangle 53"/>
          <p:cNvSpPr>
            <a:spLocks noChangeArrowheads="1"/>
          </p:cNvSpPr>
          <p:nvPr/>
        </p:nvSpPr>
        <p:spPr bwMode="auto">
          <a:xfrm>
            <a:off x="36576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66" name="Rectangle 54"/>
          <p:cNvSpPr>
            <a:spLocks noChangeArrowheads="1"/>
          </p:cNvSpPr>
          <p:nvPr/>
        </p:nvSpPr>
        <p:spPr bwMode="auto">
          <a:xfrm>
            <a:off x="41910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67" name="Rectangle 55"/>
          <p:cNvSpPr>
            <a:spLocks noChangeArrowheads="1"/>
          </p:cNvSpPr>
          <p:nvPr/>
        </p:nvSpPr>
        <p:spPr bwMode="auto">
          <a:xfrm>
            <a:off x="48006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68" name="Rectangle 56"/>
          <p:cNvSpPr>
            <a:spLocks noChangeArrowheads="1"/>
          </p:cNvSpPr>
          <p:nvPr/>
        </p:nvSpPr>
        <p:spPr bwMode="auto">
          <a:xfrm>
            <a:off x="54864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69" name="Rectangle 57"/>
          <p:cNvSpPr>
            <a:spLocks noChangeArrowheads="1"/>
          </p:cNvSpPr>
          <p:nvPr/>
        </p:nvSpPr>
        <p:spPr bwMode="auto">
          <a:xfrm>
            <a:off x="60198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70" name="Rectangle 58"/>
          <p:cNvSpPr>
            <a:spLocks noChangeArrowheads="1"/>
          </p:cNvSpPr>
          <p:nvPr/>
        </p:nvSpPr>
        <p:spPr bwMode="auto">
          <a:xfrm>
            <a:off x="66294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71" name="Rectangle 59"/>
          <p:cNvSpPr>
            <a:spLocks noChangeArrowheads="1"/>
          </p:cNvSpPr>
          <p:nvPr/>
        </p:nvSpPr>
        <p:spPr bwMode="auto">
          <a:xfrm>
            <a:off x="7162800" y="600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772" name="Rectangle 60"/>
          <p:cNvSpPr>
            <a:spLocks noChangeArrowheads="1"/>
          </p:cNvSpPr>
          <p:nvPr/>
        </p:nvSpPr>
        <p:spPr bwMode="auto">
          <a:xfrm>
            <a:off x="6858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3773" name="Group 61"/>
          <p:cNvGrpSpPr/>
          <p:nvPr/>
        </p:nvGrpSpPr>
        <p:grpSpPr bwMode="auto">
          <a:xfrm>
            <a:off x="1905000" y="1981200"/>
            <a:ext cx="609600" cy="457200"/>
            <a:chOff x="1584" y="1632"/>
            <a:chExt cx="384" cy="288"/>
          </a:xfrm>
        </p:grpSpPr>
        <p:sp>
          <p:nvSpPr>
            <p:cNvPr id="243774" name="Line 62"/>
            <p:cNvSpPr>
              <a:spLocks noChangeShapeType="1"/>
            </p:cNvSpPr>
            <p:nvPr/>
          </p:nvSpPr>
          <p:spPr bwMode="auto">
            <a:xfrm>
              <a:off x="158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75" name="Line 63"/>
            <p:cNvSpPr>
              <a:spLocks noChangeShapeType="1"/>
            </p:cNvSpPr>
            <p:nvPr/>
          </p:nvSpPr>
          <p:spPr bwMode="auto">
            <a:xfrm>
              <a:off x="158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76" name="Group 64"/>
          <p:cNvGrpSpPr/>
          <p:nvPr/>
        </p:nvGrpSpPr>
        <p:grpSpPr bwMode="auto">
          <a:xfrm>
            <a:off x="4267200" y="1981200"/>
            <a:ext cx="609600" cy="457200"/>
            <a:chOff x="3072" y="1632"/>
            <a:chExt cx="384" cy="288"/>
          </a:xfrm>
        </p:grpSpPr>
        <p:sp>
          <p:nvSpPr>
            <p:cNvPr id="243777" name="Line 65"/>
            <p:cNvSpPr>
              <a:spLocks noChangeShapeType="1"/>
            </p:cNvSpPr>
            <p:nvPr/>
          </p:nvSpPr>
          <p:spPr bwMode="auto">
            <a:xfrm>
              <a:off x="307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78" name="Line 66"/>
            <p:cNvSpPr>
              <a:spLocks noChangeShapeType="1"/>
            </p:cNvSpPr>
            <p:nvPr/>
          </p:nvSpPr>
          <p:spPr bwMode="auto">
            <a:xfrm>
              <a:off x="3072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79" name="Group 67"/>
          <p:cNvGrpSpPr/>
          <p:nvPr/>
        </p:nvGrpSpPr>
        <p:grpSpPr bwMode="auto">
          <a:xfrm>
            <a:off x="5486400" y="1981200"/>
            <a:ext cx="609600" cy="457200"/>
            <a:chOff x="3840" y="1632"/>
            <a:chExt cx="384" cy="288"/>
          </a:xfrm>
        </p:grpSpPr>
        <p:sp>
          <p:nvSpPr>
            <p:cNvPr id="243780" name="Line 68"/>
            <p:cNvSpPr>
              <a:spLocks noChangeShapeType="1"/>
            </p:cNvSpPr>
            <p:nvPr/>
          </p:nvSpPr>
          <p:spPr bwMode="auto">
            <a:xfrm>
              <a:off x="3840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81" name="Line 69"/>
            <p:cNvSpPr>
              <a:spLocks noChangeShapeType="1"/>
            </p:cNvSpPr>
            <p:nvPr/>
          </p:nvSpPr>
          <p:spPr bwMode="auto">
            <a:xfrm>
              <a:off x="3840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82" name="Group 70"/>
          <p:cNvGrpSpPr/>
          <p:nvPr/>
        </p:nvGrpSpPr>
        <p:grpSpPr bwMode="auto">
          <a:xfrm>
            <a:off x="6705600" y="1981200"/>
            <a:ext cx="609600" cy="457200"/>
            <a:chOff x="4608" y="1632"/>
            <a:chExt cx="384" cy="288"/>
          </a:xfrm>
        </p:grpSpPr>
        <p:sp>
          <p:nvSpPr>
            <p:cNvPr id="243783" name="Line 71"/>
            <p:cNvSpPr>
              <a:spLocks noChangeShapeType="1"/>
            </p:cNvSpPr>
            <p:nvPr/>
          </p:nvSpPr>
          <p:spPr bwMode="auto">
            <a:xfrm>
              <a:off x="4608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84" name="Line 72"/>
            <p:cNvSpPr>
              <a:spLocks noChangeShapeType="1"/>
            </p:cNvSpPr>
            <p:nvPr/>
          </p:nvSpPr>
          <p:spPr bwMode="auto">
            <a:xfrm>
              <a:off x="4608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85" name="Group 73"/>
          <p:cNvGrpSpPr/>
          <p:nvPr/>
        </p:nvGrpSpPr>
        <p:grpSpPr bwMode="auto">
          <a:xfrm>
            <a:off x="2514600" y="1981200"/>
            <a:ext cx="1219200" cy="1371600"/>
            <a:chOff x="1968" y="1632"/>
            <a:chExt cx="768" cy="864"/>
          </a:xfrm>
        </p:grpSpPr>
        <p:sp>
          <p:nvSpPr>
            <p:cNvPr id="243786" name="Line 74"/>
            <p:cNvSpPr>
              <a:spLocks noChangeShapeType="1"/>
            </p:cNvSpPr>
            <p:nvPr/>
          </p:nvSpPr>
          <p:spPr bwMode="auto">
            <a:xfrm>
              <a:off x="1968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87" name="Line 75"/>
            <p:cNvSpPr>
              <a:spLocks noChangeShapeType="1"/>
            </p:cNvSpPr>
            <p:nvPr/>
          </p:nvSpPr>
          <p:spPr bwMode="auto">
            <a:xfrm>
              <a:off x="196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88" name="Line 76"/>
            <p:cNvSpPr>
              <a:spLocks noChangeShapeType="1"/>
            </p:cNvSpPr>
            <p:nvPr/>
          </p:nvSpPr>
          <p:spPr bwMode="auto">
            <a:xfrm>
              <a:off x="1968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89" name="Line 77"/>
            <p:cNvSpPr>
              <a:spLocks noChangeShapeType="1"/>
            </p:cNvSpPr>
            <p:nvPr/>
          </p:nvSpPr>
          <p:spPr bwMode="auto">
            <a:xfrm>
              <a:off x="1968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90" name="Group 78"/>
          <p:cNvGrpSpPr/>
          <p:nvPr/>
        </p:nvGrpSpPr>
        <p:grpSpPr bwMode="auto">
          <a:xfrm>
            <a:off x="4876800" y="1981200"/>
            <a:ext cx="1219200" cy="1371600"/>
            <a:chOff x="3456" y="1632"/>
            <a:chExt cx="768" cy="864"/>
          </a:xfrm>
        </p:grpSpPr>
        <p:sp>
          <p:nvSpPr>
            <p:cNvPr id="243791" name="Line 79"/>
            <p:cNvSpPr>
              <a:spLocks noChangeShapeType="1"/>
            </p:cNvSpPr>
            <p:nvPr/>
          </p:nvSpPr>
          <p:spPr bwMode="auto">
            <a:xfrm>
              <a:off x="3456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2" name="Line 80"/>
            <p:cNvSpPr>
              <a:spLocks noChangeShapeType="1"/>
            </p:cNvSpPr>
            <p:nvPr/>
          </p:nvSpPr>
          <p:spPr bwMode="auto">
            <a:xfrm>
              <a:off x="3456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3" name="Line 81"/>
            <p:cNvSpPr>
              <a:spLocks noChangeShapeType="1"/>
            </p:cNvSpPr>
            <p:nvPr/>
          </p:nvSpPr>
          <p:spPr bwMode="auto">
            <a:xfrm flipV="1">
              <a:off x="3456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4" name="Line 82"/>
            <p:cNvSpPr>
              <a:spLocks noChangeShapeType="1"/>
            </p:cNvSpPr>
            <p:nvPr/>
          </p:nvSpPr>
          <p:spPr bwMode="auto">
            <a:xfrm>
              <a:off x="3456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95" name="Group 83"/>
          <p:cNvGrpSpPr/>
          <p:nvPr/>
        </p:nvGrpSpPr>
        <p:grpSpPr bwMode="auto">
          <a:xfrm>
            <a:off x="3733800" y="1981200"/>
            <a:ext cx="2362200" cy="2209800"/>
            <a:chOff x="2736" y="1632"/>
            <a:chExt cx="1488" cy="1392"/>
          </a:xfrm>
        </p:grpSpPr>
        <p:sp>
          <p:nvSpPr>
            <p:cNvPr id="243796" name="Line 84"/>
            <p:cNvSpPr>
              <a:spLocks noChangeShapeType="1"/>
            </p:cNvSpPr>
            <p:nvPr/>
          </p:nvSpPr>
          <p:spPr bwMode="auto">
            <a:xfrm>
              <a:off x="2736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7" name="Line 85"/>
            <p:cNvSpPr>
              <a:spLocks noChangeShapeType="1"/>
            </p:cNvSpPr>
            <p:nvPr/>
          </p:nvSpPr>
          <p:spPr bwMode="auto">
            <a:xfrm>
              <a:off x="2736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8" name="Line 86"/>
            <p:cNvSpPr>
              <a:spLocks noChangeShapeType="1"/>
            </p:cNvSpPr>
            <p:nvPr/>
          </p:nvSpPr>
          <p:spPr bwMode="auto">
            <a:xfrm>
              <a:off x="2736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9" name="Line 87"/>
            <p:cNvSpPr>
              <a:spLocks noChangeShapeType="1"/>
            </p:cNvSpPr>
            <p:nvPr/>
          </p:nvSpPr>
          <p:spPr bwMode="auto">
            <a:xfrm>
              <a:off x="2736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00" name="Line 88"/>
            <p:cNvSpPr>
              <a:spLocks noChangeShapeType="1"/>
            </p:cNvSpPr>
            <p:nvPr/>
          </p:nvSpPr>
          <p:spPr bwMode="auto">
            <a:xfrm>
              <a:off x="2736" y="25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01" name="Line 89"/>
            <p:cNvSpPr>
              <a:spLocks noChangeShapeType="1"/>
            </p:cNvSpPr>
            <p:nvPr/>
          </p:nvSpPr>
          <p:spPr bwMode="auto">
            <a:xfrm>
              <a:off x="2736" y="25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802" name="Group 90"/>
          <p:cNvGrpSpPr/>
          <p:nvPr/>
        </p:nvGrpSpPr>
        <p:grpSpPr bwMode="auto">
          <a:xfrm>
            <a:off x="1219200" y="2438400"/>
            <a:ext cx="4876800" cy="2895600"/>
            <a:chOff x="1152" y="1920"/>
            <a:chExt cx="3072" cy="1824"/>
          </a:xfrm>
        </p:grpSpPr>
        <p:sp>
          <p:nvSpPr>
            <p:cNvPr id="243803" name="Line 91"/>
            <p:cNvSpPr>
              <a:spLocks noChangeShapeType="1"/>
            </p:cNvSpPr>
            <p:nvPr/>
          </p:nvSpPr>
          <p:spPr bwMode="auto">
            <a:xfrm>
              <a:off x="1152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04" name="Line 92"/>
            <p:cNvSpPr>
              <a:spLocks noChangeShapeType="1"/>
            </p:cNvSpPr>
            <p:nvPr/>
          </p:nvSpPr>
          <p:spPr bwMode="auto">
            <a:xfrm>
              <a:off x="1152" y="24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05" name="Line 93"/>
            <p:cNvSpPr>
              <a:spLocks noChangeShapeType="1"/>
            </p:cNvSpPr>
            <p:nvPr/>
          </p:nvSpPr>
          <p:spPr bwMode="auto">
            <a:xfrm>
              <a:off x="1152" y="302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06" name="Line 94"/>
            <p:cNvSpPr>
              <a:spLocks noChangeShapeType="1"/>
            </p:cNvSpPr>
            <p:nvPr/>
          </p:nvSpPr>
          <p:spPr bwMode="auto">
            <a:xfrm>
              <a:off x="1152" y="374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3807" name="Rectangle 95"/>
          <p:cNvSpPr>
            <a:spLocks noChangeArrowheads="1"/>
          </p:cNvSpPr>
          <p:nvPr/>
        </p:nvSpPr>
        <p:spPr bwMode="auto">
          <a:xfrm>
            <a:off x="609600" y="1971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808" name="Rectangle 96"/>
          <p:cNvSpPr>
            <a:spLocks noChangeArrowheads="1"/>
          </p:cNvSpPr>
          <p:nvPr/>
        </p:nvSpPr>
        <p:spPr bwMode="auto">
          <a:xfrm>
            <a:off x="685800" y="2886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809" name="Rectangle 97"/>
          <p:cNvSpPr>
            <a:spLocks noChangeArrowheads="1"/>
          </p:cNvSpPr>
          <p:nvPr/>
        </p:nvSpPr>
        <p:spPr bwMode="auto">
          <a:xfrm>
            <a:off x="685800" y="38004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3810" name="Rectangle 98"/>
          <p:cNvSpPr>
            <a:spLocks noChangeArrowheads="1"/>
          </p:cNvSpPr>
          <p:nvPr/>
        </p:nvSpPr>
        <p:spPr bwMode="auto">
          <a:xfrm>
            <a:off x="685800" y="47148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3811" name="Group 99"/>
          <p:cNvGrpSpPr/>
          <p:nvPr/>
        </p:nvGrpSpPr>
        <p:grpSpPr bwMode="auto">
          <a:xfrm>
            <a:off x="6096000" y="1981200"/>
            <a:ext cx="1752600" cy="3352800"/>
            <a:chOff x="4224" y="1632"/>
            <a:chExt cx="1104" cy="2112"/>
          </a:xfrm>
        </p:grpSpPr>
        <p:sp>
          <p:nvSpPr>
            <p:cNvPr id="243812" name="Line 100"/>
            <p:cNvSpPr>
              <a:spLocks noChangeShapeType="1"/>
            </p:cNvSpPr>
            <p:nvPr/>
          </p:nvSpPr>
          <p:spPr bwMode="auto">
            <a:xfrm>
              <a:off x="422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3" name="Line 101"/>
            <p:cNvSpPr>
              <a:spLocks noChangeShapeType="1"/>
            </p:cNvSpPr>
            <p:nvPr/>
          </p:nvSpPr>
          <p:spPr bwMode="auto">
            <a:xfrm>
              <a:off x="422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4" name="Line 102"/>
            <p:cNvSpPr>
              <a:spLocks noChangeShapeType="1"/>
            </p:cNvSpPr>
            <p:nvPr/>
          </p:nvSpPr>
          <p:spPr bwMode="auto">
            <a:xfrm>
              <a:off x="42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5" name="Line 103"/>
            <p:cNvSpPr>
              <a:spLocks noChangeShapeType="1"/>
            </p:cNvSpPr>
            <p:nvPr/>
          </p:nvSpPr>
          <p:spPr bwMode="auto">
            <a:xfrm>
              <a:off x="4224" y="24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6" name="Line 104"/>
            <p:cNvSpPr>
              <a:spLocks noChangeShapeType="1"/>
            </p:cNvSpPr>
            <p:nvPr/>
          </p:nvSpPr>
          <p:spPr bwMode="auto">
            <a:xfrm>
              <a:off x="4224" y="25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7" name="Line 105"/>
            <p:cNvSpPr>
              <a:spLocks noChangeShapeType="1"/>
            </p:cNvSpPr>
            <p:nvPr/>
          </p:nvSpPr>
          <p:spPr bwMode="auto">
            <a:xfrm>
              <a:off x="4224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8" name="Line 106"/>
            <p:cNvSpPr>
              <a:spLocks noChangeShapeType="1"/>
            </p:cNvSpPr>
            <p:nvPr/>
          </p:nvSpPr>
          <p:spPr bwMode="auto">
            <a:xfrm>
              <a:off x="4224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9" name="Line 107"/>
            <p:cNvSpPr>
              <a:spLocks noChangeShapeType="1"/>
            </p:cNvSpPr>
            <p:nvPr/>
          </p:nvSpPr>
          <p:spPr bwMode="auto">
            <a:xfrm>
              <a:off x="4224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820" name="Group 108"/>
          <p:cNvGrpSpPr/>
          <p:nvPr/>
        </p:nvGrpSpPr>
        <p:grpSpPr bwMode="auto">
          <a:xfrm>
            <a:off x="3124200" y="1981200"/>
            <a:ext cx="609600" cy="457200"/>
            <a:chOff x="2352" y="1632"/>
            <a:chExt cx="384" cy="288"/>
          </a:xfrm>
        </p:grpSpPr>
        <p:sp>
          <p:nvSpPr>
            <p:cNvPr id="243821" name="Line 109"/>
            <p:cNvSpPr>
              <a:spLocks noChangeShapeType="1"/>
            </p:cNvSpPr>
            <p:nvPr/>
          </p:nvSpPr>
          <p:spPr bwMode="auto">
            <a:xfrm>
              <a:off x="2352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22" name="Line 110"/>
            <p:cNvSpPr>
              <a:spLocks noChangeShapeType="1"/>
            </p:cNvSpPr>
            <p:nvPr/>
          </p:nvSpPr>
          <p:spPr bwMode="auto">
            <a:xfrm flipV="1">
              <a:off x="235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823" name="Group 111"/>
          <p:cNvGrpSpPr/>
          <p:nvPr/>
        </p:nvGrpSpPr>
        <p:grpSpPr bwMode="auto">
          <a:xfrm>
            <a:off x="7315200" y="1981200"/>
            <a:ext cx="914400" cy="3352800"/>
            <a:chOff x="4992" y="1632"/>
            <a:chExt cx="576" cy="2112"/>
          </a:xfrm>
        </p:grpSpPr>
        <p:sp>
          <p:nvSpPr>
            <p:cNvPr id="243824" name="Line 112"/>
            <p:cNvSpPr>
              <a:spLocks noChangeShapeType="1"/>
            </p:cNvSpPr>
            <p:nvPr/>
          </p:nvSpPr>
          <p:spPr bwMode="auto">
            <a:xfrm>
              <a:off x="499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25" name="Line 113"/>
            <p:cNvSpPr>
              <a:spLocks noChangeShapeType="1"/>
            </p:cNvSpPr>
            <p:nvPr/>
          </p:nvSpPr>
          <p:spPr bwMode="auto">
            <a:xfrm>
              <a:off x="4992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27" name="Line 115"/>
            <p:cNvSpPr>
              <a:spLocks noChangeShapeType="1"/>
            </p:cNvSpPr>
            <p:nvPr/>
          </p:nvSpPr>
          <p:spPr bwMode="auto">
            <a:xfrm>
              <a:off x="4992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28" name="Line 116"/>
            <p:cNvSpPr>
              <a:spLocks noChangeShapeType="1"/>
            </p:cNvSpPr>
            <p:nvPr/>
          </p:nvSpPr>
          <p:spPr bwMode="auto">
            <a:xfrm>
              <a:off x="4992" y="37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29" name="Line 117"/>
            <p:cNvSpPr>
              <a:spLocks noChangeShapeType="1"/>
            </p:cNvSpPr>
            <p:nvPr/>
          </p:nvSpPr>
          <p:spPr bwMode="auto">
            <a:xfrm>
              <a:off x="4992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6" name="灯片编号占位符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17" name="Rectangle 24"/>
          <p:cNvSpPr>
            <a:spLocks noChangeArrowheads="1"/>
          </p:cNvSpPr>
          <p:nvPr/>
        </p:nvSpPr>
        <p:spPr bwMode="auto">
          <a:xfrm>
            <a:off x="6861198" y="450057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" name="Rectangle 24"/>
          <p:cNvSpPr>
            <a:spLocks noChangeArrowheads="1"/>
          </p:cNvSpPr>
          <p:nvPr/>
        </p:nvSpPr>
        <p:spPr bwMode="auto">
          <a:xfrm>
            <a:off x="6858016" y="3571876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" name="Rectangle 24"/>
          <p:cNvSpPr>
            <a:spLocks noChangeArrowheads="1"/>
          </p:cNvSpPr>
          <p:nvPr/>
        </p:nvSpPr>
        <p:spPr bwMode="auto">
          <a:xfrm>
            <a:off x="6858016" y="270134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Rectangle 24"/>
          <p:cNvSpPr>
            <a:spLocks noChangeArrowheads="1"/>
          </p:cNvSpPr>
          <p:nvPr/>
        </p:nvSpPr>
        <p:spPr bwMode="auto">
          <a:xfrm>
            <a:off x="6858016" y="1928802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" name="Rectangle 24"/>
          <p:cNvSpPr>
            <a:spLocks noChangeArrowheads="1"/>
          </p:cNvSpPr>
          <p:nvPr/>
        </p:nvSpPr>
        <p:spPr bwMode="auto">
          <a:xfrm>
            <a:off x="7468298" y="3571876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7500958" y="448729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" name="Rectangle 24"/>
          <p:cNvSpPr>
            <a:spLocks noChangeArrowheads="1"/>
          </p:cNvSpPr>
          <p:nvPr/>
        </p:nvSpPr>
        <p:spPr bwMode="auto">
          <a:xfrm>
            <a:off x="7500958" y="271462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" name="Rectangle 24"/>
          <p:cNvSpPr>
            <a:spLocks noChangeArrowheads="1"/>
          </p:cNvSpPr>
          <p:nvPr/>
        </p:nvSpPr>
        <p:spPr bwMode="auto">
          <a:xfrm>
            <a:off x="7500958" y="1915531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Rectangle 24"/>
          <p:cNvSpPr>
            <a:spLocks noChangeArrowheads="1"/>
          </p:cNvSpPr>
          <p:nvPr/>
        </p:nvSpPr>
        <p:spPr bwMode="auto">
          <a:xfrm>
            <a:off x="1363408" y="351370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6" name="Rectangle 24"/>
          <p:cNvSpPr>
            <a:spLocks noChangeArrowheads="1"/>
          </p:cNvSpPr>
          <p:nvPr/>
        </p:nvSpPr>
        <p:spPr bwMode="auto">
          <a:xfrm>
            <a:off x="1396068" y="4429132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Rectangle 24"/>
          <p:cNvSpPr>
            <a:spLocks noChangeArrowheads="1"/>
          </p:cNvSpPr>
          <p:nvPr/>
        </p:nvSpPr>
        <p:spPr bwMode="auto">
          <a:xfrm>
            <a:off x="1396068" y="2656453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Rectangle 24"/>
          <p:cNvSpPr>
            <a:spLocks noChangeArrowheads="1"/>
          </p:cNvSpPr>
          <p:nvPr/>
        </p:nvSpPr>
        <p:spPr bwMode="auto">
          <a:xfrm>
            <a:off x="1396068" y="1857364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6.4.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寄存器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Register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1715" name="Group 3"/>
          <p:cNvGrpSpPr/>
          <p:nvPr/>
        </p:nvGrpSpPr>
        <p:grpSpPr bwMode="auto">
          <a:xfrm>
            <a:off x="0" y="1052513"/>
            <a:ext cx="9144000" cy="1265237"/>
            <a:chOff x="0" y="672"/>
            <a:chExt cx="5760" cy="797"/>
          </a:xfrm>
        </p:grpSpPr>
        <p:sp>
          <p:nvSpPr>
            <p:cNvPr id="371716" name="Rectangle 4"/>
            <p:cNvSpPr>
              <a:spLocks noChangeArrowheads="1"/>
            </p:cNvSpPr>
            <p:nvPr/>
          </p:nvSpPr>
          <p:spPr bwMode="auto">
            <a:xfrm>
              <a:off x="268" y="672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寄存器用于存储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一组二值代码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。其分为基本寄存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1717" name="Rectangle 5"/>
            <p:cNvSpPr>
              <a:spLocks noChangeArrowheads="1"/>
            </p:cNvSpPr>
            <p:nvPr/>
          </p:nvSpPr>
          <p:spPr bwMode="auto">
            <a:xfrm>
              <a:off x="0" y="1104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器、移位寄存器(单向或双向)。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71718" name="Group 6"/>
          <p:cNvGrpSpPr/>
          <p:nvPr/>
        </p:nvGrpSpPr>
        <p:grpSpPr bwMode="auto">
          <a:xfrm>
            <a:off x="0" y="2667001"/>
            <a:ext cx="9212263" cy="1955801"/>
            <a:chOff x="0" y="1680"/>
            <a:chExt cx="5803" cy="1232"/>
          </a:xfrm>
        </p:grpSpPr>
        <p:sp>
          <p:nvSpPr>
            <p:cNvPr id="371719" name="Rectangle 7"/>
            <p:cNvSpPr>
              <a:spLocks noChangeArrowheads="1"/>
            </p:cNvSpPr>
            <p:nvPr/>
          </p:nvSpPr>
          <p:spPr bwMode="auto">
            <a:xfrm>
              <a:off x="336" y="168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例1：试设计一个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三位串行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输入，串行输出的移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1720" name="Rectangle 8"/>
            <p:cNvSpPr>
              <a:spLocks noChangeArrowheads="1"/>
            </p:cNvSpPr>
            <p:nvPr/>
          </p:nvSpPr>
          <p:spPr bwMode="auto">
            <a:xfrm>
              <a:off x="0" y="2112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位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寄存器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输入信号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由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低位到高位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依次进行，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输入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1721" name="Rectangle 9"/>
            <p:cNvSpPr>
              <a:spLocks noChangeArrowheads="1"/>
            </p:cNvSpPr>
            <p:nvPr/>
          </p:nvSpPr>
          <p:spPr bwMode="auto">
            <a:xfrm>
              <a:off x="0" y="2544"/>
              <a:ext cx="54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端为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为组成寄存器的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触发器的最高位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71722" name="Group 10"/>
          <p:cNvGrpSpPr/>
          <p:nvPr/>
        </p:nvGrpSpPr>
        <p:grpSpPr bwMode="auto">
          <a:xfrm>
            <a:off x="0" y="4876800"/>
            <a:ext cx="8845550" cy="1265238"/>
            <a:chOff x="0" y="3072"/>
            <a:chExt cx="5572" cy="797"/>
          </a:xfrm>
        </p:grpSpPr>
        <p:sp>
          <p:nvSpPr>
            <p:cNvPr id="371723" name="Rectangle 11"/>
            <p:cNvSpPr>
              <a:spLocks noChangeArrowheads="1"/>
            </p:cNvSpPr>
            <p:nvPr/>
          </p:nvSpPr>
          <p:spPr bwMode="auto">
            <a:xfrm>
              <a:off x="336" y="3072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根据以上要求可直接作出该寄存器的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状态图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1724" name="Rectangle 12"/>
            <p:cNvSpPr>
              <a:spLocks noChangeArrowheads="1"/>
            </p:cNvSpPr>
            <p:nvPr/>
          </p:nvSpPr>
          <p:spPr bwMode="auto">
            <a:xfrm>
              <a:off x="0" y="3504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676400" y="1209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429000" y="1209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5105400" y="1209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6858000" y="1209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6934200" y="43338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5105400" y="4410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429000" y="4410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1600200" y="43338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4227" name="Group 83"/>
          <p:cNvGrpSpPr/>
          <p:nvPr/>
        </p:nvGrpSpPr>
        <p:grpSpPr bwMode="auto">
          <a:xfrm>
            <a:off x="1143000" y="304800"/>
            <a:ext cx="1373188" cy="1068388"/>
            <a:chOff x="720" y="192"/>
            <a:chExt cx="865" cy="673"/>
          </a:xfrm>
        </p:grpSpPr>
        <p:sp>
          <p:nvSpPr>
            <p:cNvPr id="134182" name="Arc 38"/>
            <p:cNvSpPr/>
            <p:nvPr/>
          </p:nvSpPr>
          <p:spPr bwMode="auto">
            <a:xfrm>
              <a:off x="961" y="337"/>
              <a:ext cx="624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2980 w 43200"/>
                <a:gd name="T3" fmla="*/ 39959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9075"/>
                    <a:pt x="39334" y="36020"/>
                    <a:pt x="32980" y="39959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9075"/>
                    <a:pt x="39334" y="36020"/>
                    <a:pt x="32980" y="3995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84" name="Rectangle 40"/>
            <p:cNvSpPr>
              <a:spLocks noChangeArrowheads="1"/>
            </p:cNvSpPr>
            <p:nvPr/>
          </p:nvSpPr>
          <p:spPr bwMode="auto">
            <a:xfrm>
              <a:off x="720" y="19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  <a:endParaRPr lang="zh-CN" altLang="en-US" sz="28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17" name="Group 73"/>
          <p:cNvGrpSpPr/>
          <p:nvPr/>
        </p:nvGrpSpPr>
        <p:grpSpPr bwMode="auto">
          <a:xfrm>
            <a:off x="2590800" y="1066800"/>
            <a:ext cx="762000" cy="519113"/>
            <a:chOff x="1632" y="672"/>
            <a:chExt cx="480" cy="327"/>
          </a:xfrm>
        </p:grpSpPr>
        <p:sp>
          <p:nvSpPr>
            <p:cNvPr id="134156" name="Line 12"/>
            <p:cNvSpPr>
              <a:spLocks noChangeShapeType="1"/>
            </p:cNvSpPr>
            <p:nvPr/>
          </p:nvSpPr>
          <p:spPr bwMode="auto">
            <a:xfrm>
              <a:off x="1632" y="960"/>
              <a:ext cx="48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5" name="Rectangle 41"/>
            <p:cNvSpPr>
              <a:spLocks noChangeArrowheads="1"/>
            </p:cNvSpPr>
            <p:nvPr/>
          </p:nvSpPr>
          <p:spPr bwMode="auto">
            <a:xfrm>
              <a:off x="1728" y="67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10" name="Group 66"/>
          <p:cNvGrpSpPr/>
          <p:nvPr/>
        </p:nvGrpSpPr>
        <p:grpSpPr bwMode="auto">
          <a:xfrm>
            <a:off x="4267200" y="1066800"/>
            <a:ext cx="838200" cy="519113"/>
            <a:chOff x="2688" y="672"/>
            <a:chExt cx="528" cy="327"/>
          </a:xfrm>
        </p:grpSpPr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>
              <a:off x="2688" y="960"/>
              <a:ext cx="52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6" name="Rectangle 42"/>
            <p:cNvSpPr>
              <a:spLocks noChangeArrowheads="1"/>
            </p:cNvSpPr>
            <p:nvPr/>
          </p:nvSpPr>
          <p:spPr bwMode="auto">
            <a:xfrm>
              <a:off x="2832" y="67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  <a:endParaRPr lang="zh-CN" altLang="en-US" sz="28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18" name="Group 74"/>
          <p:cNvGrpSpPr/>
          <p:nvPr/>
        </p:nvGrpSpPr>
        <p:grpSpPr bwMode="auto">
          <a:xfrm>
            <a:off x="3810000" y="457200"/>
            <a:ext cx="3429000" cy="838200"/>
            <a:chOff x="2400" y="288"/>
            <a:chExt cx="2160" cy="528"/>
          </a:xfrm>
        </p:grpSpPr>
        <p:sp>
          <p:nvSpPr>
            <p:cNvPr id="134158" name="Line 14"/>
            <p:cNvSpPr>
              <a:spLocks noChangeShapeType="1"/>
            </p:cNvSpPr>
            <p:nvPr/>
          </p:nvSpPr>
          <p:spPr bwMode="auto">
            <a:xfrm flipV="1">
              <a:off x="2400" y="576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59" name="Line 15"/>
            <p:cNvSpPr>
              <a:spLocks noChangeShapeType="1"/>
            </p:cNvSpPr>
            <p:nvPr/>
          </p:nvSpPr>
          <p:spPr bwMode="auto">
            <a:xfrm>
              <a:off x="2400" y="576"/>
              <a:ext cx="216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0" name="Line 16"/>
            <p:cNvSpPr>
              <a:spLocks noChangeShapeType="1"/>
            </p:cNvSpPr>
            <p:nvPr/>
          </p:nvSpPr>
          <p:spPr bwMode="auto">
            <a:xfrm>
              <a:off x="4560" y="576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7" name="Rectangle 43"/>
            <p:cNvSpPr>
              <a:spLocks noChangeArrowheads="1"/>
            </p:cNvSpPr>
            <p:nvPr/>
          </p:nvSpPr>
          <p:spPr bwMode="auto">
            <a:xfrm>
              <a:off x="3360" y="288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19" name="Group 75"/>
          <p:cNvGrpSpPr/>
          <p:nvPr/>
        </p:nvGrpSpPr>
        <p:grpSpPr bwMode="auto">
          <a:xfrm>
            <a:off x="4724400" y="1828800"/>
            <a:ext cx="533400" cy="2590800"/>
            <a:chOff x="2976" y="1152"/>
            <a:chExt cx="336" cy="1632"/>
          </a:xfrm>
        </p:grpSpPr>
        <p:sp>
          <p:nvSpPr>
            <p:cNvPr id="134162" name="Line 18"/>
            <p:cNvSpPr>
              <a:spLocks noChangeShapeType="1"/>
            </p:cNvSpPr>
            <p:nvPr/>
          </p:nvSpPr>
          <p:spPr bwMode="auto">
            <a:xfrm>
              <a:off x="3312" y="1152"/>
              <a:ext cx="0" cy="16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9" name="Rectangle 45"/>
            <p:cNvSpPr>
              <a:spLocks noChangeArrowheads="1"/>
            </p:cNvSpPr>
            <p:nvPr/>
          </p:nvSpPr>
          <p:spPr bwMode="auto">
            <a:xfrm>
              <a:off x="2976" y="115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11" name="Group 67"/>
          <p:cNvGrpSpPr/>
          <p:nvPr/>
        </p:nvGrpSpPr>
        <p:grpSpPr bwMode="auto">
          <a:xfrm>
            <a:off x="5943600" y="1828800"/>
            <a:ext cx="1497013" cy="2590800"/>
            <a:chOff x="3744" y="1152"/>
            <a:chExt cx="943" cy="1632"/>
          </a:xfrm>
        </p:grpSpPr>
        <p:sp>
          <p:nvSpPr>
            <p:cNvPr id="134161" name="Line 17"/>
            <p:cNvSpPr>
              <a:spLocks noChangeShapeType="1"/>
            </p:cNvSpPr>
            <p:nvPr/>
          </p:nvSpPr>
          <p:spPr bwMode="auto">
            <a:xfrm>
              <a:off x="3744" y="1152"/>
              <a:ext cx="943" cy="163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8" name="Rectangle 44"/>
            <p:cNvSpPr>
              <a:spLocks noChangeArrowheads="1"/>
            </p:cNvSpPr>
            <p:nvPr/>
          </p:nvSpPr>
          <p:spPr bwMode="auto">
            <a:xfrm>
              <a:off x="3840" y="115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  <a:endParaRPr lang="zh-CN" alt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12" name="Group 68"/>
          <p:cNvGrpSpPr/>
          <p:nvPr/>
        </p:nvGrpSpPr>
        <p:grpSpPr bwMode="auto">
          <a:xfrm>
            <a:off x="3581400" y="1676400"/>
            <a:ext cx="4633913" cy="4495800"/>
            <a:chOff x="2256" y="1056"/>
            <a:chExt cx="2919" cy="2832"/>
          </a:xfrm>
        </p:grpSpPr>
        <p:sp>
          <p:nvSpPr>
            <p:cNvPr id="134163" name="Line 19"/>
            <p:cNvSpPr>
              <a:spLocks noChangeShapeType="1"/>
            </p:cNvSpPr>
            <p:nvPr/>
          </p:nvSpPr>
          <p:spPr bwMode="auto">
            <a:xfrm flipV="1">
              <a:off x="4848" y="1056"/>
              <a:ext cx="28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4" name="Line 20"/>
            <p:cNvSpPr>
              <a:spLocks noChangeShapeType="1"/>
            </p:cNvSpPr>
            <p:nvPr/>
          </p:nvSpPr>
          <p:spPr bwMode="auto">
            <a:xfrm>
              <a:off x="5136" y="1056"/>
              <a:ext cx="0" cy="283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5" name="Line 21"/>
            <p:cNvSpPr>
              <a:spLocks noChangeShapeType="1"/>
            </p:cNvSpPr>
            <p:nvPr/>
          </p:nvSpPr>
          <p:spPr bwMode="auto">
            <a:xfrm flipH="1">
              <a:off x="2256" y="3888"/>
              <a:ext cx="288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6" name="Line 22"/>
            <p:cNvSpPr>
              <a:spLocks noChangeShapeType="1"/>
            </p:cNvSpPr>
            <p:nvPr/>
          </p:nvSpPr>
          <p:spPr bwMode="auto">
            <a:xfrm flipV="1">
              <a:off x="2256" y="3072"/>
              <a:ext cx="0" cy="81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0" name="Rectangle 46"/>
            <p:cNvSpPr>
              <a:spLocks noChangeArrowheads="1"/>
            </p:cNvSpPr>
            <p:nvPr/>
          </p:nvSpPr>
          <p:spPr bwMode="auto">
            <a:xfrm>
              <a:off x="4848" y="1344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  <a:endParaRPr lang="zh-CN" alt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20" name="Group 76"/>
          <p:cNvGrpSpPr/>
          <p:nvPr/>
        </p:nvGrpSpPr>
        <p:grpSpPr bwMode="auto">
          <a:xfrm>
            <a:off x="1962150" y="1449388"/>
            <a:ext cx="6691313" cy="5105400"/>
            <a:chOff x="1248" y="912"/>
            <a:chExt cx="4215" cy="3216"/>
          </a:xfrm>
        </p:grpSpPr>
        <p:sp>
          <p:nvSpPr>
            <p:cNvPr id="134167" name="Line 23"/>
            <p:cNvSpPr>
              <a:spLocks noChangeShapeType="1"/>
            </p:cNvSpPr>
            <p:nvPr/>
          </p:nvSpPr>
          <p:spPr bwMode="auto">
            <a:xfrm>
              <a:off x="4848" y="912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8" name="Line 24"/>
            <p:cNvSpPr>
              <a:spLocks noChangeShapeType="1"/>
            </p:cNvSpPr>
            <p:nvPr/>
          </p:nvSpPr>
          <p:spPr bwMode="auto">
            <a:xfrm>
              <a:off x="5424" y="912"/>
              <a:ext cx="0" cy="321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9" name="Line 25"/>
            <p:cNvSpPr>
              <a:spLocks noChangeShapeType="1"/>
            </p:cNvSpPr>
            <p:nvPr/>
          </p:nvSpPr>
          <p:spPr bwMode="auto">
            <a:xfrm flipH="1">
              <a:off x="1248" y="4128"/>
              <a:ext cx="41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0" name="Line 26"/>
            <p:cNvSpPr>
              <a:spLocks noChangeShapeType="1"/>
            </p:cNvSpPr>
            <p:nvPr/>
          </p:nvSpPr>
          <p:spPr bwMode="auto">
            <a:xfrm flipV="1">
              <a:off x="1248" y="3072"/>
              <a:ext cx="0" cy="105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1" name="Rectangle 47"/>
            <p:cNvSpPr>
              <a:spLocks noChangeArrowheads="1"/>
            </p:cNvSpPr>
            <p:nvPr/>
          </p:nvSpPr>
          <p:spPr bwMode="auto">
            <a:xfrm>
              <a:off x="5136" y="1344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13" name="Group 69"/>
          <p:cNvGrpSpPr/>
          <p:nvPr/>
        </p:nvGrpSpPr>
        <p:grpSpPr bwMode="auto">
          <a:xfrm>
            <a:off x="2133600" y="1676400"/>
            <a:ext cx="4953000" cy="3149600"/>
            <a:chOff x="1344" y="1056"/>
            <a:chExt cx="3120" cy="1984"/>
          </a:xfrm>
        </p:grpSpPr>
        <p:sp>
          <p:nvSpPr>
            <p:cNvPr id="134171" name="Line 27"/>
            <p:cNvSpPr>
              <a:spLocks noChangeShapeType="1"/>
            </p:cNvSpPr>
            <p:nvPr/>
          </p:nvSpPr>
          <p:spPr bwMode="auto">
            <a:xfrm flipH="1" flipV="1">
              <a:off x="1344" y="1056"/>
              <a:ext cx="3120" cy="180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2" name="Rectangle 48"/>
            <p:cNvSpPr>
              <a:spLocks noChangeArrowheads="1"/>
            </p:cNvSpPr>
            <p:nvPr/>
          </p:nvSpPr>
          <p:spPr bwMode="auto">
            <a:xfrm>
              <a:off x="3984" y="271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  <a:endParaRPr lang="zh-CN" alt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21" name="Group 77"/>
          <p:cNvGrpSpPr/>
          <p:nvPr/>
        </p:nvGrpSpPr>
        <p:grpSpPr bwMode="auto">
          <a:xfrm>
            <a:off x="3962400" y="1752600"/>
            <a:ext cx="3200400" cy="2667000"/>
            <a:chOff x="2496" y="1104"/>
            <a:chExt cx="2016" cy="1680"/>
          </a:xfrm>
        </p:grpSpPr>
        <p:sp>
          <p:nvSpPr>
            <p:cNvPr id="134172" name="Line 28"/>
            <p:cNvSpPr>
              <a:spLocks noChangeShapeType="1"/>
            </p:cNvSpPr>
            <p:nvPr/>
          </p:nvSpPr>
          <p:spPr bwMode="auto">
            <a:xfrm flipH="1" flipV="1">
              <a:off x="2496" y="1104"/>
              <a:ext cx="2016" cy="168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3" name="Rectangle 49"/>
            <p:cNvSpPr>
              <a:spLocks noChangeArrowheads="1"/>
            </p:cNvSpPr>
            <p:nvPr/>
          </p:nvSpPr>
          <p:spPr bwMode="auto">
            <a:xfrm>
              <a:off x="4176" y="2304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14" name="Group 70"/>
          <p:cNvGrpSpPr/>
          <p:nvPr/>
        </p:nvGrpSpPr>
        <p:grpSpPr bwMode="auto">
          <a:xfrm>
            <a:off x="5334000" y="1752600"/>
            <a:ext cx="519113" cy="2819400"/>
            <a:chOff x="3360" y="1104"/>
            <a:chExt cx="327" cy="1776"/>
          </a:xfrm>
        </p:grpSpPr>
        <p:sp>
          <p:nvSpPr>
            <p:cNvPr id="134173" name="Line 29"/>
            <p:cNvSpPr>
              <a:spLocks noChangeShapeType="1"/>
            </p:cNvSpPr>
            <p:nvPr/>
          </p:nvSpPr>
          <p:spPr bwMode="auto">
            <a:xfrm flipV="1">
              <a:off x="3648" y="1104"/>
              <a:ext cx="0" cy="177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4" name="Rectangle 50"/>
            <p:cNvSpPr>
              <a:spLocks noChangeArrowheads="1"/>
            </p:cNvSpPr>
            <p:nvPr/>
          </p:nvSpPr>
          <p:spPr bwMode="auto">
            <a:xfrm>
              <a:off x="3360" y="2448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  <a:endParaRPr lang="zh-CN" alt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22" name="Group 78"/>
          <p:cNvGrpSpPr/>
          <p:nvPr/>
        </p:nvGrpSpPr>
        <p:grpSpPr bwMode="auto">
          <a:xfrm>
            <a:off x="5867400" y="1752600"/>
            <a:ext cx="1524000" cy="2881313"/>
            <a:chOff x="3696" y="1104"/>
            <a:chExt cx="960" cy="1815"/>
          </a:xfrm>
        </p:grpSpPr>
        <p:sp>
          <p:nvSpPr>
            <p:cNvPr id="134174" name="Line 30"/>
            <p:cNvSpPr>
              <a:spLocks noChangeShapeType="1"/>
            </p:cNvSpPr>
            <p:nvPr/>
          </p:nvSpPr>
          <p:spPr bwMode="auto">
            <a:xfrm flipV="1">
              <a:off x="3696" y="1104"/>
              <a:ext cx="960" cy="17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5" name="Rectangle 51"/>
            <p:cNvSpPr>
              <a:spLocks noChangeArrowheads="1"/>
            </p:cNvSpPr>
            <p:nvPr/>
          </p:nvSpPr>
          <p:spPr bwMode="auto">
            <a:xfrm>
              <a:off x="3744" y="259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15" name="Group 71"/>
          <p:cNvGrpSpPr/>
          <p:nvPr/>
        </p:nvGrpSpPr>
        <p:grpSpPr bwMode="auto">
          <a:xfrm>
            <a:off x="4038600" y="4953000"/>
            <a:ext cx="3581400" cy="823913"/>
            <a:chOff x="2544" y="3120"/>
            <a:chExt cx="2256" cy="519"/>
          </a:xfrm>
        </p:grpSpPr>
        <p:sp>
          <p:nvSpPr>
            <p:cNvPr id="134175" name="Line 31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6" name="Line 32"/>
            <p:cNvSpPr>
              <a:spLocks noChangeShapeType="1"/>
            </p:cNvSpPr>
            <p:nvPr/>
          </p:nvSpPr>
          <p:spPr bwMode="auto">
            <a:xfrm>
              <a:off x="2544" y="3600"/>
              <a:ext cx="225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7" name="Line 33"/>
            <p:cNvSpPr>
              <a:spLocks noChangeShapeType="1"/>
            </p:cNvSpPr>
            <p:nvPr/>
          </p:nvSpPr>
          <p:spPr bwMode="auto">
            <a:xfrm flipV="1">
              <a:off x="4800" y="3120"/>
              <a:ext cx="0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6" name="Rectangle 52"/>
            <p:cNvSpPr>
              <a:spLocks noChangeArrowheads="1"/>
            </p:cNvSpPr>
            <p:nvPr/>
          </p:nvSpPr>
          <p:spPr bwMode="auto">
            <a:xfrm>
              <a:off x="3168" y="331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  <a:endParaRPr lang="zh-CN" alt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23" name="Group 79"/>
          <p:cNvGrpSpPr/>
          <p:nvPr/>
        </p:nvGrpSpPr>
        <p:grpSpPr bwMode="auto">
          <a:xfrm>
            <a:off x="4267200" y="4267200"/>
            <a:ext cx="914400" cy="533400"/>
            <a:chOff x="2688" y="2688"/>
            <a:chExt cx="576" cy="336"/>
          </a:xfrm>
        </p:grpSpPr>
        <p:sp>
          <p:nvSpPr>
            <p:cNvPr id="134178" name="Line 34"/>
            <p:cNvSpPr>
              <a:spLocks noChangeShapeType="1"/>
            </p:cNvSpPr>
            <p:nvPr/>
          </p:nvSpPr>
          <p:spPr bwMode="auto">
            <a:xfrm>
              <a:off x="2688" y="3024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7" name="Rectangle 53"/>
            <p:cNvSpPr>
              <a:spLocks noChangeArrowheads="1"/>
            </p:cNvSpPr>
            <p:nvPr/>
          </p:nvSpPr>
          <p:spPr bwMode="auto">
            <a:xfrm>
              <a:off x="2784" y="2688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  <a:endPara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16" name="Group 72"/>
          <p:cNvGrpSpPr/>
          <p:nvPr/>
        </p:nvGrpSpPr>
        <p:grpSpPr bwMode="auto">
          <a:xfrm>
            <a:off x="2438400" y="4191000"/>
            <a:ext cx="914400" cy="533400"/>
            <a:chOff x="1536" y="2640"/>
            <a:chExt cx="576" cy="336"/>
          </a:xfrm>
        </p:grpSpPr>
        <p:sp>
          <p:nvSpPr>
            <p:cNvPr id="134179" name="Line 35"/>
            <p:cNvSpPr>
              <a:spLocks noChangeShapeType="1"/>
            </p:cNvSpPr>
            <p:nvPr/>
          </p:nvSpPr>
          <p:spPr bwMode="auto">
            <a:xfrm>
              <a:off x="1536" y="2976"/>
              <a:ext cx="57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8" name="Rectangle 54"/>
            <p:cNvSpPr>
              <a:spLocks noChangeArrowheads="1"/>
            </p:cNvSpPr>
            <p:nvPr/>
          </p:nvSpPr>
          <p:spPr bwMode="auto">
            <a:xfrm>
              <a:off x="1632" y="2640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  <a:endParaRPr lang="zh-CN" alt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228" name="Group 84"/>
          <p:cNvGrpSpPr/>
          <p:nvPr/>
        </p:nvGrpSpPr>
        <p:grpSpPr bwMode="auto">
          <a:xfrm>
            <a:off x="1447800" y="3200400"/>
            <a:ext cx="989013" cy="1295400"/>
            <a:chOff x="912" y="2016"/>
            <a:chExt cx="623" cy="816"/>
          </a:xfrm>
        </p:grpSpPr>
        <p:sp>
          <p:nvSpPr>
            <p:cNvPr id="134180" name="Arc 36"/>
            <p:cNvSpPr/>
            <p:nvPr/>
          </p:nvSpPr>
          <p:spPr bwMode="auto">
            <a:xfrm>
              <a:off x="912" y="2304"/>
              <a:ext cx="623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3246 w 43200"/>
                <a:gd name="T3" fmla="*/ 39792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64"/>
                    <a:pt x="39448" y="35821"/>
                    <a:pt x="33245" y="39791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64"/>
                    <a:pt x="39448" y="35821"/>
                    <a:pt x="33245" y="3979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9" name="Rectangle 55"/>
            <p:cNvSpPr>
              <a:spLocks noChangeArrowheads="1"/>
            </p:cNvSpPr>
            <p:nvPr/>
          </p:nvSpPr>
          <p:spPr bwMode="auto">
            <a:xfrm>
              <a:off x="960" y="2016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  <a:endPara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85993" y="2189141"/>
            <a:ext cx="30572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左边最高位是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右边最低位是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886200" y="600075"/>
            <a:ext cx="319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295400" y="1247775"/>
            <a:ext cx="607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X=0     X=1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1143000" y="533400"/>
            <a:ext cx="6324600" cy="525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3810000" y="533400"/>
            <a:ext cx="0" cy="525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1143000" y="1905000"/>
            <a:ext cx="632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>
            <a:off x="3810000" y="1219200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5791200" y="12192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1295400" y="18669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0    0   0    0 0 0    0 0 1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1295400" y="23241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0    0   1    0 1 0    0 1 1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1295400" y="27813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0    1   0    1 0 0    1 0 1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1295400" y="32385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0    1   1    1 1 0    1 1 1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84" name="Rectangle 16"/>
          <p:cNvSpPr>
            <a:spLocks noChangeArrowheads="1"/>
          </p:cNvSpPr>
          <p:nvPr/>
        </p:nvSpPr>
        <p:spPr bwMode="auto">
          <a:xfrm>
            <a:off x="1295400" y="37338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1    0   0    0 0 0    0 0 1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1295400" y="42291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1    0   1    0 1 0    0 1 1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1295400" y="46863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1    1   0    1 0 0    1 0 1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1295400" y="51435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1    1   1    1 1 0    1 1 1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71472" y="6000768"/>
            <a:ext cx="8597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寄存器数据左移（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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），最右输入，最左输出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0" grpId="0" autoUpdateAnimBg="0" build="p"/>
      <p:bldP spid="135181" grpId="0" autoUpdateAnimBg="0" build="p"/>
      <p:bldP spid="135182" grpId="0" autoUpdateAnimBg="0" build="p"/>
      <p:bldP spid="135183" grpId="0" autoUpdateAnimBg="0" build="p"/>
      <p:bldP spid="135184" grpId="0" autoUpdateAnimBg="0" build="p"/>
      <p:bldP spid="135185" grpId="0" autoUpdateAnimBg="0" build="p"/>
      <p:bldP spid="135186" grpId="0" autoUpdateAnimBg="0" build="p"/>
      <p:bldP spid="135187" grpId="0" autoUpdateAnimBg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276600" y="2471758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 flipV="1">
            <a:off x="3276600" y="315755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3276600" y="460535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3276600" y="3843358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4114800" y="247175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5791200" y="247175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4953000" y="247175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 flipH="1" flipV="1">
            <a:off x="2286000" y="1481158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1524000" y="1100158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1905000" y="1785958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2590800" y="1404958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3352800" y="1928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2667000" y="24622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4191000" y="1928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2667000" y="31480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5029200" y="1928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2667000" y="3833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2667000" y="4595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5943600" y="1928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3429000" y="3910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4267200" y="3910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5105400" y="3910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6019800" y="3910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6019800" y="45958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5105400" y="45958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4343400" y="24622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5181600" y="24622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3429000" y="3148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24" name="Rectangle 32"/>
          <p:cNvSpPr>
            <a:spLocks noChangeArrowheads="1"/>
          </p:cNvSpPr>
          <p:nvPr/>
        </p:nvSpPr>
        <p:spPr bwMode="auto">
          <a:xfrm>
            <a:off x="3429000" y="45958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25" name="Rectangle 33"/>
          <p:cNvSpPr>
            <a:spLocks noChangeArrowheads="1"/>
          </p:cNvSpPr>
          <p:nvPr/>
        </p:nvSpPr>
        <p:spPr bwMode="auto">
          <a:xfrm>
            <a:off x="4267200" y="45958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6096000" y="24622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5105400" y="3148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4267200" y="3148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6019800" y="32242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3505200" y="24622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231" name="Oval 39"/>
          <p:cNvSpPr>
            <a:spLocks noChangeArrowheads="1"/>
          </p:cNvSpPr>
          <p:nvPr/>
        </p:nvSpPr>
        <p:spPr bwMode="auto">
          <a:xfrm>
            <a:off x="5029200" y="3157558"/>
            <a:ext cx="1447800" cy="1524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6247" name="Group 55"/>
          <p:cNvGrpSpPr/>
          <p:nvPr/>
        </p:nvGrpSpPr>
        <p:grpSpPr bwMode="auto">
          <a:xfrm>
            <a:off x="5029200" y="2014558"/>
            <a:ext cx="1527175" cy="3581400"/>
            <a:chOff x="3168" y="1056"/>
            <a:chExt cx="962" cy="2256"/>
          </a:xfrm>
        </p:grpSpPr>
        <p:sp>
          <p:nvSpPr>
            <p:cNvPr id="136232" name="Arc 40"/>
            <p:cNvSpPr/>
            <p:nvPr/>
          </p:nvSpPr>
          <p:spPr bwMode="auto">
            <a:xfrm rot="5400000">
              <a:off x="3276" y="948"/>
              <a:ext cx="745" cy="962"/>
            </a:xfrm>
            <a:custGeom>
              <a:avLst/>
              <a:gdLst>
                <a:gd name="G0" fmla="+- 13541 0 0"/>
                <a:gd name="G1" fmla="+- 21600 0 0"/>
                <a:gd name="G2" fmla="+- 21600 0 0"/>
                <a:gd name="T0" fmla="*/ 1565 w 35141"/>
                <a:gd name="T1" fmla="*/ 3624 h 43200"/>
                <a:gd name="T2" fmla="*/ 0 w 35141"/>
                <a:gd name="T3" fmla="*/ 38428 h 43200"/>
                <a:gd name="T4" fmla="*/ 13541 w 3514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141" h="43200" fill="none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</a:path>
                <a:path w="35141" h="43200" stroke="0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  <a:lnTo>
                    <a:pt x="13541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3" name="Arc 41"/>
            <p:cNvSpPr/>
            <p:nvPr/>
          </p:nvSpPr>
          <p:spPr bwMode="auto">
            <a:xfrm rot="-5400000">
              <a:off x="3313" y="2495"/>
              <a:ext cx="672" cy="962"/>
            </a:xfrm>
            <a:custGeom>
              <a:avLst/>
              <a:gdLst>
                <a:gd name="G0" fmla="+- 13541 0 0"/>
                <a:gd name="G1" fmla="+- 21600 0 0"/>
                <a:gd name="G2" fmla="+- 21600 0 0"/>
                <a:gd name="T0" fmla="*/ 1565 w 35141"/>
                <a:gd name="T1" fmla="*/ 3624 h 43200"/>
                <a:gd name="T2" fmla="*/ 0 w 35141"/>
                <a:gd name="T3" fmla="*/ 38428 h 43200"/>
                <a:gd name="T4" fmla="*/ 13541 w 3514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141" h="43200" fill="none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</a:path>
                <a:path w="35141" h="43200" stroke="0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  <a:lnTo>
                    <a:pt x="13541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6237" name="Rectangle 45"/>
          <p:cNvSpPr>
            <a:spLocks noChangeArrowheads="1"/>
          </p:cNvSpPr>
          <p:nvPr/>
        </p:nvSpPr>
        <p:spPr bwMode="auto">
          <a:xfrm>
            <a:off x="142844" y="285728"/>
            <a:ext cx="4568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若要用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 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6248" name="Group 56"/>
          <p:cNvGrpSpPr/>
          <p:nvPr/>
        </p:nvGrpSpPr>
        <p:grpSpPr bwMode="auto">
          <a:xfrm>
            <a:off x="1447800" y="5824558"/>
            <a:ext cx="6115050" cy="604838"/>
            <a:chOff x="912" y="3456"/>
            <a:chExt cx="3852" cy="381"/>
          </a:xfrm>
        </p:grpSpPr>
        <p:graphicFrame>
          <p:nvGraphicFramePr>
            <p:cNvPr id="136243" name="Object 51"/>
            <p:cNvGraphicFramePr>
              <a:graphicFrameLocks noChangeAspect="1"/>
            </p:cNvGraphicFramePr>
            <p:nvPr/>
          </p:nvGraphicFramePr>
          <p:xfrm>
            <a:off x="912" y="3456"/>
            <a:ext cx="178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64" name="Equation" r:id="rId1" imgW="2171700" imgH="431800" progId="Equation.3">
                    <p:embed/>
                  </p:oleObj>
                </mc:Choice>
                <mc:Fallback>
                  <p:oleObj name="Equation" r:id="rId1" imgW="2171700" imgH="43180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56"/>
                          <a:ext cx="1784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4" name="Object 52"/>
            <p:cNvGraphicFramePr>
              <a:graphicFrameLocks noChangeAspect="1"/>
            </p:cNvGraphicFramePr>
            <p:nvPr/>
          </p:nvGraphicFramePr>
          <p:xfrm>
            <a:off x="3032" y="3512"/>
            <a:ext cx="68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65" name="Equation" r:id="rId3" imgW="825500" imgH="368300" progId="Equation.3">
                    <p:embed/>
                  </p:oleObj>
                </mc:Choice>
                <mc:Fallback>
                  <p:oleObj name="Equation" r:id="rId3" imgW="825500" imgH="36830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3512"/>
                          <a:ext cx="683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5" name="Object 53"/>
            <p:cNvGraphicFramePr>
              <a:graphicFrameLocks noChangeAspect="1"/>
            </p:cNvGraphicFramePr>
            <p:nvPr/>
          </p:nvGraphicFramePr>
          <p:xfrm>
            <a:off x="4032" y="3504"/>
            <a:ext cx="73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66" name="Equation" r:id="rId5" imgW="889000" imgH="406400" progId="Equation.3">
                    <p:embed/>
                  </p:oleObj>
                </mc:Choice>
                <mc:Fallback>
                  <p:oleObj name="Equation" r:id="rId5" imgW="889000" imgH="40640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504"/>
                          <a:ext cx="732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5000628" y="142852"/>
            <a:ext cx="3877985" cy="744538"/>
            <a:chOff x="4929190" y="71414"/>
            <a:chExt cx="3877985" cy="744538"/>
          </a:xfrm>
        </p:grpSpPr>
        <p:sp>
          <p:nvSpPr>
            <p:cNvPr id="47" name="矩形 46"/>
            <p:cNvSpPr/>
            <p:nvPr/>
          </p:nvSpPr>
          <p:spPr>
            <a:xfrm>
              <a:off x="4929190" y="214290"/>
              <a:ext cx="38779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得到   和   的形式</a:t>
              </a:r>
              <a:endParaRPr lang="zh-CN" altLang="en-US" dirty="0"/>
            </a:p>
          </p:txBody>
        </p:sp>
        <p:graphicFrame>
          <p:nvGraphicFramePr>
            <p:cNvPr id="347552" name="Object 416"/>
            <p:cNvGraphicFramePr>
              <a:graphicFrameLocks noChangeAspect="1"/>
            </p:cNvGraphicFramePr>
            <p:nvPr/>
          </p:nvGraphicFramePr>
          <p:xfrm>
            <a:off x="5857884" y="142852"/>
            <a:ext cx="576263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67" name="Equation" r:id="rId7" imgW="215900" imgH="254000" progId="Equation.DSMT4">
                    <p:embed/>
                  </p:oleObj>
                </mc:Choice>
                <mc:Fallback>
                  <p:oleObj name="Equation" r:id="rId7" imgW="215900" imgH="254000" progId="Equation.DSMT4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142852"/>
                          <a:ext cx="576263" cy="67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553" name="Object 417"/>
            <p:cNvGraphicFramePr>
              <a:graphicFrameLocks noChangeAspect="1"/>
            </p:cNvGraphicFramePr>
            <p:nvPr/>
          </p:nvGraphicFramePr>
          <p:xfrm>
            <a:off x="6786578" y="71414"/>
            <a:ext cx="6445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68" name="Equation" r:id="rId9" imgW="241300" imgH="279400" progId="Equation.DSMT4">
                    <p:embed/>
                  </p:oleObj>
                </mc:Choice>
                <mc:Fallback>
                  <p:oleObj name="Equation" r:id="rId9" imgW="241300" imgH="279400" progId="Equation.DSMT4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71414"/>
                          <a:ext cx="644525" cy="739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1" name="直接箭头连接符 50"/>
          <p:cNvCxnSpPr/>
          <p:nvPr/>
        </p:nvCxnSpPr>
        <p:spPr bwMode="auto">
          <a:xfrm flipV="1">
            <a:off x="3000364" y="5429264"/>
            <a:ext cx="2071702" cy="3667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/>
          <p:cNvCxnSpPr/>
          <p:nvPr/>
        </p:nvCxnSpPr>
        <p:spPr bwMode="auto">
          <a:xfrm rot="5400000" flipH="1" flipV="1">
            <a:off x="3781420" y="4719646"/>
            <a:ext cx="1724036" cy="7143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36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6.1.3 同步时序电路的描述方法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5715000"/>
          </a:xfrm>
        </p:spPr>
        <p:txBody>
          <a:bodyPr/>
          <a:lstStyle/>
          <a:p>
            <a:pPr>
              <a:buFontTx/>
              <a:buNone/>
            </a:pPr>
            <a:endParaRPr lang="zh-CN" altLang="en-US"/>
          </a:p>
          <a:p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118110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1、方程组: 输出方程 ；激励方程 ；状态方程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22479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2、状态转换真值表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3276600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3、状态转换图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43434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4、时序图(时间图) 或称工作波形图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 build="p"/>
      <p:bldP spid="37893" grpId="0" autoUpdateAnimBg="0" build="p"/>
      <p:bldP spid="37894" grpId="0" autoUpdateAnimBg="0" build="p"/>
      <p:bldP spid="37895" grpId="0" autoUpdateAnimBg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76600" y="1676400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 flipV="1">
            <a:off x="3276600" y="23622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3276600" y="38100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3276600" y="30480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4114800" y="1676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791200" y="1676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4953000" y="1676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H="1" flipV="1">
            <a:off x="2286000" y="685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1524000" y="3048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1905000" y="990600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2590800" y="533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33528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2667000" y="1666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33" name="Rectangle 17"/>
          <p:cNvSpPr>
            <a:spLocks noChangeArrowheads="1"/>
          </p:cNvSpPr>
          <p:nvPr/>
        </p:nvSpPr>
        <p:spPr bwMode="auto">
          <a:xfrm>
            <a:off x="41910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34" name="Rectangle 18"/>
          <p:cNvSpPr>
            <a:spLocks noChangeArrowheads="1"/>
          </p:cNvSpPr>
          <p:nvPr/>
        </p:nvSpPr>
        <p:spPr bwMode="auto">
          <a:xfrm>
            <a:off x="2667000" y="2352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50292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2667000" y="3038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37" name="Rectangle 21"/>
          <p:cNvSpPr>
            <a:spLocks noChangeArrowheads="1"/>
          </p:cNvSpPr>
          <p:nvPr/>
        </p:nvSpPr>
        <p:spPr bwMode="auto">
          <a:xfrm>
            <a:off x="2667000" y="3800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38" name="Rectangle 22"/>
          <p:cNvSpPr>
            <a:spLocks noChangeArrowheads="1"/>
          </p:cNvSpPr>
          <p:nvPr/>
        </p:nvSpPr>
        <p:spPr bwMode="auto">
          <a:xfrm>
            <a:off x="59436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39" name="Rectangle 23"/>
          <p:cNvSpPr>
            <a:spLocks noChangeArrowheads="1"/>
          </p:cNvSpPr>
          <p:nvPr/>
        </p:nvSpPr>
        <p:spPr bwMode="auto">
          <a:xfrm>
            <a:off x="34290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0" name="Rectangle 24"/>
          <p:cNvSpPr>
            <a:spLocks noChangeArrowheads="1"/>
          </p:cNvSpPr>
          <p:nvPr/>
        </p:nvSpPr>
        <p:spPr bwMode="auto">
          <a:xfrm>
            <a:off x="42672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1" name="Rectangle 25"/>
          <p:cNvSpPr>
            <a:spLocks noChangeArrowheads="1"/>
          </p:cNvSpPr>
          <p:nvPr/>
        </p:nvSpPr>
        <p:spPr bwMode="auto">
          <a:xfrm>
            <a:off x="51054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2" name="Rectangle 26"/>
          <p:cNvSpPr>
            <a:spLocks noChangeArrowheads="1"/>
          </p:cNvSpPr>
          <p:nvPr/>
        </p:nvSpPr>
        <p:spPr bwMode="auto">
          <a:xfrm>
            <a:off x="60198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3" name="Rectangle 27"/>
          <p:cNvSpPr>
            <a:spLocks noChangeArrowheads="1"/>
          </p:cNvSpPr>
          <p:nvPr/>
        </p:nvSpPr>
        <p:spPr bwMode="auto">
          <a:xfrm>
            <a:off x="6019800" y="3800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5105400" y="3800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343400" y="1666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81600" y="1666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7" name="Rectangle 31"/>
          <p:cNvSpPr>
            <a:spLocks noChangeArrowheads="1"/>
          </p:cNvSpPr>
          <p:nvPr/>
        </p:nvSpPr>
        <p:spPr bwMode="auto">
          <a:xfrm>
            <a:off x="34290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8" name="Rectangle 32"/>
          <p:cNvSpPr>
            <a:spLocks noChangeArrowheads="1"/>
          </p:cNvSpPr>
          <p:nvPr/>
        </p:nvSpPr>
        <p:spPr bwMode="auto">
          <a:xfrm>
            <a:off x="3429000" y="3800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9" name="Rectangle 33"/>
          <p:cNvSpPr>
            <a:spLocks noChangeArrowheads="1"/>
          </p:cNvSpPr>
          <p:nvPr/>
        </p:nvSpPr>
        <p:spPr bwMode="auto">
          <a:xfrm>
            <a:off x="4267200" y="3800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0" name="Rectangle 34"/>
          <p:cNvSpPr>
            <a:spLocks noChangeArrowheads="1"/>
          </p:cNvSpPr>
          <p:nvPr/>
        </p:nvSpPr>
        <p:spPr bwMode="auto">
          <a:xfrm>
            <a:off x="6096000" y="1666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1" name="Rectangle 35"/>
          <p:cNvSpPr>
            <a:spLocks noChangeArrowheads="1"/>
          </p:cNvSpPr>
          <p:nvPr/>
        </p:nvSpPr>
        <p:spPr bwMode="auto">
          <a:xfrm>
            <a:off x="51054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2" name="Rectangle 36"/>
          <p:cNvSpPr>
            <a:spLocks noChangeArrowheads="1"/>
          </p:cNvSpPr>
          <p:nvPr/>
        </p:nvSpPr>
        <p:spPr bwMode="auto">
          <a:xfrm>
            <a:off x="42672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60198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3505200" y="1666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5" name="Oval 39"/>
          <p:cNvSpPr>
            <a:spLocks noChangeArrowheads="1"/>
          </p:cNvSpPr>
          <p:nvPr/>
        </p:nvSpPr>
        <p:spPr bwMode="auto">
          <a:xfrm>
            <a:off x="4038600" y="1676400"/>
            <a:ext cx="990600" cy="2895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56" name="Oval 40"/>
          <p:cNvSpPr>
            <a:spLocks noChangeArrowheads="1"/>
          </p:cNvSpPr>
          <p:nvPr/>
        </p:nvSpPr>
        <p:spPr bwMode="auto">
          <a:xfrm>
            <a:off x="4876800" y="1676400"/>
            <a:ext cx="990600" cy="2895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7268" name="Group 52"/>
          <p:cNvGrpSpPr/>
          <p:nvPr/>
        </p:nvGrpSpPr>
        <p:grpSpPr bwMode="auto">
          <a:xfrm>
            <a:off x="1752600" y="5257800"/>
            <a:ext cx="6116638" cy="527050"/>
            <a:chOff x="1104" y="3312"/>
            <a:chExt cx="3853" cy="332"/>
          </a:xfrm>
        </p:grpSpPr>
        <p:graphicFrame>
          <p:nvGraphicFramePr>
            <p:cNvPr id="137265" name="Object 49"/>
            <p:cNvGraphicFramePr>
              <a:graphicFrameLocks noChangeAspect="1"/>
            </p:cNvGraphicFramePr>
            <p:nvPr/>
          </p:nvGraphicFramePr>
          <p:xfrm>
            <a:off x="1104" y="3312"/>
            <a:ext cx="178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840" name="Equation" r:id="rId1" imgW="2171700" imgH="406400" progId="Equation.3">
                    <p:embed/>
                  </p:oleObj>
                </mc:Choice>
                <mc:Fallback>
                  <p:oleObj name="Equation" r:id="rId1" imgW="2171700" imgH="40640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312"/>
                          <a:ext cx="178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6" name="Object 50"/>
            <p:cNvGraphicFramePr>
              <a:graphicFrameLocks noChangeAspect="1"/>
            </p:cNvGraphicFramePr>
            <p:nvPr/>
          </p:nvGraphicFramePr>
          <p:xfrm>
            <a:off x="3264" y="3360"/>
            <a:ext cx="66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841" name="Equation" r:id="rId3" imgW="812800" imgH="342900" progId="Equation.3">
                    <p:embed/>
                  </p:oleObj>
                </mc:Choice>
                <mc:Fallback>
                  <p:oleObj name="Equation" r:id="rId3" imgW="812800" imgH="34290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360"/>
                          <a:ext cx="667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7" name="Object 51"/>
            <p:cNvGraphicFramePr>
              <a:graphicFrameLocks noChangeAspect="1"/>
            </p:cNvGraphicFramePr>
            <p:nvPr/>
          </p:nvGraphicFramePr>
          <p:xfrm>
            <a:off x="4224" y="3312"/>
            <a:ext cx="73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842" name="Equation" r:id="rId5" imgW="889000" imgH="381000" progId="Equation.3">
                    <p:embed/>
                  </p:oleObj>
                </mc:Choice>
                <mc:Fallback>
                  <p:oleObj name="Equation" r:id="rId5" imgW="889000" imgH="38100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312"/>
                          <a:ext cx="73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44" name="组合 43"/>
          <p:cNvGrpSpPr/>
          <p:nvPr/>
        </p:nvGrpSpPr>
        <p:grpSpPr>
          <a:xfrm>
            <a:off x="5000628" y="142852"/>
            <a:ext cx="3877985" cy="744538"/>
            <a:chOff x="4929190" y="71414"/>
            <a:chExt cx="3877985" cy="744538"/>
          </a:xfrm>
        </p:grpSpPr>
        <p:sp>
          <p:nvSpPr>
            <p:cNvPr id="45" name="矩形 44"/>
            <p:cNvSpPr/>
            <p:nvPr/>
          </p:nvSpPr>
          <p:spPr>
            <a:xfrm>
              <a:off x="4929190" y="214290"/>
              <a:ext cx="38779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得到   和   的形式</a:t>
              </a:r>
              <a:endParaRPr lang="zh-CN" altLang="en-US" dirty="0"/>
            </a:p>
          </p:txBody>
        </p:sp>
        <p:graphicFrame>
          <p:nvGraphicFramePr>
            <p:cNvPr id="46" name="Object 416"/>
            <p:cNvGraphicFramePr>
              <a:graphicFrameLocks noChangeAspect="1"/>
            </p:cNvGraphicFramePr>
            <p:nvPr/>
          </p:nvGraphicFramePr>
          <p:xfrm>
            <a:off x="5857884" y="142852"/>
            <a:ext cx="576263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843" name="Equation" r:id="rId7" imgW="215900" imgH="254000" progId="Equation.DSMT4">
                    <p:embed/>
                  </p:oleObj>
                </mc:Choice>
                <mc:Fallback>
                  <p:oleObj name="Equation" r:id="rId7" imgW="215900" imgH="254000" progId="Equation.DSMT4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142852"/>
                          <a:ext cx="576263" cy="67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17"/>
            <p:cNvGraphicFramePr>
              <a:graphicFrameLocks noChangeAspect="1"/>
            </p:cNvGraphicFramePr>
            <p:nvPr/>
          </p:nvGraphicFramePr>
          <p:xfrm>
            <a:off x="6786578" y="71414"/>
            <a:ext cx="6445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844" name="Equation" r:id="rId9" imgW="241300" imgH="279400" progId="Equation.DSMT4">
                    <p:embed/>
                  </p:oleObj>
                </mc:Choice>
                <mc:Fallback>
                  <p:oleObj name="Equation" r:id="rId9" imgW="241300" imgH="279400" progId="Equation.DSMT4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71414"/>
                          <a:ext cx="644525" cy="739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接箭头连接符 47"/>
          <p:cNvCxnSpPr/>
          <p:nvPr/>
        </p:nvCxnSpPr>
        <p:spPr bwMode="auto">
          <a:xfrm flipV="1">
            <a:off x="2928926" y="4572008"/>
            <a:ext cx="1428760" cy="652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 flipV="1">
            <a:off x="4000496" y="4643446"/>
            <a:ext cx="1428760" cy="652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37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5" grpId="0" animBg="1"/>
      <p:bldP spid="13725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00400" y="16097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 flipV="1">
            <a:off x="3200400" y="2295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3200400" y="3743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3200400" y="2981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40386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57150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48768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 flipH="1" flipV="1">
            <a:off x="2209800" y="619125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1447800" y="2381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1905000" y="923925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2514600" y="5429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2766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2590800" y="1600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41148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2590800" y="2286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49530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2590800" y="2971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2590800" y="3733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58674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33528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41910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50292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5943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59436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50292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2672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54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3352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33528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41910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60198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50292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41910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9436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34290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79" name="Oval 39"/>
          <p:cNvSpPr>
            <a:spLocks noChangeArrowheads="1"/>
          </p:cNvSpPr>
          <p:nvPr/>
        </p:nvSpPr>
        <p:spPr bwMode="auto">
          <a:xfrm>
            <a:off x="4114800" y="3057525"/>
            <a:ext cx="1524000" cy="1371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8295" name="Group 55"/>
          <p:cNvGrpSpPr/>
          <p:nvPr/>
        </p:nvGrpSpPr>
        <p:grpSpPr bwMode="auto">
          <a:xfrm>
            <a:off x="2819400" y="2981325"/>
            <a:ext cx="4200525" cy="1447800"/>
            <a:chOff x="1776" y="1878"/>
            <a:chExt cx="2646" cy="912"/>
          </a:xfrm>
        </p:grpSpPr>
        <p:sp>
          <p:nvSpPr>
            <p:cNvPr id="138280" name="Arc 40"/>
            <p:cNvSpPr/>
            <p:nvPr/>
          </p:nvSpPr>
          <p:spPr bwMode="auto">
            <a:xfrm>
              <a:off x="1776" y="1926"/>
              <a:ext cx="822" cy="864"/>
            </a:xfrm>
            <a:custGeom>
              <a:avLst/>
              <a:gdLst>
                <a:gd name="G0" fmla="+- 9200 0 0"/>
                <a:gd name="G1" fmla="+- 21600 0 0"/>
                <a:gd name="G2" fmla="+- 21600 0 0"/>
                <a:gd name="T0" fmla="*/ 2610 w 30800"/>
                <a:gd name="T1" fmla="*/ 1030 h 43200"/>
                <a:gd name="T2" fmla="*/ 0 w 30800"/>
                <a:gd name="T3" fmla="*/ 41143 h 43200"/>
                <a:gd name="T4" fmla="*/ 9200 w 308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800" h="43200" fill="none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</a:path>
                <a:path w="30800" h="43200" stroke="0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  <a:lnTo>
                    <a:pt x="92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1" name="Arc 41"/>
            <p:cNvSpPr/>
            <p:nvPr/>
          </p:nvSpPr>
          <p:spPr bwMode="auto">
            <a:xfrm flipH="1">
              <a:off x="3600" y="1878"/>
              <a:ext cx="822" cy="864"/>
            </a:xfrm>
            <a:custGeom>
              <a:avLst/>
              <a:gdLst>
                <a:gd name="G0" fmla="+- 9200 0 0"/>
                <a:gd name="G1" fmla="+- 21600 0 0"/>
                <a:gd name="G2" fmla="+- 21600 0 0"/>
                <a:gd name="T0" fmla="*/ 2610 w 30800"/>
                <a:gd name="T1" fmla="*/ 1030 h 43200"/>
                <a:gd name="T2" fmla="*/ 0 w 30800"/>
                <a:gd name="T3" fmla="*/ 41143 h 43200"/>
                <a:gd name="T4" fmla="*/ 9200 w 308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800" h="43200" fill="none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</a:path>
                <a:path w="30800" h="43200" stroke="0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  <a:lnTo>
                    <a:pt x="92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8296" name="Group 56"/>
          <p:cNvGrpSpPr/>
          <p:nvPr/>
        </p:nvGrpSpPr>
        <p:grpSpPr bwMode="auto">
          <a:xfrm>
            <a:off x="2133600" y="5029200"/>
            <a:ext cx="5327650" cy="600075"/>
            <a:chOff x="1344" y="3168"/>
            <a:chExt cx="3356" cy="378"/>
          </a:xfrm>
        </p:grpSpPr>
        <p:graphicFrame>
          <p:nvGraphicFramePr>
            <p:cNvPr id="138292" name="Object 52"/>
            <p:cNvGraphicFramePr>
              <a:graphicFrameLocks noChangeAspect="1"/>
            </p:cNvGraphicFramePr>
            <p:nvPr/>
          </p:nvGraphicFramePr>
          <p:xfrm>
            <a:off x="1344" y="3168"/>
            <a:ext cx="161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16" name="Equation" r:id="rId1" imgW="1968500" imgH="406400" progId="Equation.3">
                    <p:embed/>
                  </p:oleObj>
                </mc:Choice>
                <mc:Fallback>
                  <p:oleObj name="Equation" r:id="rId1" imgW="1968500" imgH="40640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68"/>
                          <a:ext cx="1618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3" name="Object 53"/>
            <p:cNvGraphicFramePr>
              <a:graphicFrameLocks noChangeAspect="1"/>
            </p:cNvGraphicFramePr>
            <p:nvPr/>
          </p:nvGraphicFramePr>
          <p:xfrm>
            <a:off x="3168" y="3264"/>
            <a:ext cx="63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17" name="Equation" r:id="rId3" imgW="774700" imgH="342900" progId="Equation.3">
                    <p:embed/>
                  </p:oleObj>
                </mc:Choice>
                <mc:Fallback>
                  <p:oleObj name="Equation" r:id="rId3" imgW="774700" imgH="34290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264"/>
                          <a:ext cx="63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4" name="Object 54"/>
            <p:cNvGraphicFramePr>
              <a:graphicFrameLocks noChangeAspect="1"/>
            </p:cNvGraphicFramePr>
            <p:nvPr/>
          </p:nvGraphicFramePr>
          <p:xfrm>
            <a:off x="4032" y="3216"/>
            <a:ext cx="66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18" name="Equation" r:id="rId5" imgW="812800" imgH="381000" progId="Equation.3">
                    <p:embed/>
                  </p:oleObj>
                </mc:Choice>
                <mc:Fallback>
                  <p:oleObj name="Equation" r:id="rId5" imgW="812800" imgH="38100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216"/>
                          <a:ext cx="668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46" name="组合 45"/>
          <p:cNvGrpSpPr/>
          <p:nvPr/>
        </p:nvGrpSpPr>
        <p:grpSpPr>
          <a:xfrm>
            <a:off x="5000628" y="142852"/>
            <a:ext cx="3877985" cy="744538"/>
            <a:chOff x="4929190" y="71414"/>
            <a:chExt cx="3877985" cy="744538"/>
          </a:xfrm>
        </p:grpSpPr>
        <p:sp>
          <p:nvSpPr>
            <p:cNvPr id="47" name="矩形 46"/>
            <p:cNvSpPr/>
            <p:nvPr/>
          </p:nvSpPr>
          <p:spPr>
            <a:xfrm>
              <a:off x="4929190" y="214290"/>
              <a:ext cx="38779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得到   和   的形式</a:t>
              </a:r>
              <a:endParaRPr lang="zh-CN" altLang="en-US" dirty="0"/>
            </a:p>
          </p:txBody>
        </p:sp>
        <p:graphicFrame>
          <p:nvGraphicFramePr>
            <p:cNvPr id="48" name="Object 416"/>
            <p:cNvGraphicFramePr>
              <a:graphicFrameLocks noChangeAspect="1"/>
            </p:cNvGraphicFramePr>
            <p:nvPr/>
          </p:nvGraphicFramePr>
          <p:xfrm>
            <a:off x="5857884" y="142852"/>
            <a:ext cx="576263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19" name="Equation" r:id="rId7" imgW="215900" imgH="254000" progId="Equation.DSMT4">
                    <p:embed/>
                  </p:oleObj>
                </mc:Choice>
                <mc:Fallback>
                  <p:oleObj name="Equation" r:id="rId7" imgW="215900" imgH="254000" progId="Equation.DSMT4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142852"/>
                          <a:ext cx="576263" cy="67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17"/>
            <p:cNvGraphicFramePr>
              <a:graphicFrameLocks noChangeAspect="1"/>
            </p:cNvGraphicFramePr>
            <p:nvPr/>
          </p:nvGraphicFramePr>
          <p:xfrm>
            <a:off x="6786578" y="71414"/>
            <a:ext cx="6445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20" name="Equation" r:id="rId9" imgW="241300" imgH="279400" progId="Equation.DSMT4">
                    <p:embed/>
                  </p:oleObj>
                </mc:Choice>
                <mc:Fallback>
                  <p:oleObj name="Equation" r:id="rId9" imgW="241300" imgH="279400" progId="Equation.DSMT4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71414"/>
                          <a:ext cx="644525" cy="739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0" name="直接箭头连接符 49"/>
          <p:cNvCxnSpPr/>
          <p:nvPr/>
        </p:nvCxnSpPr>
        <p:spPr bwMode="auto">
          <a:xfrm rot="5400000" flipH="1" flipV="1">
            <a:off x="3281354" y="4495808"/>
            <a:ext cx="581028" cy="428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 rot="5400000" flipH="1" flipV="1">
            <a:off x="4281486" y="4576770"/>
            <a:ext cx="581028" cy="428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2133600" y="1524000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2133600" y="2362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 flipV="1">
            <a:off x="2133600" y="2590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flipH="1">
            <a:off x="1828800" y="2590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21336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2895600" y="16002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2895600" y="3048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75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21336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2895600" y="312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4495800" y="1524000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4495800" y="2362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4495800" y="2590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>
            <a:off x="4191000" y="2590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44958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5181600" y="1590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5257800" y="3048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85" name="Oval 21"/>
          <p:cNvSpPr>
            <a:spLocks noChangeArrowheads="1"/>
          </p:cNvSpPr>
          <p:nvPr/>
        </p:nvSpPr>
        <p:spPr bwMode="auto">
          <a:xfrm>
            <a:off x="4343400" y="2514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4958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>
            <a:off x="5257800" y="312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8" name="Line 24"/>
          <p:cNvSpPr>
            <a:spLocks noChangeShapeType="1"/>
          </p:cNvSpPr>
          <p:nvPr/>
        </p:nvSpPr>
        <p:spPr bwMode="auto">
          <a:xfrm>
            <a:off x="1828800" y="2590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9" name="Line 25"/>
          <p:cNvSpPr>
            <a:spLocks noChangeShapeType="1"/>
          </p:cNvSpPr>
          <p:nvPr/>
        </p:nvSpPr>
        <p:spPr bwMode="auto">
          <a:xfrm>
            <a:off x="4191000" y="2590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0" name="Line 26"/>
          <p:cNvSpPr>
            <a:spLocks noChangeShapeType="1"/>
          </p:cNvSpPr>
          <p:nvPr/>
        </p:nvSpPr>
        <p:spPr bwMode="auto">
          <a:xfrm flipH="1">
            <a:off x="3429000" y="1828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1" name="Line 27"/>
          <p:cNvSpPr>
            <a:spLocks noChangeShapeType="1"/>
          </p:cNvSpPr>
          <p:nvPr/>
        </p:nvSpPr>
        <p:spPr bwMode="auto">
          <a:xfrm>
            <a:off x="3563938" y="3429000"/>
            <a:ext cx="931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2" name="Oval 28"/>
          <p:cNvSpPr>
            <a:spLocks noChangeArrowheads="1"/>
          </p:cNvSpPr>
          <p:nvPr/>
        </p:nvSpPr>
        <p:spPr bwMode="auto">
          <a:xfrm>
            <a:off x="838200" y="1752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293" name="Rectangle 29"/>
          <p:cNvSpPr>
            <a:spLocks noChangeArrowheads="1"/>
          </p:cNvSpPr>
          <p:nvPr/>
        </p:nvSpPr>
        <p:spPr bwMode="auto">
          <a:xfrm>
            <a:off x="457200" y="4114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94" name="Rectangle 30"/>
          <p:cNvSpPr>
            <a:spLocks noChangeArrowheads="1"/>
          </p:cNvSpPr>
          <p:nvPr/>
        </p:nvSpPr>
        <p:spPr bwMode="auto">
          <a:xfrm>
            <a:off x="6553200" y="1524000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95" name="Line 31"/>
          <p:cNvSpPr>
            <a:spLocks noChangeShapeType="1"/>
          </p:cNvSpPr>
          <p:nvPr/>
        </p:nvSpPr>
        <p:spPr bwMode="auto">
          <a:xfrm>
            <a:off x="6553200" y="2362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6" name="Line 32"/>
          <p:cNvSpPr>
            <a:spLocks noChangeShapeType="1"/>
          </p:cNvSpPr>
          <p:nvPr/>
        </p:nvSpPr>
        <p:spPr bwMode="auto">
          <a:xfrm flipV="1">
            <a:off x="6553200" y="2590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7" name="Line 33"/>
          <p:cNvSpPr>
            <a:spLocks noChangeShapeType="1"/>
          </p:cNvSpPr>
          <p:nvPr/>
        </p:nvSpPr>
        <p:spPr bwMode="auto">
          <a:xfrm flipH="1">
            <a:off x="6248400" y="2590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8" name="Rectangle 34"/>
          <p:cNvSpPr>
            <a:spLocks noChangeArrowheads="1"/>
          </p:cNvSpPr>
          <p:nvPr/>
        </p:nvSpPr>
        <p:spPr bwMode="auto">
          <a:xfrm>
            <a:off x="65532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99" name="Rectangle 35"/>
          <p:cNvSpPr>
            <a:spLocks noChangeArrowheads="1"/>
          </p:cNvSpPr>
          <p:nvPr/>
        </p:nvSpPr>
        <p:spPr bwMode="auto">
          <a:xfrm>
            <a:off x="7239000" y="1590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00" name="Rectangle 36"/>
          <p:cNvSpPr>
            <a:spLocks noChangeArrowheads="1"/>
          </p:cNvSpPr>
          <p:nvPr/>
        </p:nvSpPr>
        <p:spPr bwMode="auto">
          <a:xfrm>
            <a:off x="7315200" y="3048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01" name="Oval 37"/>
          <p:cNvSpPr>
            <a:spLocks noChangeArrowheads="1"/>
          </p:cNvSpPr>
          <p:nvPr/>
        </p:nvSpPr>
        <p:spPr bwMode="auto">
          <a:xfrm>
            <a:off x="6400800" y="2514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02" name="Rectangle 38"/>
          <p:cNvSpPr>
            <a:spLocks noChangeArrowheads="1"/>
          </p:cNvSpPr>
          <p:nvPr/>
        </p:nvSpPr>
        <p:spPr bwMode="auto">
          <a:xfrm>
            <a:off x="65532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03" name="Line 39"/>
          <p:cNvSpPr>
            <a:spLocks noChangeShapeType="1"/>
          </p:cNvSpPr>
          <p:nvPr/>
        </p:nvSpPr>
        <p:spPr bwMode="auto">
          <a:xfrm>
            <a:off x="7315200" y="312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4" name="Line 40"/>
          <p:cNvSpPr>
            <a:spLocks noChangeShapeType="1"/>
          </p:cNvSpPr>
          <p:nvPr/>
        </p:nvSpPr>
        <p:spPr bwMode="auto">
          <a:xfrm>
            <a:off x="6248400" y="2590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 flipH="1">
            <a:off x="5791200" y="1828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6" name="Line 42"/>
          <p:cNvSpPr>
            <a:spLocks noChangeShapeType="1"/>
          </p:cNvSpPr>
          <p:nvPr/>
        </p:nvSpPr>
        <p:spPr bwMode="auto">
          <a:xfrm>
            <a:off x="5940425" y="3429000"/>
            <a:ext cx="612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>
            <a:off x="7848600" y="1828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9" name="Oval 45"/>
          <p:cNvSpPr>
            <a:spLocks noChangeArrowheads="1"/>
          </p:cNvSpPr>
          <p:nvPr/>
        </p:nvSpPr>
        <p:spPr bwMode="auto">
          <a:xfrm>
            <a:off x="1524000" y="33528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10" name="Line 46"/>
          <p:cNvSpPr>
            <a:spLocks noChangeShapeType="1"/>
          </p:cNvSpPr>
          <p:nvPr/>
        </p:nvSpPr>
        <p:spPr bwMode="auto">
          <a:xfrm>
            <a:off x="1676400" y="3429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 flipH="1">
            <a:off x="914400" y="3429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2" name="Line 48"/>
          <p:cNvSpPr>
            <a:spLocks noChangeShapeType="1"/>
          </p:cNvSpPr>
          <p:nvPr/>
        </p:nvSpPr>
        <p:spPr bwMode="auto">
          <a:xfrm flipV="1">
            <a:off x="914400" y="1828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3" name="Line 49"/>
          <p:cNvSpPr>
            <a:spLocks noChangeShapeType="1"/>
          </p:cNvSpPr>
          <p:nvPr/>
        </p:nvSpPr>
        <p:spPr bwMode="auto">
          <a:xfrm>
            <a:off x="457200" y="18288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4" name="Line 50"/>
          <p:cNvSpPr>
            <a:spLocks noChangeShapeType="1"/>
          </p:cNvSpPr>
          <p:nvPr/>
        </p:nvSpPr>
        <p:spPr bwMode="auto">
          <a:xfrm flipH="1">
            <a:off x="990600" y="4495800"/>
            <a:ext cx="525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5" name="Rectangle 51"/>
          <p:cNvSpPr>
            <a:spLocks noChangeArrowheads="1"/>
          </p:cNvSpPr>
          <p:nvPr/>
        </p:nvSpPr>
        <p:spPr bwMode="auto">
          <a:xfrm>
            <a:off x="3810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16" name="Line 52"/>
          <p:cNvSpPr>
            <a:spLocks noChangeShapeType="1"/>
          </p:cNvSpPr>
          <p:nvPr/>
        </p:nvSpPr>
        <p:spPr bwMode="auto">
          <a:xfrm flipV="1">
            <a:off x="3962400" y="1143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7" name="Line 53"/>
          <p:cNvSpPr>
            <a:spLocks noChangeShapeType="1"/>
          </p:cNvSpPr>
          <p:nvPr/>
        </p:nvSpPr>
        <p:spPr bwMode="auto">
          <a:xfrm flipV="1">
            <a:off x="6172200" y="1143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8" name="Line 54"/>
          <p:cNvSpPr>
            <a:spLocks noChangeShapeType="1"/>
          </p:cNvSpPr>
          <p:nvPr/>
        </p:nvSpPr>
        <p:spPr bwMode="auto">
          <a:xfrm flipV="1">
            <a:off x="8001000" y="1143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9" name="Rectangle 55"/>
          <p:cNvSpPr>
            <a:spLocks noChangeArrowheads="1"/>
          </p:cNvSpPr>
          <p:nvPr/>
        </p:nvSpPr>
        <p:spPr bwMode="auto">
          <a:xfrm>
            <a:off x="3581400" y="29527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    行    输    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20" name="Rectangle 56"/>
          <p:cNvSpPr>
            <a:spLocks noChangeArrowheads="1"/>
          </p:cNvSpPr>
          <p:nvPr/>
        </p:nvSpPr>
        <p:spPr bwMode="auto">
          <a:xfrm>
            <a:off x="8153400" y="3352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21" name="Rectangle 57"/>
          <p:cNvSpPr>
            <a:spLocks noChangeArrowheads="1"/>
          </p:cNvSpPr>
          <p:nvPr/>
        </p:nvSpPr>
        <p:spPr bwMode="auto">
          <a:xfrm>
            <a:off x="8153400" y="1828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22" name="Rectangle 58"/>
          <p:cNvSpPr>
            <a:spLocks noChangeArrowheads="1"/>
          </p:cNvSpPr>
          <p:nvPr/>
        </p:nvSpPr>
        <p:spPr bwMode="auto">
          <a:xfrm>
            <a:off x="8153400" y="2286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23" name="Rectangle 59"/>
          <p:cNvSpPr>
            <a:spLocks noChangeArrowheads="1"/>
          </p:cNvSpPr>
          <p:nvPr/>
        </p:nvSpPr>
        <p:spPr bwMode="auto">
          <a:xfrm>
            <a:off x="8153400" y="2819400"/>
            <a:ext cx="53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24" name="Oval 60"/>
          <p:cNvSpPr>
            <a:spLocks noChangeArrowheads="1"/>
          </p:cNvSpPr>
          <p:nvPr/>
        </p:nvSpPr>
        <p:spPr bwMode="auto">
          <a:xfrm>
            <a:off x="3886200" y="1752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25" name="Oval 61"/>
          <p:cNvSpPr>
            <a:spLocks noChangeArrowheads="1"/>
          </p:cNvSpPr>
          <p:nvPr/>
        </p:nvSpPr>
        <p:spPr bwMode="auto">
          <a:xfrm>
            <a:off x="6096000" y="1752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26" name="Oval 62"/>
          <p:cNvSpPr>
            <a:spLocks noChangeArrowheads="1"/>
          </p:cNvSpPr>
          <p:nvPr/>
        </p:nvSpPr>
        <p:spPr bwMode="auto">
          <a:xfrm>
            <a:off x="7924800" y="1752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30" name="Oval 66"/>
          <p:cNvSpPr>
            <a:spLocks noChangeArrowheads="1"/>
          </p:cNvSpPr>
          <p:nvPr/>
        </p:nvSpPr>
        <p:spPr bwMode="auto">
          <a:xfrm>
            <a:off x="3419475" y="33575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31" name="Oval 67"/>
          <p:cNvSpPr>
            <a:spLocks noChangeArrowheads="1"/>
          </p:cNvSpPr>
          <p:nvPr/>
        </p:nvSpPr>
        <p:spPr bwMode="auto">
          <a:xfrm>
            <a:off x="5795963" y="33575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32" name="Oval 68"/>
          <p:cNvSpPr>
            <a:spLocks noChangeArrowheads="1"/>
          </p:cNvSpPr>
          <p:nvPr/>
        </p:nvSpPr>
        <p:spPr bwMode="auto">
          <a:xfrm>
            <a:off x="7812088" y="3284538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381000" y="5004175"/>
            <a:ext cx="469872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这是什么数据结构？？？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Rectangle 45"/>
          <p:cNvSpPr>
            <a:spLocks noChangeArrowheads="1"/>
          </p:cNvSpPr>
          <p:nvPr/>
        </p:nvSpPr>
        <p:spPr bwMode="auto">
          <a:xfrm>
            <a:off x="533400" y="6043819"/>
            <a:ext cx="264687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先进先出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AutoShape 36"/>
          <p:cNvSpPr>
            <a:spLocks noChangeArrowheads="1"/>
          </p:cNvSpPr>
          <p:nvPr/>
        </p:nvSpPr>
        <p:spPr bwMode="auto">
          <a:xfrm rot="5400000">
            <a:off x="1006451" y="3208335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680102" y="4786322"/>
            <a:ext cx="2749550" cy="1747846"/>
            <a:chOff x="5680102" y="4786322"/>
            <a:chExt cx="2749550" cy="1747846"/>
          </a:xfrm>
        </p:grpSpPr>
        <p:graphicFrame>
          <p:nvGraphicFramePr>
            <p:cNvPr id="569345" name="Object 1"/>
            <p:cNvGraphicFramePr>
              <a:graphicFrameLocks noChangeAspect="1"/>
            </p:cNvGraphicFramePr>
            <p:nvPr/>
          </p:nvGraphicFramePr>
          <p:xfrm>
            <a:off x="5680102" y="4799022"/>
            <a:ext cx="1084263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723" name="Equation" r:id="rId1" imgW="825500" imgH="368300" progId="Equation.3">
                    <p:embed/>
                  </p:oleObj>
                </mc:Choice>
                <mc:Fallback>
                  <p:oleObj name="Equation" r:id="rId1" imgW="825500" imgH="3683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102" y="4799022"/>
                          <a:ext cx="1084263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6" name="Object 2"/>
            <p:cNvGraphicFramePr>
              <a:graphicFrameLocks noChangeAspect="1"/>
            </p:cNvGraphicFramePr>
            <p:nvPr/>
          </p:nvGraphicFramePr>
          <p:xfrm>
            <a:off x="7267602" y="4786322"/>
            <a:ext cx="116205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724" name="Equation" r:id="rId3" imgW="889000" imgH="406400" progId="Equation.3">
                    <p:embed/>
                  </p:oleObj>
                </mc:Choice>
                <mc:Fallback>
                  <p:oleObj name="Equation" r:id="rId3" imgW="889000" imgH="4064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7602" y="4786322"/>
                          <a:ext cx="1162050" cy="528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7" name="Object 3"/>
            <p:cNvGraphicFramePr>
              <a:graphicFrameLocks noChangeAspect="1"/>
            </p:cNvGraphicFramePr>
            <p:nvPr/>
          </p:nvGraphicFramePr>
          <p:xfrm>
            <a:off x="5680102" y="5513402"/>
            <a:ext cx="1054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725" name="Equation" r:id="rId5" imgW="812800" imgH="342900" progId="Equation.3">
                    <p:embed/>
                  </p:oleObj>
                </mc:Choice>
                <mc:Fallback>
                  <p:oleObj name="Equation" r:id="rId5" imgW="812800" imgH="3429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102" y="5513402"/>
                          <a:ext cx="1054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8" name="Object 4"/>
            <p:cNvGraphicFramePr>
              <a:graphicFrameLocks noChangeAspect="1"/>
            </p:cNvGraphicFramePr>
            <p:nvPr/>
          </p:nvGraphicFramePr>
          <p:xfrm>
            <a:off x="7204102" y="5437202"/>
            <a:ext cx="1155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726" name="Equation" r:id="rId7" imgW="889000" imgH="381000" progId="Equation.3">
                    <p:embed/>
                  </p:oleObj>
                </mc:Choice>
                <mc:Fallback>
                  <p:oleObj name="Equation" r:id="rId7" imgW="889000" imgH="3810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4102" y="5437202"/>
                          <a:ext cx="1155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9" name="Object 5"/>
            <p:cNvGraphicFramePr>
              <a:graphicFrameLocks noChangeAspect="1"/>
            </p:cNvGraphicFramePr>
            <p:nvPr/>
          </p:nvGraphicFramePr>
          <p:xfrm>
            <a:off x="5683294" y="6089668"/>
            <a:ext cx="10033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727" name="Equation" r:id="rId9" imgW="774700" imgH="342900" progId="Equation.3">
                    <p:embed/>
                  </p:oleObj>
                </mc:Choice>
                <mc:Fallback>
                  <p:oleObj name="Equation" r:id="rId9" imgW="774700" imgH="3429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3294" y="6089668"/>
                          <a:ext cx="10033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50" name="Object 6"/>
            <p:cNvGraphicFramePr>
              <a:graphicFrameLocks noChangeAspect="1"/>
            </p:cNvGraphicFramePr>
            <p:nvPr/>
          </p:nvGraphicFramePr>
          <p:xfrm>
            <a:off x="7197770" y="6013468"/>
            <a:ext cx="10541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728" name="Equation" r:id="rId11" imgW="812800" imgH="381000" progId="Equation.3">
                    <p:embed/>
                  </p:oleObj>
                </mc:Choice>
                <mc:Fallback>
                  <p:oleObj name="Equation" r:id="rId11" imgW="812800" imgH="3810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7770" y="6013468"/>
                          <a:ext cx="10541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Oval 25"/>
          <p:cNvSpPr>
            <a:spLocks noChangeArrowheads="1"/>
          </p:cNvSpPr>
          <p:nvPr/>
        </p:nvSpPr>
        <p:spPr bwMode="auto">
          <a:xfrm>
            <a:off x="1752600" y="44110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" name="Oval 25"/>
          <p:cNvSpPr>
            <a:spLocks noChangeArrowheads="1"/>
          </p:cNvSpPr>
          <p:nvPr/>
        </p:nvSpPr>
        <p:spPr bwMode="auto">
          <a:xfrm>
            <a:off x="4109720" y="445005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39" name="Rectangle 51"/>
          <p:cNvSpPr>
            <a:spLocks noChangeArrowheads="1"/>
          </p:cNvSpPr>
          <p:nvPr/>
        </p:nvSpPr>
        <p:spPr bwMode="auto">
          <a:xfrm>
            <a:off x="285720" y="357166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若由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触发器实现则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0351" name="Group 63"/>
          <p:cNvGrpSpPr/>
          <p:nvPr/>
        </p:nvGrpSpPr>
        <p:grpSpPr bwMode="auto">
          <a:xfrm>
            <a:off x="142844" y="1338256"/>
            <a:ext cx="4775200" cy="1162050"/>
            <a:chOff x="336" y="624"/>
            <a:chExt cx="3008" cy="732"/>
          </a:xfrm>
        </p:grpSpPr>
        <p:graphicFrame>
          <p:nvGraphicFramePr>
            <p:cNvPr id="140345" name="Object 57"/>
            <p:cNvGraphicFramePr>
              <a:graphicFrameLocks noChangeAspect="1"/>
            </p:cNvGraphicFramePr>
            <p:nvPr/>
          </p:nvGraphicFramePr>
          <p:xfrm>
            <a:off x="336" y="62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735" name="Equation" r:id="rId1" imgW="1028700" imgH="381000" progId="Equation.3">
                    <p:embed/>
                  </p:oleObj>
                </mc:Choice>
                <mc:Fallback>
                  <p:oleObj name="Equation" r:id="rId1" imgW="1028700" imgH="381000" progId="Equation.3">
                    <p:embed/>
                    <p:pic>
                      <p:nvPicPr>
                        <p:cNvPr id="0" name="Picture 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2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6" name="Object 58"/>
            <p:cNvGraphicFramePr>
              <a:graphicFrameLocks noChangeAspect="1"/>
            </p:cNvGraphicFramePr>
            <p:nvPr/>
          </p:nvGraphicFramePr>
          <p:xfrm>
            <a:off x="1440" y="624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736" name="Equation" r:id="rId3" imgW="1028700" imgH="368300" progId="Equation.3">
                    <p:embed/>
                  </p:oleObj>
                </mc:Choice>
                <mc:Fallback>
                  <p:oleObj name="Equation" r:id="rId3" imgW="1028700" imgH="368300" progId="Equation.3">
                    <p:embed/>
                    <p:pic>
                      <p:nvPicPr>
                        <p:cNvPr id="0" name="Picture 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624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7" name="Object 59"/>
            <p:cNvGraphicFramePr>
              <a:graphicFrameLocks noChangeAspect="1"/>
            </p:cNvGraphicFramePr>
            <p:nvPr/>
          </p:nvGraphicFramePr>
          <p:xfrm>
            <a:off x="2544" y="624"/>
            <a:ext cx="8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737" name="Equation" r:id="rId5" imgW="977900" imgH="368300" progId="Equation.3">
                    <p:embed/>
                  </p:oleObj>
                </mc:Choice>
                <mc:Fallback>
                  <p:oleObj name="Equation" r:id="rId5" imgW="977900" imgH="368300" progId="Equation.3">
                    <p:embed/>
                    <p:pic>
                      <p:nvPicPr>
                        <p:cNvPr id="0" name="Picture 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624"/>
                          <a:ext cx="80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8" name="Object 60"/>
            <p:cNvGraphicFramePr>
              <a:graphicFrameLocks noChangeAspect="1"/>
            </p:cNvGraphicFramePr>
            <p:nvPr/>
          </p:nvGraphicFramePr>
          <p:xfrm>
            <a:off x="336" y="1056"/>
            <a:ext cx="71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738" name="Equation" r:id="rId7" imgW="876300" imgH="368300" progId="Equation.3">
                    <p:embed/>
                  </p:oleObj>
                </mc:Choice>
                <mc:Fallback>
                  <p:oleObj name="Equation" r:id="rId7" imgW="876300" imgH="368300" progId="Equation.3">
                    <p:embed/>
                    <p:pic>
                      <p:nvPicPr>
                        <p:cNvPr id="0" name="Picture 8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056"/>
                          <a:ext cx="716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9" name="Object 61"/>
            <p:cNvGraphicFramePr>
              <a:graphicFrameLocks noChangeAspect="1"/>
            </p:cNvGraphicFramePr>
            <p:nvPr/>
          </p:nvGraphicFramePr>
          <p:xfrm>
            <a:off x="1440" y="1056"/>
            <a:ext cx="69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739" name="Equation" r:id="rId9" imgW="850900" imgH="342900" progId="Equation.3">
                    <p:embed/>
                  </p:oleObj>
                </mc:Choice>
                <mc:Fallback>
                  <p:oleObj name="Equation" r:id="rId9" imgW="850900" imgH="342900" progId="Equation.3">
                    <p:embed/>
                    <p:pic>
                      <p:nvPicPr>
                        <p:cNvPr id="0" name="Picture 8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056"/>
                          <a:ext cx="699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50" name="Object 62"/>
            <p:cNvGraphicFramePr>
              <a:graphicFrameLocks noChangeAspect="1"/>
            </p:cNvGraphicFramePr>
            <p:nvPr/>
          </p:nvGraphicFramePr>
          <p:xfrm>
            <a:off x="2544" y="1056"/>
            <a:ext cx="66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740" name="Equation" r:id="rId11" imgW="812800" imgH="342900" progId="Equation.3">
                    <p:embed/>
                  </p:oleObj>
                </mc:Choice>
                <mc:Fallback>
                  <p:oleObj name="Equation" r:id="rId11" imgW="812800" imgH="342900" progId="Equation.3">
                    <p:embed/>
                    <p:pic>
                      <p:nvPicPr>
                        <p:cNvPr id="0" name="Picture 8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056"/>
                          <a:ext cx="66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56" name="Group 68"/>
          <p:cNvGrpSpPr/>
          <p:nvPr/>
        </p:nvGrpSpPr>
        <p:grpSpPr bwMode="auto">
          <a:xfrm>
            <a:off x="152400" y="2700358"/>
            <a:ext cx="8515350" cy="3657600"/>
            <a:chOff x="96" y="1440"/>
            <a:chExt cx="5364" cy="2304"/>
          </a:xfrm>
        </p:grpSpPr>
        <p:sp>
          <p:nvSpPr>
            <p:cNvPr id="140330" name="Rectangle 42"/>
            <p:cNvSpPr>
              <a:spLocks noChangeArrowheads="1"/>
            </p:cNvSpPr>
            <p:nvPr/>
          </p:nvSpPr>
          <p:spPr bwMode="auto">
            <a:xfrm>
              <a:off x="5088" y="33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出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31" name="Rectangle 43"/>
            <p:cNvSpPr>
              <a:spLocks noChangeArrowheads="1"/>
            </p:cNvSpPr>
            <p:nvPr/>
          </p:nvSpPr>
          <p:spPr bwMode="auto">
            <a:xfrm>
              <a:off x="5088" y="23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串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32" name="Rectangle 44"/>
            <p:cNvSpPr>
              <a:spLocks noChangeArrowheads="1"/>
            </p:cNvSpPr>
            <p:nvPr/>
          </p:nvSpPr>
          <p:spPr bwMode="auto">
            <a:xfrm>
              <a:off x="5088" y="2701"/>
              <a:ext cx="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行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33" name="Rectangle 45"/>
            <p:cNvSpPr>
              <a:spLocks noChangeArrowheads="1"/>
            </p:cNvSpPr>
            <p:nvPr/>
          </p:nvSpPr>
          <p:spPr bwMode="auto">
            <a:xfrm>
              <a:off x="5088" y="3040"/>
              <a:ext cx="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292" name="Rectangle 4"/>
            <p:cNvSpPr>
              <a:spLocks noChangeArrowheads="1"/>
            </p:cNvSpPr>
            <p:nvPr/>
          </p:nvSpPr>
          <p:spPr bwMode="auto">
            <a:xfrm>
              <a:off x="1008" y="2119"/>
              <a:ext cx="816" cy="12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293" name="Line 5"/>
            <p:cNvSpPr>
              <a:spLocks noChangeShapeType="1"/>
            </p:cNvSpPr>
            <p:nvPr/>
          </p:nvSpPr>
          <p:spPr bwMode="auto">
            <a:xfrm>
              <a:off x="1008" y="2652"/>
              <a:ext cx="192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4" name="Line 6"/>
            <p:cNvSpPr>
              <a:spLocks noChangeShapeType="1"/>
            </p:cNvSpPr>
            <p:nvPr/>
          </p:nvSpPr>
          <p:spPr bwMode="auto">
            <a:xfrm flipV="1">
              <a:off x="1008" y="2798"/>
              <a:ext cx="192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 flipH="1">
              <a:off x="816" y="27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1008" y="21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1488" y="2167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1488" y="2895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299" name="Line 11"/>
            <p:cNvSpPr>
              <a:spLocks noChangeShapeType="1"/>
            </p:cNvSpPr>
            <p:nvPr/>
          </p:nvSpPr>
          <p:spPr bwMode="auto">
            <a:xfrm>
              <a:off x="1488" y="294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0" name="Rectangle 12"/>
            <p:cNvSpPr>
              <a:spLocks noChangeArrowheads="1"/>
            </p:cNvSpPr>
            <p:nvPr/>
          </p:nvSpPr>
          <p:spPr bwMode="auto">
            <a:xfrm>
              <a:off x="2496" y="2119"/>
              <a:ext cx="816" cy="12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>
              <a:off x="2496" y="2652"/>
              <a:ext cx="192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 flipV="1">
              <a:off x="2496" y="2798"/>
              <a:ext cx="192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3" name="Line 15"/>
            <p:cNvSpPr>
              <a:spLocks noChangeShapeType="1"/>
            </p:cNvSpPr>
            <p:nvPr/>
          </p:nvSpPr>
          <p:spPr bwMode="auto">
            <a:xfrm flipH="1">
              <a:off x="2304" y="27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4" name="Rectangle 16"/>
            <p:cNvSpPr>
              <a:spLocks noChangeArrowheads="1"/>
            </p:cNvSpPr>
            <p:nvPr/>
          </p:nvSpPr>
          <p:spPr bwMode="auto">
            <a:xfrm>
              <a:off x="2496" y="21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2976" y="216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06" name="Rectangle 18"/>
            <p:cNvSpPr>
              <a:spLocks noChangeArrowheads="1"/>
            </p:cNvSpPr>
            <p:nvPr/>
          </p:nvSpPr>
          <p:spPr bwMode="auto">
            <a:xfrm>
              <a:off x="2976" y="2895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2976" y="294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8" name="Line 20"/>
            <p:cNvSpPr>
              <a:spLocks noChangeShapeType="1"/>
            </p:cNvSpPr>
            <p:nvPr/>
          </p:nvSpPr>
          <p:spPr bwMode="auto">
            <a:xfrm>
              <a:off x="816" y="2798"/>
              <a:ext cx="0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9" name="Line 21"/>
            <p:cNvSpPr>
              <a:spLocks noChangeShapeType="1"/>
            </p:cNvSpPr>
            <p:nvPr/>
          </p:nvSpPr>
          <p:spPr bwMode="auto">
            <a:xfrm>
              <a:off x="2304" y="2798"/>
              <a:ext cx="0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0" name="Line 22"/>
            <p:cNvSpPr>
              <a:spLocks noChangeShapeType="1"/>
            </p:cNvSpPr>
            <p:nvPr/>
          </p:nvSpPr>
          <p:spPr bwMode="auto">
            <a:xfrm flipH="1">
              <a:off x="1824" y="2313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1" name="Rectangle 23"/>
            <p:cNvSpPr>
              <a:spLocks noChangeArrowheads="1"/>
            </p:cNvSpPr>
            <p:nvPr/>
          </p:nvSpPr>
          <p:spPr bwMode="auto">
            <a:xfrm>
              <a:off x="96" y="3379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12" name="Rectangle 24"/>
            <p:cNvSpPr>
              <a:spLocks noChangeArrowheads="1"/>
            </p:cNvSpPr>
            <p:nvPr/>
          </p:nvSpPr>
          <p:spPr bwMode="auto">
            <a:xfrm>
              <a:off x="3792" y="2119"/>
              <a:ext cx="816" cy="12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>
              <a:off x="3792" y="2652"/>
              <a:ext cx="192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4" name="Line 26"/>
            <p:cNvSpPr>
              <a:spLocks noChangeShapeType="1"/>
            </p:cNvSpPr>
            <p:nvPr/>
          </p:nvSpPr>
          <p:spPr bwMode="auto">
            <a:xfrm flipV="1">
              <a:off x="3792" y="2798"/>
              <a:ext cx="192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5" name="Line 27"/>
            <p:cNvSpPr>
              <a:spLocks noChangeShapeType="1"/>
            </p:cNvSpPr>
            <p:nvPr/>
          </p:nvSpPr>
          <p:spPr bwMode="auto">
            <a:xfrm flipH="1">
              <a:off x="3600" y="27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6" name="Rectangle 28"/>
            <p:cNvSpPr>
              <a:spLocks noChangeArrowheads="1"/>
            </p:cNvSpPr>
            <p:nvPr/>
          </p:nvSpPr>
          <p:spPr bwMode="auto">
            <a:xfrm>
              <a:off x="3792" y="21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17" name="Rectangle 29"/>
            <p:cNvSpPr>
              <a:spLocks noChangeArrowheads="1"/>
            </p:cNvSpPr>
            <p:nvPr/>
          </p:nvSpPr>
          <p:spPr bwMode="auto">
            <a:xfrm>
              <a:off x="4272" y="21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18" name="Rectangle 30"/>
            <p:cNvSpPr>
              <a:spLocks noChangeArrowheads="1"/>
            </p:cNvSpPr>
            <p:nvPr/>
          </p:nvSpPr>
          <p:spPr bwMode="auto">
            <a:xfrm>
              <a:off x="4272" y="2895"/>
              <a:ext cx="3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4272" y="294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0" name="Line 32"/>
            <p:cNvSpPr>
              <a:spLocks noChangeShapeType="1"/>
            </p:cNvSpPr>
            <p:nvPr/>
          </p:nvSpPr>
          <p:spPr bwMode="auto">
            <a:xfrm>
              <a:off x="3600" y="2798"/>
              <a:ext cx="0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1" name="Line 33"/>
            <p:cNvSpPr>
              <a:spLocks noChangeShapeType="1"/>
            </p:cNvSpPr>
            <p:nvPr/>
          </p:nvSpPr>
          <p:spPr bwMode="auto">
            <a:xfrm flipH="1">
              <a:off x="3312" y="2313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2" name="Line 34"/>
            <p:cNvSpPr>
              <a:spLocks noChangeShapeType="1"/>
            </p:cNvSpPr>
            <p:nvPr/>
          </p:nvSpPr>
          <p:spPr bwMode="auto">
            <a:xfrm>
              <a:off x="4608" y="2313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3" name="Line 35"/>
            <p:cNvSpPr>
              <a:spLocks noChangeShapeType="1"/>
            </p:cNvSpPr>
            <p:nvPr/>
          </p:nvSpPr>
          <p:spPr bwMode="auto">
            <a:xfrm>
              <a:off x="432" y="2313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4" name="Line 36"/>
            <p:cNvSpPr>
              <a:spLocks noChangeShapeType="1"/>
            </p:cNvSpPr>
            <p:nvPr/>
          </p:nvSpPr>
          <p:spPr bwMode="auto">
            <a:xfrm flipH="1">
              <a:off x="336" y="3719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192" y="20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 flipV="1">
              <a:off x="2160" y="1876"/>
              <a:ext cx="0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 flipV="1">
              <a:off x="3552" y="1876"/>
              <a:ext cx="0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 flipV="1">
              <a:off x="4800" y="1876"/>
              <a:ext cx="0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9" name="Rectangle 41"/>
            <p:cNvSpPr>
              <a:spLocks noChangeArrowheads="1"/>
            </p:cNvSpPr>
            <p:nvPr/>
          </p:nvSpPr>
          <p:spPr bwMode="auto">
            <a:xfrm>
              <a:off x="2112" y="1440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并    行    输    出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334" name="Oval 46"/>
            <p:cNvSpPr>
              <a:spLocks noChangeArrowheads="1"/>
            </p:cNvSpPr>
            <p:nvPr/>
          </p:nvSpPr>
          <p:spPr bwMode="auto">
            <a:xfrm>
              <a:off x="2112" y="2264"/>
              <a:ext cx="96" cy="9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5" name="Oval 47"/>
            <p:cNvSpPr>
              <a:spLocks noChangeArrowheads="1"/>
            </p:cNvSpPr>
            <p:nvPr/>
          </p:nvSpPr>
          <p:spPr bwMode="auto">
            <a:xfrm>
              <a:off x="3504" y="2264"/>
              <a:ext cx="96" cy="9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6" name="Oval 48"/>
            <p:cNvSpPr>
              <a:spLocks noChangeArrowheads="1"/>
            </p:cNvSpPr>
            <p:nvPr/>
          </p:nvSpPr>
          <p:spPr bwMode="auto">
            <a:xfrm>
              <a:off x="4752" y="2264"/>
              <a:ext cx="96" cy="9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3" name="Oval 65"/>
            <p:cNvSpPr>
              <a:spLocks noChangeArrowheads="1"/>
            </p:cNvSpPr>
            <p:nvPr/>
          </p:nvSpPr>
          <p:spPr bwMode="auto">
            <a:xfrm>
              <a:off x="1837" y="302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4" name="Oval 66"/>
            <p:cNvSpPr>
              <a:spLocks noChangeArrowheads="1"/>
            </p:cNvSpPr>
            <p:nvPr/>
          </p:nvSpPr>
          <p:spPr bwMode="auto">
            <a:xfrm>
              <a:off x="3334" y="302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5" name="Oval 67"/>
            <p:cNvSpPr>
              <a:spLocks noChangeArrowheads="1"/>
            </p:cNvSpPr>
            <p:nvPr/>
          </p:nvSpPr>
          <p:spPr bwMode="auto">
            <a:xfrm>
              <a:off x="4604" y="302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343870" name="Object 830"/>
          <p:cNvGraphicFramePr>
            <a:graphicFrameLocks noChangeAspect="1"/>
          </p:cNvGraphicFramePr>
          <p:nvPr/>
        </p:nvGraphicFramePr>
        <p:xfrm>
          <a:off x="5405483" y="31874"/>
          <a:ext cx="3381360" cy="66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41" name="Equation" r:id="rId13" imgW="1497965" imgH="292100" progId="Equation.DSMT4">
                  <p:embed/>
                </p:oleObj>
              </mc:Choice>
              <mc:Fallback>
                <p:oleObj name="Equation" r:id="rId13" imgW="1497965" imgH="292100" progId="Equation.DSMT4">
                  <p:embed/>
                  <p:pic>
                    <p:nvPicPr>
                      <p:cNvPr id="0" name="Picture 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83" y="31874"/>
                        <a:ext cx="3381360" cy="665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871" name="Object 831"/>
          <p:cNvGraphicFramePr>
            <a:graphicFrameLocks noChangeAspect="1"/>
          </p:cNvGraphicFramePr>
          <p:nvPr/>
        </p:nvGraphicFramePr>
        <p:xfrm>
          <a:off x="5380050" y="756382"/>
          <a:ext cx="3549668" cy="69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42" name="Equation" r:id="rId15" imgW="1497965" imgH="292100" progId="Equation.DSMT4">
                  <p:embed/>
                </p:oleObj>
              </mc:Choice>
              <mc:Fallback>
                <p:oleObj name="Equation" r:id="rId15" imgW="1497965" imgH="292100" progId="Equation.DSMT4">
                  <p:embed/>
                  <p:pic>
                    <p:nvPicPr>
                      <p:cNvPr id="0" name="Picture 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50" y="756382"/>
                        <a:ext cx="3549668" cy="696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872" name="Object 832"/>
          <p:cNvGraphicFramePr>
            <a:graphicFrameLocks noChangeAspect="1"/>
          </p:cNvGraphicFramePr>
          <p:nvPr/>
        </p:nvGraphicFramePr>
        <p:xfrm>
          <a:off x="5429256" y="1643050"/>
          <a:ext cx="3209780" cy="68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43" name="Equation" r:id="rId17" imgW="1384300" imgH="292100" progId="Equation.DSMT4">
                  <p:embed/>
                </p:oleObj>
              </mc:Choice>
              <mc:Fallback>
                <p:oleObj name="Equation" r:id="rId17" imgW="1384300" imgH="292100" progId="Equation.DSMT4">
                  <p:embed/>
                  <p:pic>
                    <p:nvPicPr>
                      <p:cNvPr id="0" name="Picture 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1643050"/>
                        <a:ext cx="3209780" cy="68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Oval 25"/>
          <p:cNvSpPr>
            <a:spLocks noChangeArrowheads="1"/>
          </p:cNvSpPr>
          <p:nvPr/>
        </p:nvSpPr>
        <p:spPr bwMode="auto">
          <a:xfrm>
            <a:off x="1217251" y="627669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3571844" y="623764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31654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31654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 flipV="1">
            <a:off x="34702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470291" y="2438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37750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37750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 flipV="1">
            <a:off x="40798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40798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H="1">
            <a:off x="29368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>
            <a:off x="43846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>
            <a:off x="43846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V="1">
            <a:off x="46894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4689491" y="2438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>
            <a:off x="49942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>
            <a:off x="49942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 flipV="1">
            <a:off x="52990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52990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 flipH="1">
            <a:off x="41560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55276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5" name="Line 23"/>
          <p:cNvSpPr>
            <a:spLocks noChangeShapeType="1"/>
          </p:cNvSpPr>
          <p:nvPr/>
        </p:nvSpPr>
        <p:spPr bwMode="auto">
          <a:xfrm>
            <a:off x="55276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6" name="Line 24"/>
          <p:cNvSpPr>
            <a:spLocks noChangeShapeType="1"/>
          </p:cNvSpPr>
          <p:nvPr/>
        </p:nvSpPr>
        <p:spPr bwMode="auto">
          <a:xfrm flipV="1">
            <a:off x="58324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 flipH="1">
            <a:off x="52990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 flipH="1">
            <a:off x="2555891" y="2438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30892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36988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3084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49180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54514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1870091" y="1943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58324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60610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60610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 flipV="1">
            <a:off x="63658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63658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50" name="Line 38"/>
          <p:cNvSpPr>
            <a:spLocks noChangeShapeType="1"/>
          </p:cNvSpPr>
          <p:nvPr/>
        </p:nvSpPr>
        <p:spPr bwMode="auto">
          <a:xfrm flipH="1">
            <a:off x="6365891" y="2438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9848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372" name="Line 60"/>
          <p:cNvSpPr>
            <a:spLocks noChangeShapeType="1"/>
          </p:cNvSpPr>
          <p:nvPr/>
        </p:nvSpPr>
        <p:spPr bwMode="auto">
          <a:xfrm>
            <a:off x="2403491" y="1295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3" name="Line 61"/>
          <p:cNvSpPr>
            <a:spLocks noChangeShapeType="1"/>
          </p:cNvSpPr>
          <p:nvPr/>
        </p:nvSpPr>
        <p:spPr bwMode="auto">
          <a:xfrm flipV="1">
            <a:off x="2860691" y="838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4" name="Line 62"/>
          <p:cNvSpPr>
            <a:spLocks noChangeShapeType="1"/>
          </p:cNvSpPr>
          <p:nvPr/>
        </p:nvSpPr>
        <p:spPr bwMode="auto">
          <a:xfrm>
            <a:off x="2860691" y="838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5" name="Line 63"/>
          <p:cNvSpPr>
            <a:spLocks noChangeShapeType="1"/>
          </p:cNvSpPr>
          <p:nvPr/>
        </p:nvSpPr>
        <p:spPr bwMode="auto">
          <a:xfrm>
            <a:off x="3394091" y="838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6" name="Line 64"/>
          <p:cNvSpPr>
            <a:spLocks noChangeShapeType="1"/>
          </p:cNvSpPr>
          <p:nvPr/>
        </p:nvSpPr>
        <p:spPr bwMode="auto">
          <a:xfrm>
            <a:off x="3394091" y="12954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7" name="Line 65"/>
          <p:cNvSpPr>
            <a:spLocks noChangeShapeType="1"/>
          </p:cNvSpPr>
          <p:nvPr/>
        </p:nvSpPr>
        <p:spPr bwMode="auto">
          <a:xfrm flipV="1">
            <a:off x="4075129" y="83661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8" name="Line 66"/>
          <p:cNvSpPr>
            <a:spLocks noChangeShapeType="1"/>
          </p:cNvSpPr>
          <p:nvPr/>
        </p:nvSpPr>
        <p:spPr bwMode="auto">
          <a:xfrm>
            <a:off x="4079891" y="838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9" name="Line 67"/>
          <p:cNvSpPr>
            <a:spLocks noChangeShapeType="1"/>
          </p:cNvSpPr>
          <p:nvPr/>
        </p:nvSpPr>
        <p:spPr bwMode="auto">
          <a:xfrm>
            <a:off x="4613291" y="838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1434" name="Group 122"/>
          <p:cNvGrpSpPr/>
          <p:nvPr/>
        </p:nvGrpSpPr>
        <p:grpSpPr bwMode="auto">
          <a:xfrm>
            <a:off x="4384691" y="2667000"/>
            <a:ext cx="609600" cy="1905000"/>
            <a:chOff x="3120" y="1680"/>
            <a:chExt cx="384" cy="1200"/>
          </a:xfrm>
        </p:grpSpPr>
        <p:sp>
          <p:nvSpPr>
            <p:cNvPr id="141387" name="Line 75"/>
            <p:cNvSpPr>
              <a:spLocks noChangeShapeType="1"/>
            </p:cNvSpPr>
            <p:nvPr/>
          </p:nvSpPr>
          <p:spPr bwMode="auto">
            <a:xfrm>
              <a:off x="3120" y="16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88" name="Line 76"/>
            <p:cNvSpPr>
              <a:spLocks noChangeShapeType="1"/>
            </p:cNvSpPr>
            <p:nvPr/>
          </p:nvSpPr>
          <p:spPr bwMode="auto">
            <a:xfrm>
              <a:off x="3504" y="16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0" name="Line 88"/>
            <p:cNvSpPr>
              <a:spLocks noChangeShapeType="1"/>
            </p:cNvSpPr>
            <p:nvPr/>
          </p:nvSpPr>
          <p:spPr bwMode="auto">
            <a:xfrm>
              <a:off x="3120" y="24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1" name="Line 89"/>
            <p:cNvSpPr>
              <a:spLocks noChangeShapeType="1"/>
            </p:cNvSpPr>
            <p:nvPr/>
          </p:nvSpPr>
          <p:spPr bwMode="auto">
            <a:xfrm>
              <a:off x="3504" y="21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10" name="Line 98"/>
            <p:cNvSpPr>
              <a:spLocks noChangeShapeType="1"/>
            </p:cNvSpPr>
            <p:nvPr/>
          </p:nvSpPr>
          <p:spPr bwMode="auto">
            <a:xfrm>
              <a:off x="3120" y="254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11" name="Line 99"/>
            <p:cNvSpPr>
              <a:spLocks noChangeShapeType="1"/>
            </p:cNvSpPr>
            <p:nvPr/>
          </p:nvSpPr>
          <p:spPr bwMode="auto">
            <a:xfrm>
              <a:off x="3504" y="25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1435" name="Group 123"/>
          <p:cNvGrpSpPr/>
          <p:nvPr/>
        </p:nvGrpSpPr>
        <p:grpSpPr bwMode="auto">
          <a:xfrm>
            <a:off x="4994291" y="3200400"/>
            <a:ext cx="533400" cy="1371600"/>
            <a:chOff x="3504" y="2016"/>
            <a:chExt cx="336" cy="864"/>
          </a:xfrm>
        </p:grpSpPr>
        <p:sp>
          <p:nvSpPr>
            <p:cNvPr id="141389" name="Line 77"/>
            <p:cNvSpPr>
              <a:spLocks noChangeShapeType="1"/>
            </p:cNvSpPr>
            <p:nvPr/>
          </p:nvSpPr>
          <p:spPr bwMode="auto">
            <a:xfrm>
              <a:off x="3504" y="20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2" name="Line 90"/>
            <p:cNvSpPr>
              <a:spLocks noChangeShapeType="1"/>
            </p:cNvSpPr>
            <p:nvPr/>
          </p:nvSpPr>
          <p:spPr bwMode="auto">
            <a:xfrm>
              <a:off x="3504" y="21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3" name="Line 91"/>
            <p:cNvSpPr>
              <a:spLocks noChangeShapeType="1"/>
            </p:cNvSpPr>
            <p:nvPr/>
          </p:nvSpPr>
          <p:spPr bwMode="auto">
            <a:xfrm>
              <a:off x="3840" y="21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12" name="Line 100"/>
            <p:cNvSpPr>
              <a:spLocks noChangeShapeType="1"/>
            </p:cNvSpPr>
            <p:nvPr/>
          </p:nvSpPr>
          <p:spPr bwMode="auto">
            <a:xfrm>
              <a:off x="3504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13" name="Line 101"/>
            <p:cNvSpPr>
              <a:spLocks noChangeShapeType="1"/>
            </p:cNvSpPr>
            <p:nvPr/>
          </p:nvSpPr>
          <p:spPr bwMode="auto">
            <a:xfrm>
              <a:off x="3840" y="25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1422" name="Rectangle 110"/>
          <p:cNvSpPr>
            <a:spLocks noChangeArrowheads="1"/>
          </p:cNvSpPr>
          <p:nvPr/>
        </p:nvSpPr>
        <p:spPr bwMode="auto">
          <a:xfrm>
            <a:off x="1870091" y="876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1428" name="Group 116"/>
          <p:cNvGrpSpPr/>
          <p:nvPr/>
        </p:nvGrpSpPr>
        <p:grpSpPr bwMode="auto">
          <a:xfrm>
            <a:off x="1870091" y="2667000"/>
            <a:ext cx="1295400" cy="2027238"/>
            <a:chOff x="1536" y="1680"/>
            <a:chExt cx="816" cy="1277"/>
          </a:xfrm>
        </p:grpSpPr>
        <p:sp>
          <p:nvSpPr>
            <p:cNvPr id="141381" name="Line 69"/>
            <p:cNvSpPr>
              <a:spLocks noChangeShapeType="1"/>
            </p:cNvSpPr>
            <p:nvPr/>
          </p:nvSpPr>
          <p:spPr bwMode="auto">
            <a:xfrm>
              <a:off x="1968" y="20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82" name="Line 70"/>
            <p:cNvSpPr>
              <a:spLocks noChangeShapeType="1"/>
            </p:cNvSpPr>
            <p:nvPr/>
          </p:nvSpPr>
          <p:spPr bwMode="auto">
            <a:xfrm flipV="1">
              <a:off x="2352" y="16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96" name="Line 84"/>
            <p:cNvSpPr>
              <a:spLocks noChangeShapeType="1"/>
            </p:cNvSpPr>
            <p:nvPr/>
          </p:nvSpPr>
          <p:spPr bwMode="auto">
            <a:xfrm>
              <a:off x="1968" y="24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8" name="Line 96"/>
            <p:cNvSpPr>
              <a:spLocks noChangeShapeType="1"/>
            </p:cNvSpPr>
            <p:nvPr/>
          </p:nvSpPr>
          <p:spPr bwMode="auto">
            <a:xfrm>
              <a:off x="1920" y="288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23" name="Rectangle 111"/>
            <p:cNvSpPr>
              <a:spLocks noChangeArrowheads="1"/>
            </p:cNvSpPr>
            <p:nvPr/>
          </p:nvSpPr>
          <p:spPr bwMode="auto">
            <a:xfrm>
              <a:off x="1536" y="1776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1424" name="Rectangle 112"/>
            <p:cNvSpPr>
              <a:spLocks noChangeArrowheads="1"/>
            </p:cNvSpPr>
            <p:nvPr/>
          </p:nvSpPr>
          <p:spPr bwMode="auto">
            <a:xfrm>
              <a:off x="1536" y="21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1425" name="Rectangle 113"/>
            <p:cNvSpPr>
              <a:spLocks noChangeArrowheads="1"/>
            </p:cNvSpPr>
            <p:nvPr/>
          </p:nvSpPr>
          <p:spPr bwMode="auto">
            <a:xfrm>
              <a:off x="1584" y="259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1431" name="Group 119"/>
          <p:cNvGrpSpPr/>
          <p:nvPr/>
        </p:nvGrpSpPr>
        <p:grpSpPr bwMode="auto">
          <a:xfrm>
            <a:off x="3165491" y="2667000"/>
            <a:ext cx="609600" cy="1905000"/>
            <a:chOff x="2352" y="1680"/>
            <a:chExt cx="384" cy="1200"/>
          </a:xfrm>
        </p:grpSpPr>
        <p:sp>
          <p:nvSpPr>
            <p:cNvPr id="141383" name="Line 71"/>
            <p:cNvSpPr>
              <a:spLocks noChangeShapeType="1"/>
            </p:cNvSpPr>
            <p:nvPr/>
          </p:nvSpPr>
          <p:spPr bwMode="auto">
            <a:xfrm>
              <a:off x="2352" y="16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84" name="Line 72"/>
            <p:cNvSpPr>
              <a:spLocks noChangeShapeType="1"/>
            </p:cNvSpPr>
            <p:nvPr/>
          </p:nvSpPr>
          <p:spPr bwMode="auto">
            <a:xfrm>
              <a:off x="2736" y="16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97" name="Line 85"/>
            <p:cNvSpPr>
              <a:spLocks noChangeShapeType="1"/>
            </p:cNvSpPr>
            <p:nvPr/>
          </p:nvSpPr>
          <p:spPr bwMode="auto">
            <a:xfrm>
              <a:off x="2736" y="21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29" name="Line 117"/>
            <p:cNvSpPr>
              <a:spLocks noChangeShapeType="1"/>
            </p:cNvSpPr>
            <p:nvPr/>
          </p:nvSpPr>
          <p:spPr bwMode="auto">
            <a:xfrm>
              <a:off x="2352" y="24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0" name="Line 118"/>
            <p:cNvSpPr>
              <a:spLocks noChangeShapeType="1"/>
            </p:cNvSpPr>
            <p:nvPr/>
          </p:nvSpPr>
          <p:spPr bwMode="auto">
            <a:xfrm>
              <a:off x="2352" y="28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433" name="Group 121"/>
          <p:cNvGrpSpPr/>
          <p:nvPr/>
        </p:nvGrpSpPr>
        <p:grpSpPr bwMode="auto">
          <a:xfrm>
            <a:off x="3775091" y="2667000"/>
            <a:ext cx="609600" cy="1905000"/>
            <a:chOff x="2736" y="1680"/>
            <a:chExt cx="384" cy="1200"/>
          </a:xfrm>
        </p:grpSpPr>
        <p:sp>
          <p:nvSpPr>
            <p:cNvPr id="141385" name="Line 73"/>
            <p:cNvSpPr>
              <a:spLocks noChangeShapeType="1"/>
            </p:cNvSpPr>
            <p:nvPr/>
          </p:nvSpPr>
          <p:spPr bwMode="auto">
            <a:xfrm>
              <a:off x="2736" y="20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86" name="Line 74"/>
            <p:cNvSpPr>
              <a:spLocks noChangeShapeType="1"/>
            </p:cNvSpPr>
            <p:nvPr/>
          </p:nvSpPr>
          <p:spPr bwMode="auto">
            <a:xfrm flipV="1">
              <a:off x="3120" y="16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98" name="Line 86"/>
            <p:cNvSpPr>
              <a:spLocks noChangeShapeType="1"/>
            </p:cNvSpPr>
            <p:nvPr/>
          </p:nvSpPr>
          <p:spPr bwMode="auto">
            <a:xfrm>
              <a:off x="2736" y="21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99" name="Line 87"/>
            <p:cNvSpPr>
              <a:spLocks noChangeShapeType="1"/>
            </p:cNvSpPr>
            <p:nvPr/>
          </p:nvSpPr>
          <p:spPr bwMode="auto">
            <a:xfrm>
              <a:off x="3120" y="21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9" name="Line 97"/>
            <p:cNvSpPr>
              <a:spLocks noChangeShapeType="1"/>
            </p:cNvSpPr>
            <p:nvPr/>
          </p:nvSpPr>
          <p:spPr bwMode="auto">
            <a:xfrm>
              <a:off x="3120" y="25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32" name="Line 120"/>
            <p:cNvSpPr>
              <a:spLocks noChangeShapeType="1"/>
            </p:cNvSpPr>
            <p:nvPr/>
          </p:nvSpPr>
          <p:spPr bwMode="auto">
            <a:xfrm>
              <a:off x="2736" y="28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437" name="Group 125"/>
          <p:cNvGrpSpPr/>
          <p:nvPr/>
        </p:nvGrpSpPr>
        <p:grpSpPr bwMode="auto">
          <a:xfrm>
            <a:off x="5527691" y="3200400"/>
            <a:ext cx="533400" cy="1371600"/>
            <a:chOff x="3840" y="2016"/>
            <a:chExt cx="336" cy="864"/>
          </a:xfrm>
        </p:grpSpPr>
        <p:sp>
          <p:nvSpPr>
            <p:cNvPr id="141404" name="Line 92"/>
            <p:cNvSpPr>
              <a:spLocks noChangeShapeType="1"/>
            </p:cNvSpPr>
            <p:nvPr/>
          </p:nvSpPr>
          <p:spPr bwMode="auto">
            <a:xfrm>
              <a:off x="3840" y="24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19" name="Line 107"/>
            <p:cNvSpPr>
              <a:spLocks noChangeShapeType="1"/>
            </p:cNvSpPr>
            <p:nvPr/>
          </p:nvSpPr>
          <p:spPr bwMode="auto">
            <a:xfrm>
              <a:off x="3840" y="254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20" name="Line 108"/>
            <p:cNvSpPr>
              <a:spLocks noChangeShapeType="1"/>
            </p:cNvSpPr>
            <p:nvPr/>
          </p:nvSpPr>
          <p:spPr bwMode="auto">
            <a:xfrm>
              <a:off x="4176" y="25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36" name="Line 124"/>
            <p:cNvSpPr>
              <a:spLocks noChangeShapeType="1"/>
            </p:cNvSpPr>
            <p:nvPr/>
          </p:nvSpPr>
          <p:spPr bwMode="auto">
            <a:xfrm>
              <a:off x="3840" y="20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440" name="Group 128"/>
          <p:cNvGrpSpPr/>
          <p:nvPr/>
        </p:nvGrpSpPr>
        <p:grpSpPr bwMode="auto">
          <a:xfrm>
            <a:off x="6061091" y="3200400"/>
            <a:ext cx="762000" cy="1371600"/>
            <a:chOff x="4176" y="2016"/>
            <a:chExt cx="480" cy="864"/>
          </a:xfrm>
        </p:grpSpPr>
        <p:sp>
          <p:nvSpPr>
            <p:cNvPr id="141421" name="Line 109"/>
            <p:cNvSpPr>
              <a:spLocks noChangeShapeType="1"/>
            </p:cNvSpPr>
            <p:nvPr/>
          </p:nvSpPr>
          <p:spPr bwMode="auto">
            <a:xfrm>
              <a:off x="4176" y="28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38" name="Line 126"/>
            <p:cNvSpPr>
              <a:spLocks noChangeShapeType="1"/>
            </p:cNvSpPr>
            <p:nvPr/>
          </p:nvSpPr>
          <p:spPr bwMode="auto">
            <a:xfrm>
              <a:off x="4176" y="20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9" name="Line 127"/>
            <p:cNvSpPr>
              <a:spLocks noChangeShapeType="1"/>
            </p:cNvSpPr>
            <p:nvPr/>
          </p:nvSpPr>
          <p:spPr bwMode="auto">
            <a:xfrm>
              <a:off x="4176" y="244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2021" name="Line 5"/>
          <p:cNvSpPr>
            <a:spLocks noChangeShapeType="1"/>
          </p:cNvSpPr>
          <p:nvPr/>
        </p:nvSpPr>
        <p:spPr bwMode="auto">
          <a:xfrm>
            <a:off x="4635516" y="1314450"/>
            <a:ext cx="22939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92" name="矩形 91"/>
          <p:cNvSpPr/>
          <p:nvPr/>
        </p:nvSpPr>
        <p:spPr>
          <a:xfrm>
            <a:off x="1785918" y="5143512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触发器：在时钟上升沿触发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42910" y="5929330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X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，数据左移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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移入，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移出</a:t>
            </a:r>
            <a:endParaRPr lang="zh-CN" altLang="en-US" dirty="0"/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auto">
          <a:xfrm>
            <a:off x="3000364" y="21429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Rectangle 27"/>
          <p:cNvSpPr>
            <a:spLocks noChangeArrowheads="1"/>
          </p:cNvSpPr>
          <p:nvPr/>
        </p:nvSpPr>
        <p:spPr bwMode="auto">
          <a:xfrm>
            <a:off x="4214810" y="21429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04800" y="3810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例2：设计一个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两位串行输入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、并行输出双向移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1066800"/>
            <a:ext cx="900599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位寄存器。该寄存器有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两个输入，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移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0" y="1700213"/>
            <a:ext cx="92111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位方向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用于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。当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=0时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向寄存器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0" y="2362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送数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，寄存器中的数据从高位移向低位。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0" y="3048000"/>
            <a:ext cx="92801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=1时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向寄存器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送数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，寄存器中的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0" y="37338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数据从低位移向高位。(用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9" name="Rectangle 59"/>
          <p:cNvSpPr>
            <a:spLocks noChangeArrowheads="1"/>
          </p:cNvSpPr>
          <p:nvPr/>
        </p:nvSpPr>
        <p:spPr bwMode="auto">
          <a:xfrm>
            <a:off x="500034" y="428604"/>
            <a:ext cx="1685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 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0" name="Rectangle 60"/>
          <p:cNvSpPr>
            <a:spLocks noChangeArrowheads="1"/>
          </p:cNvSpPr>
          <p:nvPr/>
        </p:nvSpPr>
        <p:spPr bwMode="auto">
          <a:xfrm>
            <a:off x="500034" y="2058407"/>
            <a:ext cx="79736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0，数据右移（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1" name="Rectangle 61"/>
          <p:cNvSpPr>
            <a:spLocks noChangeArrowheads="1"/>
          </p:cNvSpPr>
          <p:nvPr/>
        </p:nvSpPr>
        <p:spPr bwMode="auto">
          <a:xfrm>
            <a:off x="500034" y="2928934"/>
            <a:ext cx="79736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1，数据右移（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2" name="Rectangle 62"/>
          <p:cNvSpPr>
            <a:spLocks noChangeArrowheads="1"/>
          </p:cNvSpPr>
          <p:nvPr/>
        </p:nvSpPr>
        <p:spPr bwMode="auto">
          <a:xfrm>
            <a:off x="500034" y="3772919"/>
            <a:ext cx="79736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0，数据左移（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0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3" name="Rectangle 63"/>
          <p:cNvSpPr>
            <a:spLocks noChangeArrowheads="1"/>
          </p:cNvSpPr>
          <p:nvPr/>
        </p:nvSpPr>
        <p:spPr bwMode="auto">
          <a:xfrm>
            <a:off x="500034" y="4701613"/>
            <a:ext cx="77153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1 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低位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送1，数据左移（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1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428596" y="1357298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方向，数据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4338638" y="1219200"/>
            <a:ext cx="1371600" cy="1212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4491038" y="4191000"/>
            <a:ext cx="1371600" cy="1212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681038" y="4419600"/>
            <a:ext cx="1371600" cy="1212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757238" y="1295400"/>
            <a:ext cx="1447800" cy="12811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3436" name="Group 76"/>
          <p:cNvGrpSpPr/>
          <p:nvPr/>
        </p:nvGrpSpPr>
        <p:grpSpPr bwMode="auto">
          <a:xfrm>
            <a:off x="5492750" y="4575175"/>
            <a:ext cx="1284288" cy="1143000"/>
            <a:chOff x="3460" y="2882"/>
            <a:chExt cx="809" cy="720"/>
          </a:xfrm>
        </p:grpSpPr>
        <p:sp>
          <p:nvSpPr>
            <p:cNvPr id="143379" name="Arc 19"/>
            <p:cNvSpPr/>
            <p:nvPr/>
          </p:nvSpPr>
          <p:spPr bwMode="auto">
            <a:xfrm>
              <a:off x="3460" y="2882"/>
              <a:ext cx="809" cy="720"/>
            </a:xfrm>
            <a:custGeom>
              <a:avLst/>
              <a:gdLst>
                <a:gd name="G0" fmla="+- 20265 0 0"/>
                <a:gd name="G1" fmla="+- 21600 0 0"/>
                <a:gd name="G2" fmla="+- 21600 0 0"/>
                <a:gd name="T0" fmla="*/ 11705 w 41865"/>
                <a:gd name="T1" fmla="*/ 1768 h 43200"/>
                <a:gd name="T2" fmla="*/ 0 w 41865"/>
                <a:gd name="T3" fmla="*/ 29075 h 43200"/>
                <a:gd name="T4" fmla="*/ 20265 w 4186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65" h="43200" fill="none" extrusionOk="0">
                  <a:moveTo>
                    <a:pt x="11705" y="1768"/>
                  </a:moveTo>
                  <a:cubicBezTo>
                    <a:pt x="14408" y="601"/>
                    <a:pt x="17321" y="-1"/>
                    <a:pt x="20265" y="0"/>
                  </a:cubicBezTo>
                  <a:cubicBezTo>
                    <a:pt x="32194" y="0"/>
                    <a:pt x="41865" y="9670"/>
                    <a:pt x="41865" y="21600"/>
                  </a:cubicBezTo>
                  <a:cubicBezTo>
                    <a:pt x="41865" y="33529"/>
                    <a:pt x="32194" y="43200"/>
                    <a:pt x="20265" y="43200"/>
                  </a:cubicBezTo>
                  <a:cubicBezTo>
                    <a:pt x="11218" y="43200"/>
                    <a:pt x="3130" y="37562"/>
                    <a:pt x="-1" y="29075"/>
                  </a:cubicBezTo>
                </a:path>
                <a:path w="41865" h="43200" stroke="0" extrusionOk="0">
                  <a:moveTo>
                    <a:pt x="11705" y="1768"/>
                  </a:moveTo>
                  <a:cubicBezTo>
                    <a:pt x="14408" y="601"/>
                    <a:pt x="17321" y="-1"/>
                    <a:pt x="20265" y="0"/>
                  </a:cubicBezTo>
                  <a:cubicBezTo>
                    <a:pt x="32194" y="0"/>
                    <a:pt x="41865" y="9670"/>
                    <a:pt x="41865" y="21600"/>
                  </a:cubicBezTo>
                  <a:cubicBezTo>
                    <a:pt x="41865" y="33529"/>
                    <a:pt x="32194" y="43200"/>
                    <a:pt x="20265" y="43200"/>
                  </a:cubicBezTo>
                  <a:cubicBezTo>
                    <a:pt x="11218" y="43200"/>
                    <a:pt x="3130" y="37562"/>
                    <a:pt x="-1" y="29075"/>
                  </a:cubicBezTo>
                  <a:lnTo>
                    <a:pt x="20265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82" name="Rectangle 22"/>
            <p:cNvSpPr>
              <a:spLocks noChangeArrowheads="1"/>
            </p:cNvSpPr>
            <p:nvPr/>
          </p:nvSpPr>
          <p:spPr bwMode="auto">
            <a:xfrm>
              <a:off x="3837" y="297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383" name="Rectangle 23"/>
            <p:cNvSpPr>
              <a:spLocks noChangeArrowheads="1"/>
            </p:cNvSpPr>
            <p:nvPr/>
          </p:nvSpPr>
          <p:spPr bwMode="auto">
            <a:xfrm>
              <a:off x="3837" y="31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3438" name="Group 78"/>
          <p:cNvGrpSpPr/>
          <p:nvPr/>
        </p:nvGrpSpPr>
        <p:grpSpPr bwMode="auto">
          <a:xfrm>
            <a:off x="2052638" y="4691063"/>
            <a:ext cx="2595562" cy="519112"/>
            <a:chOff x="1293" y="2955"/>
            <a:chExt cx="1635" cy="327"/>
          </a:xfrm>
        </p:grpSpPr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 flipH="1">
              <a:off x="1293" y="3264"/>
              <a:ext cx="1635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4" name="Rectangle 24"/>
            <p:cNvSpPr>
              <a:spLocks noChangeArrowheads="1"/>
            </p:cNvSpPr>
            <p:nvPr/>
          </p:nvSpPr>
          <p:spPr bwMode="auto">
            <a:xfrm>
              <a:off x="1965" y="295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3434" name="Group 74"/>
          <p:cNvGrpSpPr/>
          <p:nvPr/>
        </p:nvGrpSpPr>
        <p:grpSpPr bwMode="auto">
          <a:xfrm>
            <a:off x="1976438" y="5334000"/>
            <a:ext cx="3200400" cy="579438"/>
            <a:chOff x="1245" y="3360"/>
            <a:chExt cx="2016" cy="365"/>
          </a:xfrm>
        </p:grpSpPr>
        <p:sp>
          <p:nvSpPr>
            <p:cNvPr id="143376" name="Line 16"/>
            <p:cNvSpPr>
              <a:spLocks noChangeShapeType="1"/>
            </p:cNvSpPr>
            <p:nvPr/>
          </p:nvSpPr>
          <p:spPr bwMode="auto">
            <a:xfrm>
              <a:off x="1245" y="3408"/>
              <a:ext cx="201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5" name="Rectangle 25"/>
            <p:cNvSpPr>
              <a:spLocks noChangeArrowheads="1"/>
            </p:cNvSpPr>
            <p:nvPr/>
          </p:nvSpPr>
          <p:spPr bwMode="auto">
            <a:xfrm>
              <a:off x="2013" y="33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3430" name="Group 70"/>
          <p:cNvGrpSpPr/>
          <p:nvPr/>
        </p:nvGrpSpPr>
        <p:grpSpPr bwMode="auto">
          <a:xfrm>
            <a:off x="4719638" y="2362200"/>
            <a:ext cx="657225" cy="1828800"/>
            <a:chOff x="2973" y="1488"/>
            <a:chExt cx="414" cy="1152"/>
          </a:xfrm>
        </p:grpSpPr>
        <p:sp>
          <p:nvSpPr>
            <p:cNvPr id="143372" name="Line 12"/>
            <p:cNvSpPr>
              <a:spLocks noChangeShapeType="1"/>
            </p:cNvSpPr>
            <p:nvPr/>
          </p:nvSpPr>
          <p:spPr bwMode="auto">
            <a:xfrm flipV="1">
              <a:off x="3357" y="1488"/>
              <a:ext cx="0" cy="115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2973" y="2016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3435" name="Group 75"/>
          <p:cNvGrpSpPr/>
          <p:nvPr/>
        </p:nvGrpSpPr>
        <p:grpSpPr bwMode="auto">
          <a:xfrm>
            <a:off x="1150938" y="2528888"/>
            <a:ext cx="590550" cy="1981200"/>
            <a:chOff x="717" y="1584"/>
            <a:chExt cx="372" cy="1248"/>
          </a:xfrm>
        </p:grpSpPr>
        <p:sp>
          <p:nvSpPr>
            <p:cNvPr id="143377" name="Line 17"/>
            <p:cNvSpPr>
              <a:spLocks noChangeShapeType="1"/>
            </p:cNvSpPr>
            <p:nvPr/>
          </p:nvSpPr>
          <p:spPr bwMode="auto">
            <a:xfrm flipV="1">
              <a:off x="1053" y="1584"/>
              <a:ext cx="0" cy="124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717" y="19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3427" name="Group 67"/>
          <p:cNvGrpSpPr/>
          <p:nvPr/>
        </p:nvGrpSpPr>
        <p:grpSpPr bwMode="auto">
          <a:xfrm>
            <a:off x="2128838" y="1676400"/>
            <a:ext cx="2438400" cy="609600"/>
            <a:chOff x="1341" y="1056"/>
            <a:chExt cx="1536" cy="384"/>
          </a:xfrm>
        </p:grpSpPr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 flipH="1">
              <a:off x="1341" y="1440"/>
              <a:ext cx="153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8" name="Rectangle 28"/>
            <p:cNvSpPr>
              <a:spLocks noChangeArrowheads="1"/>
            </p:cNvSpPr>
            <p:nvPr/>
          </p:nvSpPr>
          <p:spPr bwMode="auto">
            <a:xfrm>
              <a:off x="1869" y="105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3429" name="Group 69"/>
          <p:cNvGrpSpPr/>
          <p:nvPr/>
        </p:nvGrpSpPr>
        <p:grpSpPr bwMode="auto">
          <a:xfrm>
            <a:off x="5634038" y="2057400"/>
            <a:ext cx="590550" cy="2286000"/>
            <a:chOff x="3549" y="1296"/>
            <a:chExt cx="372" cy="1440"/>
          </a:xfrm>
        </p:grpSpPr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>
              <a:off x="3549" y="1296"/>
              <a:ext cx="0" cy="144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3" name="Rectangle 33"/>
            <p:cNvSpPr>
              <a:spLocks noChangeArrowheads="1"/>
            </p:cNvSpPr>
            <p:nvPr/>
          </p:nvSpPr>
          <p:spPr bwMode="auto">
            <a:xfrm>
              <a:off x="3549" y="201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3426" name="Group 66"/>
          <p:cNvGrpSpPr/>
          <p:nvPr/>
        </p:nvGrpSpPr>
        <p:grpSpPr bwMode="auto">
          <a:xfrm>
            <a:off x="1824038" y="838200"/>
            <a:ext cx="2743200" cy="579438"/>
            <a:chOff x="1149" y="528"/>
            <a:chExt cx="1728" cy="365"/>
          </a:xfrm>
        </p:grpSpPr>
        <p:sp>
          <p:nvSpPr>
            <p:cNvPr id="143368" name="Line 8"/>
            <p:cNvSpPr>
              <a:spLocks noChangeShapeType="1"/>
            </p:cNvSpPr>
            <p:nvPr/>
          </p:nvSpPr>
          <p:spPr bwMode="auto">
            <a:xfrm>
              <a:off x="1149" y="864"/>
              <a:ext cx="17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4" name="Rectangle 34"/>
            <p:cNvSpPr>
              <a:spLocks noChangeArrowheads="1"/>
            </p:cNvSpPr>
            <p:nvPr/>
          </p:nvSpPr>
          <p:spPr bwMode="auto">
            <a:xfrm>
              <a:off x="1821" y="5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3425" name="Group 65"/>
          <p:cNvGrpSpPr/>
          <p:nvPr/>
        </p:nvGrpSpPr>
        <p:grpSpPr bwMode="auto">
          <a:xfrm>
            <a:off x="206375" y="2303463"/>
            <a:ext cx="609600" cy="2362200"/>
            <a:chOff x="141" y="1440"/>
            <a:chExt cx="384" cy="1488"/>
          </a:xfrm>
        </p:grpSpPr>
        <p:sp>
          <p:nvSpPr>
            <p:cNvPr id="143369" name="Line 9"/>
            <p:cNvSpPr>
              <a:spLocks noChangeShapeType="1"/>
            </p:cNvSpPr>
            <p:nvPr/>
          </p:nvSpPr>
          <p:spPr bwMode="auto">
            <a:xfrm>
              <a:off x="525" y="1440"/>
              <a:ext cx="0" cy="14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7" name="Rectangle 37"/>
            <p:cNvSpPr>
              <a:spLocks noChangeArrowheads="1"/>
            </p:cNvSpPr>
            <p:nvPr/>
          </p:nvSpPr>
          <p:spPr bwMode="auto">
            <a:xfrm>
              <a:off x="141" y="19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3398" name="Rectangle 38"/>
          <p:cNvSpPr>
            <a:spLocks noChangeArrowheads="1"/>
          </p:cNvSpPr>
          <p:nvPr/>
        </p:nvSpPr>
        <p:spPr bwMode="auto">
          <a:xfrm>
            <a:off x="1214438" y="1600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9" name="Rectangle 39"/>
          <p:cNvSpPr>
            <a:spLocks noChangeArrowheads="1"/>
          </p:cNvSpPr>
          <p:nvPr/>
        </p:nvSpPr>
        <p:spPr bwMode="auto">
          <a:xfrm>
            <a:off x="4795838" y="1524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00" name="Rectangle 40"/>
          <p:cNvSpPr>
            <a:spLocks noChangeArrowheads="1"/>
          </p:cNvSpPr>
          <p:nvPr/>
        </p:nvSpPr>
        <p:spPr bwMode="auto">
          <a:xfrm>
            <a:off x="4872038" y="4572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01" name="Rectangle 41"/>
          <p:cNvSpPr>
            <a:spLocks noChangeArrowheads="1"/>
          </p:cNvSpPr>
          <p:nvPr/>
        </p:nvSpPr>
        <p:spPr bwMode="auto">
          <a:xfrm>
            <a:off x="1062038" y="472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3424" name="Group 64"/>
          <p:cNvGrpSpPr/>
          <p:nvPr/>
        </p:nvGrpSpPr>
        <p:grpSpPr bwMode="auto">
          <a:xfrm>
            <a:off x="0" y="304800"/>
            <a:ext cx="2433638" cy="1916113"/>
            <a:chOff x="0" y="192"/>
            <a:chExt cx="1533" cy="1207"/>
          </a:xfrm>
        </p:grpSpPr>
        <p:sp>
          <p:nvSpPr>
            <p:cNvPr id="143378" name="Arc 18"/>
            <p:cNvSpPr/>
            <p:nvPr/>
          </p:nvSpPr>
          <p:spPr bwMode="auto">
            <a:xfrm>
              <a:off x="0" y="533"/>
              <a:ext cx="783" cy="86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7303 w 42488"/>
                <a:gd name="T1" fmla="*/ 42434 h 43200"/>
                <a:gd name="T2" fmla="*/ 42488 w 42488"/>
                <a:gd name="T3" fmla="*/ 16098 h 43200"/>
                <a:gd name="T4" fmla="*/ 21600 w 4248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88" h="43200" fill="none" extrusionOk="0">
                  <a:moveTo>
                    <a:pt x="27302" y="42433"/>
                  </a:moveTo>
                  <a:cubicBezTo>
                    <a:pt x="25444" y="42942"/>
                    <a:pt x="2352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410" y="-1"/>
                    <a:pt x="39988" y="6611"/>
                    <a:pt x="42487" y="16098"/>
                  </a:cubicBezTo>
                </a:path>
                <a:path w="42488" h="43200" stroke="0" extrusionOk="0">
                  <a:moveTo>
                    <a:pt x="27302" y="42433"/>
                  </a:moveTo>
                  <a:cubicBezTo>
                    <a:pt x="25444" y="42942"/>
                    <a:pt x="2352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410" y="-1"/>
                    <a:pt x="39988" y="6611"/>
                    <a:pt x="42487" y="160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95" name="Rectangle 35"/>
            <p:cNvSpPr>
              <a:spLocks noChangeArrowheads="1"/>
            </p:cNvSpPr>
            <p:nvPr/>
          </p:nvSpPr>
          <p:spPr bwMode="auto">
            <a:xfrm>
              <a:off x="141" y="7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396" name="Rectangle 36"/>
            <p:cNvSpPr>
              <a:spLocks noChangeArrowheads="1"/>
            </p:cNvSpPr>
            <p:nvPr/>
          </p:nvSpPr>
          <p:spPr bwMode="auto">
            <a:xfrm>
              <a:off x="141" y="9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402" name="Rectangle 42"/>
            <p:cNvSpPr>
              <a:spLocks noChangeArrowheads="1"/>
            </p:cNvSpPr>
            <p:nvPr/>
          </p:nvSpPr>
          <p:spPr bwMode="auto">
            <a:xfrm>
              <a:off x="813" y="192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3433" name="Group 73"/>
          <p:cNvGrpSpPr/>
          <p:nvPr/>
        </p:nvGrpSpPr>
        <p:grpSpPr bwMode="auto">
          <a:xfrm>
            <a:off x="1900238" y="2286000"/>
            <a:ext cx="2743200" cy="2362200"/>
            <a:chOff x="1197" y="1440"/>
            <a:chExt cx="1728" cy="1488"/>
          </a:xfrm>
        </p:grpSpPr>
        <p:sp>
          <p:nvSpPr>
            <p:cNvPr id="143386" name="Rectangle 26"/>
            <p:cNvSpPr>
              <a:spLocks noChangeArrowheads="1"/>
            </p:cNvSpPr>
            <p:nvPr/>
          </p:nvSpPr>
          <p:spPr bwMode="auto">
            <a:xfrm>
              <a:off x="1437" y="2160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387" name="Rectangle 27"/>
            <p:cNvSpPr>
              <a:spLocks noChangeArrowheads="1"/>
            </p:cNvSpPr>
            <p:nvPr/>
          </p:nvSpPr>
          <p:spPr bwMode="auto">
            <a:xfrm>
              <a:off x="1773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417" name="Line 57"/>
            <p:cNvSpPr>
              <a:spLocks noChangeShapeType="1"/>
            </p:cNvSpPr>
            <p:nvPr/>
          </p:nvSpPr>
          <p:spPr bwMode="auto">
            <a:xfrm flipV="1">
              <a:off x="1197" y="1440"/>
              <a:ext cx="1728" cy="14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28" name="Group 68"/>
          <p:cNvGrpSpPr/>
          <p:nvPr/>
        </p:nvGrpSpPr>
        <p:grpSpPr bwMode="auto">
          <a:xfrm>
            <a:off x="2052638" y="2438400"/>
            <a:ext cx="2971800" cy="2667000"/>
            <a:chOff x="1293" y="1536"/>
            <a:chExt cx="1872" cy="1680"/>
          </a:xfrm>
        </p:grpSpPr>
        <p:sp>
          <p:nvSpPr>
            <p:cNvPr id="143391" name="Rectangle 31"/>
            <p:cNvSpPr>
              <a:spLocks noChangeArrowheads="1"/>
            </p:cNvSpPr>
            <p:nvPr/>
          </p:nvSpPr>
          <p:spPr bwMode="auto">
            <a:xfrm>
              <a:off x="2397" y="206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392" name="Rectangle 32"/>
            <p:cNvSpPr>
              <a:spLocks noChangeArrowheads="1"/>
            </p:cNvSpPr>
            <p:nvPr/>
          </p:nvSpPr>
          <p:spPr bwMode="auto">
            <a:xfrm>
              <a:off x="2061" y="2352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418" name="Line 58"/>
            <p:cNvSpPr>
              <a:spLocks noChangeShapeType="1"/>
            </p:cNvSpPr>
            <p:nvPr/>
          </p:nvSpPr>
          <p:spPr bwMode="auto">
            <a:xfrm flipH="1">
              <a:off x="1293" y="1536"/>
              <a:ext cx="1872" cy="16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19" name="Rectangle 59"/>
          <p:cNvSpPr>
            <a:spLocks noChangeArrowheads="1"/>
          </p:cNvSpPr>
          <p:nvPr/>
        </p:nvSpPr>
        <p:spPr bwMode="auto">
          <a:xfrm>
            <a:off x="5857884" y="104748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0" name="Rectangle 60"/>
          <p:cNvSpPr>
            <a:spLocks noChangeArrowheads="1"/>
          </p:cNvSpPr>
          <p:nvPr/>
        </p:nvSpPr>
        <p:spPr bwMode="auto">
          <a:xfrm>
            <a:off x="5867409" y="539723"/>
            <a:ext cx="3228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高位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送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endParaRPr lang="zh-CN" altLang="en-US" sz="28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1" name="Rectangle 61"/>
          <p:cNvSpPr>
            <a:spLocks noChangeArrowheads="1"/>
          </p:cNvSpPr>
          <p:nvPr/>
        </p:nvSpPr>
        <p:spPr bwMode="auto">
          <a:xfrm>
            <a:off x="5867409" y="971523"/>
            <a:ext cx="32287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高位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送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endParaRPr lang="zh-CN" altLang="en-US" sz="280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2" name="Rectangle 62"/>
          <p:cNvSpPr>
            <a:spLocks noChangeArrowheads="1"/>
          </p:cNvSpPr>
          <p:nvPr/>
        </p:nvSpPr>
        <p:spPr bwMode="auto">
          <a:xfrm>
            <a:off x="5867409" y="1403323"/>
            <a:ext cx="32287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低位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送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0</a:t>
            </a:r>
            <a:endParaRPr lang="zh-CN" altLang="en-US" sz="280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3" name="Rectangle 63"/>
          <p:cNvSpPr>
            <a:spLocks noChangeArrowheads="1"/>
          </p:cNvSpPr>
          <p:nvPr/>
        </p:nvSpPr>
        <p:spPr bwMode="auto">
          <a:xfrm>
            <a:off x="5867409" y="1763686"/>
            <a:ext cx="39592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低位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送1，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1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642910" y="600076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两位寄存器：四种状态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69875" y="3886200"/>
            <a:ext cx="8247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=00   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=01  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=11  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4017963" y="32004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38113" y="3286125"/>
            <a:ext cx="8382000" cy="3276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1690688" y="3286125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1690688" y="3819525"/>
            <a:ext cx="682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3397250" y="38195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5105400" y="38195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6811963" y="38195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138113" y="4505325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9" name="Oval 15"/>
          <p:cNvSpPr>
            <a:spLocks noChangeArrowheads="1"/>
          </p:cNvSpPr>
          <p:nvPr/>
        </p:nvSpPr>
        <p:spPr bwMode="auto">
          <a:xfrm>
            <a:off x="2016125" y="38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0" name="Oval 16"/>
          <p:cNvSpPr>
            <a:spLocks noChangeArrowheads="1"/>
          </p:cNvSpPr>
          <p:nvPr/>
        </p:nvSpPr>
        <p:spPr bwMode="auto">
          <a:xfrm>
            <a:off x="3844925" y="38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1" name="Oval 17"/>
          <p:cNvSpPr>
            <a:spLocks noChangeArrowheads="1"/>
          </p:cNvSpPr>
          <p:nvPr/>
        </p:nvSpPr>
        <p:spPr bwMode="auto">
          <a:xfrm>
            <a:off x="1939925" y="1905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2" name="Oval 18"/>
          <p:cNvSpPr>
            <a:spLocks noChangeArrowheads="1"/>
          </p:cNvSpPr>
          <p:nvPr/>
        </p:nvSpPr>
        <p:spPr bwMode="auto">
          <a:xfrm>
            <a:off x="3921125" y="1905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3" name="Rectangle 19"/>
          <p:cNvSpPr>
            <a:spLocks noChangeArrowheads="1"/>
          </p:cNvSpPr>
          <p:nvPr/>
        </p:nvSpPr>
        <p:spPr bwMode="auto">
          <a:xfrm>
            <a:off x="2092325" y="53340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3921125" y="53340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2016125" y="205740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3997325" y="205740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2778125" y="533400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4683125" y="914400"/>
            <a:ext cx="0" cy="1143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 flipH="1">
            <a:off x="2854325" y="914400"/>
            <a:ext cx="990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2016125" y="914400"/>
            <a:ext cx="0" cy="1143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V="1">
            <a:off x="2473325" y="12192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>
            <a:off x="2778125" y="2362200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>
            <a:off x="2473325" y="2743200"/>
            <a:ext cx="1752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 flipV="1">
            <a:off x="4225925" y="12192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5" name="Line 31"/>
          <p:cNvSpPr>
            <a:spLocks noChangeShapeType="1"/>
          </p:cNvSpPr>
          <p:nvPr/>
        </p:nvSpPr>
        <p:spPr bwMode="auto">
          <a:xfrm flipV="1">
            <a:off x="2625725" y="1066800"/>
            <a:ext cx="1295400" cy="914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6" name="Line 32"/>
          <p:cNvSpPr>
            <a:spLocks noChangeShapeType="1"/>
          </p:cNvSpPr>
          <p:nvPr/>
        </p:nvSpPr>
        <p:spPr bwMode="auto">
          <a:xfrm flipH="1">
            <a:off x="2701925" y="1143000"/>
            <a:ext cx="1371600" cy="1066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7" name="Arc 33"/>
          <p:cNvSpPr/>
          <p:nvPr/>
        </p:nvSpPr>
        <p:spPr bwMode="auto">
          <a:xfrm>
            <a:off x="1485900" y="153988"/>
            <a:ext cx="685800" cy="6969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630 w 43200"/>
              <a:gd name="T1" fmla="*/ 40730 h 43200"/>
              <a:gd name="T2" fmla="*/ 4320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1630" y="40730"/>
                </a:moveTo>
                <a:cubicBezTo>
                  <a:pt x="28535" y="42352"/>
                  <a:pt x="2509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31630" y="40730"/>
                </a:moveTo>
                <a:cubicBezTo>
                  <a:pt x="28535" y="42352"/>
                  <a:pt x="2509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19" name="Arc 35"/>
          <p:cNvSpPr/>
          <p:nvPr/>
        </p:nvSpPr>
        <p:spPr bwMode="auto">
          <a:xfrm>
            <a:off x="4683125" y="2133600"/>
            <a:ext cx="673100" cy="696913"/>
          </a:xfrm>
          <a:custGeom>
            <a:avLst/>
            <a:gdLst>
              <a:gd name="G0" fmla="+- 20755 0 0"/>
              <a:gd name="G1" fmla="+- 21600 0 0"/>
              <a:gd name="G2" fmla="+- 21600 0 0"/>
              <a:gd name="T0" fmla="*/ 3005 w 42355"/>
              <a:gd name="T1" fmla="*/ 9291 h 43200"/>
              <a:gd name="T2" fmla="*/ 0 w 42355"/>
              <a:gd name="T3" fmla="*/ 27583 h 43200"/>
              <a:gd name="T4" fmla="*/ 20755 w 4235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355" h="43200" fill="none" extrusionOk="0">
                <a:moveTo>
                  <a:pt x="3005" y="9291"/>
                </a:moveTo>
                <a:cubicBezTo>
                  <a:pt x="7040" y="3471"/>
                  <a:pt x="13673" y="-1"/>
                  <a:pt x="20755" y="0"/>
                </a:cubicBezTo>
                <a:cubicBezTo>
                  <a:pt x="32684" y="0"/>
                  <a:pt x="42355" y="9670"/>
                  <a:pt x="42355" y="21600"/>
                </a:cubicBezTo>
                <a:cubicBezTo>
                  <a:pt x="42355" y="33529"/>
                  <a:pt x="32684" y="43200"/>
                  <a:pt x="20755" y="43200"/>
                </a:cubicBezTo>
                <a:cubicBezTo>
                  <a:pt x="11129" y="43200"/>
                  <a:pt x="2666" y="36831"/>
                  <a:pt x="0" y="27582"/>
                </a:cubicBezTo>
              </a:path>
              <a:path w="42355" h="43200" stroke="0" extrusionOk="0">
                <a:moveTo>
                  <a:pt x="3005" y="9291"/>
                </a:moveTo>
                <a:cubicBezTo>
                  <a:pt x="7040" y="3471"/>
                  <a:pt x="13673" y="-1"/>
                  <a:pt x="20755" y="0"/>
                </a:cubicBezTo>
                <a:cubicBezTo>
                  <a:pt x="32684" y="0"/>
                  <a:pt x="42355" y="9670"/>
                  <a:pt x="42355" y="21600"/>
                </a:cubicBezTo>
                <a:cubicBezTo>
                  <a:pt x="42355" y="33529"/>
                  <a:pt x="32684" y="43200"/>
                  <a:pt x="20755" y="43200"/>
                </a:cubicBezTo>
                <a:cubicBezTo>
                  <a:pt x="11129" y="43200"/>
                  <a:pt x="2666" y="36831"/>
                  <a:pt x="0" y="27582"/>
                </a:cubicBezTo>
                <a:lnTo>
                  <a:pt x="20755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23" name="Rectangle 39"/>
          <p:cNvSpPr>
            <a:spLocks noChangeArrowheads="1"/>
          </p:cNvSpPr>
          <p:nvPr/>
        </p:nvSpPr>
        <p:spPr bwMode="auto">
          <a:xfrm>
            <a:off x="949325" y="304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24" name="Rectangle 40"/>
          <p:cNvSpPr>
            <a:spLocks noChangeArrowheads="1"/>
          </p:cNvSpPr>
          <p:nvPr/>
        </p:nvSpPr>
        <p:spPr bwMode="auto">
          <a:xfrm>
            <a:off x="949325" y="609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25" name="Rectangle 41"/>
          <p:cNvSpPr>
            <a:spLocks noChangeArrowheads="1"/>
          </p:cNvSpPr>
          <p:nvPr/>
        </p:nvSpPr>
        <p:spPr bwMode="auto">
          <a:xfrm>
            <a:off x="3006725" y="152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26" name="Rectangle 42"/>
          <p:cNvSpPr>
            <a:spLocks noChangeArrowheads="1"/>
          </p:cNvSpPr>
          <p:nvPr/>
        </p:nvSpPr>
        <p:spPr bwMode="auto">
          <a:xfrm>
            <a:off x="3006725" y="533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27" name="Rectangle 43"/>
          <p:cNvSpPr>
            <a:spLocks noChangeArrowheads="1"/>
          </p:cNvSpPr>
          <p:nvPr/>
        </p:nvSpPr>
        <p:spPr bwMode="auto">
          <a:xfrm>
            <a:off x="4606925" y="990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28" name="Rectangle 44"/>
          <p:cNvSpPr>
            <a:spLocks noChangeArrowheads="1"/>
          </p:cNvSpPr>
          <p:nvPr/>
        </p:nvSpPr>
        <p:spPr bwMode="auto">
          <a:xfrm>
            <a:off x="4149725" y="1371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29" name="Rectangle 45"/>
          <p:cNvSpPr>
            <a:spLocks noChangeArrowheads="1"/>
          </p:cNvSpPr>
          <p:nvPr/>
        </p:nvSpPr>
        <p:spPr bwMode="auto">
          <a:xfrm>
            <a:off x="5292725" y="2133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30" name="Rectangle 46"/>
          <p:cNvSpPr>
            <a:spLocks noChangeArrowheads="1"/>
          </p:cNvSpPr>
          <p:nvPr/>
        </p:nvSpPr>
        <p:spPr bwMode="auto">
          <a:xfrm>
            <a:off x="5292725" y="2438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31" name="Rectangle 47"/>
          <p:cNvSpPr>
            <a:spLocks noChangeArrowheads="1"/>
          </p:cNvSpPr>
          <p:nvPr/>
        </p:nvSpPr>
        <p:spPr bwMode="auto">
          <a:xfrm>
            <a:off x="3311525" y="2286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32" name="Rectangle 48"/>
          <p:cNvSpPr>
            <a:spLocks noChangeArrowheads="1"/>
          </p:cNvSpPr>
          <p:nvPr/>
        </p:nvSpPr>
        <p:spPr bwMode="auto">
          <a:xfrm>
            <a:off x="3325813" y="2667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33" name="Rectangle 49"/>
          <p:cNvSpPr>
            <a:spLocks noChangeArrowheads="1"/>
          </p:cNvSpPr>
          <p:nvPr/>
        </p:nvSpPr>
        <p:spPr bwMode="auto">
          <a:xfrm>
            <a:off x="3463925" y="1447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34" name="Rectangle 50"/>
          <p:cNvSpPr>
            <a:spLocks noChangeArrowheads="1"/>
          </p:cNvSpPr>
          <p:nvPr/>
        </p:nvSpPr>
        <p:spPr bwMode="auto">
          <a:xfrm>
            <a:off x="3463925" y="1752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35" name="Rectangle 51"/>
          <p:cNvSpPr>
            <a:spLocks noChangeArrowheads="1"/>
          </p:cNvSpPr>
          <p:nvPr/>
        </p:nvSpPr>
        <p:spPr bwMode="auto">
          <a:xfrm>
            <a:off x="2625725" y="1066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36" name="Rectangle 52"/>
          <p:cNvSpPr>
            <a:spLocks noChangeArrowheads="1"/>
          </p:cNvSpPr>
          <p:nvPr/>
        </p:nvSpPr>
        <p:spPr bwMode="auto">
          <a:xfrm>
            <a:off x="2625725" y="1295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37" name="Rectangle 53"/>
          <p:cNvSpPr>
            <a:spLocks noChangeArrowheads="1"/>
          </p:cNvSpPr>
          <p:nvPr/>
        </p:nvSpPr>
        <p:spPr bwMode="auto">
          <a:xfrm>
            <a:off x="1939925" y="1371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38" name="Rectangle 54"/>
          <p:cNvSpPr>
            <a:spLocks noChangeArrowheads="1"/>
          </p:cNvSpPr>
          <p:nvPr/>
        </p:nvSpPr>
        <p:spPr bwMode="auto">
          <a:xfrm>
            <a:off x="1482725" y="1371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39" name="Rectangle 55"/>
          <p:cNvSpPr>
            <a:spLocks noChangeArrowheads="1"/>
          </p:cNvSpPr>
          <p:nvPr/>
        </p:nvSpPr>
        <p:spPr bwMode="auto">
          <a:xfrm>
            <a:off x="34925" y="152400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440" name="Rectangle 56"/>
          <p:cNvSpPr>
            <a:spLocks noChangeArrowheads="1"/>
          </p:cNvSpPr>
          <p:nvPr/>
        </p:nvSpPr>
        <p:spPr bwMode="auto">
          <a:xfrm>
            <a:off x="304800" y="44196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0   0   0  0     1  0    0  1    0  0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441" name="Rectangle 57"/>
          <p:cNvSpPr>
            <a:spLocks noChangeArrowheads="1"/>
          </p:cNvSpPr>
          <p:nvPr/>
        </p:nvSpPr>
        <p:spPr bwMode="auto">
          <a:xfrm>
            <a:off x="304800" y="48768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0   1   0  0     1  0    1  1    1  0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442" name="Rectangle 58"/>
          <p:cNvSpPr>
            <a:spLocks noChangeArrowheads="1"/>
          </p:cNvSpPr>
          <p:nvPr/>
        </p:nvSpPr>
        <p:spPr bwMode="auto">
          <a:xfrm>
            <a:off x="304800" y="5367338"/>
            <a:ext cx="770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1   0   0  1     1  1    0  1    0  0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443" name="Rectangle 59"/>
          <p:cNvSpPr>
            <a:spLocks noChangeArrowheads="1"/>
          </p:cNvSpPr>
          <p:nvPr/>
        </p:nvSpPr>
        <p:spPr bwMode="auto">
          <a:xfrm>
            <a:off x="304800" y="58674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1   1   0  1     1  1    1  1    1  0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6300788" y="115888"/>
            <a:ext cx="1003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6310313" y="5508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向高位送0</a:t>
            </a:r>
            <a:endParaRPr lang="zh-CN" altLang="en-US" sz="280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6310313" y="9826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向高位送1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6310313" y="14144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向低位送0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6310313" y="177482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向低位送1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40" grpId="0" autoUpdateAnimBg="0" build="p"/>
      <p:bldP spid="144441" grpId="0" autoUpdateAnimBg="0" build="p"/>
      <p:bldP spid="144442" grpId="0" autoUpdateAnimBg="0" build="p"/>
      <p:bldP spid="144443" grpId="0" autoUpdateAnimBg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124200" y="15335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 flipV="1">
            <a:off x="3124200" y="2219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4" name="Line 6"/>
          <p:cNvSpPr>
            <a:spLocks noChangeShapeType="1"/>
          </p:cNvSpPr>
          <p:nvPr/>
        </p:nvSpPr>
        <p:spPr bwMode="auto">
          <a:xfrm>
            <a:off x="3124200" y="36671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>
            <a:off x="3124200" y="29051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3962400" y="15335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5638800" y="15335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>
            <a:off x="4800600" y="15335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 flipH="1" flipV="1">
            <a:off x="2286000" y="695325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1676400" y="1619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1828800" y="847725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2362200" y="4667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32004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2514600" y="1524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25" name="Rectangle 17"/>
          <p:cNvSpPr>
            <a:spLocks noChangeArrowheads="1"/>
          </p:cNvSpPr>
          <p:nvPr/>
        </p:nvSpPr>
        <p:spPr bwMode="auto">
          <a:xfrm>
            <a:off x="40386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26" name="Rectangle 18"/>
          <p:cNvSpPr>
            <a:spLocks noChangeArrowheads="1"/>
          </p:cNvSpPr>
          <p:nvPr/>
        </p:nvSpPr>
        <p:spPr bwMode="auto">
          <a:xfrm>
            <a:off x="2514600" y="2209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27" name="Rectangle 19"/>
          <p:cNvSpPr>
            <a:spLocks noChangeArrowheads="1"/>
          </p:cNvSpPr>
          <p:nvPr/>
        </p:nvSpPr>
        <p:spPr bwMode="auto">
          <a:xfrm>
            <a:off x="48768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2514600" y="2895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29" name="Rectangle 21"/>
          <p:cNvSpPr>
            <a:spLocks noChangeArrowheads="1"/>
          </p:cNvSpPr>
          <p:nvPr/>
        </p:nvSpPr>
        <p:spPr bwMode="auto">
          <a:xfrm>
            <a:off x="2514600" y="3657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30" name="Rectangle 22"/>
          <p:cNvSpPr>
            <a:spLocks noChangeArrowheads="1"/>
          </p:cNvSpPr>
          <p:nvPr/>
        </p:nvSpPr>
        <p:spPr bwMode="auto">
          <a:xfrm>
            <a:off x="57912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32766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41148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49530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58674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35" name="Rectangle 27"/>
          <p:cNvSpPr>
            <a:spLocks noChangeArrowheads="1"/>
          </p:cNvSpPr>
          <p:nvPr/>
        </p:nvSpPr>
        <p:spPr bwMode="auto">
          <a:xfrm>
            <a:off x="58674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36" name="Rectangle 28"/>
          <p:cNvSpPr>
            <a:spLocks noChangeArrowheads="1"/>
          </p:cNvSpPr>
          <p:nvPr/>
        </p:nvSpPr>
        <p:spPr bwMode="auto">
          <a:xfrm>
            <a:off x="49530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41910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38" name="Rectangle 30"/>
          <p:cNvSpPr>
            <a:spLocks noChangeArrowheads="1"/>
          </p:cNvSpPr>
          <p:nvPr/>
        </p:nvSpPr>
        <p:spPr bwMode="auto">
          <a:xfrm>
            <a:off x="50292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39" name="Rectangle 31"/>
          <p:cNvSpPr>
            <a:spLocks noChangeArrowheads="1"/>
          </p:cNvSpPr>
          <p:nvPr/>
        </p:nvSpPr>
        <p:spPr bwMode="auto">
          <a:xfrm>
            <a:off x="32766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32766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41" name="Rectangle 33"/>
          <p:cNvSpPr>
            <a:spLocks noChangeArrowheads="1"/>
          </p:cNvSpPr>
          <p:nvPr/>
        </p:nvSpPr>
        <p:spPr bwMode="auto">
          <a:xfrm>
            <a:off x="41148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42" name="Rectangle 34"/>
          <p:cNvSpPr>
            <a:spLocks noChangeArrowheads="1"/>
          </p:cNvSpPr>
          <p:nvPr/>
        </p:nvSpPr>
        <p:spPr bwMode="auto">
          <a:xfrm>
            <a:off x="5943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43" name="Rectangle 35"/>
          <p:cNvSpPr>
            <a:spLocks noChangeArrowheads="1"/>
          </p:cNvSpPr>
          <p:nvPr/>
        </p:nvSpPr>
        <p:spPr bwMode="auto">
          <a:xfrm>
            <a:off x="49530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41148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45" name="Rectangle 37"/>
          <p:cNvSpPr>
            <a:spLocks noChangeArrowheads="1"/>
          </p:cNvSpPr>
          <p:nvPr/>
        </p:nvSpPr>
        <p:spPr bwMode="auto">
          <a:xfrm>
            <a:off x="5867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33528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455" name="Oval 47"/>
          <p:cNvSpPr>
            <a:spLocks noChangeArrowheads="1"/>
          </p:cNvSpPr>
          <p:nvPr/>
        </p:nvSpPr>
        <p:spPr bwMode="auto">
          <a:xfrm>
            <a:off x="3124200" y="2143125"/>
            <a:ext cx="3505200" cy="838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456" name="Oval 48"/>
          <p:cNvSpPr>
            <a:spLocks noChangeArrowheads="1"/>
          </p:cNvSpPr>
          <p:nvPr/>
        </p:nvSpPr>
        <p:spPr bwMode="auto">
          <a:xfrm>
            <a:off x="4114800" y="2905125"/>
            <a:ext cx="1371600" cy="1447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5461" name="Object 53"/>
          <p:cNvGraphicFramePr>
            <a:graphicFrameLocks noChangeAspect="1"/>
          </p:cNvGraphicFramePr>
          <p:nvPr/>
        </p:nvGraphicFramePr>
        <p:xfrm>
          <a:off x="2357422" y="5000636"/>
          <a:ext cx="3357585" cy="6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2" name="Equation" r:id="rId1" imgW="2146300" imgH="381000" progId="Equation.3">
                  <p:embed/>
                </p:oleObj>
              </mc:Choice>
              <mc:Fallback>
                <p:oleObj name="Equation" r:id="rId1" imgW="2146300" imgH="381000" progId="Equation.3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000636"/>
                        <a:ext cx="3357585" cy="600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62" name="Object 54"/>
          <p:cNvGraphicFramePr>
            <a:graphicFrameLocks noChangeAspect="1"/>
          </p:cNvGraphicFramePr>
          <p:nvPr/>
        </p:nvGraphicFramePr>
        <p:xfrm>
          <a:off x="1428729" y="5745737"/>
          <a:ext cx="5572163" cy="77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3" name="Equation" r:id="rId3" imgW="2272030" imgH="317500" progId="Equation.DSMT4">
                  <p:embed/>
                </p:oleObj>
              </mc:Choice>
              <mc:Fallback>
                <p:oleObj name="Equation" r:id="rId3" imgW="2272030" imgH="3175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9" y="5745737"/>
                        <a:ext cx="5572163" cy="777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 bwMode="auto">
          <a:xfrm rot="16200000" flipV="1">
            <a:off x="4786314" y="4572008"/>
            <a:ext cx="642942" cy="3571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 rot="16200000" flipV="1">
            <a:off x="2964645" y="3893347"/>
            <a:ext cx="2071702" cy="285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5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5" grpId="0" animBg="1"/>
      <p:bldP spid="1454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8915400" cy="1431925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6.2 同步时序电路的分析</a:t>
            </a:r>
            <a:b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6.2.1 分析方法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17526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1、列方程组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2743200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2、根据方程组列出状态转换表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733800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3、作出状态图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46482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4、作出时序图(时间图、工作波形图）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5638800"/>
            <a:ext cx="4857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5、用文字描述电路的功能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 build="p"/>
      <p:bldP spid="38917" grpId="0" autoUpdateAnimBg="0" build="p"/>
      <p:bldP spid="38918" grpId="0" autoUpdateAnimBg="0" build="p"/>
      <p:bldP spid="38919" grpId="0" autoUpdateAnimBg="0" build="p"/>
      <p:bldP spid="38920" grpId="0" autoUpdateAnimBg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2895600" y="1743096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 flipV="1">
            <a:off x="2895600" y="24288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2895600" y="38766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2895600" y="31146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3733800" y="17430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5410200" y="17430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>
            <a:off x="4572000" y="17430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 flipH="1" flipV="1">
            <a:off x="2057400" y="904896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1331913" y="417533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1600200" y="1057296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2133600" y="676296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29718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2286000" y="17335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38100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50" name="Rectangle 18"/>
          <p:cNvSpPr>
            <a:spLocks noChangeArrowheads="1"/>
          </p:cNvSpPr>
          <p:nvPr/>
        </p:nvSpPr>
        <p:spPr bwMode="auto">
          <a:xfrm>
            <a:off x="2286000" y="24193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46482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52" name="Rectangle 20"/>
          <p:cNvSpPr>
            <a:spLocks noChangeArrowheads="1"/>
          </p:cNvSpPr>
          <p:nvPr/>
        </p:nvSpPr>
        <p:spPr bwMode="auto">
          <a:xfrm>
            <a:off x="2286000" y="3105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2286000" y="3867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55626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30480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56" name="Rectangle 24"/>
          <p:cNvSpPr>
            <a:spLocks noChangeArrowheads="1"/>
          </p:cNvSpPr>
          <p:nvPr/>
        </p:nvSpPr>
        <p:spPr bwMode="auto">
          <a:xfrm>
            <a:off x="38862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47244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56388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56388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60" name="Rectangle 28"/>
          <p:cNvSpPr>
            <a:spLocks noChangeArrowheads="1"/>
          </p:cNvSpPr>
          <p:nvPr/>
        </p:nvSpPr>
        <p:spPr bwMode="auto">
          <a:xfrm>
            <a:off x="47244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61" name="Rectangle 29"/>
          <p:cNvSpPr>
            <a:spLocks noChangeArrowheads="1"/>
          </p:cNvSpPr>
          <p:nvPr/>
        </p:nvSpPr>
        <p:spPr bwMode="auto">
          <a:xfrm>
            <a:off x="39624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62" name="Rectangle 30"/>
          <p:cNvSpPr>
            <a:spLocks noChangeArrowheads="1"/>
          </p:cNvSpPr>
          <p:nvPr/>
        </p:nvSpPr>
        <p:spPr bwMode="auto">
          <a:xfrm>
            <a:off x="48006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63" name="Rectangle 31"/>
          <p:cNvSpPr>
            <a:spLocks noChangeArrowheads="1"/>
          </p:cNvSpPr>
          <p:nvPr/>
        </p:nvSpPr>
        <p:spPr bwMode="auto">
          <a:xfrm>
            <a:off x="3048000" y="2419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64" name="Rectangle 32"/>
          <p:cNvSpPr>
            <a:spLocks noChangeArrowheads="1"/>
          </p:cNvSpPr>
          <p:nvPr/>
        </p:nvSpPr>
        <p:spPr bwMode="auto">
          <a:xfrm>
            <a:off x="30480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38862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66" name="Rectangle 34"/>
          <p:cNvSpPr>
            <a:spLocks noChangeArrowheads="1"/>
          </p:cNvSpPr>
          <p:nvPr/>
        </p:nvSpPr>
        <p:spPr bwMode="auto">
          <a:xfrm>
            <a:off x="56388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67" name="Rectangle 35"/>
          <p:cNvSpPr>
            <a:spLocks noChangeArrowheads="1"/>
          </p:cNvSpPr>
          <p:nvPr/>
        </p:nvSpPr>
        <p:spPr bwMode="auto">
          <a:xfrm>
            <a:off x="4724400" y="2419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3886200" y="2419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69" name="Rectangle 37"/>
          <p:cNvSpPr>
            <a:spLocks noChangeArrowheads="1"/>
          </p:cNvSpPr>
          <p:nvPr/>
        </p:nvSpPr>
        <p:spPr bwMode="auto">
          <a:xfrm>
            <a:off x="5638800" y="2495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31242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479" name="Oval 47"/>
          <p:cNvSpPr>
            <a:spLocks noChangeArrowheads="1"/>
          </p:cNvSpPr>
          <p:nvPr/>
        </p:nvSpPr>
        <p:spPr bwMode="auto">
          <a:xfrm>
            <a:off x="4724400" y="1743096"/>
            <a:ext cx="1447800" cy="1447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80" name="Oval 48"/>
          <p:cNvSpPr>
            <a:spLocks noChangeArrowheads="1"/>
          </p:cNvSpPr>
          <p:nvPr/>
        </p:nvSpPr>
        <p:spPr bwMode="auto">
          <a:xfrm>
            <a:off x="2819400" y="3038496"/>
            <a:ext cx="3505200" cy="914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6485" name="Object 53"/>
          <p:cNvGraphicFramePr>
            <a:graphicFrameLocks noChangeAspect="1"/>
          </p:cNvGraphicFramePr>
          <p:nvPr/>
        </p:nvGraphicFramePr>
        <p:xfrm>
          <a:off x="2714612" y="5214950"/>
          <a:ext cx="3081254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98" name="公式" r:id="rId1" imgW="2070100" imgH="381000" progId="Equation.3">
                  <p:embed/>
                </p:oleObj>
              </mc:Choice>
              <mc:Fallback>
                <p:oleObj name="公式" r:id="rId1" imgW="2070100" imgH="381000" progId="Equation.3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214950"/>
                        <a:ext cx="3081254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6" name="Object 54"/>
          <p:cNvGraphicFramePr>
            <a:graphicFrameLocks noChangeAspect="1"/>
          </p:cNvGraphicFramePr>
          <p:nvPr/>
        </p:nvGraphicFramePr>
        <p:xfrm>
          <a:off x="1714480" y="5857892"/>
          <a:ext cx="5180273" cy="728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99" name="Equation" r:id="rId3" imgW="2286000" imgH="317500" progId="Equation.DSMT4">
                  <p:embed/>
                </p:oleObj>
              </mc:Choice>
              <mc:Fallback>
                <p:oleObj name="Equation" r:id="rId3" imgW="2286000" imgH="3175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857892"/>
                        <a:ext cx="5180273" cy="728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 bwMode="auto">
          <a:xfrm rot="16200000" flipV="1">
            <a:off x="3107521" y="4464851"/>
            <a:ext cx="1357322" cy="285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 rot="16200000" flipV="1">
            <a:off x="4179091" y="3893347"/>
            <a:ext cx="2428892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6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6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9" grpId="0" animBg="1"/>
      <p:bldP spid="146480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902450" y="1954213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6902450" y="25638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V="1">
            <a:off x="6902450" y="27924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902450" y="18684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283450" y="18684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7283450" y="30114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7359650" y="3173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5149850" y="1954213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5149850" y="25638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5149850" y="27924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5149850" y="18684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5530850" y="18684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5530850" y="30114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5607050" y="3173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5" name="Oval 19"/>
          <p:cNvSpPr>
            <a:spLocks noChangeArrowheads="1"/>
          </p:cNvSpPr>
          <p:nvPr/>
        </p:nvSpPr>
        <p:spPr bwMode="auto">
          <a:xfrm>
            <a:off x="4692650" y="21066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78" name="Oval 22"/>
          <p:cNvSpPr>
            <a:spLocks noChangeArrowheads="1"/>
          </p:cNvSpPr>
          <p:nvPr/>
        </p:nvSpPr>
        <p:spPr bwMode="auto">
          <a:xfrm>
            <a:off x="4768850" y="38592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81" name="Oval 25"/>
          <p:cNvSpPr>
            <a:spLocks noChangeArrowheads="1"/>
          </p:cNvSpPr>
          <p:nvPr/>
        </p:nvSpPr>
        <p:spPr bwMode="auto">
          <a:xfrm>
            <a:off x="3778250" y="34020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84" name="Oval 28"/>
          <p:cNvSpPr>
            <a:spLocks noChangeArrowheads="1"/>
          </p:cNvSpPr>
          <p:nvPr/>
        </p:nvSpPr>
        <p:spPr bwMode="auto">
          <a:xfrm>
            <a:off x="3778250" y="46212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87" name="Oval 31"/>
          <p:cNvSpPr>
            <a:spLocks noChangeArrowheads="1"/>
          </p:cNvSpPr>
          <p:nvPr/>
        </p:nvSpPr>
        <p:spPr bwMode="auto">
          <a:xfrm>
            <a:off x="3778250" y="22590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90" name="Oval 34"/>
          <p:cNvSpPr>
            <a:spLocks noChangeArrowheads="1"/>
          </p:cNvSpPr>
          <p:nvPr/>
        </p:nvSpPr>
        <p:spPr bwMode="auto">
          <a:xfrm>
            <a:off x="3778250" y="9636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93" name="Oval 37"/>
          <p:cNvSpPr>
            <a:spLocks noChangeArrowheads="1"/>
          </p:cNvSpPr>
          <p:nvPr/>
        </p:nvSpPr>
        <p:spPr bwMode="auto">
          <a:xfrm>
            <a:off x="2863850" y="11922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 flipH="1">
            <a:off x="1720850" y="2182813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6" name="Line 40"/>
          <p:cNvSpPr>
            <a:spLocks noChangeShapeType="1"/>
          </p:cNvSpPr>
          <p:nvPr/>
        </p:nvSpPr>
        <p:spPr bwMode="auto">
          <a:xfrm flipH="1">
            <a:off x="1720850" y="2563813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 flipH="1">
            <a:off x="2101850" y="1268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8" name="Line 42"/>
          <p:cNvSpPr>
            <a:spLocks noChangeShapeType="1"/>
          </p:cNvSpPr>
          <p:nvPr/>
        </p:nvSpPr>
        <p:spPr bwMode="auto">
          <a:xfrm>
            <a:off x="2101850" y="1268413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9" name="Line 43"/>
          <p:cNvSpPr>
            <a:spLocks noChangeShapeType="1"/>
          </p:cNvSpPr>
          <p:nvPr/>
        </p:nvSpPr>
        <p:spPr bwMode="auto">
          <a:xfrm>
            <a:off x="3016250" y="1268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0" name="Line 44"/>
          <p:cNvSpPr>
            <a:spLocks noChangeShapeType="1"/>
          </p:cNvSpPr>
          <p:nvPr/>
        </p:nvSpPr>
        <p:spPr bwMode="auto">
          <a:xfrm flipH="1">
            <a:off x="3016250" y="8112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1" name="Line 45"/>
          <p:cNvSpPr>
            <a:spLocks noChangeShapeType="1"/>
          </p:cNvSpPr>
          <p:nvPr/>
        </p:nvSpPr>
        <p:spPr bwMode="auto">
          <a:xfrm flipV="1">
            <a:off x="3016250" y="35401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2" name="Line 46"/>
          <p:cNvSpPr>
            <a:spLocks noChangeShapeType="1"/>
          </p:cNvSpPr>
          <p:nvPr/>
        </p:nvSpPr>
        <p:spPr bwMode="auto">
          <a:xfrm>
            <a:off x="3016250" y="354013"/>
            <a:ext cx="525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3" name="Line 47"/>
          <p:cNvSpPr>
            <a:spLocks noChangeShapeType="1"/>
          </p:cNvSpPr>
          <p:nvPr/>
        </p:nvSpPr>
        <p:spPr bwMode="auto">
          <a:xfrm>
            <a:off x="8274050" y="354013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4" name="Line 48"/>
          <p:cNvSpPr>
            <a:spLocks noChangeShapeType="1"/>
          </p:cNvSpPr>
          <p:nvPr/>
        </p:nvSpPr>
        <p:spPr bwMode="auto">
          <a:xfrm>
            <a:off x="7893050" y="21066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5" name="Line 49"/>
          <p:cNvSpPr>
            <a:spLocks noChangeShapeType="1"/>
          </p:cNvSpPr>
          <p:nvPr/>
        </p:nvSpPr>
        <p:spPr bwMode="auto">
          <a:xfrm flipH="1">
            <a:off x="4159250" y="19542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6" name="Line 50"/>
          <p:cNvSpPr>
            <a:spLocks noChangeShapeType="1"/>
          </p:cNvSpPr>
          <p:nvPr/>
        </p:nvSpPr>
        <p:spPr bwMode="auto">
          <a:xfrm flipV="1">
            <a:off x="4159250" y="1039813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3930650" y="10398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8" name="Line 52"/>
          <p:cNvSpPr>
            <a:spLocks noChangeShapeType="1"/>
          </p:cNvSpPr>
          <p:nvPr/>
        </p:nvSpPr>
        <p:spPr bwMode="auto">
          <a:xfrm>
            <a:off x="3930650" y="23352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>
            <a:off x="4845050" y="2182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0" name="Line 54"/>
          <p:cNvSpPr>
            <a:spLocks noChangeShapeType="1"/>
          </p:cNvSpPr>
          <p:nvPr/>
        </p:nvSpPr>
        <p:spPr bwMode="auto">
          <a:xfrm>
            <a:off x="3168650" y="1268413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1" name="Line 55"/>
          <p:cNvSpPr>
            <a:spLocks noChangeShapeType="1"/>
          </p:cNvSpPr>
          <p:nvPr/>
        </p:nvSpPr>
        <p:spPr bwMode="auto">
          <a:xfrm>
            <a:off x="3168650" y="33258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2" name="Line 56"/>
          <p:cNvSpPr>
            <a:spLocks noChangeShapeType="1"/>
          </p:cNvSpPr>
          <p:nvPr/>
        </p:nvSpPr>
        <p:spPr bwMode="auto">
          <a:xfrm>
            <a:off x="2711450" y="25638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3" name="Line 57"/>
          <p:cNvSpPr>
            <a:spLocks noChangeShapeType="1"/>
          </p:cNvSpPr>
          <p:nvPr/>
        </p:nvSpPr>
        <p:spPr bwMode="auto">
          <a:xfrm>
            <a:off x="2711450" y="37068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4" name="Line 58"/>
          <p:cNvSpPr>
            <a:spLocks noChangeShapeType="1"/>
          </p:cNvSpPr>
          <p:nvPr/>
        </p:nvSpPr>
        <p:spPr bwMode="auto">
          <a:xfrm>
            <a:off x="2101850" y="45450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5" name="Line 59"/>
          <p:cNvSpPr>
            <a:spLocks noChangeShapeType="1"/>
          </p:cNvSpPr>
          <p:nvPr/>
        </p:nvSpPr>
        <p:spPr bwMode="auto">
          <a:xfrm flipH="1">
            <a:off x="2787650" y="484981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6" name="Line 60"/>
          <p:cNvSpPr>
            <a:spLocks noChangeShapeType="1"/>
          </p:cNvSpPr>
          <p:nvPr/>
        </p:nvSpPr>
        <p:spPr bwMode="auto">
          <a:xfrm>
            <a:off x="2787650" y="48498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7" name="Line 61"/>
          <p:cNvSpPr>
            <a:spLocks noChangeShapeType="1"/>
          </p:cNvSpPr>
          <p:nvPr/>
        </p:nvSpPr>
        <p:spPr bwMode="auto">
          <a:xfrm>
            <a:off x="6140450" y="2182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8" name="Line 62"/>
          <p:cNvSpPr>
            <a:spLocks noChangeShapeType="1"/>
          </p:cNvSpPr>
          <p:nvPr/>
        </p:nvSpPr>
        <p:spPr bwMode="auto">
          <a:xfrm>
            <a:off x="6445250" y="2182813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9" name="Line 63"/>
          <p:cNvSpPr>
            <a:spLocks noChangeShapeType="1"/>
          </p:cNvSpPr>
          <p:nvPr/>
        </p:nvSpPr>
        <p:spPr bwMode="auto">
          <a:xfrm>
            <a:off x="2787650" y="5383213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0" name="Line 64"/>
          <p:cNvSpPr>
            <a:spLocks noChangeShapeType="1"/>
          </p:cNvSpPr>
          <p:nvPr/>
        </p:nvSpPr>
        <p:spPr bwMode="auto">
          <a:xfrm>
            <a:off x="3930650" y="34782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1" name="Line 65"/>
          <p:cNvSpPr>
            <a:spLocks noChangeShapeType="1"/>
          </p:cNvSpPr>
          <p:nvPr/>
        </p:nvSpPr>
        <p:spPr bwMode="auto">
          <a:xfrm>
            <a:off x="4083050" y="34782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2" name="Line 66"/>
          <p:cNvSpPr>
            <a:spLocks noChangeShapeType="1"/>
          </p:cNvSpPr>
          <p:nvPr/>
        </p:nvSpPr>
        <p:spPr bwMode="auto">
          <a:xfrm>
            <a:off x="4083050" y="37830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3" name="Line 67"/>
          <p:cNvSpPr>
            <a:spLocks noChangeShapeType="1"/>
          </p:cNvSpPr>
          <p:nvPr/>
        </p:nvSpPr>
        <p:spPr bwMode="auto">
          <a:xfrm>
            <a:off x="3930650" y="46974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4" name="Line 68"/>
          <p:cNvSpPr>
            <a:spLocks noChangeShapeType="1"/>
          </p:cNvSpPr>
          <p:nvPr/>
        </p:nvSpPr>
        <p:spPr bwMode="auto">
          <a:xfrm flipV="1">
            <a:off x="4159250" y="41640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5" name="Line 69"/>
          <p:cNvSpPr>
            <a:spLocks noChangeShapeType="1"/>
          </p:cNvSpPr>
          <p:nvPr/>
        </p:nvSpPr>
        <p:spPr bwMode="auto">
          <a:xfrm>
            <a:off x="4159250" y="41640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6" name="Line 70"/>
          <p:cNvSpPr>
            <a:spLocks noChangeShapeType="1"/>
          </p:cNvSpPr>
          <p:nvPr/>
        </p:nvSpPr>
        <p:spPr bwMode="auto">
          <a:xfrm>
            <a:off x="4921250" y="3935413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7" name="Line 71"/>
          <p:cNvSpPr>
            <a:spLocks noChangeShapeType="1"/>
          </p:cNvSpPr>
          <p:nvPr/>
        </p:nvSpPr>
        <p:spPr bwMode="auto">
          <a:xfrm flipV="1">
            <a:off x="6597650" y="2182813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8" name="Line 72"/>
          <p:cNvSpPr>
            <a:spLocks noChangeShapeType="1"/>
          </p:cNvSpPr>
          <p:nvPr/>
        </p:nvSpPr>
        <p:spPr bwMode="auto">
          <a:xfrm>
            <a:off x="6597650" y="2182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9" name="Line 73"/>
          <p:cNvSpPr>
            <a:spLocks noChangeShapeType="1"/>
          </p:cNvSpPr>
          <p:nvPr/>
        </p:nvSpPr>
        <p:spPr bwMode="auto">
          <a:xfrm flipH="1">
            <a:off x="4997450" y="27924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0" name="Line 74"/>
          <p:cNvSpPr>
            <a:spLocks noChangeShapeType="1"/>
          </p:cNvSpPr>
          <p:nvPr/>
        </p:nvSpPr>
        <p:spPr bwMode="auto">
          <a:xfrm>
            <a:off x="4997450" y="2792413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1" name="Line 75"/>
          <p:cNvSpPr>
            <a:spLocks noChangeShapeType="1"/>
          </p:cNvSpPr>
          <p:nvPr/>
        </p:nvSpPr>
        <p:spPr bwMode="auto">
          <a:xfrm flipH="1">
            <a:off x="6750050" y="27924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2" name="Line 76"/>
          <p:cNvSpPr>
            <a:spLocks noChangeShapeType="1"/>
          </p:cNvSpPr>
          <p:nvPr/>
        </p:nvSpPr>
        <p:spPr bwMode="auto">
          <a:xfrm>
            <a:off x="6750050" y="2792413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3" name="Line 77"/>
          <p:cNvSpPr>
            <a:spLocks noChangeShapeType="1"/>
          </p:cNvSpPr>
          <p:nvPr/>
        </p:nvSpPr>
        <p:spPr bwMode="auto">
          <a:xfrm flipH="1">
            <a:off x="1797050" y="5688013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4" name="Oval 78"/>
          <p:cNvSpPr>
            <a:spLocks noChangeArrowheads="1"/>
          </p:cNvSpPr>
          <p:nvPr/>
        </p:nvSpPr>
        <p:spPr bwMode="auto">
          <a:xfrm>
            <a:off x="2025650" y="21066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35" name="Oval 79"/>
          <p:cNvSpPr>
            <a:spLocks noChangeArrowheads="1"/>
          </p:cNvSpPr>
          <p:nvPr/>
        </p:nvSpPr>
        <p:spPr bwMode="auto">
          <a:xfrm>
            <a:off x="3092450" y="11922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36" name="Oval 80"/>
          <p:cNvSpPr>
            <a:spLocks noChangeArrowheads="1"/>
          </p:cNvSpPr>
          <p:nvPr/>
        </p:nvSpPr>
        <p:spPr bwMode="auto">
          <a:xfrm>
            <a:off x="2635250" y="24876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37" name="Rectangle 81"/>
          <p:cNvSpPr>
            <a:spLocks noChangeArrowheads="1"/>
          </p:cNvSpPr>
          <p:nvPr/>
        </p:nvSpPr>
        <p:spPr bwMode="auto">
          <a:xfrm>
            <a:off x="1187450" y="52974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538" name="Rectangle 82"/>
          <p:cNvSpPr>
            <a:spLocks noChangeArrowheads="1"/>
          </p:cNvSpPr>
          <p:nvPr/>
        </p:nvSpPr>
        <p:spPr bwMode="auto">
          <a:xfrm>
            <a:off x="1187450" y="16398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539" name="Rectangle 83"/>
          <p:cNvSpPr>
            <a:spLocks noChangeArrowheads="1"/>
          </p:cNvSpPr>
          <p:nvPr/>
        </p:nvSpPr>
        <p:spPr bwMode="auto">
          <a:xfrm>
            <a:off x="1187450" y="21732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540" name="Oval 84"/>
          <p:cNvSpPr>
            <a:spLocks noChangeArrowheads="1"/>
          </p:cNvSpPr>
          <p:nvPr/>
        </p:nvSpPr>
        <p:spPr bwMode="auto">
          <a:xfrm>
            <a:off x="8197850" y="20304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43" name="Oval 87"/>
          <p:cNvSpPr>
            <a:spLocks noChangeArrowheads="1"/>
          </p:cNvSpPr>
          <p:nvPr/>
        </p:nvSpPr>
        <p:spPr bwMode="auto">
          <a:xfrm>
            <a:off x="6124575" y="323691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544" name="Oval 88"/>
          <p:cNvSpPr>
            <a:spLocks noChangeArrowheads="1"/>
          </p:cNvSpPr>
          <p:nvPr/>
        </p:nvSpPr>
        <p:spPr bwMode="auto">
          <a:xfrm>
            <a:off x="7924800" y="323691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35875" name="Object 3"/>
          <p:cNvGraphicFramePr>
            <a:graphicFrameLocks noChangeAspect="1"/>
          </p:cNvGraphicFramePr>
          <p:nvPr/>
        </p:nvGraphicFramePr>
        <p:xfrm>
          <a:off x="1547813" y="6061075"/>
          <a:ext cx="23288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77" name="公式" r:id="rId1" imgW="1790700" imgH="469900" progId="Equation.3">
                  <p:embed/>
                </p:oleObj>
              </mc:Choice>
              <mc:Fallback>
                <p:oleObj name="公式" r:id="rId1" imgW="1790700" imgH="469900" progId="Equation.3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061075"/>
                        <a:ext cx="2328862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5724525" y="6061075"/>
          <a:ext cx="23272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78" name="公式" r:id="rId3" imgW="1790700" imgH="469900" progId="Equation.3">
                  <p:embed/>
                </p:oleObj>
              </mc:Choice>
              <mc:Fallback>
                <p:oleObj name="公式" r:id="rId3" imgW="1790700" imgH="469900" progId="Equation.3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061075"/>
                        <a:ext cx="2327275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AutoShape 36"/>
          <p:cNvSpPr>
            <a:spLocks noChangeArrowheads="1"/>
          </p:cNvSpPr>
          <p:nvPr/>
        </p:nvSpPr>
        <p:spPr bwMode="auto">
          <a:xfrm rot="5400000">
            <a:off x="2363773" y="1065195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3428992" y="642918"/>
            <a:ext cx="357190" cy="777041"/>
            <a:chOff x="7177088" y="3041650"/>
            <a:chExt cx="768350" cy="633439"/>
          </a:xfrm>
        </p:grpSpPr>
        <p:sp>
          <p:nvSpPr>
            <p:cNvPr id="99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357686" y="1714488"/>
            <a:ext cx="357190" cy="777041"/>
            <a:chOff x="7177088" y="3041650"/>
            <a:chExt cx="768350" cy="633439"/>
          </a:xfrm>
        </p:grpSpPr>
        <p:sp>
          <p:nvSpPr>
            <p:cNvPr id="104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428992" y="1928802"/>
            <a:ext cx="357190" cy="777041"/>
            <a:chOff x="7177088" y="3041650"/>
            <a:chExt cx="768350" cy="633439"/>
          </a:xfrm>
        </p:grpSpPr>
        <p:sp>
          <p:nvSpPr>
            <p:cNvPr id="109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28992" y="3071810"/>
            <a:ext cx="357190" cy="777041"/>
            <a:chOff x="7177088" y="3041650"/>
            <a:chExt cx="768350" cy="633439"/>
          </a:xfrm>
        </p:grpSpPr>
        <p:sp>
          <p:nvSpPr>
            <p:cNvPr id="114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428992" y="4286256"/>
            <a:ext cx="357190" cy="777041"/>
            <a:chOff x="7177088" y="3041650"/>
            <a:chExt cx="768350" cy="633439"/>
          </a:xfrm>
        </p:grpSpPr>
        <p:sp>
          <p:nvSpPr>
            <p:cNvPr id="119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415476" y="3500438"/>
            <a:ext cx="357190" cy="777041"/>
            <a:chOff x="7177088" y="3041650"/>
            <a:chExt cx="768350" cy="633439"/>
          </a:xfrm>
        </p:grpSpPr>
        <p:sp>
          <p:nvSpPr>
            <p:cNvPr id="124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8" name="灯片编号占位符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29" name="Oval 25"/>
          <p:cNvSpPr>
            <a:spLocks noChangeArrowheads="1"/>
          </p:cNvSpPr>
          <p:nvPr/>
        </p:nvSpPr>
        <p:spPr bwMode="auto">
          <a:xfrm>
            <a:off x="4921250" y="560789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5" name="hammer.wav"/>
      </p:stSnd>
    </p:sndAc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30" name="Rectangle 50"/>
          <p:cNvSpPr>
            <a:spLocks noChangeArrowheads="1"/>
          </p:cNvSpPr>
          <p:nvPr/>
        </p:nvSpPr>
        <p:spPr bwMode="auto">
          <a:xfrm>
            <a:off x="381000" y="142875"/>
            <a:ext cx="843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例3: 环形计数器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ring counter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8545" name="Group 65"/>
          <p:cNvGrpSpPr/>
          <p:nvPr/>
        </p:nvGrpSpPr>
        <p:grpSpPr bwMode="auto">
          <a:xfrm>
            <a:off x="685800" y="4495800"/>
            <a:ext cx="7310438" cy="579438"/>
            <a:chOff x="432" y="2832"/>
            <a:chExt cx="4605" cy="365"/>
          </a:xfrm>
        </p:grpSpPr>
        <p:sp>
          <p:nvSpPr>
            <p:cNvPr id="148532" name="Rectangle 52"/>
            <p:cNvSpPr>
              <a:spLocks noChangeArrowheads="1"/>
            </p:cNvSpPr>
            <p:nvPr/>
          </p:nvSpPr>
          <p:spPr bwMode="auto">
            <a:xfrm>
              <a:off x="432" y="283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激励方程: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48534" name="Object 54"/>
            <p:cNvGraphicFramePr>
              <a:graphicFrameLocks noChangeAspect="1"/>
            </p:cNvGraphicFramePr>
            <p:nvPr/>
          </p:nvGraphicFramePr>
          <p:xfrm>
            <a:off x="1680" y="2880"/>
            <a:ext cx="70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146" name="Equation" r:id="rId1" imgW="850900" imgH="342900" progId="Equation.3">
                    <p:embed/>
                  </p:oleObj>
                </mc:Choice>
                <mc:Fallback>
                  <p:oleObj name="Equation" r:id="rId1" imgW="850900" imgH="342900" progId="Equation.3">
                    <p:embed/>
                    <p:pic>
                      <p:nvPicPr>
                        <p:cNvPr id="0" name="Picture 1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80"/>
                          <a:ext cx="70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5" name="Object 55"/>
            <p:cNvGraphicFramePr>
              <a:graphicFrameLocks noChangeAspect="1"/>
            </p:cNvGraphicFramePr>
            <p:nvPr/>
          </p:nvGraphicFramePr>
          <p:xfrm>
            <a:off x="2592" y="2880"/>
            <a:ext cx="70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147" name="Equation" r:id="rId3" imgW="850900" imgH="342900" progId="Equation.3">
                    <p:embed/>
                  </p:oleObj>
                </mc:Choice>
                <mc:Fallback>
                  <p:oleObj name="Equation" r:id="rId3" imgW="850900" imgH="342900" progId="Equation.3">
                    <p:embed/>
                    <p:pic>
                      <p:nvPicPr>
                        <p:cNvPr id="0" name="Picture 1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880"/>
                          <a:ext cx="70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6" name="Object 56"/>
            <p:cNvGraphicFramePr>
              <a:graphicFrameLocks noChangeAspect="1"/>
            </p:cNvGraphicFramePr>
            <p:nvPr/>
          </p:nvGraphicFramePr>
          <p:xfrm>
            <a:off x="3456" y="2880"/>
            <a:ext cx="71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148" name="Equation" r:id="rId5" imgW="876300" imgH="368300" progId="Equation.3">
                    <p:embed/>
                  </p:oleObj>
                </mc:Choice>
                <mc:Fallback>
                  <p:oleObj name="Equation" r:id="rId5" imgW="876300" imgH="368300" progId="Equation.3">
                    <p:embed/>
                    <p:pic>
                      <p:nvPicPr>
                        <p:cNvPr id="0" name="Picture 1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80"/>
                          <a:ext cx="717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7" name="Object 57"/>
            <p:cNvGraphicFramePr>
              <a:graphicFrameLocks noChangeAspect="1"/>
            </p:cNvGraphicFramePr>
            <p:nvPr/>
          </p:nvGraphicFramePr>
          <p:xfrm>
            <a:off x="4320" y="2880"/>
            <a:ext cx="71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149" name="Equation" r:id="rId7" imgW="876300" imgH="368300" progId="Equation.3">
                    <p:embed/>
                  </p:oleObj>
                </mc:Choice>
                <mc:Fallback>
                  <p:oleObj name="Equation" r:id="rId7" imgW="876300" imgH="368300" progId="Equation.3">
                    <p:embed/>
                    <p:pic>
                      <p:nvPicPr>
                        <p:cNvPr id="0" name="Picture 1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80"/>
                          <a:ext cx="717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46" name="Group 66"/>
          <p:cNvGrpSpPr/>
          <p:nvPr/>
        </p:nvGrpSpPr>
        <p:grpSpPr bwMode="auto">
          <a:xfrm>
            <a:off x="609600" y="5486400"/>
            <a:ext cx="7750175" cy="579438"/>
            <a:chOff x="384" y="3456"/>
            <a:chExt cx="4882" cy="365"/>
          </a:xfrm>
        </p:grpSpPr>
        <p:sp>
          <p:nvSpPr>
            <p:cNvPr id="148533" name="Rectangle 53"/>
            <p:cNvSpPr>
              <a:spLocks noChangeArrowheads="1"/>
            </p:cNvSpPr>
            <p:nvPr/>
          </p:nvSpPr>
          <p:spPr bwMode="auto">
            <a:xfrm>
              <a:off x="384" y="345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状态方程: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48538" name="Object 58"/>
            <p:cNvGraphicFramePr>
              <a:graphicFrameLocks noChangeAspect="1"/>
            </p:cNvGraphicFramePr>
            <p:nvPr/>
          </p:nvGraphicFramePr>
          <p:xfrm>
            <a:off x="1584" y="3504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150" name="Equation" r:id="rId9" imgW="1028700" imgH="368300" progId="Equation.3">
                    <p:embed/>
                  </p:oleObj>
                </mc:Choice>
                <mc:Fallback>
                  <p:oleObj name="Equation" r:id="rId9" imgW="1028700" imgH="368300" progId="Equation.3">
                    <p:embed/>
                    <p:pic>
                      <p:nvPicPr>
                        <p:cNvPr id="0" name="Picture 1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504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9" name="Object 59"/>
            <p:cNvGraphicFramePr>
              <a:graphicFrameLocks noChangeAspect="1"/>
            </p:cNvGraphicFramePr>
            <p:nvPr/>
          </p:nvGraphicFramePr>
          <p:xfrm>
            <a:off x="2544" y="3504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151" name="Equation" r:id="rId11" imgW="1028700" imgH="368300" progId="Equation.3">
                    <p:embed/>
                  </p:oleObj>
                </mc:Choice>
                <mc:Fallback>
                  <p:oleObj name="Equation" r:id="rId11" imgW="1028700" imgH="368300" progId="Equation.3">
                    <p:embed/>
                    <p:pic>
                      <p:nvPicPr>
                        <p:cNvPr id="0" name="Picture 1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504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40" name="Object 60"/>
            <p:cNvGraphicFramePr>
              <a:graphicFrameLocks noChangeAspect="1"/>
            </p:cNvGraphicFramePr>
            <p:nvPr/>
          </p:nvGraphicFramePr>
          <p:xfrm>
            <a:off x="3456" y="350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152" name="Equation" r:id="rId13" imgW="1028700" imgH="381000" progId="Equation.3">
                    <p:embed/>
                  </p:oleObj>
                </mc:Choice>
                <mc:Fallback>
                  <p:oleObj name="Equation" r:id="rId13" imgW="1028700" imgH="381000" progId="Equation.3">
                    <p:embed/>
                    <p:pic>
                      <p:nvPicPr>
                        <p:cNvPr id="0" name="Picture 1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41" name="Object 61"/>
            <p:cNvGraphicFramePr>
              <a:graphicFrameLocks noChangeAspect="1"/>
            </p:cNvGraphicFramePr>
            <p:nvPr/>
          </p:nvGraphicFramePr>
          <p:xfrm>
            <a:off x="4416" y="350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153" name="Equation" r:id="rId15" imgW="1028700" imgH="381000" progId="Equation.3">
                    <p:embed/>
                  </p:oleObj>
                </mc:Choice>
                <mc:Fallback>
                  <p:oleObj name="Equation" r:id="rId15" imgW="1028700" imgH="381000" progId="Equation.3">
                    <p:embed/>
                    <p:pic>
                      <p:nvPicPr>
                        <p:cNvPr id="0" name="Picture 1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0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51" name="Group 71"/>
          <p:cNvGrpSpPr/>
          <p:nvPr/>
        </p:nvGrpSpPr>
        <p:grpSpPr bwMode="auto">
          <a:xfrm>
            <a:off x="990600" y="1219200"/>
            <a:ext cx="7620000" cy="2398713"/>
            <a:chOff x="624" y="768"/>
            <a:chExt cx="4800" cy="1511"/>
          </a:xfrm>
        </p:grpSpPr>
        <p:sp>
          <p:nvSpPr>
            <p:cNvPr id="148484" name="Rectangle 4"/>
            <p:cNvSpPr>
              <a:spLocks noChangeArrowheads="1"/>
            </p:cNvSpPr>
            <p:nvPr/>
          </p:nvSpPr>
          <p:spPr bwMode="auto">
            <a:xfrm>
              <a:off x="4560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85" name="Line 5"/>
            <p:cNvSpPr>
              <a:spLocks noChangeShapeType="1"/>
            </p:cNvSpPr>
            <p:nvPr/>
          </p:nvSpPr>
          <p:spPr bwMode="auto">
            <a:xfrm>
              <a:off x="4560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86" name="Line 6"/>
            <p:cNvSpPr>
              <a:spLocks noChangeShapeType="1"/>
            </p:cNvSpPr>
            <p:nvPr/>
          </p:nvSpPr>
          <p:spPr bwMode="auto">
            <a:xfrm flipV="1">
              <a:off x="4560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4560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848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4848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490" name="Line 10"/>
            <p:cNvSpPr>
              <a:spLocks noChangeShapeType="1"/>
            </p:cNvSpPr>
            <p:nvPr/>
          </p:nvSpPr>
          <p:spPr bwMode="auto">
            <a:xfrm>
              <a:off x="489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355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 flipV="1">
              <a:off x="355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4" name="Rectangle 14"/>
            <p:cNvSpPr>
              <a:spLocks noChangeArrowheads="1"/>
            </p:cNvSpPr>
            <p:nvPr/>
          </p:nvSpPr>
          <p:spPr bwMode="auto">
            <a:xfrm>
              <a:off x="355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495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496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8" name="Line 18"/>
            <p:cNvSpPr>
              <a:spLocks noChangeShapeType="1"/>
            </p:cNvSpPr>
            <p:nvPr/>
          </p:nvSpPr>
          <p:spPr bwMode="auto">
            <a:xfrm>
              <a:off x="4176" y="10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 flipH="1">
              <a:off x="3408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0" name="Line 20"/>
            <p:cNvSpPr>
              <a:spLocks noChangeShapeType="1"/>
            </p:cNvSpPr>
            <p:nvPr/>
          </p:nvSpPr>
          <p:spPr bwMode="auto">
            <a:xfrm flipH="1">
              <a:off x="436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1" name="Rectangle 21"/>
            <p:cNvSpPr>
              <a:spLocks noChangeArrowheads="1"/>
            </p:cNvSpPr>
            <p:nvPr/>
          </p:nvSpPr>
          <p:spPr bwMode="auto">
            <a:xfrm>
              <a:off x="259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2" name="Line 22"/>
            <p:cNvSpPr>
              <a:spLocks noChangeShapeType="1"/>
            </p:cNvSpPr>
            <p:nvPr/>
          </p:nvSpPr>
          <p:spPr bwMode="auto">
            <a:xfrm>
              <a:off x="259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3" name="Line 23"/>
            <p:cNvSpPr>
              <a:spLocks noChangeShapeType="1"/>
            </p:cNvSpPr>
            <p:nvPr/>
          </p:nvSpPr>
          <p:spPr bwMode="auto">
            <a:xfrm flipV="1">
              <a:off x="259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4" name="Rectangle 24"/>
            <p:cNvSpPr>
              <a:spLocks noChangeArrowheads="1"/>
            </p:cNvSpPr>
            <p:nvPr/>
          </p:nvSpPr>
          <p:spPr bwMode="auto">
            <a:xfrm>
              <a:off x="259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505" name="Rectangle 25"/>
            <p:cNvSpPr>
              <a:spLocks noChangeArrowheads="1"/>
            </p:cNvSpPr>
            <p:nvPr/>
          </p:nvSpPr>
          <p:spPr bwMode="auto">
            <a:xfrm>
              <a:off x="288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506" name="Rectangle 26"/>
            <p:cNvSpPr>
              <a:spLocks noChangeArrowheads="1"/>
            </p:cNvSpPr>
            <p:nvPr/>
          </p:nvSpPr>
          <p:spPr bwMode="auto">
            <a:xfrm>
              <a:off x="2880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507" name="Line 27"/>
            <p:cNvSpPr>
              <a:spLocks noChangeShapeType="1"/>
            </p:cNvSpPr>
            <p:nvPr/>
          </p:nvSpPr>
          <p:spPr bwMode="auto">
            <a:xfrm>
              <a:off x="2928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8" name="Rectangle 28"/>
            <p:cNvSpPr>
              <a:spLocks noChangeArrowheads="1"/>
            </p:cNvSpPr>
            <p:nvPr/>
          </p:nvSpPr>
          <p:spPr bwMode="auto">
            <a:xfrm>
              <a:off x="1488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9" name="Line 29"/>
            <p:cNvSpPr>
              <a:spLocks noChangeShapeType="1"/>
            </p:cNvSpPr>
            <p:nvPr/>
          </p:nvSpPr>
          <p:spPr bwMode="auto">
            <a:xfrm>
              <a:off x="1488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0" name="Line 30"/>
            <p:cNvSpPr>
              <a:spLocks noChangeShapeType="1"/>
            </p:cNvSpPr>
            <p:nvPr/>
          </p:nvSpPr>
          <p:spPr bwMode="auto">
            <a:xfrm flipV="1">
              <a:off x="1488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1" name="Rectangle 31"/>
            <p:cNvSpPr>
              <a:spLocks noChangeArrowheads="1"/>
            </p:cNvSpPr>
            <p:nvPr/>
          </p:nvSpPr>
          <p:spPr bwMode="auto">
            <a:xfrm>
              <a:off x="1488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512" name="Rectangle 32"/>
            <p:cNvSpPr>
              <a:spLocks noChangeArrowheads="1"/>
            </p:cNvSpPr>
            <p:nvPr/>
          </p:nvSpPr>
          <p:spPr bwMode="auto">
            <a:xfrm>
              <a:off x="1776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513" name="Rectangle 33"/>
            <p:cNvSpPr>
              <a:spLocks noChangeArrowheads="1"/>
            </p:cNvSpPr>
            <p:nvPr/>
          </p:nvSpPr>
          <p:spPr bwMode="auto">
            <a:xfrm>
              <a:off x="1776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514" name="Line 34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5" name="Line 35"/>
            <p:cNvSpPr>
              <a:spLocks noChangeShapeType="1"/>
            </p:cNvSpPr>
            <p:nvPr/>
          </p:nvSpPr>
          <p:spPr bwMode="auto">
            <a:xfrm>
              <a:off x="2112" y="10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6" name="Line 36"/>
            <p:cNvSpPr>
              <a:spLocks noChangeShapeType="1"/>
            </p:cNvSpPr>
            <p:nvPr/>
          </p:nvSpPr>
          <p:spPr bwMode="auto">
            <a:xfrm flipH="1">
              <a:off x="1296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7" name="Line 37"/>
            <p:cNvSpPr>
              <a:spLocks noChangeShapeType="1"/>
            </p:cNvSpPr>
            <p:nvPr/>
          </p:nvSpPr>
          <p:spPr bwMode="auto">
            <a:xfrm flipH="1">
              <a:off x="240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3216" y="10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Line 39"/>
            <p:cNvSpPr>
              <a:spLocks noChangeShapeType="1"/>
            </p:cNvSpPr>
            <p:nvPr/>
          </p:nvSpPr>
          <p:spPr bwMode="auto">
            <a:xfrm flipH="1">
              <a:off x="1248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0" name="Line 40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1" name="Line 41"/>
            <p:cNvSpPr>
              <a:spLocks noChangeShapeType="1"/>
            </p:cNvSpPr>
            <p:nvPr/>
          </p:nvSpPr>
          <p:spPr bwMode="auto">
            <a:xfrm>
              <a:off x="1248" y="76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5424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5184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Line 44"/>
            <p:cNvSpPr>
              <a:spLocks noChangeShapeType="1"/>
            </p:cNvSpPr>
            <p:nvPr/>
          </p:nvSpPr>
          <p:spPr bwMode="auto">
            <a:xfrm>
              <a:off x="1296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5" name="Line 45"/>
            <p:cNvSpPr>
              <a:spLocks noChangeShapeType="1"/>
            </p:cNvSpPr>
            <p:nvPr/>
          </p:nvSpPr>
          <p:spPr bwMode="auto">
            <a:xfrm>
              <a:off x="2400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6" name="Line 46"/>
            <p:cNvSpPr>
              <a:spLocks noChangeShapeType="1"/>
            </p:cNvSpPr>
            <p:nvPr/>
          </p:nvSpPr>
          <p:spPr bwMode="auto">
            <a:xfrm>
              <a:off x="340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7" name="Line 47"/>
            <p:cNvSpPr>
              <a:spLocks noChangeShapeType="1"/>
            </p:cNvSpPr>
            <p:nvPr/>
          </p:nvSpPr>
          <p:spPr bwMode="auto">
            <a:xfrm>
              <a:off x="436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8" name="Line 48"/>
            <p:cNvSpPr>
              <a:spLocks noChangeShapeType="1"/>
            </p:cNvSpPr>
            <p:nvPr/>
          </p:nvSpPr>
          <p:spPr bwMode="auto">
            <a:xfrm flipH="1">
              <a:off x="960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9" name="Rectangle 49"/>
            <p:cNvSpPr>
              <a:spLocks noChangeArrowheads="1"/>
            </p:cNvSpPr>
            <p:nvPr/>
          </p:nvSpPr>
          <p:spPr bwMode="auto">
            <a:xfrm>
              <a:off x="624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547" name="Oval 67"/>
            <p:cNvSpPr>
              <a:spLocks noChangeArrowheads="1"/>
            </p:cNvSpPr>
            <p:nvPr/>
          </p:nvSpPr>
          <p:spPr bwMode="auto">
            <a:xfrm>
              <a:off x="2109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48" name="Oval 68"/>
            <p:cNvSpPr>
              <a:spLocks noChangeArrowheads="1"/>
            </p:cNvSpPr>
            <p:nvPr/>
          </p:nvSpPr>
          <p:spPr bwMode="auto">
            <a:xfrm>
              <a:off x="3198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49" name="Oval 69"/>
            <p:cNvSpPr>
              <a:spLocks noChangeArrowheads="1"/>
            </p:cNvSpPr>
            <p:nvPr/>
          </p:nvSpPr>
          <p:spPr bwMode="auto">
            <a:xfrm>
              <a:off x="4195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50" name="Oval 70"/>
            <p:cNvSpPr>
              <a:spLocks noChangeArrowheads="1"/>
            </p:cNvSpPr>
            <p:nvPr/>
          </p:nvSpPr>
          <p:spPr bwMode="auto">
            <a:xfrm>
              <a:off x="5193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67" name="Oval 25"/>
          <p:cNvSpPr>
            <a:spLocks noChangeArrowheads="1"/>
          </p:cNvSpPr>
          <p:nvPr/>
        </p:nvSpPr>
        <p:spPr bwMode="auto">
          <a:xfrm>
            <a:off x="5334000" y="334860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3739992" y="336384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" name="Oval 25"/>
          <p:cNvSpPr>
            <a:spLocks noChangeArrowheads="1"/>
          </p:cNvSpPr>
          <p:nvPr/>
        </p:nvSpPr>
        <p:spPr bwMode="auto">
          <a:xfrm>
            <a:off x="1967072" y="334860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8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8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219200" y="938217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4572000" y="862017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219200" y="1700217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4572000" y="1700217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9526" name="Group 22"/>
          <p:cNvGrpSpPr/>
          <p:nvPr/>
        </p:nvGrpSpPr>
        <p:grpSpPr bwMode="auto">
          <a:xfrm>
            <a:off x="1000100" y="2638447"/>
            <a:ext cx="7010400" cy="3933825"/>
            <a:chOff x="336" y="1194"/>
            <a:chExt cx="4416" cy="2478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336" y="1194"/>
              <a:ext cx="44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9509" name="Line 5"/>
            <p:cNvSpPr>
              <a:spLocks noChangeShapeType="1"/>
            </p:cNvSpPr>
            <p:nvPr/>
          </p:nvSpPr>
          <p:spPr bwMode="auto">
            <a:xfrm>
              <a:off x="432" y="1584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0" name="Line 6"/>
            <p:cNvSpPr>
              <a:spLocks noChangeShapeType="1"/>
            </p:cNvSpPr>
            <p:nvPr/>
          </p:nvSpPr>
          <p:spPr bwMode="auto">
            <a:xfrm>
              <a:off x="2160" y="1296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384" y="1530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0   0  0   0   0    0    0    0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384" y="1776"/>
              <a:ext cx="40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0   0  0   1   1    0    0    0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384" y="2010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0   0  1   0   0    0    0    1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384" y="2250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0   0  1   1   1    0    0    1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384" y="2538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0   1  0   0   0    0    1    0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384" y="2826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0   1  0   1   1    0    1    0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384" y="3066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0   1  1   0   0    0    1    1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9523" name="Rectangle 19"/>
            <p:cNvSpPr>
              <a:spLocks noChangeArrowheads="1"/>
            </p:cNvSpPr>
            <p:nvPr/>
          </p:nvSpPr>
          <p:spPr bwMode="auto">
            <a:xfrm>
              <a:off x="384" y="3338"/>
              <a:ext cx="40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0   1  1   1   1    0    1    1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428596" y="142852"/>
            <a:ext cx="3467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状态转换表（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1447800" y="728685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5132404" y="728685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1447800" y="1414485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5132404" y="1414485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0551" name="Group 23"/>
          <p:cNvGrpSpPr/>
          <p:nvPr/>
        </p:nvGrpSpPr>
        <p:grpSpPr bwMode="auto">
          <a:xfrm>
            <a:off x="971550" y="2286023"/>
            <a:ext cx="6477000" cy="4500563"/>
            <a:chOff x="192" y="1050"/>
            <a:chExt cx="4080" cy="2835"/>
          </a:xfrm>
        </p:grpSpPr>
        <p:sp>
          <p:nvSpPr>
            <p:cNvPr id="150532" name="Rectangle 4"/>
            <p:cNvSpPr>
              <a:spLocks noChangeArrowheads="1"/>
            </p:cNvSpPr>
            <p:nvPr/>
          </p:nvSpPr>
          <p:spPr bwMode="auto">
            <a:xfrm>
              <a:off x="192" y="1050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33" name="Line 5"/>
            <p:cNvSpPr>
              <a:spLocks noChangeShapeType="1"/>
            </p:cNvSpPr>
            <p:nvPr/>
          </p:nvSpPr>
          <p:spPr bwMode="auto">
            <a:xfrm>
              <a:off x="192" y="148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2016" y="1104"/>
              <a:ext cx="0" cy="2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0" name="Rectangle 12"/>
            <p:cNvSpPr>
              <a:spLocks noChangeArrowheads="1"/>
            </p:cNvSpPr>
            <p:nvPr/>
          </p:nvSpPr>
          <p:spPr bwMode="auto">
            <a:xfrm>
              <a:off x="240" y="1434"/>
              <a:ext cx="386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arabicPlain"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0   0  0    0   1    0   0</a:t>
              </a:r>
              <a:endPara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buFontTx/>
                <a:buAutoNum type="arabicPlain"/>
              </a:pP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41" name="Rectangle 13"/>
            <p:cNvSpPr>
              <a:spLocks noChangeArrowheads="1"/>
            </p:cNvSpPr>
            <p:nvPr/>
          </p:nvSpPr>
          <p:spPr bwMode="auto">
            <a:xfrm>
              <a:off x="249" y="1979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1  0   1  0    0   1    0   1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249" y="2251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1  0   1  1    1   1    0   1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43" name="Rectangle 15"/>
            <p:cNvSpPr>
              <a:spLocks noChangeArrowheads="1"/>
            </p:cNvSpPr>
            <p:nvPr/>
          </p:nvSpPr>
          <p:spPr bwMode="auto">
            <a:xfrm>
              <a:off x="249" y="2523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1  1   0  0    0   1    1   0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44" name="Rectangle 16"/>
            <p:cNvSpPr>
              <a:spLocks noChangeArrowheads="1"/>
            </p:cNvSpPr>
            <p:nvPr/>
          </p:nvSpPr>
          <p:spPr bwMode="auto">
            <a:xfrm>
              <a:off x="249" y="2840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1  1   0  1    1   1    1   0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45" name="Rectangle 17"/>
            <p:cNvSpPr>
              <a:spLocks noChangeArrowheads="1"/>
            </p:cNvSpPr>
            <p:nvPr/>
          </p:nvSpPr>
          <p:spPr bwMode="auto">
            <a:xfrm>
              <a:off x="249" y="3203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1  1   1  0    0   1    1   1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46" name="Rectangle 18"/>
            <p:cNvSpPr>
              <a:spLocks noChangeArrowheads="1"/>
            </p:cNvSpPr>
            <p:nvPr/>
          </p:nvSpPr>
          <p:spPr bwMode="auto">
            <a:xfrm>
              <a:off x="249" y="3520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1  1   1  1    1   1    1   1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550" name="Rectangle 22"/>
            <p:cNvSpPr>
              <a:spLocks noChangeArrowheads="1"/>
            </p:cNvSpPr>
            <p:nvPr/>
          </p:nvSpPr>
          <p:spPr bwMode="auto">
            <a:xfrm>
              <a:off x="249" y="1706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1  0   0  1    1   1    0   0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428596" y="142852"/>
            <a:ext cx="3467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状态转换表（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5029200" y="54768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0000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219200" y="1057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0001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28956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971800" y="23526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1371600" y="24384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48006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68580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6934200" y="2428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800600" y="2428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1295400" y="3952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3048000" y="3952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3048000" y="5476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1295400" y="5476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4953000" y="3952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7010400" y="3952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7162800" y="5476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2362200" y="13716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3429000" y="16002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H="1">
            <a:off x="2438400" y="26670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 flipV="1">
            <a:off x="1828800" y="1600200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6" name="Line 24"/>
          <p:cNvSpPr>
            <a:spLocks noChangeShapeType="1"/>
          </p:cNvSpPr>
          <p:nvPr/>
        </p:nvSpPr>
        <p:spPr bwMode="auto">
          <a:xfrm>
            <a:off x="5943600" y="1371600"/>
            <a:ext cx="914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7391400" y="1600200"/>
            <a:ext cx="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 flipH="1">
            <a:off x="5943600" y="274320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 flipV="1">
            <a:off x="5334000" y="1676400"/>
            <a:ext cx="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0" name="Line 28"/>
          <p:cNvSpPr>
            <a:spLocks noChangeShapeType="1"/>
          </p:cNvSpPr>
          <p:nvPr/>
        </p:nvSpPr>
        <p:spPr bwMode="auto">
          <a:xfrm>
            <a:off x="2362200" y="4267200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3657600" y="4495800"/>
            <a:ext cx="0" cy="1066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2" name="Line 30"/>
          <p:cNvSpPr>
            <a:spLocks noChangeShapeType="1"/>
          </p:cNvSpPr>
          <p:nvPr/>
        </p:nvSpPr>
        <p:spPr bwMode="auto">
          <a:xfrm flipH="1">
            <a:off x="2362200" y="5791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4" name="Line 32"/>
          <p:cNvSpPr>
            <a:spLocks noChangeShapeType="1"/>
          </p:cNvSpPr>
          <p:nvPr/>
        </p:nvSpPr>
        <p:spPr bwMode="auto">
          <a:xfrm>
            <a:off x="6096000" y="4267200"/>
            <a:ext cx="914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1600" name="Group 48"/>
          <p:cNvGrpSpPr/>
          <p:nvPr/>
        </p:nvGrpSpPr>
        <p:grpSpPr bwMode="auto">
          <a:xfrm>
            <a:off x="5334000" y="3657600"/>
            <a:ext cx="2209800" cy="457200"/>
            <a:chOff x="3360" y="2304"/>
            <a:chExt cx="1392" cy="288"/>
          </a:xfrm>
        </p:grpSpPr>
        <p:sp>
          <p:nvSpPr>
            <p:cNvPr id="151585" name="Line 33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6" name="Line 34"/>
            <p:cNvSpPr>
              <a:spLocks noChangeShapeType="1"/>
            </p:cNvSpPr>
            <p:nvPr/>
          </p:nvSpPr>
          <p:spPr bwMode="auto">
            <a:xfrm flipH="1">
              <a:off x="3360" y="2304"/>
              <a:ext cx="139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>
              <a:off x="3360" y="2304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588" name="Arc 36"/>
          <p:cNvSpPr/>
          <p:nvPr/>
        </p:nvSpPr>
        <p:spPr bwMode="auto">
          <a:xfrm>
            <a:off x="5181600" y="4800600"/>
            <a:ext cx="990600" cy="83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908 w 43200"/>
              <a:gd name="T1" fmla="*/ 40368 h 40368"/>
              <a:gd name="T2" fmla="*/ 35329 w 43200"/>
              <a:gd name="T3" fmla="*/ 38276 h 40368"/>
              <a:gd name="T4" fmla="*/ 21600 w 43200"/>
              <a:gd name="T5" fmla="*/ 21600 h 40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368" fill="none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</a:path>
              <a:path w="43200" h="40368" stroke="0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83" name="Line 31"/>
          <p:cNvSpPr>
            <a:spLocks noChangeShapeType="1"/>
          </p:cNvSpPr>
          <p:nvPr/>
        </p:nvSpPr>
        <p:spPr bwMode="auto">
          <a:xfrm flipV="1">
            <a:off x="1828800" y="4572000"/>
            <a:ext cx="0" cy="1066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9" name="Arc 37"/>
          <p:cNvSpPr/>
          <p:nvPr/>
        </p:nvSpPr>
        <p:spPr bwMode="auto">
          <a:xfrm>
            <a:off x="7162800" y="4800600"/>
            <a:ext cx="990600" cy="83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908 w 43200"/>
              <a:gd name="T1" fmla="*/ 40368 h 40368"/>
              <a:gd name="T2" fmla="*/ 35329 w 43200"/>
              <a:gd name="T3" fmla="*/ 38276 h 40368"/>
              <a:gd name="T4" fmla="*/ 21600 w 43200"/>
              <a:gd name="T5" fmla="*/ 21600 h 40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368" fill="none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</a:path>
              <a:path w="43200" h="40368" stroke="0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1778" name="Oval 2"/>
          <p:cNvSpPr>
            <a:spLocks noChangeArrowheads="1"/>
          </p:cNvSpPr>
          <p:nvPr/>
        </p:nvSpPr>
        <p:spPr bwMode="auto">
          <a:xfrm>
            <a:off x="971550" y="863600"/>
            <a:ext cx="3313113" cy="2449513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71438" y="115888"/>
            <a:ext cx="76438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设定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此循环为有效循环，不能自启动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71406" y="3334408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只有一个“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”在寄存器中移位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29256" y="607220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⑤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75824" y="607220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④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14546" y="607220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047328" y="364331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072462" y="164305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2" grpId="0" animBg="1"/>
      <p:bldP spid="151573" grpId="0" animBg="1"/>
      <p:bldP spid="151574" grpId="0" animBg="1"/>
      <p:bldP spid="151575" grpId="0" animBg="1"/>
      <p:bldP spid="151576" grpId="0" animBg="1"/>
      <p:bldP spid="151577" grpId="0" animBg="1"/>
      <p:bldP spid="151578" grpId="0" animBg="1"/>
      <p:bldP spid="151579" grpId="0" animBg="1"/>
      <p:bldP spid="151580" grpId="0" animBg="1"/>
      <p:bldP spid="151581" grpId="0" animBg="1"/>
      <p:bldP spid="151582" grpId="0" animBg="1"/>
      <p:bldP spid="151584" grpId="0" animBg="1"/>
      <p:bldP spid="151588" grpId="0" animBg="1"/>
      <p:bldP spid="151583" grpId="0" animBg="1"/>
      <p:bldP spid="151589" grpId="0" animBg="1"/>
      <p:bldP spid="331778" grpId="0" animBg="1"/>
      <p:bldP spid="42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219200" y="1057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0001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28956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971800" y="23526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1371600" y="24384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2362200" y="13716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3429000" y="16002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H="1">
            <a:off x="2438400" y="26670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 flipV="1">
            <a:off x="1828800" y="1600200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78" name="Oval 2"/>
          <p:cNvSpPr>
            <a:spLocks noChangeArrowheads="1"/>
          </p:cNvSpPr>
          <p:nvPr/>
        </p:nvSpPr>
        <p:spPr bwMode="auto">
          <a:xfrm>
            <a:off x="971550" y="863600"/>
            <a:ext cx="3313113" cy="2449513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71438" y="115888"/>
            <a:ext cx="76438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设定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此循环为有效循环，不能自启动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71406" y="3334408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只有一个“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”在寄存器中移位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86314" y="1428736"/>
            <a:ext cx="37862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个触发器可计数的状态为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2062204" y="3786190"/>
            <a:ext cx="679607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环形计数器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ring counter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9" name="Group 71"/>
          <p:cNvGrpSpPr/>
          <p:nvPr/>
        </p:nvGrpSpPr>
        <p:grpSpPr bwMode="auto">
          <a:xfrm>
            <a:off x="609568" y="4433887"/>
            <a:ext cx="7620000" cy="2398713"/>
            <a:chOff x="624" y="768"/>
            <a:chExt cx="4800" cy="1511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4560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"/>
            <p:cNvSpPr>
              <a:spLocks noChangeShapeType="1"/>
            </p:cNvSpPr>
            <p:nvPr/>
          </p:nvSpPr>
          <p:spPr bwMode="auto">
            <a:xfrm>
              <a:off x="4560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 flipV="1">
              <a:off x="4560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4560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4848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4848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489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55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V="1">
              <a:off x="355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355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4176" y="10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 flipH="1">
              <a:off x="3408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 flipH="1">
              <a:off x="436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Rectangle 21"/>
            <p:cNvSpPr>
              <a:spLocks noChangeArrowheads="1"/>
            </p:cNvSpPr>
            <p:nvPr/>
          </p:nvSpPr>
          <p:spPr bwMode="auto">
            <a:xfrm>
              <a:off x="259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259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 flipV="1">
              <a:off x="259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Rectangle 24"/>
            <p:cNvSpPr>
              <a:spLocks noChangeArrowheads="1"/>
            </p:cNvSpPr>
            <p:nvPr/>
          </p:nvSpPr>
          <p:spPr bwMode="auto">
            <a:xfrm>
              <a:off x="259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" name="Rectangle 25"/>
            <p:cNvSpPr>
              <a:spLocks noChangeArrowheads="1"/>
            </p:cNvSpPr>
            <p:nvPr/>
          </p:nvSpPr>
          <p:spPr bwMode="auto">
            <a:xfrm>
              <a:off x="288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2880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2928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Rectangle 28"/>
            <p:cNvSpPr>
              <a:spLocks noChangeArrowheads="1"/>
            </p:cNvSpPr>
            <p:nvPr/>
          </p:nvSpPr>
          <p:spPr bwMode="auto">
            <a:xfrm>
              <a:off x="1488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>
              <a:off x="1488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30"/>
            <p:cNvSpPr>
              <a:spLocks noChangeShapeType="1"/>
            </p:cNvSpPr>
            <p:nvPr/>
          </p:nvSpPr>
          <p:spPr bwMode="auto">
            <a:xfrm flipV="1">
              <a:off x="1488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1488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Rectangle 32"/>
            <p:cNvSpPr>
              <a:spLocks noChangeArrowheads="1"/>
            </p:cNvSpPr>
            <p:nvPr/>
          </p:nvSpPr>
          <p:spPr bwMode="auto">
            <a:xfrm>
              <a:off x="1776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1776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35"/>
            <p:cNvSpPr>
              <a:spLocks noChangeShapeType="1"/>
            </p:cNvSpPr>
            <p:nvPr/>
          </p:nvSpPr>
          <p:spPr bwMode="auto">
            <a:xfrm>
              <a:off x="2112" y="10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36"/>
            <p:cNvSpPr>
              <a:spLocks noChangeShapeType="1"/>
            </p:cNvSpPr>
            <p:nvPr/>
          </p:nvSpPr>
          <p:spPr bwMode="auto">
            <a:xfrm flipH="1">
              <a:off x="1296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37"/>
            <p:cNvSpPr>
              <a:spLocks noChangeShapeType="1"/>
            </p:cNvSpPr>
            <p:nvPr/>
          </p:nvSpPr>
          <p:spPr bwMode="auto">
            <a:xfrm flipH="1">
              <a:off x="240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38"/>
            <p:cNvSpPr>
              <a:spLocks noChangeShapeType="1"/>
            </p:cNvSpPr>
            <p:nvPr/>
          </p:nvSpPr>
          <p:spPr bwMode="auto">
            <a:xfrm>
              <a:off x="3216" y="10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39"/>
            <p:cNvSpPr>
              <a:spLocks noChangeShapeType="1"/>
            </p:cNvSpPr>
            <p:nvPr/>
          </p:nvSpPr>
          <p:spPr bwMode="auto">
            <a:xfrm flipH="1">
              <a:off x="1248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40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41"/>
            <p:cNvSpPr>
              <a:spLocks noChangeShapeType="1"/>
            </p:cNvSpPr>
            <p:nvPr/>
          </p:nvSpPr>
          <p:spPr bwMode="auto">
            <a:xfrm>
              <a:off x="1248" y="76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42"/>
            <p:cNvSpPr>
              <a:spLocks noChangeShapeType="1"/>
            </p:cNvSpPr>
            <p:nvPr/>
          </p:nvSpPr>
          <p:spPr bwMode="auto">
            <a:xfrm>
              <a:off x="5424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 flipH="1">
              <a:off x="5184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>
              <a:off x="1296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>
              <a:off x="2400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46"/>
            <p:cNvSpPr>
              <a:spLocks noChangeShapeType="1"/>
            </p:cNvSpPr>
            <p:nvPr/>
          </p:nvSpPr>
          <p:spPr bwMode="auto">
            <a:xfrm>
              <a:off x="340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436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 flipH="1">
              <a:off x="960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Rectangle 49"/>
            <p:cNvSpPr>
              <a:spLocks noChangeArrowheads="1"/>
            </p:cNvSpPr>
            <p:nvPr/>
          </p:nvSpPr>
          <p:spPr bwMode="auto">
            <a:xfrm>
              <a:off x="624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6" name="Oval 67"/>
            <p:cNvSpPr>
              <a:spLocks noChangeArrowheads="1"/>
            </p:cNvSpPr>
            <p:nvPr/>
          </p:nvSpPr>
          <p:spPr bwMode="auto">
            <a:xfrm>
              <a:off x="2109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Oval 68"/>
            <p:cNvSpPr>
              <a:spLocks noChangeArrowheads="1"/>
            </p:cNvSpPr>
            <p:nvPr/>
          </p:nvSpPr>
          <p:spPr bwMode="auto">
            <a:xfrm>
              <a:off x="3198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69"/>
            <p:cNvSpPr>
              <a:spLocks noChangeArrowheads="1"/>
            </p:cNvSpPr>
            <p:nvPr/>
          </p:nvSpPr>
          <p:spPr bwMode="auto">
            <a:xfrm>
              <a:off x="4195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70"/>
            <p:cNvSpPr>
              <a:spLocks noChangeArrowheads="1"/>
            </p:cNvSpPr>
            <p:nvPr/>
          </p:nvSpPr>
          <p:spPr bwMode="auto">
            <a:xfrm>
              <a:off x="5193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" name="Oval 25"/>
          <p:cNvSpPr>
            <a:spLocks noChangeArrowheads="1"/>
          </p:cNvSpPr>
          <p:nvPr/>
        </p:nvSpPr>
        <p:spPr bwMode="auto">
          <a:xfrm>
            <a:off x="4938840" y="656748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1" name="Oval 25"/>
          <p:cNvSpPr>
            <a:spLocks noChangeArrowheads="1"/>
          </p:cNvSpPr>
          <p:nvPr/>
        </p:nvSpPr>
        <p:spPr bwMode="auto">
          <a:xfrm>
            <a:off x="3338641" y="655129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" name="Oval 25"/>
          <p:cNvSpPr>
            <a:spLocks noChangeArrowheads="1"/>
          </p:cNvSpPr>
          <p:nvPr/>
        </p:nvSpPr>
        <p:spPr bwMode="auto">
          <a:xfrm>
            <a:off x="1581118" y="6567487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  <p:bldP spid="42" grpId="0"/>
      <p:bldP spid="100" grpId="0" animBg="1"/>
      <p:bldP spid="101" grpId="0" animBg="1"/>
      <p:bldP spid="10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342930" y="95884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由于上述电路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不能自启动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,故必须通过修改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38130" y="1492240"/>
            <a:ext cx="837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来实现自启动(先切断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的反馈线）。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Group 71"/>
          <p:cNvGrpSpPr/>
          <p:nvPr/>
        </p:nvGrpSpPr>
        <p:grpSpPr bwMode="auto">
          <a:xfrm>
            <a:off x="714348" y="3173427"/>
            <a:ext cx="7620000" cy="2398713"/>
            <a:chOff x="624" y="768"/>
            <a:chExt cx="4800" cy="1511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4560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4560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V="1">
              <a:off x="4560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4560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4848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4848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89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355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V="1">
              <a:off x="355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355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4176" y="10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3408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436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59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>
              <a:off x="259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V="1">
              <a:off x="259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59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88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880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>
              <a:off x="2928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1488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>
              <a:off x="1488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30"/>
            <p:cNvSpPr>
              <a:spLocks noChangeShapeType="1"/>
            </p:cNvSpPr>
            <p:nvPr/>
          </p:nvSpPr>
          <p:spPr bwMode="auto">
            <a:xfrm flipV="1">
              <a:off x="1488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1488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1776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1776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3" name="Line 34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2112" y="10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>
              <a:off x="1296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 flipH="1">
              <a:off x="240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216" y="10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 flipH="1">
              <a:off x="1248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1248" y="76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>
              <a:off x="5424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 flipH="1">
              <a:off x="5184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>
              <a:off x="1296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>
              <a:off x="2400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46"/>
            <p:cNvSpPr>
              <a:spLocks noChangeShapeType="1"/>
            </p:cNvSpPr>
            <p:nvPr/>
          </p:nvSpPr>
          <p:spPr bwMode="auto">
            <a:xfrm>
              <a:off x="340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47"/>
            <p:cNvSpPr>
              <a:spLocks noChangeShapeType="1"/>
            </p:cNvSpPr>
            <p:nvPr/>
          </p:nvSpPr>
          <p:spPr bwMode="auto">
            <a:xfrm>
              <a:off x="436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 flipH="1">
              <a:off x="960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624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9" name="Oval 67"/>
            <p:cNvSpPr>
              <a:spLocks noChangeArrowheads="1"/>
            </p:cNvSpPr>
            <p:nvPr/>
          </p:nvSpPr>
          <p:spPr bwMode="auto">
            <a:xfrm>
              <a:off x="2109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68"/>
            <p:cNvSpPr>
              <a:spLocks noChangeArrowheads="1"/>
            </p:cNvSpPr>
            <p:nvPr/>
          </p:nvSpPr>
          <p:spPr bwMode="auto">
            <a:xfrm>
              <a:off x="3198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69"/>
            <p:cNvSpPr>
              <a:spLocks noChangeArrowheads="1"/>
            </p:cNvSpPr>
            <p:nvPr/>
          </p:nvSpPr>
          <p:spPr bwMode="auto">
            <a:xfrm>
              <a:off x="4195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70"/>
            <p:cNvSpPr>
              <a:spLocks noChangeArrowheads="1"/>
            </p:cNvSpPr>
            <p:nvPr/>
          </p:nvSpPr>
          <p:spPr bwMode="auto">
            <a:xfrm>
              <a:off x="5193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乘号 92"/>
          <p:cNvSpPr/>
          <p:nvPr/>
        </p:nvSpPr>
        <p:spPr bwMode="auto">
          <a:xfrm>
            <a:off x="4286248" y="2714620"/>
            <a:ext cx="857256" cy="714380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Rectangle 24"/>
          <p:cNvSpPr>
            <a:spLocks noChangeArrowheads="1"/>
          </p:cNvSpPr>
          <p:nvPr/>
        </p:nvSpPr>
        <p:spPr bwMode="auto">
          <a:xfrm>
            <a:off x="285720" y="214290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电路存在无效循环，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不能自启动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Oval 25"/>
          <p:cNvSpPr>
            <a:spLocks noChangeArrowheads="1"/>
          </p:cNvSpPr>
          <p:nvPr/>
        </p:nvSpPr>
        <p:spPr bwMode="auto">
          <a:xfrm>
            <a:off x="1691680" y="529282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Oval 25"/>
          <p:cNvSpPr>
            <a:spLocks noChangeArrowheads="1"/>
          </p:cNvSpPr>
          <p:nvPr/>
        </p:nvSpPr>
        <p:spPr bwMode="auto">
          <a:xfrm>
            <a:off x="3440192" y="530120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" name="Oval 25"/>
          <p:cNvSpPr>
            <a:spLocks noChangeArrowheads="1"/>
          </p:cNvSpPr>
          <p:nvPr/>
        </p:nvSpPr>
        <p:spPr bwMode="auto">
          <a:xfrm>
            <a:off x="5037192" y="531136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93" grpId="0" animBg="1"/>
      <p:bldP spid="95" grpId="0" animBg="1"/>
      <p:bldP spid="96" grpId="0" animBg="1"/>
      <p:bldP spid="9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2648" y="188640"/>
            <a:ext cx="9468544" cy="6381328"/>
          </a:xfrm>
        </p:spPr>
        <p:txBody>
          <a:bodyPr/>
          <a:lstStyle/>
          <a:p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可以直接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扩充状态表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，得到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。（见前面介绍的直接求激励值的方法：根据现态和次态的对应关系，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直接求出激励的值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。）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破坏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无效循环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的状态转换：将无效循环的激励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改为“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（原来的值为“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”），则它们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不能进入无效循环的次态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激励端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D1=1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，只能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对应有效循环的现态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（“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0001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”）。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无效循环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（“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0000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”），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D1=1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，移入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个“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”，就能进入有效循环。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重新求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的激励方程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时，将修改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后的现态（“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”），与有效循环的现态（“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”），进行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。保证得到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正确的次态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488979" y="423864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488979" y="512129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1163667" y="423864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1119217" y="510701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1793904" y="512129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2424142" y="512129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>
            <a:off x="3189317" y="512129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>
            <a:off x="128617" y="2135212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9" name="Line 23"/>
          <p:cNvSpPr>
            <a:spLocks noChangeShapeType="1"/>
          </p:cNvSpPr>
          <p:nvPr/>
        </p:nvSpPr>
        <p:spPr bwMode="auto">
          <a:xfrm>
            <a:off x="2795617" y="1678012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281017" y="1449412"/>
            <a:ext cx="32544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603" name="Rectangle 27"/>
          <p:cNvSpPr>
            <a:spLocks noChangeArrowheads="1"/>
          </p:cNvSpPr>
          <p:nvPr/>
        </p:nvSpPr>
        <p:spPr bwMode="auto">
          <a:xfrm>
            <a:off x="357217" y="2173312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0  0  0  0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357217" y="2706712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0  0  0  1   1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605" name="Rectangle 29"/>
          <p:cNvSpPr>
            <a:spLocks noChangeArrowheads="1"/>
          </p:cNvSpPr>
          <p:nvPr/>
        </p:nvSpPr>
        <p:spPr bwMode="auto">
          <a:xfrm>
            <a:off x="357217" y="3163912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0  0  1  0   0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606" name="Rectangle 30"/>
          <p:cNvSpPr>
            <a:spLocks noChangeArrowheads="1"/>
          </p:cNvSpPr>
          <p:nvPr/>
        </p:nvSpPr>
        <p:spPr bwMode="auto">
          <a:xfrm>
            <a:off x="357217" y="3624287"/>
            <a:ext cx="305724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0  0  1  1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607" name="Rectangle 31"/>
          <p:cNvSpPr>
            <a:spLocks noChangeArrowheads="1"/>
          </p:cNvSpPr>
          <p:nvPr/>
        </p:nvSpPr>
        <p:spPr bwMode="auto">
          <a:xfrm>
            <a:off x="354042" y="5273699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1  1  1  0   0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608" name="Rectangle 32"/>
          <p:cNvSpPr>
            <a:spLocks noChangeArrowheads="1"/>
          </p:cNvSpPr>
          <p:nvPr/>
        </p:nvSpPr>
        <p:spPr bwMode="auto">
          <a:xfrm>
            <a:off x="357217" y="5792812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1  1  1  1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6070629" y="2438424"/>
            <a:ext cx="2644775" cy="1573213"/>
            <a:chOff x="3571" y="967"/>
            <a:chExt cx="1666" cy="991"/>
          </a:xfrm>
        </p:grpSpPr>
        <p:sp>
          <p:nvSpPr>
            <p:cNvPr id="330755" name="Rectangle 3"/>
            <p:cNvSpPr>
              <a:spLocks noChangeArrowheads="1"/>
            </p:cNvSpPr>
            <p:nvPr/>
          </p:nvSpPr>
          <p:spPr bwMode="auto">
            <a:xfrm>
              <a:off x="3571" y="96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56" name="Rectangle 4"/>
            <p:cNvSpPr>
              <a:spLocks noChangeArrowheads="1"/>
            </p:cNvSpPr>
            <p:nvPr/>
          </p:nvSpPr>
          <p:spPr bwMode="auto">
            <a:xfrm>
              <a:off x="4581" y="96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57" name="Rectangle 5"/>
            <p:cNvSpPr>
              <a:spLocks noChangeArrowheads="1"/>
            </p:cNvSpPr>
            <p:nvPr/>
          </p:nvSpPr>
          <p:spPr bwMode="auto">
            <a:xfrm>
              <a:off x="4609" y="159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58" name="Rectangle 6"/>
            <p:cNvSpPr>
              <a:spLocks noChangeArrowheads="1"/>
            </p:cNvSpPr>
            <p:nvPr/>
          </p:nvSpPr>
          <p:spPr bwMode="auto">
            <a:xfrm>
              <a:off x="3571" y="159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62" name="Line 10"/>
            <p:cNvSpPr>
              <a:spLocks noChangeShapeType="1"/>
            </p:cNvSpPr>
            <p:nvPr/>
          </p:nvSpPr>
          <p:spPr bwMode="auto">
            <a:xfrm>
              <a:off x="4212" y="1168"/>
              <a:ext cx="34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63" name="Line 11"/>
            <p:cNvSpPr>
              <a:spLocks noChangeShapeType="1"/>
            </p:cNvSpPr>
            <p:nvPr/>
          </p:nvSpPr>
          <p:spPr bwMode="auto">
            <a:xfrm>
              <a:off x="4921" y="1338"/>
              <a:ext cx="0" cy="283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64" name="Line 12"/>
            <p:cNvSpPr>
              <a:spLocks noChangeShapeType="1"/>
            </p:cNvSpPr>
            <p:nvPr/>
          </p:nvSpPr>
          <p:spPr bwMode="auto">
            <a:xfrm flipH="1" flipV="1">
              <a:off x="4212" y="1820"/>
              <a:ext cx="36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65" name="Line 13"/>
            <p:cNvSpPr>
              <a:spLocks noChangeShapeType="1"/>
            </p:cNvSpPr>
            <p:nvPr/>
          </p:nvSpPr>
          <p:spPr bwMode="auto">
            <a:xfrm flipV="1">
              <a:off x="3901" y="1366"/>
              <a:ext cx="1" cy="25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/>
          <p:nvPr/>
        </p:nvGrpSpPr>
        <p:grpSpPr bwMode="auto">
          <a:xfrm>
            <a:off x="5781704" y="4284687"/>
            <a:ext cx="2582863" cy="893762"/>
            <a:chOff x="3667" y="2614"/>
            <a:chExt cx="1627" cy="563"/>
          </a:xfrm>
        </p:grpSpPr>
        <p:sp>
          <p:nvSpPr>
            <p:cNvPr id="330759" name="Rectangle 7"/>
            <p:cNvSpPr>
              <a:spLocks noChangeArrowheads="1"/>
            </p:cNvSpPr>
            <p:nvPr/>
          </p:nvSpPr>
          <p:spPr bwMode="auto">
            <a:xfrm>
              <a:off x="3667" y="279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60" name="Rectangle 8"/>
            <p:cNvSpPr>
              <a:spLocks noChangeArrowheads="1"/>
            </p:cNvSpPr>
            <p:nvPr/>
          </p:nvSpPr>
          <p:spPr bwMode="auto">
            <a:xfrm>
              <a:off x="4666" y="281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66" name="Line 14"/>
            <p:cNvSpPr>
              <a:spLocks noChangeShapeType="1"/>
            </p:cNvSpPr>
            <p:nvPr/>
          </p:nvSpPr>
          <p:spPr bwMode="auto">
            <a:xfrm>
              <a:off x="4383" y="2982"/>
              <a:ext cx="19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4127" y="2614"/>
              <a:ext cx="766" cy="226"/>
              <a:chOff x="3360" y="2304"/>
              <a:chExt cx="1392" cy="288"/>
            </a:xfrm>
          </p:grpSpPr>
          <p:sp>
            <p:nvSpPr>
              <p:cNvPr id="330768" name="Line 16"/>
              <p:cNvSpPr>
                <a:spLocks noChangeShapeType="1"/>
              </p:cNvSpPr>
              <p:nvPr/>
            </p:nvSpPr>
            <p:spPr bwMode="auto">
              <a:xfrm flipV="1">
                <a:off x="4752" y="230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0769" name="Line 17"/>
              <p:cNvSpPr>
                <a:spLocks noChangeShapeType="1"/>
              </p:cNvSpPr>
              <p:nvPr/>
            </p:nvSpPr>
            <p:spPr bwMode="auto">
              <a:xfrm flipH="1">
                <a:off x="3360" y="2304"/>
                <a:ext cx="1392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0770" name="Line 18"/>
              <p:cNvSpPr>
                <a:spLocks noChangeShapeType="1"/>
              </p:cNvSpPr>
              <p:nvPr/>
            </p:nvSpPr>
            <p:spPr bwMode="auto">
              <a:xfrm>
                <a:off x="3360" y="230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4"/>
          <p:cNvGrpSpPr/>
          <p:nvPr/>
        </p:nvGrpSpPr>
        <p:grpSpPr bwMode="auto">
          <a:xfrm>
            <a:off x="5619779" y="1449412"/>
            <a:ext cx="1200150" cy="944562"/>
            <a:chOff x="3715" y="3521"/>
            <a:chExt cx="756" cy="595"/>
          </a:xfrm>
        </p:grpSpPr>
        <p:sp>
          <p:nvSpPr>
            <p:cNvPr id="330754" name="Rectangle 2"/>
            <p:cNvSpPr>
              <a:spLocks noChangeArrowheads="1"/>
            </p:cNvSpPr>
            <p:nvPr/>
          </p:nvSpPr>
          <p:spPr bwMode="auto">
            <a:xfrm>
              <a:off x="3715" y="3751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0000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71" name="Arc 19"/>
            <p:cNvSpPr/>
            <p:nvPr/>
          </p:nvSpPr>
          <p:spPr bwMode="auto">
            <a:xfrm>
              <a:off x="4042" y="3521"/>
              <a:ext cx="398" cy="32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5329 w 43200"/>
                <a:gd name="T3" fmla="*/ 38276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" name="Group 33"/>
          <p:cNvGrpSpPr/>
          <p:nvPr/>
        </p:nvGrpSpPr>
        <p:grpSpPr bwMode="auto">
          <a:xfrm>
            <a:off x="4540279" y="5913462"/>
            <a:ext cx="996950" cy="944562"/>
            <a:chOff x="5059" y="3521"/>
            <a:chExt cx="628" cy="595"/>
          </a:xfrm>
        </p:grpSpPr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5059" y="375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72" name="Arc 20"/>
            <p:cNvSpPr/>
            <p:nvPr/>
          </p:nvSpPr>
          <p:spPr bwMode="auto">
            <a:xfrm>
              <a:off x="5120" y="3521"/>
              <a:ext cx="397" cy="30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5329 w 43200"/>
                <a:gd name="T3" fmla="*/ 38276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7" name="Group 41"/>
          <p:cNvGrpSpPr/>
          <p:nvPr/>
        </p:nvGrpSpPr>
        <p:grpSpPr bwMode="auto">
          <a:xfrm>
            <a:off x="6205567" y="5408637"/>
            <a:ext cx="2486025" cy="1377950"/>
            <a:chOff x="5715" y="2273"/>
            <a:chExt cx="1566" cy="868"/>
          </a:xfrm>
        </p:grpSpPr>
        <p:sp>
          <p:nvSpPr>
            <p:cNvPr id="330775" name="Rectangle 23"/>
            <p:cNvSpPr>
              <a:spLocks noChangeArrowheads="1"/>
            </p:cNvSpPr>
            <p:nvPr/>
          </p:nvSpPr>
          <p:spPr bwMode="auto">
            <a:xfrm>
              <a:off x="6622" y="227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74" name="Rectangle 22"/>
            <p:cNvSpPr>
              <a:spLocks noChangeArrowheads="1"/>
            </p:cNvSpPr>
            <p:nvPr/>
          </p:nvSpPr>
          <p:spPr bwMode="auto">
            <a:xfrm>
              <a:off x="5715" y="227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76" name="Rectangle 24"/>
            <p:cNvSpPr>
              <a:spLocks noChangeArrowheads="1"/>
            </p:cNvSpPr>
            <p:nvPr/>
          </p:nvSpPr>
          <p:spPr bwMode="auto">
            <a:xfrm>
              <a:off x="6653" y="277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77" name="Rectangle 25"/>
            <p:cNvSpPr>
              <a:spLocks noChangeArrowheads="1"/>
            </p:cNvSpPr>
            <p:nvPr/>
          </p:nvSpPr>
          <p:spPr bwMode="auto">
            <a:xfrm>
              <a:off x="5715" y="277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0778" name="Line 26"/>
            <p:cNvSpPr>
              <a:spLocks noChangeShapeType="1"/>
            </p:cNvSpPr>
            <p:nvPr/>
          </p:nvSpPr>
          <p:spPr bwMode="auto">
            <a:xfrm>
              <a:off x="6398" y="2496"/>
              <a:ext cx="25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79" name="Line 27"/>
            <p:cNvSpPr>
              <a:spLocks noChangeShapeType="1"/>
            </p:cNvSpPr>
            <p:nvPr/>
          </p:nvSpPr>
          <p:spPr bwMode="auto">
            <a:xfrm>
              <a:off x="7026" y="2610"/>
              <a:ext cx="0" cy="21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80" name="Line 28"/>
            <p:cNvSpPr>
              <a:spLocks noChangeShapeType="1"/>
            </p:cNvSpPr>
            <p:nvPr/>
          </p:nvSpPr>
          <p:spPr bwMode="auto">
            <a:xfrm flipH="1">
              <a:off x="6398" y="2978"/>
              <a:ext cx="227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81" name="Line 29"/>
            <p:cNvSpPr>
              <a:spLocks noChangeShapeType="1"/>
            </p:cNvSpPr>
            <p:nvPr/>
          </p:nvSpPr>
          <p:spPr bwMode="auto">
            <a:xfrm flipV="1">
              <a:off x="6058" y="2610"/>
              <a:ext cx="0" cy="27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0787" name="Line 35"/>
          <p:cNvSpPr>
            <a:spLocks noChangeShapeType="1"/>
          </p:cNvSpPr>
          <p:nvPr/>
        </p:nvSpPr>
        <p:spPr bwMode="auto">
          <a:xfrm flipH="1">
            <a:off x="3775104" y="2079649"/>
            <a:ext cx="1979613" cy="358775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8" name="Line 36"/>
          <p:cNvSpPr>
            <a:spLocks noChangeShapeType="1"/>
          </p:cNvSpPr>
          <p:nvPr/>
        </p:nvSpPr>
        <p:spPr bwMode="auto">
          <a:xfrm flipH="1" flipV="1">
            <a:off x="3505229" y="6173812"/>
            <a:ext cx="989013" cy="225425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9" name="Line 37"/>
          <p:cNvSpPr>
            <a:spLocks noChangeShapeType="1"/>
          </p:cNvSpPr>
          <p:nvPr/>
        </p:nvSpPr>
        <p:spPr bwMode="auto">
          <a:xfrm flipH="1" flipV="1">
            <a:off x="3459192" y="4822849"/>
            <a:ext cx="2205037" cy="92075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0" name="Line 38"/>
          <p:cNvSpPr>
            <a:spLocks noChangeShapeType="1"/>
          </p:cNvSpPr>
          <p:nvPr/>
        </p:nvSpPr>
        <p:spPr bwMode="auto">
          <a:xfrm flipH="1">
            <a:off x="3414742" y="3159149"/>
            <a:ext cx="2430462" cy="763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1" name="Line 39"/>
          <p:cNvSpPr>
            <a:spLocks noChangeShapeType="1"/>
          </p:cNvSpPr>
          <p:nvPr/>
        </p:nvSpPr>
        <p:spPr bwMode="auto">
          <a:xfrm flipH="1" flipV="1">
            <a:off x="3459192" y="5589612"/>
            <a:ext cx="2835275" cy="449262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4" name="Line 42"/>
          <p:cNvSpPr>
            <a:spLocks noChangeShapeType="1"/>
          </p:cNvSpPr>
          <p:nvPr/>
        </p:nvSpPr>
        <p:spPr bwMode="auto">
          <a:xfrm>
            <a:off x="1749454" y="423864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5" name="Line 43"/>
          <p:cNvSpPr>
            <a:spLocks noChangeShapeType="1"/>
          </p:cNvSpPr>
          <p:nvPr/>
        </p:nvSpPr>
        <p:spPr bwMode="auto">
          <a:xfrm>
            <a:off x="2379692" y="423864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6" name="Line 44"/>
          <p:cNvSpPr>
            <a:spLocks noChangeShapeType="1"/>
          </p:cNvSpPr>
          <p:nvPr/>
        </p:nvSpPr>
        <p:spPr bwMode="auto">
          <a:xfrm>
            <a:off x="3189317" y="423864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354042" y="4508524"/>
            <a:ext cx="305724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0  1  0  1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71406" y="43741"/>
            <a:ext cx="88530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修正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的状态表，将无效循环①②③④中的状态去掉（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真值改为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），将无效循环⑤中的状态包含进来（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真值改为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sz="2800" dirty="0"/>
          </a:p>
        </p:txBody>
      </p:sp>
      <p:graphicFrame>
        <p:nvGraphicFramePr>
          <p:cNvPr id="63" name="Object 54"/>
          <p:cNvGraphicFramePr>
            <a:graphicFrameLocks noChangeAspect="1"/>
          </p:cNvGraphicFramePr>
          <p:nvPr/>
        </p:nvGraphicFramePr>
        <p:xfrm>
          <a:off x="3746500" y="1398588"/>
          <a:ext cx="14716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93" name="Equation" r:id="rId1" imgW="635000" imgH="254000" progId="Equation.DSMT4">
                  <p:embed/>
                </p:oleObj>
              </mc:Choice>
              <mc:Fallback>
                <p:oleObj name="Equation" r:id="rId1" imgW="635000" imgH="254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1398588"/>
                        <a:ext cx="14716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矩形 63"/>
          <p:cNvSpPr/>
          <p:nvPr/>
        </p:nvSpPr>
        <p:spPr>
          <a:xfrm>
            <a:off x="6858016" y="135729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⑤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57818" y="600076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④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547394" y="577318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501090" y="428625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547362" y="292893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00430" y="278605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有效循环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972175" y="1881188"/>
            <a:ext cx="1295400" cy="2309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5972175" y="2727325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V="1">
            <a:off x="5972175" y="2959100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276975" y="1889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657975" y="194945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657975" y="34972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09575" y="4275138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067175" y="206057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6734175" y="34972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3762375" y="1889125"/>
            <a:ext cx="1295400" cy="2309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3762375" y="2735263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3762375" y="2967038"/>
            <a:ext cx="30480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762375" y="1957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4448175" y="19573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4448175" y="3505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4219575" y="3736975"/>
            <a:ext cx="1841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4524375" y="3505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1857375" y="1881188"/>
            <a:ext cx="1295400" cy="2309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1857375" y="2727325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1857375" y="2959100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1857375" y="19494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2543175" y="194945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2543175" y="34972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2619375" y="3505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5057775" y="234632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 flipH="1">
            <a:off x="1476375" y="22621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V="1">
            <a:off x="1476375" y="1508125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1476375" y="150812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7572375" y="1508125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 flipH="1">
            <a:off x="7408863" y="3641725"/>
            <a:ext cx="163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1277" name="Group 77"/>
          <p:cNvGrpSpPr/>
          <p:nvPr/>
        </p:nvGrpSpPr>
        <p:grpSpPr bwMode="auto">
          <a:xfrm>
            <a:off x="942975" y="2955925"/>
            <a:ext cx="5029200" cy="1828800"/>
            <a:chOff x="576" y="1728"/>
            <a:chExt cx="3168" cy="1152"/>
          </a:xfrm>
        </p:grpSpPr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flipH="1">
              <a:off x="3552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flipH="1">
              <a:off x="2208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>
              <a:off x="912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912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2208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3552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flipH="1">
              <a:off x="576" y="2880"/>
              <a:ext cx="29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45" name="Line 45"/>
          <p:cNvSpPr>
            <a:spLocks noChangeShapeType="1"/>
          </p:cNvSpPr>
          <p:nvPr/>
        </p:nvSpPr>
        <p:spPr bwMode="auto">
          <a:xfrm>
            <a:off x="3305175" y="3717925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6" name="Line 46"/>
          <p:cNvSpPr>
            <a:spLocks noChangeShapeType="1"/>
          </p:cNvSpPr>
          <p:nvPr/>
        </p:nvSpPr>
        <p:spPr bwMode="auto">
          <a:xfrm>
            <a:off x="3381375" y="37179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>
            <a:off x="3381375" y="4403725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2" name="Oval 52"/>
          <p:cNvSpPr>
            <a:spLocks noChangeArrowheads="1"/>
          </p:cNvSpPr>
          <p:nvPr/>
        </p:nvSpPr>
        <p:spPr bwMode="auto">
          <a:xfrm>
            <a:off x="8334375" y="12795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7267575" y="21939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flipV="1">
            <a:off x="7419975" y="112712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7419975" y="11271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 flipH="1">
            <a:off x="7724775" y="15843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7724775" y="15843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9" name="Line 59"/>
          <p:cNvSpPr>
            <a:spLocks noChangeShapeType="1"/>
          </p:cNvSpPr>
          <p:nvPr/>
        </p:nvSpPr>
        <p:spPr bwMode="auto">
          <a:xfrm>
            <a:off x="8486775" y="13557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60" name="Rectangle 60"/>
          <p:cNvSpPr>
            <a:spLocks noChangeArrowheads="1"/>
          </p:cNvSpPr>
          <p:nvPr/>
        </p:nvSpPr>
        <p:spPr bwMode="auto">
          <a:xfrm>
            <a:off x="8334375" y="736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278" name="Group 78"/>
          <p:cNvGrpSpPr/>
          <p:nvPr/>
        </p:nvGrpSpPr>
        <p:grpSpPr bwMode="auto">
          <a:xfrm>
            <a:off x="3152775" y="1736725"/>
            <a:ext cx="2819400" cy="609600"/>
            <a:chOff x="1968" y="960"/>
            <a:chExt cx="1776" cy="384"/>
          </a:xfrm>
        </p:grpSpPr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flipH="1">
              <a:off x="1968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flipV="1">
              <a:off x="2160" y="9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2160" y="96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>
              <a:off x="3408" y="9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3408" y="12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1" name="Oval 61"/>
            <p:cNvSpPr>
              <a:spLocks noChangeArrowheads="1"/>
            </p:cNvSpPr>
            <p:nvPr/>
          </p:nvSpPr>
          <p:spPr bwMode="auto">
            <a:xfrm>
              <a:off x="2112" y="124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81" name="Rectangle 81"/>
          <p:cNvSpPr>
            <a:spLocks noChangeArrowheads="1"/>
          </p:cNvSpPr>
          <p:nvPr/>
        </p:nvSpPr>
        <p:spPr bwMode="auto">
          <a:xfrm>
            <a:off x="762000" y="4914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86" name="Rectangle 86"/>
          <p:cNvSpPr>
            <a:spLocks noChangeArrowheads="1"/>
          </p:cNvSpPr>
          <p:nvPr/>
        </p:nvSpPr>
        <p:spPr bwMode="auto">
          <a:xfrm>
            <a:off x="279400" y="68897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1: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试分析下列电路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89" name="Rectangle 89"/>
          <p:cNvSpPr>
            <a:spLocks noChangeArrowheads="1"/>
          </p:cNvSpPr>
          <p:nvPr/>
        </p:nvSpPr>
        <p:spPr bwMode="auto">
          <a:xfrm>
            <a:off x="101080" y="4779150"/>
            <a:ext cx="87052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(1)方程组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90" name="Object 90"/>
          <p:cNvGraphicFramePr>
            <a:graphicFrameLocks noChangeAspect="1"/>
          </p:cNvGraphicFramePr>
          <p:nvPr/>
        </p:nvGraphicFramePr>
        <p:xfrm>
          <a:off x="3581890" y="4970475"/>
          <a:ext cx="1114425" cy="52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71" name="Equation" r:id="rId1" imgW="850900" imgH="406400" progId="Equation.3">
                  <p:embed/>
                </p:oleObj>
              </mc:Choice>
              <mc:Fallback>
                <p:oleObj name="Equation" r:id="rId1" imgW="850900" imgH="406400" progId="Equation.3">
                  <p:embed/>
                  <p:pic>
                    <p:nvPicPr>
                      <p:cNvPr id="0" name="Picture 2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890" y="4970475"/>
                        <a:ext cx="1114425" cy="528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1" name="Object 91"/>
          <p:cNvGraphicFramePr>
            <a:graphicFrameLocks noChangeAspect="1"/>
          </p:cNvGraphicFramePr>
          <p:nvPr/>
        </p:nvGraphicFramePr>
        <p:xfrm>
          <a:off x="5529392" y="5005400"/>
          <a:ext cx="11128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72" name="Equation" r:id="rId3" imgW="850900" imgH="342900" progId="Equation.3">
                  <p:embed/>
                </p:oleObj>
              </mc:Choice>
              <mc:Fallback>
                <p:oleObj name="Equation" r:id="rId3" imgW="850900" imgH="342900" progId="Equation.3">
                  <p:embed/>
                  <p:pic>
                    <p:nvPicPr>
                      <p:cNvPr id="0" name="Picture 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392" y="5005400"/>
                        <a:ext cx="11128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2" name="Object 92"/>
          <p:cNvGraphicFramePr>
            <a:graphicFrameLocks noChangeAspect="1"/>
          </p:cNvGraphicFramePr>
          <p:nvPr/>
        </p:nvGraphicFramePr>
        <p:xfrm>
          <a:off x="7554747" y="5003813"/>
          <a:ext cx="1430338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73" name="Equation" r:id="rId5" imgW="1092200" imgH="368300" progId="Equation.3">
                  <p:embed/>
                </p:oleObj>
              </mc:Choice>
              <mc:Fallback>
                <p:oleObj name="Equation" r:id="rId5" imgW="1092200" imgH="368300" progId="Equation.3">
                  <p:embed/>
                  <p:pic>
                    <p:nvPicPr>
                      <p:cNvPr id="0" name="Picture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747" y="5003813"/>
                        <a:ext cx="1430338" cy="476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3" name="Object 93"/>
          <p:cNvGraphicFramePr>
            <a:graphicFrameLocks noChangeAspect="1"/>
          </p:cNvGraphicFramePr>
          <p:nvPr/>
        </p:nvGraphicFramePr>
        <p:xfrm>
          <a:off x="3581890" y="6216665"/>
          <a:ext cx="1350963" cy="58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74" name="Equation" r:id="rId7" imgW="1028700" imgH="444500" progId="Equation.3">
                  <p:embed/>
                </p:oleObj>
              </mc:Choice>
              <mc:Fallback>
                <p:oleObj name="Equation" r:id="rId7" imgW="1028700" imgH="444500" progId="Equation.3">
                  <p:embed/>
                  <p:pic>
                    <p:nvPicPr>
                      <p:cNvPr id="0" name="Picture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890" y="6216665"/>
                        <a:ext cx="1350963" cy="5826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4" name="Object 94"/>
          <p:cNvGraphicFramePr>
            <a:graphicFrameLocks noChangeAspect="1"/>
          </p:cNvGraphicFramePr>
          <p:nvPr/>
        </p:nvGraphicFramePr>
        <p:xfrm>
          <a:off x="3536885" y="5499114"/>
          <a:ext cx="1406525" cy="55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75" name="Equation" r:id="rId9" imgW="1079500" imgH="431800" progId="Equation.3">
                  <p:embed/>
                </p:oleObj>
              </mc:Choice>
              <mc:Fallback>
                <p:oleObj name="Equation" r:id="rId9" imgW="1079500" imgH="431800" progId="Equation.3">
                  <p:embed/>
                  <p:pic>
                    <p:nvPicPr>
                      <p:cNvPr id="0" name="Picture 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885" y="5499114"/>
                        <a:ext cx="1406525" cy="555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5" name="Object 95"/>
          <p:cNvGraphicFramePr>
            <a:graphicFrameLocks noChangeAspect="1"/>
          </p:cNvGraphicFramePr>
          <p:nvPr/>
        </p:nvGraphicFramePr>
        <p:xfrm>
          <a:off x="5382090" y="5562614"/>
          <a:ext cx="1354138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76" name="Equation" r:id="rId11" imgW="1028700" imgH="368300" progId="Equation.3">
                  <p:embed/>
                </p:oleObj>
              </mc:Choice>
              <mc:Fallback>
                <p:oleObj name="Equation" r:id="rId11" imgW="1028700" imgH="368300" progId="Equation.3">
                  <p:embed/>
                  <p:pic>
                    <p:nvPicPr>
                      <p:cNvPr id="0" name="Picture 2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090" y="5562614"/>
                        <a:ext cx="1354138" cy="476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6" name="Object 96"/>
          <p:cNvGraphicFramePr>
            <a:graphicFrameLocks noChangeAspect="1"/>
          </p:cNvGraphicFramePr>
          <p:nvPr/>
        </p:nvGraphicFramePr>
        <p:xfrm>
          <a:off x="7364905" y="5543564"/>
          <a:ext cx="1752600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77" name="Equation" r:id="rId13" imgW="1333500" imgH="381000" progId="Equation.3">
                  <p:embed/>
                </p:oleObj>
              </mc:Choice>
              <mc:Fallback>
                <p:oleObj name="Equation" r:id="rId13" imgW="1333500" imgH="381000" progId="Equation.3">
                  <p:embed/>
                  <p:pic>
                    <p:nvPicPr>
                      <p:cNvPr id="0" name="Picture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905" y="5543564"/>
                        <a:ext cx="1752600" cy="503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1" name="Oval 101"/>
          <p:cNvSpPr>
            <a:spLocks noChangeArrowheads="1"/>
          </p:cNvSpPr>
          <p:nvPr/>
        </p:nvSpPr>
        <p:spPr bwMode="auto">
          <a:xfrm>
            <a:off x="3160713" y="364172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2" name="Oval 102"/>
          <p:cNvSpPr>
            <a:spLocks noChangeArrowheads="1"/>
          </p:cNvSpPr>
          <p:nvPr/>
        </p:nvSpPr>
        <p:spPr bwMode="auto">
          <a:xfrm>
            <a:off x="5067672" y="37131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3" name="Oval 103"/>
          <p:cNvSpPr>
            <a:spLocks noChangeArrowheads="1"/>
          </p:cNvSpPr>
          <p:nvPr/>
        </p:nvSpPr>
        <p:spPr bwMode="auto">
          <a:xfrm>
            <a:off x="7264400" y="3570288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4" name="Rectangle 10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  <a:noFill/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6.2.2 分析举例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6679" name="Line 1095"/>
          <p:cNvSpPr>
            <a:spLocks noChangeShapeType="1"/>
          </p:cNvSpPr>
          <p:nvPr/>
        </p:nvSpPr>
        <p:spPr bwMode="auto">
          <a:xfrm>
            <a:off x="6156325" y="2349500"/>
            <a:ext cx="1949450" cy="269968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1466655" y="6219310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1466655" y="493100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1466655" y="556107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7858148" y="1000108"/>
            <a:ext cx="500066" cy="630238"/>
            <a:chOff x="7177088" y="3041650"/>
            <a:chExt cx="768350" cy="630238"/>
          </a:xfrm>
        </p:grpSpPr>
        <p:sp>
          <p:nvSpPr>
            <p:cNvPr id="83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028056" y="2000240"/>
            <a:ext cx="285752" cy="500066"/>
            <a:chOff x="7177088" y="3041650"/>
            <a:chExt cx="768350" cy="630238"/>
          </a:xfrm>
        </p:grpSpPr>
        <p:sp>
          <p:nvSpPr>
            <p:cNvPr id="88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93" name="Oval 25"/>
          <p:cNvSpPr>
            <a:spLocks noChangeArrowheads="1"/>
          </p:cNvSpPr>
          <p:nvPr/>
        </p:nvSpPr>
        <p:spPr bwMode="auto">
          <a:xfrm>
            <a:off x="3460512" y="47167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" name="Oval 25"/>
          <p:cNvSpPr>
            <a:spLocks noChangeArrowheads="1"/>
          </p:cNvSpPr>
          <p:nvPr/>
        </p:nvSpPr>
        <p:spPr bwMode="auto">
          <a:xfrm>
            <a:off x="1403648" y="47167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9" grpId="0" autoUpdateAnimBg="0" build="p"/>
      <p:bldP spid="196679" grpId="0" animBg="1"/>
      <p:bldP spid="79" grpId="0"/>
      <p:bldP spid="80" grpId="0"/>
      <p:bldP spid="81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219200" y="1057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0001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28956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971800" y="23526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1371600" y="24384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2362200" y="13716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3429000" y="16002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H="1">
            <a:off x="2438400" y="26670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 flipV="1">
            <a:off x="1828800" y="1600200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78" name="Oval 2"/>
          <p:cNvSpPr>
            <a:spLocks noChangeArrowheads="1"/>
          </p:cNvSpPr>
          <p:nvPr/>
        </p:nvSpPr>
        <p:spPr bwMode="auto">
          <a:xfrm>
            <a:off x="971550" y="863600"/>
            <a:ext cx="3313113" cy="2449513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357158" y="214290"/>
            <a:ext cx="76438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有效循环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406" y="3502414"/>
            <a:ext cx="878687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）去掉：无效循环①中的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，无效循环②中的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，无效循环③中的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，无效循环④中的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5866" y="6130373"/>
            <a:ext cx="93939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）作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的卡诺图，只包含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状态和</a:t>
            </a:r>
            <a:r>
              <a:rPr lang="en-US" altLang="zh-CN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-32" y="5273117"/>
            <a:ext cx="6986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）包含无效循环⑤中的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819400" y="2709850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819400" y="339565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2819400" y="484345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2819400" y="408145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3657600" y="270985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5334000" y="270985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4495800" y="270985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 flipH="1" flipV="1">
            <a:off x="2057400" y="194785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1624002" y="1357298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1371600" y="2100250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2133600" y="164305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2895600" y="2166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2209800" y="2700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3733800" y="2166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8" name="Rectangle 18"/>
          <p:cNvSpPr>
            <a:spLocks noChangeArrowheads="1"/>
          </p:cNvSpPr>
          <p:nvPr/>
        </p:nvSpPr>
        <p:spPr bwMode="auto">
          <a:xfrm>
            <a:off x="2209800" y="3386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4572000" y="2166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2209800" y="4071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2209800" y="4833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5486400" y="2166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2971800" y="414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3810000" y="414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5" name="Rectangle 25"/>
          <p:cNvSpPr>
            <a:spLocks noChangeArrowheads="1"/>
          </p:cNvSpPr>
          <p:nvPr/>
        </p:nvSpPr>
        <p:spPr bwMode="auto">
          <a:xfrm>
            <a:off x="4648200" y="414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5562600" y="414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5562600" y="4833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8" name="Rectangle 28"/>
          <p:cNvSpPr>
            <a:spLocks noChangeArrowheads="1"/>
          </p:cNvSpPr>
          <p:nvPr/>
        </p:nvSpPr>
        <p:spPr bwMode="auto">
          <a:xfrm>
            <a:off x="4648200" y="4833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3886200" y="2700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4724400" y="2700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1" name="Rectangle 31"/>
          <p:cNvSpPr>
            <a:spLocks noChangeArrowheads="1"/>
          </p:cNvSpPr>
          <p:nvPr/>
        </p:nvSpPr>
        <p:spPr bwMode="auto">
          <a:xfrm>
            <a:off x="2971800" y="3386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2" name="Rectangle 32"/>
          <p:cNvSpPr>
            <a:spLocks noChangeArrowheads="1"/>
          </p:cNvSpPr>
          <p:nvPr/>
        </p:nvSpPr>
        <p:spPr bwMode="auto">
          <a:xfrm>
            <a:off x="2971800" y="4833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3" name="Rectangle 33"/>
          <p:cNvSpPr>
            <a:spLocks noChangeArrowheads="1"/>
          </p:cNvSpPr>
          <p:nvPr/>
        </p:nvSpPr>
        <p:spPr bwMode="auto">
          <a:xfrm>
            <a:off x="3810000" y="4833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5638800" y="2700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5" name="Rectangle 35"/>
          <p:cNvSpPr>
            <a:spLocks noChangeArrowheads="1"/>
          </p:cNvSpPr>
          <p:nvPr/>
        </p:nvSpPr>
        <p:spPr bwMode="auto">
          <a:xfrm>
            <a:off x="4648200" y="3386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3810000" y="3386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7" name="Rectangle 37"/>
          <p:cNvSpPr>
            <a:spLocks noChangeArrowheads="1"/>
          </p:cNvSpPr>
          <p:nvPr/>
        </p:nvSpPr>
        <p:spPr bwMode="auto">
          <a:xfrm>
            <a:off x="5562600" y="3462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8" name="Rectangle 38"/>
          <p:cNvSpPr>
            <a:spLocks noChangeArrowheads="1"/>
          </p:cNvSpPr>
          <p:nvPr/>
        </p:nvSpPr>
        <p:spPr bwMode="auto">
          <a:xfrm>
            <a:off x="3048000" y="2700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9" name="Oval 39"/>
          <p:cNvSpPr>
            <a:spLocks noChangeArrowheads="1"/>
          </p:cNvSpPr>
          <p:nvPr/>
        </p:nvSpPr>
        <p:spPr bwMode="auto">
          <a:xfrm>
            <a:off x="2895600" y="2786050"/>
            <a:ext cx="16002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3648" name="Object 48"/>
          <p:cNvGraphicFramePr>
            <a:graphicFrameLocks noChangeAspect="1"/>
          </p:cNvGraphicFramePr>
          <p:nvPr/>
        </p:nvGraphicFramePr>
        <p:xfrm>
          <a:off x="3352800" y="5910250"/>
          <a:ext cx="18780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30" name="Equation" r:id="rId1" imgW="1435100" imgH="406400" progId="Equation.3">
                  <p:embed/>
                </p:oleObj>
              </mc:Choice>
              <mc:Fallback>
                <p:oleObj name="Equation" r:id="rId1" imgW="1435100" imgH="4064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10250"/>
                        <a:ext cx="187801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214282" y="285728"/>
            <a:ext cx="54505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作卡诺图，修改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激励方程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9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6934200" y="1219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6934200" y="1828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 flipV="1">
            <a:off x="69342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934200" y="1133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7467600" y="1143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74676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7543800" y="236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5334000" y="1219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5334000" y="1828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 flipV="1">
            <a:off x="53340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5334000" y="1133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5791200" y="1143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57912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41" name="Line 17"/>
          <p:cNvSpPr>
            <a:spLocks noChangeShapeType="1"/>
          </p:cNvSpPr>
          <p:nvPr/>
        </p:nvSpPr>
        <p:spPr bwMode="auto">
          <a:xfrm>
            <a:off x="5867400" y="236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6324600" y="14478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 flipH="1">
            <a:off x="5105400" y="205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 flipH="1">
            <a:off x="6804025" y="2060575"/>
            <a:ext cx="130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3810000" y="1219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3810000" y="1828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 flipV="1">
            <a:off x="38100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3810000" y="1133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49" name="Rectangle 25"/>
          <p:cNvSpPr>
            <a:spLocks noChangeArrowheads="1"/>
          </p:cNvSpPr>
          <p:nvPr/>
        </p:nvSpPr>
        <p:spPr bwMode="auto">
          <a:xfrm>
            <a:off x="4343400" y="1219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43434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4419600" y="236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2057400" y="1219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>
            <a:off x="2057400" y="1828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4" name="Line 30"/>
          <p:cNvSpPr>
            <a:spLocks noChangeShapeType="1"/>
          </p:cNvSpPr>
          <p:nvPr/>
        </p:nvSpPr>
        <p:spPr bwMode="auto">
          <a:xfrm flipV="1">
            <a:off x="20574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5" name="Rectangle 31"/>
          <p:cNvSpPr>
            <a:spLocks noChangeArrowheads="1"/>
          </p:cNvSpPr>
          <p:nvPr/>
        </p:nvSpPr>
        <p:spPr bwMode="auto">
          <a:xfrm>
            <a:off x="2057400" y="1133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56" name="Rectangle 32"/>
          <p:cNvSpPr>
            <a:spLocks noChangeArrowheads="1"/>
          </p:cNvSpPr>
          <p:nvPr/>
        </p:nvSpPr>
        <p:spPr bwMode="auto">
          <a:xfrm>
            <a:off x="2590800" y="1143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5908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2667000" y="236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3048000" y="144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1752600" y="2057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1" name="Line 37"/>
          <p:cNvSpPr>
            <a:spLocks noChangeShapeType="1"/>
          </p:cNvSpPr>
          <p:nvPr/>
        </p:nvSpPr>
        <p:spPr bwMode="auto">
          <a:xfrm flipH="1">
            <a:off x="3505200" y="2057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2" name="Line 38"/>
          <p:cNvSpPr>
            <a:spLocks noChangeShapeType="1"/>
          </p:cNvSpPr>
          <p:nvPr/>
        </p:nvSpPr>
        <p:spPr bwMode="auto">
          <a:xfrm>
            <a:off x="4800600" y="1447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1524000" y="1447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7924800" y="1447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5" name="Line 41"/>
          <p:cNvSpPr>
            <a:spLocks noChangeShapeType="1"/>
          </p:cNvSpPr>
          <p:nvPr/>
        </p:nvSpPr>
        <p:spPr bwMode="auto">
          <a:xfrm>
            <a:off x="1524000" y="14478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3505200" y="2057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5105400" y="2057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6804025" y="2060575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 flipH="1">
            <a:off x="1219200" y="4191000"/>
            <a:ext cx="558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0" name="Rectangle 46"/>
          <p:cNvSpPr>
            <a:spLocks noChangeArrowheads="1"/>
          </p:cNvSpPr>
          <p:nvPr/>
        </p:nvSpPr>
        <p:spPr bwMode="auto">
          <a:xfrm>
            <a:off x="533400" y="3800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73" name="Line 49"/>
          <p:cNvSpPr>
            <a:spLocks noChangeShapeType="1"/>
          </p:cNvSpPr>
          <p:nvPr/>
        </p:nvSpPr>
        <p:spPr bwMode="auto">
          <a:xfrm flipH="1">
            <a:off x="1524000" y="34290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4" name="Line 50"/>
          <p:cNvSpPr>
            <a:spLocks noChangeShapeType="1"/>
          </p:cNvSpPr>
          <p:nvPr/>
        </p:nvSpPr>
        <p:spPr bwMode="auto">
          <a:xfrm>
            <a:off x="2743200" y="3200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5" name="Line 51"/>
          <p:cNvSpPr>
            <a:spLocks noChangeShapeType="1"/>
          </p:cNvSpPr>
          <p:nvPr/>
        </p:nvSpPr>
        <p:spPr bwMode="auto">
          <a:xfrm>
            <a:off x="2743200" y="34290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2743200" y="3698240"/>
            <a:ext cx="3844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7" name="Line 53"/>
          <p:cNvSpPr>
            <a:spLocks noChangeShapeType="1"/>
          </p:cNvSpPr>
          <p:nvPr/>
        </p:nvSpPr>
        <p:spPr bwMode="auto">
          <a:xfrm>
            <a:off x="3203575" y="2590800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8" name="Line 54"/>
          <p:cNvSpPr>
            <a:spLocks noChangeShapeType="1"/>
          </p:cNvSpPr>
          <p:nvPr/>
        </p:nvSpPr>
        <p:spPr bwMode="auto">
          <a:xfrm>
            <a:off x="3276600" y="2590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9" name="Line 55"/>
          <p:cNvSpPr>
            <a:spLocks noChangeShapeType="1"/>
          </p:cNvSpPr>
          <p:nvPr/>
        </p:nvSpPr>
        <p:spPr bwMode="auto">
          <a:xfrm>
            <a:off x="4932363" y="2590800"/>
            <a:ext cx="96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0" name="Line 56"/>
          <p:cNvSpPr>
            <a:spLocks noChangeShapeType="1"/>
          </p:cNvSpPr>
          <p:nvPr/>
        </p:nvSpPr>
        <p:spPr bwMode="auto">
          <a:xfrm>
            <a:off x="5029200" y="2590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1" name="Line 57"/>
          <p:cNvSpPr>
            <a:spLocks noChangeShapeType="1"/>
          </p:cNvSpPr>
          <p:nvPr/>
        </p:nvSpPr>
        <p:spPr bwMode="auto">
          <a:xfrm>
            <a:off x="6443663" y="25654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>
            <a:off x="6588125" y="2565400"/>
            <a:ext cx="0" cy="1138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>
            <a:off x="1752600" y="2057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6" name="Oval 62"/>
          <p:cNvSpPr>
            <a:spLocks noChangeArrowheads="1"/>
          </p:cNvSpPr>
          <p:nvPr/>
        </p:nvSpPr>
        <p:spPr bwMode="auto">
          <a:xfrm>
            <a:off x="3059113" y="24923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87" name="Oval 63"/>
          <p:cNvSpPr>
            <a:spLocks noChangeArrowheads="1"/>
          </p:cNvSpPr>
          <p:nvPr/>
        </p:nvSpPr>
        <p:spPr bwMode="auto">
          <a:xfrm>
            <a:off x="4798060" y="24923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88" name="Oval 64"/>
          <p:cNvSpPr>
            <a:spLocks noChangeArrowheads="1"/>
          </p:cNvSpPr>
          <p:nvPr/>
        </p:nvSpPr>
        <p:spPr bwMode="auto">
          <a:xfrm>
            <a:off x="6310948" y="24923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89" name="Oval 65"/>
          <p:cNvSpPr>
            <a:spLocks noChangeArrowheads="1"/>
          </p:cNvSpPr>
          <p:nvPr/>
        </p:nvSpPr>
        <p:spPr bwMode="auto">
          <a:xfrm>
            <a:off x="7956550" y="24923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72" name="组合 71"/>
          <p:cNvGrpSpPr/>
          <p:nvPr/>
        </p:nvGrpSpPr>
        <p:grpSpPr>
          <a:xfrm rot="10800000">
            <a:off x="2339752" y="3020691"/>
            <a:ext cx="385338" cy="777041"/>
            <a:chOff x="7177088" y="3041650"/>
            <a:chExt cx="768350" cy="633439"/>
          </a:xfrm>
        </p:grpSpPr>
        <p:sp>
          <p:nvSpPr>
            <p:cNvPr id="73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79585" name="Object 1"/>
          <p:cNvGraphicFramePr>
            <a:graphicFrameLocks noChangeAspect="1"/>
          </p:cNvGraphicFramePr>
          <p:nvPr/>
        </p:nvGraphicFramePr>
        <p:xfrm>
          <a:off x="3352800" y="5105400"/>
          <a:ext cx="1866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48" name="Equation" r:id="rId1" imgW="1435100" imgH="406400" progId="Equation.3">
                  <p:embed/>
                </p:oleObj>
              </mc:Choice>
              <mc:Fallback>
                <p:oleObj name="Equation" r:id="rId1" imgW="1435100" imgH="40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1866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214282" y="285728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能自启动的电路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1666705" y="41148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" name="Oval 25"/>
          <p:cNvSpPr>
            <a:spLocks noChangeArrowheads="1"/>
          </p:cNvSpPr>
          <p:nvPr/>
        </p:nvSpPr>
        <p:spPr bwMode="auto">
          <a:xfrm>
            <a:off x="3421648" y="413892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5026144" y="414069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25146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>
            <a:off x="25146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V="1">
            <a:off x="28194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>
            <a:off x="2819400" y="12858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>
            <a:off x="31242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31242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 flipV="1">
            <a:off x="34290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>
            <a:off x="34290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 flipH="1">
            <a:off x="22860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37338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37338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 flipV="1">
            <a:off x="40386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4038600" y="12858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43434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43434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 flipV="1">
            <a:off x="46482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46482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 flipH="1">
            <a:off x="35052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48768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48768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 flipV="1">
            <a:off x="51816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 flipH="1">
            <a:off x="46482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auto">
          <a:xfrm flipH="1">
            <a:off x="1676400" y="128585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5" name="Rectangle 27"/>
          <p:cNvSpPr>
            <a:spLocks noChangeArrowheads="1"/>
          </p:cNvSpPr>
          <p:nvPr/>
        </p:nvSpPr>
        <p:spPr bwMode="auto">
          <a:xfrm>
            <a:off x="24384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76" name="Rectangle 28"/>
          <p:cNvSpPr>
            <a:spLocks noChangeArrowheads="1"/>
          </p:cNvSpPr>
          <p:nvPr/>
        </p:nvSpPr>
        <p:spPr bwMode="auto">
          <a:xfrm>
            <a:off x="30480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77" name="Rectangle 29"/>
          <p:cNvSpPr>
            <a:spLocks noChangeArrowheads="1"/>
          </p:cNvSpPr>
          <p:nvPr/>
        </p:nvSpPr>
        <p:spPr bwMode="auto">
          <a:xfrm>
            <a:off x="36576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78" name="Rectangle 30"/>
          <p:cNvSpPr>
            <a:spLocks noChangeArrowheads="1"/>
          </p:cNvSpPr>
          <p:nvPr/>
        </p:nvSpPr>
        <p:spPr bwMode="auto">
          <a:xfrm>
            <a:off x="42672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79" name="Rectangle 31"/>
          <p:cNvSpPr>
            <a:spLocks noChangeArrowheads="1"/>
          </p:cNvSpPr>
          <p:nvPr/>
        </p:nvSpPr>
        <p:spPr bwMode="auto">
          <a:xfrm>
            <a:off x="48006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80" name="Rectangle 32"/>
          <p:cNvSpPr>
            <a:spLocks noChangeArrowheads="1"/>
          </p:cNvSpPr>
          <p:nvPr/>
        </p:nvSpPr>
        <p:spPr bwMode="auto">
          <a:xfrm>
            <a:off x="914400" y="79055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83" name="Line 35"/>
          <p:cNvSpPr>
            <a:spLocks noChangeShapeType="1"/>
          </p:cNvSpPr>
          <p:nvPr/>
        </p:nvSpPr>
        <p:spPr bwMode="auto">
          <a:xfrm>
            <a:off x="51816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54102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54102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6" name="Line 38"/>
          <p:cNvSpPr>
            <a:spLocks noChangeShapeType="1"/>
          </p:cNvSpPr>
          <p:nvPr/>
        </p:nvSpPr>
        <p:spPr bwMode="auto">
          <a:xfrm flipV="1">
            <a:off x="57150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7" name="Line 39"/>
          <p:cNvSpPr>
            <a:spLocks noChangeShapeType="1"/>
          </p:cNvSpPr>
          <p:nvPr/>
        </p:nvSpPr>
        <p:spPr bwMode="auto">
          <a:xfrm>
            <a:off x="57150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8" name="Line 40"/>
          <p:cNvSpPr>
            <a:spLocks noChangeShapeType="1"/>
          </p:cNvSpPr>
          <p:nvPr/>
        </p:nvSpPr>
        <p:spPr bwMode="auto">
          <a:xfrm>
            <a:off x="59436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9" name="Line 41"/>
          <p:cNvSpPr>
            <a:spLocks noChangeShapeType="1"/>
          </p:cNvSpPr>
          <p:nvPr/>
        </p:nvSpPr>
        <p:spPr bwMode="auto">
          <a:xfrm>
            <a:off x="59436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0" name="Line 42"/>
          <p:cNvSpPr>
            <a:spLocks noChangeShapeType="1"/>
          </p:cNvSpPr>
          <p:nvPr/>
        </p:nvSpPr>
        <p:spPr bwMode="auto">
          <a:xfrm flipV="1">
            <a:off x="62484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 flipH="1">
            <a:off x="57150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62484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5" name="Rectangle 47"/>
          <p:cNvSpPr>
            <a:spLocks noChangeArrowheads="1"/>
          </p:cNvSpPr>
          <p:nvPr/>
        </p:nvSpPr>
        <p:spPr bwMode="auto">
          <a:xfrm>
            <a:off x="53340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96" name="Rectangle 48"/>
          <p:cNvSpPr>
            <a:spLocks noChangeArrowheads="1"/>
          </p:cNvSpPr>
          <p:nvPr/>
        </p:nvSpPr>
        <p:spPr bwMode="auto">
          <a:xfrm>
            <a:off x="58674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97" name="Line 49"/>
          <p:cNvSpPr>
            <a:spLocks noChangeShapeType="1"/>
          </p:cNvSpPr>
          <p:nvPr/>
        </p:nvSpPr>
        <p:spPr bwMode="auto">
          <a:xfrm>
            <a:off x="64770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8" name="Line 50"/>
          <p:cNvSpPr>
            <a:spLocks noChangeShapeType="1"/>
          </p:cNvSpPr>
          <p:nvPr/>
        </p:nvSpPr>
        <p:spPr bwMode="auto">
          <a:xfrm>
            <a:off x="64770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9" name="Line 51"/>
          <p:cNvSpPr>
            <a:spLocks noChangeShapeType="1"/>
          </p:cNvSpPr>
          <p:nvPr/>
        </p:nvSpPr>
        <p:spPr bwMode="auto">
          <a:xfrm flipV="1">
            <a:off x="67818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0" name="Line 52"/>
          <p:cNvSpPr>
            <a:spLocks noChangeShapeType="1"/>
          </p:cNvSpPr>
          <p:nvPr/>
        </p:nvSpPr>
        <p:spPr bwMode="auto">
          <a:xfrm>
            <a:off x="67818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1" name="Line 53"/>
          <p:cNvSpPr>
            <a:spLocks noChangeShapeType="1"/>
          </p:cNvSpPr>
          <p:nvPr/>
        </p:nvSpPr>
        <p:spPr bwMode="auto">
          <a:xfrm>
            <a:off x="70104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2" name="Line 54"/>
          <p:cNvSpPr>
            <a:spLocks noChangeShapeType="1"/>
          </p:cNvSpPr>
          <p:nvPr/>
        </p:nvSpPr>
        <p:spPr bwMode="auto">
          <a:xfrm>
            <a:off x="70104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3" name="Line 55"/>
          <p:cNvSpPr>
            <a:spLocks noChangeShapeType="1"/>
          </p:cNvSpPr>
          <p:nvPr/>
        </p:nvSpPr>
        <p:spPr bwMode="auto">
          <a:xfrm flipV="1">
            <a:off x="73152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4" name="Line 56"/>
          <p:cNvSpPr>
            <a:spLocks noChangeShapeType="1"/>
          </p:cNvSpPr>
          <p:nvPr/>
        </p:nvSpPr>
        <p:spPr bwMode="auto">
          <a:xfrm flipH="1">
            <a:off x="67818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5" name="Line 57"/>
          <p:cNvSpPr>
            <a:spLocks noChangeShapeType="1"/>
          </p:cNvSpPr>
          <p:nvPr/>
        </p:nvSpPr>
        <p:spPr bwMode="auto">
          <a:xfrm>
            <a:off x="7315200" y="128585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7" name="Rectangle 59"/>
          <p:cNvSpPr>
            <a:spLocks noChangeArrowheads="1"/>
          </p:cNvSpPr>
          <p:nvPr/>
        </p:nvSpPr>
        <p:spPr bwMode="auto">
          <a:xfrm>
            <a:off x="64008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708" name="Rectangle 60"/>
          <p:cNvSpPr>
            <a:spLocks noChangeArrowheads="1"/>
          </p:cNvSpPr>
          <p:nvPr/>
        </p:nvSpPr>
        <p:spPr bwMode="auto">
          <a:xfrm>
            <a:off x="69342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5762" name="Group 114"/>
          <p:cNvGrpSpPr/>
          <p:nvPr/>
        </p:nvGrpSpPr>
        <p:grpSpPr bwMode="auto">
          <a:xfrm>
            <a:off x="838200" y="1666853"/>
            <a:ext cx="1676400" cy="2217738"/>
            <a:chOff x="528" y="1584"/>
            <a:chExt cx="1056" cy="1397"/>
          </a:xfrm>
        </p:grpSpPr>
        <p:sp>
          <p:nvSpPr>
            <p:cNvPr id="155709" name="Line 61"/>
            <p:cNvSpPr>
              <a:spLocks noChangeShapeType="1"/>
            </p:cNvSpPr>
            <p:nvPr/>
          </p:nvSpPr>
          <p:spPr bwMode="auto">
            <a:xfrm>
              <a:off x="1056" y="182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0" name="Line 72"/>
            <p:cNvSpPr>
              <a:spLocks noChangeShapeType="1"/>
            </p:cNvSpPr>
            <p:nvPr/>
          </p:nvSpPr>
          <p:spPr bwMode="auto">
            <a:xfrm>
              <a:off x="1104" y="22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0" name="Line 82"/>
            <p:cNvSpPr>
              <a:spLocks noChangeShapeType="1"/>
            </p:cNvSpPr>
            <p:nvPr/>
          </p:nvSpPr>
          <p:spPr bwMode="auto">
            <a:xfrm>
              <a:off x="1104" y="268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55" name="Line 107"/>
            <p:cNvSpPr>
              <a:spLocks noChangeShapeType="1"/>
            </p:cNvSpPr>
            <p:nvPr/>
          </p:nvSpPr>
          <p:spPr bwMode="auto">
            <a:xfrm flipH="1">
              <a:off x="1056" y="278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56" name="Rectangle 108"/>
            <p:cNvSpPr>
              <a:spLocks noChangeArrowheads="1"/>
            </p:cNvSpPr>
            <p:nvPr/>
          </p:nvSpPr>
          <p:spPr bwMode="auto">
            <a:xfrm>
              <a:off x="528" y="1584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757" name="Rectangle 109"/>
            <p:cNvSpPr>
              <a:spLocks noChangeArrowheads="1"/>
            </p:cNvSpPr>
            <p:nvPr/>
          </p:nvSpPr>
          <p:spPr bwMode="auto">
            <a:xfrm>
              <a:off x="528" y="189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758" name="Rectangle 110"/>
            <p:cNvSpPr>
              <a:spLocks noChangeArrowheads="1"/>
            </p:cNvSpPr>
            <p:nvPr/>
          </p:nvSpPr>
          <p:spPr bwMode="auto">
            <a:xfrm>
              <a:off x="528" y="2280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759" name="Rectangle 111"/>
            <p:cNvSpPr>
              <a:spLocks noChangeArrowheads="1"/>
            </p:cNvSpPr>
            <p:nvPr/>
          </p:nvSpPr>
          <p:spPr bwMode="auto">
            <a:xfrm>
              <a:off x="528" y="261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5765" name="Group 117"/>
          <p:cNvGrpSpPr/>
          <p:nvPr/>
        </p:nvGrpSpPr>
        <p:grpSpPr bwMode="auto">
          <a:xfrm>
            <a:off x="2514600" y="1590653"/>
            <a:ext cx="609600" cy="2438400"/>
            <a:chOff x="1584" y="1536"/>
            <a:chExt cx="384" cy="1536"/>
          </a:xfrm>
        </p:grpSpPr>
        <p:sp>
          <p:nvSpPr>
            <p:cNvPr id="155710" name="Line 62"/>
            <p:cNvSpPr>
              <a:spLocks noChangeShapeType="1"/>
            </p:cNvSpPr>
            <p:nvPr/>
          </p:nvSpPr>
          <p:spPr bwMode="auto">
            <a:xfrm>
              <a:off x="1584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11" name="Line 63"/>
            <p:cNvSpPr>
              <a:spLocks noChangeShapeType="1"/>
            </p:cNvSpPr>
            <p:nvPr/>
          </p:nvSpPr>
          <p:spPr bwMode="auto">
            <a:xfrm>
              <a:off x="1584" y="15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0" name="Line 92"/>
            <p:cNvSpPr>
              <a:spLocks noChangeShapeType="1"/>
            </p:cNvSpPr>
            <p:nvPr/>
          </p:nvSpPr>
          <p:spPr bwMode="auto">
            <a:xfrm>
              <a:off x="1584" y="30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54" name="Line 106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63" name="Line 115"/>
            <p:cNvSpPr>
              <a:spLocks noChangeShapeType="1"/>
            </p:cNvSpPr>
            <p:nvPr/>
          </p:nvSpPr>
          <p:spPr bwMode="auto">
            <a:xfrm>
              <a:off x="1584" y="22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64" name="Line 116"/>
            <p:cNvSpPr>
              <a:spLocks noChangeShapeType="1"/>
            </p:cNvSpPr>
            <p:nvPr/>
          </p:nvSpPr>
          <p:spPr bwMode="auto">
            <a:xfrm>
              <a:off x="1584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68" name="Group 120"/>
          <p:cNvGrpSpPr/>
          <p:nvPr/>
        </p:nvGrpSpPr>
        <p:grpSpPr bwMode="auto">
          <a:xfrm>
            <a:off x="3124200" y="1590653"/>
            <a:ext cx="609600" cy="2438400"/>
            <a:chOff x="1968" y="1536"/>
            <a:chExt cx="384" cy="1536"/>
          </a:xfrm>
        </p:grpSpPr>
        <p:sp>
          <p:nvSpPr>
            <p:cNvPr id="155712" name="Line 64"/>
            <p:cNvSpPr>
              <a:spLocks noChangeShapeType="1"/>
            </p:cNvSpPr>
            <p:nvPr/>
          </p:nvSpPr>
          <p:spPr bwMode="auto">
            <a:xfrm>
              <a:off x="1968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13" name="Line 65"/>
            <p:cNvSpPr>
              <a:spLocks noChangeShapeType="1"/>
            </p:cNvSpPr>
            <p:nvPr/>
          </p:nvSpPr>
          <p:spPr bwMode="auto">
            <a:xfrm>
              <a:off x="1968" y="18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1" name="Line 73"/>
            <p:cNvSpPr>
              <a:spLocks noChangeShapeType="1"/>
            </p:cNvSpPr>
            <p:nvPr/>
          </p:nvSpPr>
          <p:spPr bwMode="auto">
            <a:xfrm>
              <a:off x="1968" y="19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2" name="Line 74"/>
            <p:cNvSpPr>
              <a:spLocks noChangeShapeType="1"/>
            </p:cNvSpPr>
            <p:nvPr/>
          </p:nvSpPr>
          <p:spPr bwMode="auto">
            <a:xfrm>
              <a:off x="1968" y="19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66" name="Line 118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67" name="Line 119"/>
            <p:cNvSpPr>
              <a:spLocks noChangeShapeType="1"/>
            </p:cNvSpPr>
            <p:nvPr/>
          </p:nvSpPr>
          <p:spPr bwMode="auto">
            <a:xfrm>
              <a:off x="1968" y="30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71" name="Group 123"/>
          <p:cNvGrpSpPr/>
          <p:nvPr/>
        </p:nvGrpSpPr>
        <p:grpSpPr bwMode="auto">
          <a:xfrm>
            <a:off x="3733800" y="2047853"/>
            <a:ext cx="609600" cy="1981200"/>
            <a:chOff x="2352" y="1824"/>
            <a:chExt cx="384" cy="1248"/>
          </a:xfrm>
        </p:grpSpPr>
        <p:sp>
          <p:nvSpPr>
            <p:cNvPr id="155723" name="Line 75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4" name="Line 76"/>
            <p:cNvSpPr>
              <a:spLocks noChangeShapeType="1"/>
            </p:cNvSpPr>
            <p:nvPr/>
          </p:nvSpPr>
          <p:spPr bwMode="auto">
            <a:xfrm>
              <a:off x="2352" y="22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1" name="Line 83"/>
            <p:cNvSpPr>
              <a:spLocks noChangeShapeType="1"/>
            </p:cNvSpPr>
            <p:nvPr/>
          </p:nvSpPr>
          <p:spPr bwMode="auto">
            <a:xfrm>
              <a:off x="2352" y="240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2" name="Line 84"/>
            <p:cNvSpPr>
              <a:spLocks noChangeShapeType="1"/>
            </p:cNvSpPr>
            <p:nvPr/>
          </p:nvSpPr>
          <p:spPr bwMode="auto">
            <a:xfrm>
              <a:off x="2352" y="240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69" name="Line 121"/>
            <p:cNvSpPr>
              <a:spLocks noChangeShapeType="1"/>
            </p:cNvSpPr>
            <p:nvPr/>
          </p:nvSpPr>
          <p:spPr bwMode="auto">
            <a:xfrm>
              <a:off x="2352" y="30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70" name="Line 122"/>
            <p:cNvSpPr>
              <a:spLocks noChangeShapeType="1"/>
            </p:cNvSpPr>
            <p:nvPr/>
          </p:nvSpPr>
          <p:spPr bwMode="auto">
            <a:xfrm>
              <a:off x="2352" y="18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74" name="Group 126"/>
          <p:cNvGrpSpPr/>
          <p:nvPr/>
        </p:nvGrpSpPr>
        <p:grpSpPr bwMode="auto">
          <a:xfrm>
            <a:off x="4343400" y="2047853"/>
            <a:ext cx="609600" cy="1981200"/>
            <a:chOff x="2736" y="1824"/>
            <a:chExt cx="384" cy="1248"/>
          </a:xfrm>
        </p:grpSpPr>
        <p:sp>
          <p:nvSpPr>
            <p:cNvPr id="155733" name="Line 85"/>
            <p:cNvSpPr>
              <a:spLocks noChangeShapeType="1"/>
            </p:cNvSpPr>
            <p:nvPr/>
          </p:nvSpPr>
          <p:spPr bwMode="auto">
            <a:xfrm>
              <a:off x="2736" y="240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4" name="Line 86"/>
            <p:cNvSpPr>
              <a:spLocks noChangeShapeType="1"/>
            </p:cNvSpPr>
            <p:nvPr/>
          </p:nvSpPr>
          <p:spPr bwMode="auto">
            <a:xfrm>
              <a:off x="2736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1" name="Line 93"/>
            <p:cNvSpPr>
              <a:spLocks noChangeShapeType="1"/>
            </p:cNvSpPr>
            <p:nvPr/>
          </p:nvSpPr>
          <p:spPr bwMode="auto">
            <a:xfrm>
              <a:off x="2736" y="2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2" name="Line 94"/>
            <p:cNvSpPr>
              <a:spLocks noChangeShapeType="1"/>
            </p:cNvSpPr>
            <p:nvPr/>
          </p:nvSpPr>
          <p:spPr bwMode="auto">
            <a:xfrm>
              <a:off x="2736" y="27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72" name="Line 124"/>
            <p:cNvSpPr>
              <a:spLocks noChangeShapeType="1"/>
            </p:cNvSpPr>
            <p:nvPr/>
          </p:nvSpPr>
          <p:spPr bwMode="auto">
            <a:xfrm>
              <a:off x="2736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73" name="Line 125"/>
            <p:cNvSpPr>
              <a:spLocks noChangeShapeType="1"/>
            </p:cNvSpPr>
            <p:nvPr/>
          </p:nvSpPr>
          <p:spPr bwMode="auto">
            <a:xfrm>
              <a:off x="2736" y="22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77" name="Group 129"/>
          <p:cNvGrpSpPr/>
          <p:nvPr/>
        </p:nvGrpSpPr>
        <p:grpSpPr bwMode="auto">
          <a:xfrm>
            <a:off x="4876800" y="1514453"/>
            <a:ext cx="533400" cy="2514600"/>
            <a:chOff x="3072" y="1488"/>
            <a:chExt cx="336" cy="1584"/>
          </a:xfrm>
        </p:grpSpPr>
        <p:sp>
          <p:nvSpPr>
            <p:cNvPr id="155714" name="Line 66"/>
            <p:cNvSpPr>
              <a:spLocks noChangeShapeType="1"/>
            </p:cNvSpPr>
            <p:nvPr/>
          </p:nvSpPr>
          <p:spPr bwMode="auto">
            <a:xfrm flipV="1">
              <a:off x="3072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15" name="Line 67"/>
            <p:cNvSpPr>
              <a:spLocks noChangeShapeType="1"/>
            </p:cNvSpPr>
            <p:nvPr/>
          </p:nvSpPr>
          <p:spPr bwMode="auto">
            <a:xfrm>
              <a:off x="3072" y="14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3" name="Line 95"/>
            <p:cNvSpPr>
              <a:spLocks noChangeShapeType="1"/>
            </p:cNvSpPr>
            <p:nvPr/>
          </p:nvSpPr>
          <p:spPr bwMode="auto">
            <a:xfrm>
              <a:off x="3120" y="2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4" name="Line 96"/>
            <p:cNvSpPr>
              <a:spLocks noChangeShapeType="1"/>
            </p:cNvSpPr>
            <p:nvPr/>
          </p:nvSpPr>
          <p:spPr bwMode="auto">
            <a:xfrm>
              <a:off x="3120" y="30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75" name="Line 127"/>
            <p:cNvSpPr>
              <a:spLocks noChangeShapeType="1"/>
            </p:cNvSpPr>
            <p:nvPr/>
          </p:nvSpPr>
          <p:spPr bwMode="auto">
            <a:xfrm>
              <a:off x="3072" y="22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76" name="Line 128"/>
            <p:cNvSpPr>
              <a:spLocks noChangeShapeType="1"/>
            </p:cNvSpPr>
            <p:nvPr/>
          </p:nvSpPr>
          <p:spPr bwMode="auto">
            <a:xfrm>
              <a:off x="3120" y="26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81" name="Group 133"/>
          <p:cNvGrpSpPr/>
          <p:nvPr/>
        </p:nvGrpSpPr>
        <p:grpSpPr bwMode="auto">
          <a:xfrm>
            <a:off x="5410200" y="1514453"/>
            <a:ext cx="609600" cy="2514600"/>
            <a:chOff x="3408" y="1488"/>
            <a:chExt cx="384" cy="1584"/>
          </a:xfrm>
        </p:grpSpPr>
        <p:sp>
          <p:nvSpPr>
            <p:cNvPr id="155716" name="Line 68"/>
            <p:cNvSpPr>
              <a:spLocks noChangeShapeType="1"/>
            </p:cNvSpPr>
            <p:nvPr/>
          </p:nvSpPr>
          <p:spPr bwMode="auto">
            <a:xfrm>
              <a:off x="3408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17" name="Line 69"/>
            <p:cNvSpPr>
              <a:spLocks noChangeShapeType="1"/>
            </p:cNvSpPr>
            <p:nvPr/>
          </p:nvSpPr>
          <p:spPr bwMode="auto">
            <a:xfrm>
              <a:off x="3408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5" name="Line 77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6" name="Line 78"/>
            <p:cNvSpPr>
              <a:spLocks noChangeShapeType="1"/>
            </p:cNvSpPr>
            <p:nvPr/>
          </p:nvSpPr>
          <p:spPr bwMode="auto">
            <a:xfrm>
              <a:off x="3408" y="19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79" name="Line 131"/>
            <p:cNvSpPr>
              <a:spLocks noChangeShapeType="1"/>
            </p:cNvSpPr>
            <p:nvPr/>
          </p:nvSpPr>
          <p:spPr bwMode="auto">
            <a:xfrm>
              <a:off x="3408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80" name="Line 132"/>
            <p:cNvSpPr>
              <a:spLocks noChangeShapeType="1"/>
            </p:cNvSpPr>
            <p:nvPr/>
          </p:nvSpPr>
          <p:spPr bwMode="auto">
            <a:xfrm>
              <a:off x="3408" y="30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84" name="Group 136"/>
          <p:cNvGrpSpPr/>
          <p:nvPr/>
        </p:nvGrpSpPr>
        <p:grpSpPr bwMode="auto">
          <a:xfrm>
            <a:off x="5943600" y="2047853"/>
            <a:ext cx="609600" cy="1981200"/>
            <a:chOff x="3744" y="1824"/>
            <a:chExt cx="384" cy="1248"/>
          </a:xfrm>
        </p:grpSpPr>
        <p:sp>
          <p:nvSpPr>
            <p:cNvPr id="155727" name="Line 79"/>
            <p:cNvSpPr>
              <a:spLocks noChangeShapeType="1"/>
            </p:cNvSpPr>
            <p:nvPr/>
          </p:nvSpPr>
          <p:spPr bwMode="auto">
            <a:xfrm>
              <a:off x="3744" y="19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9" name="Line 81"/>
            <p:cNvSpPr>
              <a:spLocks noChangeShapeType="1"/>
            </p:cNvSpPr>
            <p:nvPr/>
          </p:nvSpPr>
          <p:spPr bwMode="auto">
            <a:xfrm>
              <a:off x="3744" y="22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5" name="Line 87"/>
            <p:cNvSpPr>
              <a:spLocks noChangeShapeType="1"/>
            </p:cNvSpPr>
            <p:nvPr/>
          </p:nvSpPr>
          <p:spPr bwMode="auto">
            <a:xfrm flipV="1">
              <a:off x="3792" y="240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6" name="Line 88"/>
            <p:cNvSpPr>
              <a:spLocks noChangeShapeType="1"/>
            </p:cNvSpPr>
            <p:nvPr/>
          </p:nvSpPr>
          <p:spPr bwMode="auto">
            <a:xfrm>
              <a:off x="3792" y="24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82" name="Line 134"/>
            <p:cNvSpPr>
              <a:spLocks noChangeShapeType="1"/>
            </p:cNvSpPr>
            <p:nvPr/>
          </p:nvSpPr>
          <p:spPr bwMode="auto">
            <a:xfrm>
              <a:off x="3792" y="30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83" name="Line 135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87" name="Group 139"/>
          <p:cNvGrpSpPr/>
          <p:nvPr/>
        </p:nvGrpSpPr>
        <p:grpSpPr bwMode="auto">
          <a:xfrm>
            <a:off x="6477000" y="2047853"/>
            <a:ext cx="609600" cy="1981200"/>
            <a:chOff x="4080" y="1824"/>
            <a:chExt cx="384" cy="1248"/>
          </a:xfrm>
        </p:grpSpPr>
        <p:sp>
          <p:nvSpPr>
            <p:cNvPr id="155737" name="Line 89"/>
            <p:cNvSpPr>
              <a:spLocks noChangeShapeType="1"/>
            </p:cNvSpPr>
            <p:nvPr/>
          </p:nvSpPr>
          <p:spPr bwMode="auto">
            <a:xfrm>
              <a:off x="4128" y="240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9" name="Line 91"/>
            <p:cNvSpPr>
              <a:spLocks noChangeShapeType="1"/>
            </p:cNvSpPr>
            <p:nvPr/>
          </p:nvSpPr>
          <p:spPr bwMode="auto">
            <a:xfrm>
              <a:off x="4128" y="26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5" name="Line 97"/>
            <p:cNvSpPr>
              <a:spLocks noChangeShapeType="1"/>
            </p:cNvSpPr>
            <p:nvPr/>
          </p:nvSpPr>
          <p:spPr bwMode="auto">
            <a:xfrm flipV="1">
              <a:off x="4128" y="2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6" name="Line 98"/>
            <p:cNvSpPr>
              <a:spLocks noChangeShapeType="1"/>
            </p:cNvSpPr>
            <p:nvPr/>
          </p:nvSpPr>
          <p:spPr bwMode="auto">
            <a:xfrm>
              <a:off x="4128" y="278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85" name="Line 137"/>
            <p:cNvSpPr>
              <a:spLocks noChangeShapeType="1"/>
            </p:cNvSpPr>
            <p:nvPr/>
          </p:nvSpPr>
          <p:spPr bwMode="auto">
            <a:xfrm>
              <a:off x="4080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86" name="Line 138"/>
            <p:cNvSpPr>
              <a:spLocks noChangeShapeType="1"/>
            </p:cNvSpPr>
            <p:nvPr/>
          </p:nvSpPr>
          <p:spPr bwMode="auto">
            <a:xfrm>
              <a:off x="4128" y="22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92" name="Group 144"/>
          <p:cNvGrpSpPr/>
          <p:nvPr/>
        </p:nvGrpSpPr>
        <p:grpSpPr bwMode="auto">
          <a:xfrm>
            <a:off x="7010400" y="1514453"/>
            <a:ext cx="685800" cy="2514600"/>
            <a:chOff x="4416" y="1488"/>
            <a:chExt cx="432" cy="1584"/>
          </a:xfrm>
        </p:grpSpPr>
        <p:sp>
          <p:nvSpPr>
            <p:cNvPr id="155747" name="Line 99"/>
            <p:cNvSpPr>
              <a:spLocks noChangeShapeType="1"/>
            </p:cNvSpPr>
            <p:nvPr/>
          </p:nvSpPr>
          <p:spPr bwMode="auto">
            <a:xfrm>
              <a:off x="4464" y="2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8" name="Line 100"/>
            <p:cNvSpPr>
              <a:spLocks noChangeShapeType="1"/>
            </p:cNvSpPr>
            <p:nvPr/>
          </p:nvSpPr>
          <p:spPr bwMode="auto">
            <a:xfrm>
              <a:off x="4464" y="30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88" name="Line 140"/>
            <p:cNvSpPr>
              <a:spLocks noChangeShapeType="1"/>
            </p:cNvSpPr>
            <p:nvPr/>
          </p:nvSpPr>
          <p:spPr bwMode="auto">
            <a:xfrm flipV="1">
              <a:off x="4416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89" name="Line 141"/>
            <p:cNvSpPr>
              <a:spLocks noChangeShapeType="1"/>
            </p:cNvSpPr>
            <p:nvPr/>
          </p:nvSpPr>
          <p:spPr bwMode="auto">
            <a:xfrm>
              <a:off x="4416" y="14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90" name="Line 142"/>
            <p:cNvSpPr>
              <a:spLocks noChangeShapeType="1"/>
            </p:cNvSpPr>
            <p:nvPr/>
          </p:nvSpPr>
          <p:spPr bwMode="auto">
            <a:xfrm>
              <a:off x="4416" y="22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91" name="Line 143"/>
            <p:cNvSpPr>
              <a:spLocks noChangeShapeType="1"/>
            </p:cNvSpPr>
            <p:nvPr/>
          </p:nvSpPr>
          <p:spPr bwMode="auto">
            <a:xfrm>
              <a:off x="4464" y="26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141" name="组合 140"/>
          <p:cNvGrpSpPr/>
          <p:nvPr/>
        </p:nvGrpSpPr>
        <p:grpSpPr>
          <a:xfrm>
            <a:off x="4000496" y="4500570"/>
            <a:ext cx="2749550" cy="1960563"/>
            <a:chOff x="2890824" y="4500570"/>
            <a:chExt cx="2749550" cy="1960563"/>
          </a:xfrm>
        </p:grpSpPr>
        <p:sp>
          <p:nvSpPr>
            <p:cNvPr id="127" name="Rectangle 5"/>
            <p:cNvSpPr>
              <a:spLocks noChangeArrowheads="1"/>
            </p:cNvSpPr>
            <p:nvPr/>
          </p:nvSpPr>
          <p:spPr bwMode="auto">
            <a:xfrm>
              <a:off x="2890824" y="4500570"/>
              <a:ext cx="1200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0001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" name="Rectangle 6"/>
            <p:cNvSpPr>
              <a:spLocks noChangeArrowheads="1"/>
            </p:cNvSpPr>
            <p:nvPr/>
          </p:nvSpPr>
          <p:spPr bwMode="auto">
            <a:xfrm>
              <a:off x="4567224" y="4500570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9" name="Rectangle 7"/>
            <p:cNvSpPr>
              <a:spLocks noChangeArrowheads="1"/>
            </p:cNvSpPr>
            <p:nvPr/>
          </p:nvSpPr>
          <p:spPr bwMode="auto">
            <a:xfrm>
              <a:off x="4643424" y="5795970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3043224" y="5881695"/>
              <a:ext cx="11303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" name="Line 20"/>
            <p:cNvSpPr>
              <a:spLocks noChangeShapeType="1"/>
            </p:cNvSpPr>
            <p:nvPr/>
          </p:nvSpPr>
          <p:spPr bwMode="auto">
            <a:xfrm>
              <a:off x="4033824" y="4814895"/>
              <a:ext cx="5334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Line 21"/>
            <p:cNvSpPr>
              <a:spLocks noChangeShapeType="1"/>
            </p:cNvSpPr>
            <p:nvPr/>
          </p:nvSpPr>
          <p:spPr bwMode="auto">
            <a:xfrm>
              <a:off x="5100624" y="5043495"/>
              <a:ext cx="0" cy="7620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" name="Line 22"/>
            <p:cNvSpPr>
              <a:spLocks noChangeShapeType="1"/>
            </p:cNvSpPr>
            <p:nvPr/>
          </p:nvSpPr>
          <p:spPr bwMode="auto">
            <a:xfrm flipH="1">
              <a:off x="4110024" y="6110295"/>
              <a:ext cx="5334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" name="Line 23"/>
            <p:cNvSpPr>
              <a:spLocks noChangeShapeType="1"/>
            </p:cNvSpPr>
            <p:nvPr/>
          </p:nvSpPr>
          <p:spPr bwMode="auto">
            <a:xfrm flipV="1">
              <a:off x="3500424" y="5043495"/>
              <a:ext cx="0" cy="838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643042" y="5214950"/>
            <a:ext cx="2407367" cy="601998"/>
            <a:chOff x="-142908" y="4384990"/>
            <a:chExt cx="2407367" cy="601998"/>
          </a:xfrm>
        </p:grpSpPr>
        <p:sp>
          <p:nvSpPr>
            <p:cNvPr id="136" name="矩形 135"/>
            <p:cNvSpPr/>
            <p:nvPr/>
          </p:nvSpPr>
          <p:spPr>
            <a:xfrm>
              <a:off x="1602098" y="4384990"/>
              <a:ext cx="6623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016946" y="4384990"/>
              <a:ext cx="6623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28596" y="4402213"/>
              <a:ext cx="6623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-142908" y="4401836"/>
              <a:ext cx="6623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5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13" name="Rectangle 41"/>
          <p:cNvSpPr>
            <a:spLocks noChangeArrowheads="1"/>
          </p:cNvSpPr>
          <p:nvPr/>
        </p:nvSpPr>
        <p:spPr bwMode="auto">
          <a:xfrm>
            <a:off x="5791200" y="12954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14" name="Line 42"/>
          <p:cNvSpPr>
            <a:spLocks noChangeShapeType="1"/>
          </p:cNvSpPr>
          <p:nvPr/>
        </p:nvSpPr>
        <p:spPr bwMode="auto">
          <a:xfrm>
            <a:off x="5791200" y="1905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15" name="Line 43"/>
          <p:cNvSpPr>
            <a:spLocks noChangeShapeType="1"/>
          </p:cNvSpPr>
          <p:nvPr/>
        </p:nvSpPr>
        <p:spPr bwMode="auto">
          <a:xfrm flipV="1">
            <a:off x="5791200" y="2133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16" name="Rectangle 44"/>
          <p:cNvSpPr>
            <a:spLocks noChangeArrowheads="1"/>
          </p:cNvSpPr>
          <p:nvPr/>
        </p:nvSpPr>
        <p:spPr bwMode="auto">
          <a:xfrm>
            <a:off x="57912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17" name="Rectangle 45"/>
          <p:cNvSpPr>
            <a:spLocks noChangeArrowheads="1"/>
          </p:cNvSpPr>
          <p:nvPr/>
        </p:nvSpPr>
        <p:spPr bwMode="auto">
          <a:xfrm>
            <a:off x="6172200" y="1209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6248400" y="23622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19" name="Line 47"/>
          <p:cNvSpPr>
            <a:spLocks noChangeShapeType="1"/>
          </p:cNvSpPr>
          <p:nvPr/>
        </p:nvSpPr>
        <p:spPr bwMode="auto">
          <a:xfrm>
            <a:off x="6324600" y="2438400"/>
            <a:ext cx="228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0" name="Line 48"/>
          <p:cNvSpPr>
            <a:spLocks noChangeShapeType="1"/>
          </p:cNvSpPr>
          <p:nvPr/>
        </p:nvSpPr>
        <p:spPr bwMode="auto">
          <a:xfrm flipH="1">
            <a:off x="5562600" y="213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1" name="Rectangle 49"/>
          <p:cNvSpPr>
            <a:spLocks noChangeArrowheads="1"/>
          </p:cNvSpPr>
          <p:nvPr/>
        </p:nvSpPr>
        <p:spPr bwMode="auto">
          <a:xfrm>
            <a:off x="4267200" y="12954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22" name="Line 50"/>
          <p:cNvSpPr>
            <a:spLocks noChangeShapeType="1"/>
          </p:cNvSpPr>
          <p:nvPr/>
        </p:nvSpPr>
        <p:spPr bwMode="auto">
          <a:xfrm>
            <a:off x="4267200" y="1905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3" name="Line 51"/>
          <p:cNvSpPr>
            <a:spLocks noChangeShapeType="1"/>
          </p:cNvSpPr>
          <p:nvPr/>
        </p:nvSpPr>
        <p:spPr bwMode="auto">
          <a:xfrm flipV="1">
            <a:off x="4267200" y="2133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42672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4648200" y="1209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4724400" y="2362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27" name="Line 55"/>
          <p:cNvSpPr>
            <a:spLocks noChangeShapeType="1"/>
          </p:cNvSpPr>
          <p:nvPr/>
        </p:nvSpPr>
        <p:spPr bwMode="auto">
          <a:xfrm>
            <a:off x="4800600" y="2438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8" name="Rectangle 56"/>
          <p:cNvSpPr>
            <a:spLocks noChangeArrowheads="1"/>
          </p:cNvSpPr>
          <p:nvPr/>
        </p:nvSpPr>
        <p:spPr bwMode="auto">
          <a:xfrm>
            <a:off x="2514600" y="12954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29" name="Line 57"/>
          <p:cNvSpPr>
            <a:spLocks noChangeShapeType="1"/>
          </p:cNvSpPr>
          <p:nvPr/>
        </p:nvSpPr>
        <p:spPr bwMode="auto">
          <a:xfrm>
            <a:off x="2514600" y="1905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0" name="Line 58"/>
          <p:cNvSpPr>
            <a:spLocks noChangeShapeType="1"/>
          </p:cNvSpPr>
          <p:nvPr/>
        </p:nvSpPr>
        <p:spPr bwMode="auto">
          <a:xfrm flipV="1">
            <a:off x="2514600" y="2133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1" name="Rectangle 59"/>
          <p:cNvSpPr>
            <a:spLocks noChangeArrowheads="1"/>
          </p:cNvSpPr>
          <p:nvPr/>
        </p:nvSpPr>
        <p:spPr bwMode="auto">
          <a:xfrm>
            <a:off x="25146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32" name="Rectangle 60"/>
          <p:cNvSpPr>
            <a:spLocks noChangeArrowheads="1"/>
          </p:cNvSpPr>
          <p:nvPr/>
        </p:nvSpPr>
        <p:spPr bwMode="auto">
          <a:xfrm>
            <a:off x="2971800" y="1219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33" name="Rectangle 61"/>
          <p:cNvSpPr>
            <a:spLocks noChangeArrowheads="1"/>
          </p:cNvSpPr>
          <p:nvPr/>
        </p:nvSpPr>
        <p:spPr bwMode="auto">
          <a:xfrm>
            <a:off x="3048000" y="2362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34" name="Line 62"/>
          <p:cNvSpPr>
            <a:spLocks noChangeShapeType="1"/>
          </p:cNvSpPr>
          <p:nvPr/>
        </p:nvSpPr>
        <p:spPr bwMode="auto">
          <a:xfrm>
            <a:off x="3124200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5" name="Line 63"/>
          <p:cNvSpPr>
            <a:spLocks noChangeShapeType="1"/>
          </p:cNvSpPr>
          <p:nvPr/>
        </p:nvSpPr>
        <p:spPr bwMode="auto">
          <a:xfrm>
            <a:off x="3505200" y="1524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6" name="Line 64"/>
          <p:cNvSpPr>
            <a:spLocks noChangeShapeType="1"/>
          </p:cNvSpPr>
          <p:nvPr/>
        </p:nvSpPr>
        <p:spPr bwMode="auto">
          <a:xfrm flipH="1">
            <a:off x="22098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7" name="Line 65"/>
          <p:cNvSpPr>
            <a:spLocks noChangeShapeType="1"/>
          </p:cNvSpPr>
          <p:nvPr/>
        </p:nvSpPr>
        <p:spPr bwMode="auto">
          <a:xfrm flipH="1">
            <a:off x="39624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8" name="Line 66"/>
          <p:cNvSpPr>
            <a:spLocks noChangeShapeType="1"/>
          </p:cNvSpPr>
          <p:nvPr/>
        </p:nvSpPr>
        <p:spPr bwMode="auto">
          <a:xfrm>
            <a:off x="5257800" y="1524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9" name="Line 67"/>
          <p:cNvSpPr>
            <a:spLocks noChangeShapeType="1"/>
          </p:cNvSpPr>
          <p:nvPr/>
        </p:nvSpPr>
        <p:spPr bwMode="auto">
          <a:xfrm flipH="1">
            <a:off x="2133600" y="1524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0" name="Line 68"/>
          <p:cNvSpPr>
            <a:spLocks noChangeShapeType="1"/>
          </p:cNvSpPr>
          <p:nvPr/>
        </p:nvSpPr>
        <p:spPr bwMode="auto">
          <a:xfrm flipV="1">
            <a:off x="2133600" y="1066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1" name="Line 69"/>
          <p:cNvSpPr>
            <a:spLocks noChangeShapeType="1"/>
          </p:cNvSpPr>
          <p:nvPr/>
        </p:nvSpPr>
        <p:spPr bwMode="auto">
          <a:xfrm>
            <a:off x="2209800" y="21336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2" name="Line 70"/>
          <p:cNvSpPr>
            <a:spLocks noChangeShapeType="1"/>
          </p:cNvSpPr>
          <p:nvPr/>
        </p:nvSpPr>
        <p:spPr bwMode="auto">
          <a:xfrm>
            <a:off x="3962400" y="21336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3" name="Line 71"/>
          <p:cNvSpPr>
            <a:spLocks noChangeShapeType="1"/>
          </p:cNvSpPr>
          <p:nvPr/>
        </p:nvSpPr>
        <p:spPr bwMode="auto">
          <a:xfrm>
            <a:off x="5562600" y="21336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4" name="Rectangle 72"/>
          <p:cNvSpPr>
            <a:spLocks noChangeArrowheads="1"/>
          </p:cNvSpPr>
          <p:nvPr/>
        </p:nvSpPr>
        <p:spPr bwMode="auto">
          <a:xfrm>
            <a:off x="990600" y="2895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45" name="Line 73"/>
          <p:cNvSpPr>
            <a:spLocks noChangeShapeType="1"/>
          </p:cNvSpPr>
          <p:nvPr/>
        </p:nvSpPr>
        <p:spPr bwMode="auto">
          <a:xfrm>
            <a:off x="2133600" y="1066800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6" name="Line 74"/>
          <p:cNvSpPr>
            <a:spLocks noChangeShapeType="1"/>
          </p:cNvSpPr>
          <p:nvPr/>
        </p:nvSpPr>
        <p:spPr bwMode="auto">
          <a:xfrm flipV="1">
            <a:off x="6948488" y="2667000"/>
            <a:ext cx="5191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7" name="Line 75"/>
          <p:cNvSpPr>
            <a:spLocks noChangeShapeType="1"/>
          </p:cNvSpPr>
          <p:nvPr/>
        </p:nvSpPr>
        <p:spPr bwMode="auto">
          <a:xfrm>
            <a:off x="7467600" y="1066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8" name="Line 76"/>
          <p:cNvSpPr>
            <a:spLocks noChangeShapeType="1"/>
          </p:cNvSpPr>
          <p:nvPr/>
        </p:nvSpPr>
        <p:spPr bwMode="auto">
          <a:xfrm>
            <a:off x="6781800" y="1524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9" name="Line 77"/>
          <p:cNvSpPr>
            <a:spLocks noChangeShapeType="1"/>
          </p:cNvSpPr>
          <p:nvPr/>
        </p:nvSpPr>
        <p:spPr bwMode="auto">
          <a:xfrm flipH="1">
            <a:off x="1524000" y="3276600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57" name="Rectangle 85"/>
          <p:cNvSpPr>
            <a:spLocks noChangeArrowheads="1"/>
          </p:cNvSpPr>
          <p:nvPr/>
        </p:nvSpPr>
        <p:spPr bwMode="auto">
          <a:xfrm>
            <a:off x="381000" y="266700"/>
            <a:ext cx="705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例4 : 扭环计数器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twisted-ring counter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6769" name="Group 97"/>
          <p:cNvGrpSpPr/>
          <p:nvPr/>
        </p:nvGrpSpPr>
        <p:grpSpPr bwMode="auto">
          <a:xfrm>
            <a:off x="838200" y="4114800"/>
            <a:ext cx="6319838" cy="579438"/>
            <a:chOff x="528" y="2592"/>
            <a:chExt cx="3981" cy="365"/>
          </a:xfrm>
        </p:grpSpPr>
        <p:sp>
          <p:nvSpPr>
            <p:cNvPr id="156760" name="Rectangle 88"/>
            <p:cNvSpPr>
              <a:spLocks noChangeArrowheads="1"/>
            </p:cNvSpPr>
            <p:nvPr/>
          </p:nvSpPr>
          <p:spPr bwMode="auto">
            <a:xfrm>
              <a:off x="528" y="259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激励方程: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56762" name="Object 90"/>
            <p:cNvGraphicFramePr>
              <a:graphicFrameLocks noChangeAspect="1"/>
            </p:cNvGraphicFramePr>
            <p:nvPr/>
          </p:nvGraphicFramePr>
          <p:xfrm>
            <a:off x="1912" y="2623"/>
            <a:ext cx="69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642" name="Equation" r:id="rId1" imgW="850900" imgH="406400" progId="Equation.3">
                    <p:embed/>
                  </p:oleObj>
                </mc:Choice>
                <mc:Fallback>
                  <p:oleObj name="Equation" r:id="rId1" imgW="850900" imgH="406400" progId="Equation.3">
                    <p:embed/>
                    <p:pic>
                      <p:nvPicPr>
                        <p:cNvPr id="0" name="Picture 8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2623"/>
                          <a:ext cx="699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3" name="Object 91"/>
            <p:cNvGraphicFramePr>
              <a:graphicFrameLocks noChangeAspect="1"/>
            </p:cNvGraphicFramePr>
            <p:nvPr/>
          </p:nvGraphicFramePr>
          <p:xfrm>
            <a:off x="2880" y="2640"/>
            <a:ext cx="70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643" name="Equation" r:id="rId3" imgW="850900" imgH="342900" progId="Equation.3">
                    <p:embed/>
                  </p:oleObj>
                </mc:Choice>
                <mc:Fallback>
                  <p:oleObj name="Equation" r:id="rId3" imgW="850900" imgH="342900" progId="Equation.3">
                    <p:embed/>
                    <p:pic>
                      <p:nvPicPr>
                        <p:cNvPr id="0" name="Picture 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640"/>
                          <a:ext cx="700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4" name="Object 92"/>
            <p:cNvGraphicFramePr>
              <a:graphicFrameLocks noChangeAspect="1"/>
            </p:cNvGraphicFramePr>
            <p:nvPr/>
          </p:nvGraphicFramePr>
          <p:xfrm>
            <a:off x="3792" y="2640"/>
            <a:ext cx="71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644" name="Equation" r:id="rId5" imgW="876300" imgH="368300" progId="Equation.3">
                    <p:embed/>
                  </p:oleObj>
                </mc:Choice>
                <mc:Fallback>
                  <p:oleObj name="Equation" r:id="rId5" imgW="876300" imgH="368300" progId="Equation.3">
                    <p:embed/>
                    <p:pic>
                      <p:nvPicPr>
                        <p:cNvPr id="0" name="Picture 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640"/>
                          <a:ext cx="717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6770" name="Group 98"/>
          <p:cNvGrpSpPr/>
          <p:nvPr/>
        </p:nvGrpSpPr>
        <p:grpSpPr bwMode="auto">
          <a:xfrm>
            <a:off x="838200" y="5257800"/>
            <a:ext cx="6683375" cy="579438"/>
            <a:chOff x="528" y="3312"/>
            <a:chExt cx="4210" cy="365"/>
          </a:xfrm>
        </p:grpSpPr>
        <p:sp>
          <p:nvSpPr>
            <p:cNvPr id="156761" name="Rectangle 89"/>
            <p:cNvSpPr>
              <a:spLocks noChangeArrowheads="1"/>
            </p:cNvSpPr>
            <p:nvPr/>
          </p:nvSpPr>
          <p:spPr bwMode="auto">
            <a:xfrm>
              <a:off x="528" y="331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状态方程: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56765" name="Object 93"/>
            <p:cNvGraphicFramePr>
              <a:graphicFrameLocks noChangeAspect="1"/>
            </p:cNvGraphicFramePr>
            <p:nvPr/>
          </p:nvGraphicFramePr>
          <p:xfrm>
            <a:off x="1872" y="3312"/>
            <a:ext cx="88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645" name="Equation" r:id="rId7" imgW="1079500" imgH="431800" progId="Equation.3">
                    <p:embed/>
                  </p:oleObj>
                </mc:Choice>
                <mc:Fallback>
                  <p:oleObj name="Equation" r:id="rId7" imgW="1079500" imgH="431800" progId="Equation.3">
                    <p:embed/>
                    <p:pic>
                      <p:nvPicPr>
                        <p:cNvPr id="0" name="Picture 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12"/>
                          <a:ext cx="883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6" name="Object 94"/>
            <p:cNvGraphicFramePr>
              <a:graphicFrameLocks noChangeAspect="1"/>
            </p:cNvGraphicFramePr>
            <p:nvPr/>
          </p:nvGraphicFramePr>
          <p:xfrm>
            <a:off x="2928" y="3312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646" name="Equation" r:id="rId9" imgW="1028700" imgH="368300" progId="Equation.3">
                    <p:embed/>
                  </p:oleObj>
                </mc:Choice>
                <mc:Fallback>
                  <p:oleObj name="Equation" r:id="rId9" imgW="1028700" imgH="368300" progId="Equation.3">
                    <p:embed/>
                    <p:pic>
                      <p:nvPicPr>
                        <p:cNvPr id="0" name="Picture 8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312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7" name="Object 95"/>
            <p:cNvGraphicFramePr>
              <a:graphicFrameLocks noChangeAspect="1"/>
            </p:cNvGraphicFramePr>
            <p:nvPr/>
          </p:nvGraphicFramePr>
          <p:xfrm>
            <a:off x="3888" y="3312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647" name="Equation" r:id="rId11" imgW="1028700" imgH="381000" progId="Equation.3">
                    <p:embed/>
                  </p:oleObj>
                </mc:Choice>
                <mc:Fallback>
                  <p:oleObj name="Equation" r:id="rId11" imgW="1028700" imgH="381000" progId="Equation.3">
                    <p:embed/>
                    <p:pic>
                      <p:nvPicPr>
                        <p:cNvPr id="0" name="Picture 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12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71" name="Oval 99"/>
          <p:cNvSpPr>
            <a:spLocks noChangeArrowheads="1"/>
          </p:cNvSpPr>
          <p:nvPr/>
        </p:nvSpPr>
        <p:spPr bwMode="auto">
          <a:xfrm>
            <a:off x="3492500" y="25654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72" name="Oval 100"/>
          <p:cNvSpPr>
            <a:spLocks noChangeArrowheads="1"/>
          </p:cNvSpPr>
          <p:nvPr/>
        </p:nvSpPr>
        <p:spPr bwMode="auto">
          <a:xfrm>
            <a:off x="5283696" y="263011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73" name="Oval 101"/>
          <p:cNvSpPr>
            <a:spLocks noChangeArrowheads="1"/>
          </p:cNvSpPr>
          <p:nvPr/>
        </p:nvSpPr>
        <p:spPr bwMode="auto">
          <a:xfrm>
            <a:off x="6804025" y="25654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2115344" y="320459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" name="Oval 25"/>
          <p:cNvSpPr>
            <a:spLocks noChangeArrowheads="1"/>
          </p:cNvSpPr>
          <p:nvPr/>
        </p:nvSpPr>
        <p:spPr bwMode="auto">
          <a:xfrm>
            <a:off x="3885064" y="32129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6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21" name="Group 25"/>
          <p:cNvGrpSpPr/>
          <p:nvPr/>
        </p:nvGrpSpPr>
        <p:grpSpPr bwMode="auto">
          <a:xfrm>
            <a:off x="1447800" y="2133600"/>
            <a:ext cx="6216650" cy="3971925"/>
            <a:chOff x="912" y="1344"/>
            <a:chExt cx="3916" cy="2502"/>
          </a:xfrm>
        </p:grpSpPr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912" y="1344"/>
              <a:ext cx="39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960" y="1734"/>
              <a:ext cx="3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2" name="Line 6"/>
            <p:cNvSpPr>
              <a:spLocks noChangeShapeType="1"/>
            </p:cNvSpPr>
            <p:nvPr/>
          </p:nvSpPr>
          <p:spPr bwMode="auto">
            <a:xfrm>
              <a:off x="2592" y="1494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1524000" y="26765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0   0    0     1     0     0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1524000" y="31337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0   0    1     0     0     0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1524000" y="35052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0   1    0     1     0     1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1524000" y="38862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0   1    1     0     0     1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1524000" y="43148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1   0    0     1     1     0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1524000" y="47720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1   0    1     0     1     0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1524000" y="5232400"/>
            <a:ext cx="587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1   1    0     1     1     1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1524000" y="5610225"/>
            <a:ext cx="600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1   1    1     0     1     1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7718" name="Object 22"/>
          <p:cNvGraphicFramePr>
            <a:graphicFrameLocks noChangeAspect="1"/>
          </p:cNvGraphicFramePr>
          <p:nvPr/>
        </p:nvGraphicFramePr>
        <p:xfrm>
          <a:off x="2286000" y="990600"/>
          <a:ext cx="14017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34" name="Equation" r:id="rId1" imgW="1079500" imgH="431800" progId="Equation.DSMT4">
                  <p:embed/>
                </p:oleObj>
              </mc:Choice>
              <mc:Fallback>
                <p:oleObj name="Equation" r:id="rId1" imgW="1079500" imgH="431800" progId="Equation.DSMT4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90600"/>
                        <a:ext cx="1401763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9" name="Object 23"/>
          <p:cNvGraphicFramePr>
            <a:graphicFrameLocks noChangeAspect="1"/>
          </p:cNvGraphicFramePr>
          <p:nvPr/>
        </p:nvGraphicFramePr>
        <p:xfrm>
          <a:off x="3962400" y="990600"/>
          <a:ext cx="13493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35" name="Equation" r:id="rId3" imgW="1028700" imgH="368300" progId="Equation.3">
                  <p:embed/>
                </p:oleObj>
              </mc:Choice>
              <mc:Fallback>
                <p:oleObj name="Equation" r:id="rId3" imgW="1028700" imgH="368300" progId="Equation.3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90600"/>
                        <a:ext cx="13493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0" name="Object 24"/>
          <p:cNvGraphicFramePr>
            <a:graphicFrameLocks noChangeAspect="1"/>
          </p:cNvGraphicFramePr>
          <p:nvPr/>
        </p:nvGraphicFramePr>
        <p:xfrm>
          <a:off x="5486400" y="990600"/>
          <a:ext cx="1349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36" name="Equation" r:id="rId5" imgW="1028700" imgH="381000" progId="Equation.3">
                  <p:embed/>
                </p:oleObj>
              </mc:Choice>
              <mc:Fallback>
                <p:oleObj name="Equation" r:id="rId5" imgW="1028700" imgH="381000" progId="Equation.3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90600"/>
                        <a:ext cx="13493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428596" y="142852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状态转换表: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7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8" grpId="0" autoUpdateAnimBg="0" build="p"/>
      <p:bldP spid="157709" grpId="0" autoUpdateAnimBg="0" build="p"/>
      <p:bldP spid="157710" grpId="0" autoUpdateAnimBg="0" build="p"/>
      <p:bldP spid="157711" grpId="0" autoUpdateAnimBg="0" build="p"/>
      <p:bldP spid="157712" grpId="0" autoUpdateAnimBg="0" build="p"/>
      <p:bldP spid="157713" grpId="0" autoUpdateAnimBg="0" build="p"/>
      <p:bldP spid="157714" grpId="0" autoUpdateAnimBg="0" build="p"/>
      <p:bldP spid="157715" grpId="0" autoUpdateAnimBg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56" name="Rectangle 36"/>
          <p:cNvSpPr>
            <a:spLocks noChangeArrowheads="1"/>
          </p:cNvSpPr>
          <p:nvPr/>
        </p:nvSpPr>
        <p:spPr bwMode="auto">
          <a:xfrm>
            <a:off x="1371600" y="15879"/>
            <a:ext cx="6216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57" name="Line 37"/>
          <p:cNvSpPr>
            <a:spLocks noChangeShapeType="1"/>
          </p:cNvSpPr>
          <p:nvPr/>
        </p:nvSpPr>
        <p:spPr bwMode="auto">
          <a:xfrm>
            <a:off x="1447800" y="635004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8" name="Line 38"/>
          <p:cNvSpPr>
            <a:spLocks noChangeShapeType="1"/>
          </p:cNvSpPr>
          <p:nvPr/>
        </p:nvSpPr>
        <p:spPr bwMode="auto">
          <a:xfrm>
            <a:off x="4038600" y="254004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1447800" y="5588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0   0    0     1     0     0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60" name="Rectangle 40"/>
          <p:cNvSpPr>
            <a:spLocks noChangeArrowheads="1"/>
          </p:cNvSpPr>
          <p:nvPr/>
        </p:nvSpPr>
        <p:spPr bwMode="auto">
          <a:xfrm>
            <a:off x="1447800" y="10160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0   0    1     0     0     0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61" name="Rectangle 41"/>
          <p:cNvSpPr>
            <a:spLocks noChangeArrowheads="1"/>
          </p:cNvSpPr>
          <p:nvPr/>
        </p:nvSpPr>
        <p:spPr bwMode="auto">
          <a:xfrm>
            <a:off x="1447800" y="1387479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0   1    0     1     0     1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62" name="Rectangle 42"/>
          <p:cNvSpPr>
            <a:spLocks noChangeArrowheads="1"/>
          </p:cNvSpPr>
          <p:nvPr/>
        </p:nvSpPr>
        <p:spPr bwMode="auto">
          <a:xfrm>
            <a:off x="1447800" y="1768479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0   1    1     0     0     1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63" name="Rectangle 43"/>
          <p:cNvSpPr>
            <a:spLocks noChangeArrowheads="1"/>
          </p:cNvSpPr>
          <p:nvPr/>
        </p:nvSpPr>
        <p:spPr bwMode="auto">
          <a:xfrm>
            <a:off x="1447800" y="21971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1   0    0     1     1     0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64" name="Rectangle 44"/>
          <p:cNvSpPr>
            <a:spLocks noChangeArrowheads="1"/>
          </p:cNvSpPr>
          <p:nvPr/>
        </p:nvSpPr>
        <p:spPr bwMode="auto">
          <a:xfrm>
            <a:off x="1447800" y="26543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1   0    1     0     1     0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65" name="Rectangle 45"/>
          <p:cNvSpPr>
            <a:spLocks noChangeArrowheads="1"/>
          </p:cNvSpPr>
          <p:nvPr/>
        </p:nvSpPr>
        <p:spPr bwMode="auto">
          <a:xfrm>
            <a:off x="1447800" y="3114679"/>
            <a:ext cx="587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1   1    0     1     1     1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66" name="Rectangle 46"/>
          <p:cNvSpPr>
            <a:spLocks noChangeArrowheads="1"/>
          </p:cNvSpPr>
          <p:nvPr/>
        </p:nvSpPr>
        <p:spPr bwMode="auto">
          <a:xfrm>
            <a:off x="1447800" y="3492504"/>
            <a:ext cx="600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1   1    1     0     1     1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56" name="组合 55"/>
          <p:cNvGrpSpPr/>
          <p:nvPr/>
        </p:nvGrpSpPr>
        <p:grpSpPr>
          <a:xfrm>
            <a:off x="3714744" y="4535510"/>
            <a:ext cx="4908550" cy="2179638"/>
            <a:chOff x="3714744" y="4535510"/>
            <a:chExt cx="4908550" cy="2179638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3790944" y="4535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5619744" y="4535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7829544" y="4535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7829544" y="6059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5695944" y="61357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714744" y="61357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32" y="4639268"/>
            <a:ext cx="3232150" cy="579438"/>
            <a:chOff x="-32" y="4639268"/>
            <a:chExt cx="3232150" cy="579438"/>
          </a:xfrm>
        </p:grpSpPr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-32" y="4639268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2438368" y="4639268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4781544" y="4840310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6686544" y="484031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8439144" y="5221310"/>
            <a:ext cx="0" cy="828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6762744" y="6430985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 flipH="1">
            <a:off x="4781544" y="6430985"/>
            <a:ext cx="838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flipV="1">
            <a:off x="4171944" y="5221310"/>
            <a:ext cx="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990568" y="5010743"/>
            <a:ext cx="1143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" name="Group 22"/>
          <p:cNvGrpSpPr/>
          <p:nvPr/>
        </p:nvGrpSpPr>
        <p:grpSpPr bwMode="auto">
          <a:xfrm>
            <a:off x="457168" y="5239343"/>
            <a:ext cx="2514600" cy="533400"/>
            <a:chOff x="1968" y="3360"/>
            <a:chExt cx="1584" cy="336"/>
          </a:xfrm>
        </p:grpSpPr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3552" y="3360"/>
              <a:ext cx="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1968" y="3696"/>
              <a:ext cx="15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V="1">
              <a:off x="1968" y="3360"/>
              <a:ext cx="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842906" y="4071942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无效循环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5355723" y="4058671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有效循环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933556" y="4768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762356" y="4768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972156" y="4768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972156" y="20008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8556" y="20770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857356" y="20770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924156" y="781615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4829156" y="781615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6581756" y="1162615"/>
            <a:ext cx="0" cy="828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4905356" y="237229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>
            <a:off x="2924156" y="2372290"/>
            <a:ext cx="838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V="1">
            <a:off x="2314556" y="1162615"/>
            <a:ext cx="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3498335" y="-24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有效循环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142976" y="2643182"/>
            <a:ext cx="67499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设定此循环为有效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个触发器可计数的状态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2N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个。但不能自启动。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85"/>
          <p:cNvSpPr>
            <a:spLocks noChangeArrowheads="1"/>
          </p:cNvSpPr>
          <p:nvPr/>
        </p:nvSpPr>
        <p:spPr bwMode="auto">
          <a:xfrm>
            <a:off x="1749272" y="3772919"/>
            <a:ext cx="5894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扭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环计数器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twisted-ring counter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5791200" y="4657732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5791200" y="52673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5791200" y="54959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5791200" y="45720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6172200" y="4572007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6248400" y="572453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6324600" y="5800732"/>
            <a:ext cx="228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H="1">
            <a:off x="5562600" y="54959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267200" y="4657732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267200" y="52673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 flipV="1">
            <a:off x="4267200" y="54959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4267200" y="45720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4648200" y="4572007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4724400" y="5724532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4800600" y="580073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2514600" y="4657732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2514600" y="52673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flipV="1">
            <a:off x="2514600" y="54959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2514600" y="45720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2971800" y="4581532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3048000" y="5724532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3124200" y="58007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3505200" y="4886332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 flipH="1">
            <a:off x="2209800" y="549593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 flipH="1">
            <a:off x="3962400" y="549593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5257800" y="488633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 flipH="1">
            <a:off x="2133600" y="4886332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 flipV="1">
            <a:off x="2133600" y="4429132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>
            <a:off x="2209800" y="5495932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3962400" y="5495932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>
            <a:off x="5562600" y="5495932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Rectangle 72"/>
          <p:cNvSpPr>
            <a:spLocks noChangeArrowheads="1"/>
          </p:cNvSpPr>
          <p:nvPr/>
        </p:nvSpPr>
        <p:spPr bwMode="auto">
          <a:xfrm>
            <a:off x="990600" y="625793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Line 73"/>
          <p:cNvSpPr>
            <a:spLocks noChangeShapeType="1"/>
          </p:cNvSpPr>
          <p:nvPr/>
        </p:nvSpPr>
        <p:spPr bwMode="auto">
          <a:xfrm>
            <a:off x="2133600" y="4429132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74"/>
          <p:cNvSpPr>
            <a:spLocks noChangeShapeType="1"/>
          </p:cNvSpPr>
          <p:nvPr/>
        </p:nvSpPr>
        <p:spPr bwMode="auto">
          <a:xfrm flipV="1">
            <a:off x="6948488" y="6029332"/>
            <a:ext cx="5191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7467600" y="4429132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6781800" y="4886332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77"/>
          <p:cNvSpPr>
            <a:spLocks noChangeShapeType="1"/>
          </p:cNvSpPr>
          <p:nvPr/>
        </p:nvSpPr>
        <p:spPr bwMode="auto">
          <a:xfrm flipH="1">
            <a:off x="1524000" y="6638932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Oval 99"/>
          <p:cNvSpPr>
            <a:spLocks noChangeArrowheads="1"/>
          </p:cNvSpPr>
          <p:nvPr/>
        </p:nvSpPr>
        <p:spPr bwMode="auto">
          <a:xfrm>
            <a:off x="3492500" y="5927732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" name="Oval 100"/>
          <p:cNvSpPr>
            <a:spLocks noChangeArrowheads="1"/>
          </p:cNvSpPr>
          <p:nvPr/>
        </p:nvSpPr>
        <p:spPr bwMode="auto">
          <a:xfrm>
            <a:off x="5283696" y="5927732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6" name="Oval 101"/>
          <p:cNvSpPr>
            <a:spLocks noChangeArrowheads="1"/>
          </p:cNvSpPr>
          <p:nvPr/>
        </p:nvSpPr>
        <p:spPr bwMode="auto">
          <a:xfrm>
            <a:off x="6804025" y="5927732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" name="Oval 25"/>
          <p:cNvSpPr>
            <a:spLocks noChangeArrowheads="1"/>
          </p:cNvSpPr>
          <p:nvPr/>
        </p:nvSpPr>
        <p:spPr bwMode="auto">
          <a:xfrm>
            <a:off x="2115344" y="654832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" name="Oval 25"/>
          <p:cNvSpPr>
            <a:spLocks noChangeArrowheads="1"/>
          </p:cNvSpPr>
          <p:nvPr/>
        </p:nvSpPr>
        <p:spPr bwMode="auto">
          <a:xfrm>
            <a:off x="3882400" y="654744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3783034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故译码时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产生译码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尖峰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304800" y="3097234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特点：任意两个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相邻码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组之间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只有一位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发生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改变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0" y="4545034"/>
            <a:ext cx="9150350" cy="1265238"/>
            <a:chOff x="0" y="1200"/>
            <a:chExt cx="5764" cy="797"/>
          </a:xfrm>
        </p:grpSpPr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4" y="120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同样，由于有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无效循环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存在，故可以通过修改反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0" y="1632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馈函数使电路能开机后自动进入有效循环。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04800" y="5992834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见下面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修改激励方程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的方法：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933556" y="6911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762356" y="6911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972156" y="6911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972156" y="22151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8556" y="22913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857356" y="22913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924156" y="995929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4829156" y="995929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6581756" y="1376929"/>
            <a:ext cx="0" cy="828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4905356" y="2586604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>
            <a:off x="2924156" y="2586604"/>
            <a:ext cx="838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V="1">
            <a:off x="2314556" y="1376929"/>
            <a:ext cx="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3498335" y="214290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有效循环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 autoUpdateAnimBg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2008" y="792088"/>
            <a:ext cx="9468544" cy="4365104"/>
          </a:xfrm>
        </p:spPr>
        <p:txBody>
          <a:bodyPr/>
          <a:lstStyle/>
          <a:p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可以直接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扩充状态表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，得到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。（见前面介绍的直接求激励值的方法：根据现态和次态的对应关系，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直接求出激励的值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。）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破坏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无效循环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的状态转换：将无效循环的激励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改为“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（原来的值为“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”），则它们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不能进入无效循环的次态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激励端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D1=1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，只能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对应有效循环的现态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 “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000”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、“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100”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、“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110” 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64" name="Group 40"/>
          <p:cNvGrpSpPr/>
          <p:nvPr/>
        </p:nvGrpSpPr>
        <p:grpSpPr bwMode="auto">
          <a:xfrm>
            <a:off x="990600" y="2500306"/>
            <a:ext cx="6888163" cy="4106862"/>
            <a:chOff x="624" y="1349"/>
            <a:chExt cx="4339" cy="2587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624" y="1349"/>
              <a:ext cx="43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Z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  <a:endParaRPr lang="en-US" altLang="zh-CN" sz="2800" baseline="30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720" y="1776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>
              <a:off x="2112" y="1488"/>
              <a:ext cx="0" cy="2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>
              <a:off x="4416" y="1440"/>
              <a:ext cx="0" cy="2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142875"/>
            <a:ext cx="7885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状态转换表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state table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1061610" y="3178168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0  0   0     0    0     1    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1066800" y="3559168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0  0   1     0    1     1     1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1066800" y="3940168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0  1   0     0    0     1     1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1066800" y="4321168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0  1   1     1    1     1     1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1066800" y="4692643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1  0   0     0    0     0     0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1066800" y="5157781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1  0   1     0    1     0     1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1066800" y="5530843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1  1   0     0    0     0     0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066800" y="6073768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1  1   1     1    1     0     1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263" name="Group 39"/>
          <p:cNvGrpSpPr/>
          <p:nvPr/>
        </p:nvGrpSpPr>
        <p:grpSpPr bwMode="auto">
          <a:xfrm>
            <a:off x="735013" y="977900"/>
            <a:ext cx="5284788" cy="555625"/>
            <a:chOff x="463" y="616"/>
            <a:chExt cx="3329" cy="350"/>
          </a:xfrm>
        </p:grpSpPr>
        <p:graphicFrame>
          <p:nvGraphicFramePr>
            <p:cNvPr id="52259" name="Object 35"/>
            <p:cNvGraphicFramePr>
              <a:graphicFrameLocks noChangeAspect="1"/>
            </p:cNvGraphicFramePr>
            <p:nvPr/>
          </p:nvGraphicFramePr>
          <p:xfrm>
            <a:off x="463" y="616"/>
            <a:ext cx="88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558" name="Equation" r:id="rId1" imgW="1079500" imgH="431800" progId="Equation.3">
                    <p:embed/>
                  </p:oleObj>
                </mc:Choice>
                <mc:Fallback>
                  <p:oleObj name="Equation" r:id="rId1" imgW="1079500" imgH="431800" progId="Equation.3">
                    <p:embed/>
                    <p:pic>
                      <p:nvPicPr>
                        <p:cNvPr id="0" name="Picture 1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616"/>
                          <a:ext cx="886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0" name="Object 36"/>
            <p:cNvGraphicFramePr>
              <a:graphicFrameLocks noChangeAspect="1"/>
            </p:cNvGraphicFramePr>
            <p:nvPr/>
          </p:nvGraphicFramePr>
          <p:xfrm>
            <a:off x="1584" y="624"/>
            <a:ext cx="85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559" name="Equation" r:id="rId3" imgW="1028700" imgH="368300" progId="Equation.3">
                    <p:embed/>
                  </p:oleObj>
                </mc:Choice>
                <mc:Fallback>
                  <p:oleObj name="Equation" r:id="rId3" imgW="1028700" imgH="368300" progId="Equation.3">
                    <p:embed/>
                    <p:pic>
                      <p:nvPicPr>
                        <p:cNvPr id="0" name="Picture 1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24"/>
                          <a:ext cx="85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1" name="Object 37"/>
            <p:cNvGraphicFramePr>
              <a:graphicFrameLocks noChangeAspect="1"/>
            </p:cNvGraphicFramePr>
            <p:nvPr/>
          </p:nvGraphicFramePr>
          <p:xfrm>
            <a:off x="2688" y="624"/>
            <a:ext cx="110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560" name="Equation" r:id="rId5" imgW="1333500" imgH="381000" progId="Equation.3">
                    <p:embed/>
                  </p:oleObj>
                </mc:Choice>
                <mc:Fallback>
                  <p:oleObj name="Equation" r:id="rId5" imgW="1333500" imgH="381000" progId="Equation.3">
                    <p:embed/>
                    <p:pic>
                      <p:nvPicPr>
                        <p:cNvPr id="0" name="Picture 1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24"/>
                          <a:ext cx="1104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448425" y="871538"/>
          <a:ext cx="15382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61" name="Equation" r:id="rId7" imgW="17373600" imgH="7010400" progId="Equation.DSMT4">
                  <p:embed/>
                </p:oleObj>
              </mc:Choice>
              <mc:Fallback>
                <p:oleObj name="Equation" r:id="rId7" imgW="17373600" imgH="7010400" progId="Equation.DSMT4">
                  <p:embed/>
                  <p:pic>
                    <p:nvPicPr>
                      <p:cNvPr id="0" name="Picture 1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871538"/>
                        <a:ext cx="1538288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89"/>
          <p:cNvSpPr>
            <a:spLocks noChangeArrowheads="1"/>
          </p:cNvSpPr>
          <p:nvPr/>
        </p:nvSpPr>
        <p:spPr bwMode="auto">
          <a:xfrm>
            <a:off x="7114890" y="3172831"/>
            <a:ext cx="4352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642974" y="1643050"/>
            <a:ext cx="2928862" cy="928695"/>
            <a:chOff x="642974" y="1643050"/>
            <a:chExt cx="2928862" cy="928695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42974" y="1643050"/>
              <a:ext cx="1214414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高位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2357422" y="1643050"/>
              <a:ext cx="1214414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低位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rot="16200000" flipH="1">
              <a:off x="857224" y="2285992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rot="5400000">
              <a:off x="2664993" y="2272108"/>
              <a:ext cx="349256" cy="2500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9" grpId="0" autoUpdateAnimBg="0" build="p"/>
      <p:bldP spid="52250" grpId="0" autoUpdateAnimBg="0" build="p"/>
      <p:bldP spid="52251" grpId="0" autoUpdateAnimBg="0" build="p"/>
      <p:bldP spid="52252" grpId="0" autoUpdateAnimBg="0" build="p"/>
      <p:bldP spid="52253" grpId="0" autoUpdateAnimBg="0" build="p"/>
      <p:bldP spid="52254" grpId="0" autoUpdateAnimBg="0" build="p"/>
      <p:bldP spid="52255" grpId="0" autoUpdateAnimBg="0" build="p"/>
      <p:bldP spid="52256" grpId="0" autoUpdateAnimBg="0" build="p"/>
      <p:bldP spid="33" grpId="0" autoUpdateAnimBg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00034" y="2501349"/>
            <a:ext cx="76209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652434" y="3225249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3014634" y="2691849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6062634" y="2691849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652434" y="3187149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881034" y="36062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0   0   1    0   0    0    0  0  0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881034" y="40634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1   0    1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881034" y="45206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0   1   1    0   0    1    0  0  1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881034" y="49778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881034" y="54350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1   0   1    0   1    0    0  1  0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881034" y="58160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728634" y="6273249"/>
            <a:ext cx="72955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1   1   1    0   1    1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0  1  1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-71470" y="17662"/>
            <a:ext cx="9759403" cy="1553950"/>
            <a:chOff x="0" y="5518388"/>
            <a:chExt cx="9759403" cy="1553950"/>
          </a:xfrm>
        </p:grpSpPr>
        <p:graphicFrame>
          <p:nvGraphicFramePr>
            <p:cNvPr id="16" name="Object 90"/>
            <p:cNvGraphicFramePr>
              <a:graphicFrameLocks noChangeAspect="1"/>
            </p:cNvGraphicFramePr>
            <p:nvPr/>
          </p:nvGraphicFramePr>
          <p:xfrm>
            <a:off x="928694" y="5518388"/>
            <a:ext cx="1339835" cy="625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69" name="Equation" r:id="rId1" imgW="609600" imgH="279400" progId="Equation.DSMT4">
                    <p:embed/>
                  </p:oleObj>
                </mc:Choice>
                <mc:Fallback>
                  <p:oleObj name="Equation" r:id="rId1" imgW="609600" imgH="2794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94" y="5518388"/>
                          <a:ext cx="1339835" cy="625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0" y="5572140"/>
              <a:ext cx="10054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根据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2071670" y="5572140"/>
              <a:ext cx="52421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，使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=1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状态为：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69333" y="6058935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0" y="6487563"/>
              <a:ext cx="97594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而状态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属于无效循环，将它从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的状态表中删除。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85852" y="1492223"/>
            <a:ext cx="5089538" cy="793769"/>
            <a:chOff x="-5000692" y="4639268"/>
            <a:chExt cx="5089538" cy="793769"/>
          </a:xfrm>
        </p:grpSpPr>
        <p:grpSp>
          <p:nvGrpSpPr>
            <p:cNvPr id="22" name="组合 21"/>
            <p:cNvGrpSpPr/>
            <p:nvPr/>
          </p:nvGrpSpPr>
          <p:grpSpPr>
            <a:xfrm>
              <a:off x="-3143304" y="4639268"/>
              <a:ext cx="3232150" cy="579438"/>
              <a:chOff x="-32" y="4639268"/>
              <a:chExt cx="3232150" cy="579438"/>
            </a:xfrm>
          </p:grpSpPr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-32" y="4639268"/>
                <a:ext cx="7937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101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438368" y="4639268"/>
                <a:ext cx="7937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010</a:t>
                </a:r>
                <a:endPara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-2152704" y="5010743"/>
              <a:ext cx="11430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" name="Group 22"/>
            <p:cNvGrpSpPr/>
            <p:nvPr/>
          </p:nvGrpSpPr>
          <p:grpSpPr bwMode="auto">
            <a:xfrm>
              <a:off x="-2686104" y="5144111"/>
              <a:ext cx="2514600" cy="288926"/>
              <a:chOff x="1968" y="3300"/>
              <a:chExt cx="1584" cy="182"/>
            </a:xfrm>
          </p:grpSpPr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3552" y="3301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 flipH="1">
                <a:off x="1968" y="3481"/>
                <a:ext cx="1584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1968" y="3300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" name="Rectangle 53"/>
            <p:cNvSpPr>
              <a:spLocks noChangeArrowheads="1"/>
            </p:cNvSpPr>
            <p:nvPr/>
          </p:nvSpPr>
          <p:spPr bwMode="auto">
            <a:xfrm>
              <a:off x="-5000692" y="4786322"/>
              <a:ext cx="18261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无效循环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609600" y="1215465"/>
            <a:ext cx="76209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762000" y="1939365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3124200" y="1405965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6172200" y="1405965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762000" y="190126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0   0   0    1   0    0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990600" y="23203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0   0   1    0   0    0    0  0  0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990600" y="27775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0   1   0    1   0    1    0  0  1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90600" y="32347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0   1   1    0   0    1    0  0  1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990600" y="36919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1   0   0    1   1    0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990600" y="41491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1   0   1    0   1    0    0  1  0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990600" y="45301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1   1   0    1   1    1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838200" y="4987365"/>
            <a:ext cx="72955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1   1   1    0   1    1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0  1  1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14282" y="214290"/>
            <a:ext cx="54505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作卡诺图，修改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激励方程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828800" y="13716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1828800" y="2057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24384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38100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31242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 flipH="1" flipV="1">
            <a:off x="1219200" y="762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838200" y="8382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1295400" y="381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18288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2362200" y="828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31242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38100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14478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14478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19050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11" name="Rectangle 19"/>
          <p:cNvSpPr>
            <a:spLocks noChangeArrowheads="1"/>
          </p:cNvSpPr>
          <p:nvPr/>
        </p:nvSpPr>
        <p:spPr bwMode="auto">
          <a:xfrm>
            <a:off x="32766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12" name="Rectangle 20"/>
          <p:cNvSpPr>
            <a:spLocks noChangeArrowheads="1"/>
          </p:cNvSpPr>
          <p:nvPr/>
        </p:nvSpPr>
        <p:spPr bwMode="auto">
          <a:xfrm>
            <a:off x="25908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13" name="Rectangle 21"/>
          <p:cNvSpPr>
            <a:spLocks noChangeArrowheads="1"/>
          </p:cNvSpPr>
          <p:nvPr/>
        </p:nvSpPr>
        <p:spPr bwMode="auto">
          <a:xfrm>
            <a:off x="39624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25908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15" name="Rectangle 23"/>
          <p:cNvSpPr>
            <a:spLocks noChangeArrowheads="1"/>
          </p:cNvSpPr>
          <p:nvPr/>
        </p:nvSpPr>
        <p:spPr bwMode="auto">
          <a:xfrm>
            <a:off x="39624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19050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17" name="Rectangle 25"/>
          <p:cNvSpPr>
            <a:spLocks noChangeArrowheads="1"/>
          </p:cNvSpPr>
          <p:nvPr/>
        </p:nvSpPr>
        <p:spPr bwMode="auto">
          <a:xfrm>
            <a:off x="32766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18" name="Rectangle 26"/>
          <p:cNvSpPr>
            <a:spLocks noChangeArrowheads="1"/>
          </p:cNvSpPr>
          <p:nvPr/>
        </p:nvSpPr>
        <p:spPr bwMode="auto">
          <a:xfrm>
            <a:off x="838200" y="2952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827" name="Oval 35"/>
          <p:cNvSpPr>
            <a:spLocks noChangeArrowheads="1"/>
          </p:cNvSpPr>
          <p:nvPr/>
        </p:nvSpPr>
        <p:spPr bwMode="auto">
          <a:xfrm>
            <a:off x="1828800" y="1447800"/>
            <a:ext cx="609600" cy="1219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61881" name="Group 89"/>
          <p:cNvGrpSpPr/>
          <p:nvPr/>
        </p:nvGrpSpPr>
        <p:grpSpPr bwMode="auto">
          <a:xfrm>
            <a:off x="1371600" y="1981200"/>
            <a:ext cx="3427413" cy="758825"/>
            <a:chOff x="1152" y="1008"/>
            <a:chExt cx="2159" cy="478"/>
          </a:xfrm>
        </p:grpSpPr>
        <p:sp>
          <p:nvSpPr>
            <p:cNvPr id="161828" name="Arc 36"/>
            <p:cNvSpPr/>
            <p:nvPr/>
          </p:nvSpPr>
          <p:spPr bwMode="auto">
            <a:xfrm>
              <a:off x="1152" y="1008"/>
              <a:ext cx="623" cy="478"/>
            </a:xfrm>
            <a:custGeom>
              <a:avLst/>
              <a:gdLst>
                <a:gd name="G0" fmla="+- 9020 0 0"/>
                <a:gd name="G1" fmla="+- 21600 0 0"/>
                <a:gd name="G2" fmla="+- 21600 0 0"/>
                <a:gd name="T0" fmla="*/ 0 w 30620"/>
                <a:gd name="T1" fmla="*/ 1973 h 43200"/>
                <a:gd name="T2" fmla="*/ 707 w 30620"/>
                <a:gd name="T3" fmla="*/ 41536 h 43200"/>
                <a:gd name="T4" fmla="*/ 9020 w 3062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20" h="43200" fill="none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</a:path>
                <a:path w="30620" h="43200" stroke="0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  <a:lnTo>
                    <a:pt x="902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9" name="Arc 37"/>
            <p:cNvSpPr/>
            <p:nvPr/>
          </p:nvSpPr>
          <p:spPr bwMode="auto">
            <a:xfrm flipH="1">
              <a:off x="2688" y="1008"/>
              <a:ext cx="623" cy="478"/>
            </a:xfrm>
            <a:custGeom>
              <a:avLst/>
              <a:gdLst>
                <a:gd name="G0" fmla="+- 9020 0 0"/>
                <a:gd name="G1" fmla="+- 21600 0 0"/>
                <a:gd name="G2" fmla="+- 21600 0 0"/>
                <a:gd name="T0" fmla="*/ 0 w 30620"/>
                <a:gd name="T1" fmla="*/ 1973 h 43200"/>
                <a:gd name="T2" fmla="*/ 707 w 30620"/>
                <a:gd name="T3" fmla="*/ 41536 h 43200"/>
                <a:gd name="T4" fmla="*/ 9020 w 3062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20" h="43200" fill="none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</a:path>
                <a:path w="30620" h="43200" stroke="0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  <a:lnTo>
                    <a:pt x="902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1888" name="Object 96"/>
          <p:cNvGraphicFramePr>
            <a:graphicFrameLocks noChangeAspect="1"/>
          </p:cNvGraphicFramePr>
          <p:nvPr/>
        </p:nvGraphicFramePr>
        <p:xfrm>
          <a:off x="5500694" y="1214422"/>
          <a:ext cx="3108487" cy="1368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38" name="Equation" r:id="rId1" imgW="1282700" imgH="558800" progId="Equation.DSMT4">
                  <p:embed/>
                </p:oleObj>
              </mc:Choice>
              <mc:Fallback>
                <p:oleObj name="Equation" r:id="rId1" imgW="1282700" imgH="5588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1214422"/>
                        <a:ext cx="3108487" cy="1368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组合 92"/>
          <p:cNvGrpSpPr/>
          <p:nvPr/>
        </p:nvGrpSpPr>
        <p:grpSpPr>
          <a:xfrm>
            <a:off x="685800" y="3200400"/>
            <a:ext cx="7086600" cy="3389313"/>
            <a:chOff x="685800" y="3200400"/>
            <a:chExt cx="7086600" cy="3389313"/>
          </a:xfrm>
        </p:grpSpPr>
        <p:grpSp>
          <p:nvGrpSpPr>
            <p:cNvPr id="161893" name="Group 101"/>
            <p:cNvGrpSpPr/>
            <p:nvPr/>
          </p:nvGrpSpPr>
          <p:grpSpPr bwMode="auto">
            <a:xfrm>
              <a:off x="685800" y="3200400"/>
              <a:ext cx="7086600" cy="3389313"/>
              <a:chOff x="432" y="2016"/>
              <a:chExt cx="4464" cy="2135"/>
            </a:xfrm>
          </p:grpSpPr>
          <p:sp>
            <p:nvSpPr>
              <p:cNvPr id="161830" name="Rectangle 38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624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31" name="Line 39"/>
              <p:cNvSpPr>
                <a:spLocks noChangeShapeType="1"/>
              </p:cNvSpPr>
              <p:nvPr/>
            </p:nvSpPr>
            <p:spPr bwMode="auto">
              <a:xfrm>
                <a:off x="3840" y="3168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2" name="Line 40"/>
              <p:cNvSpPr>
                <a:spLocks noChangeShapeType="1"/>
              </p:cNvSpPr>
              <p:nvPr/>
            </p:nvSpPr>
            <p:spPr bwMode="auto">
              <a:xfrm flipV="1">
                <a:off x="3840" y="3312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3" name="Rectangle 41"/>
              <p:cNvSpPr>
                <a:spLocks noChangeArrowheads="1"/>
              </p:cNvSpPr>
              <p:nvPr/>
            </p:nvSpPr>
            <p:spPr bwMode="auto">
              <a:xfrm>
                <a:off x="3840" y="27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834" name="Rectangle 4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835" name="Rectangle 43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zh-CN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836" name="Line 44"/>
              <p:cNvSpPr>
                <a:spLocks noChangeShapeType="1"/>
              </p:cNvSpPr>
              <p:nvPr/>
            </p:nvSpPr>
            <p:spPr bwMode="auto">
              <a:xfrm>
                <a:off x="4176" y="341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7" name="Line 45"/>
              <p:cNvSpPr>
                <a:spLocks noChangeShapeType="1"/>
              </p:cNvSpPr>
              <p:nvPr/>
            </p:nvSpPr>
            <p:spPr bwMode="auto">
              <a:xfrm flipH="1">
                <a:off x="3696" y="33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8" name="Rectangle 46"/>
              <p:cNvSpPr>
                <a:spLocks noChangeArrowheads="1"/>
              </p:cNvSpPr>
              <p:nvPr/>
            </p:nvSpPr>
            <p:spPr bwMode="auto">
              <a:xfrm>
                <a:off x="2880" y="2784"/>
                <a:ext cx="624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39" name="Line 47"/>
              <p:cNvSpPr>
                <a:spLocks noChangeShapeType="1"/>
              </p:cNvSpPr>
              <p:nvPr/>
            </p:nvSpPr>
            <p:spPr bwMode="auto">
              <a:xfrm>
                <a:off x="2880" y="3168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0" name="Line 48"/>
              <p:cNvSpPr>
                <a:spLocks noChangeShapeType="1"/>
              </p:cNvSpPr>
              <p:nvPr/>
            </p:nvSpPr>
            <p:spPr bwMode="auto">
              <a:xfrm flipV="1">
                <a:off x="2880" y="3312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1" name="Rectangle 49"/>
              <p:cNvSpPr>
                <a:spLocks noChangeArrowheads="1"/>
              </p:cNvSpPr>
              <p:nvPr/>
            </p:nvSpPr>
            <p:spPr bwMode="auto">
              <a:xfrm>
                <a:off x="2880" y="27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842" name="Rectangle 50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843" name="Rectangle 51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zh-CN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844" name="Line 52"/>
              <p:cNvSpPr>
                <a:spLocks noChangeShapeType="1"/>
              </p:cNvSpPr>
              <p:nvPr/>
            </p:nvSpPr>
            <p:spPr bwMode="auto">
              <a:xfrm>
                <a:off x="3216" y="346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5" name="Rectangle 53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624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46" name="Line 54"/>
              <p:cNvSpPr>
                <a:spLocks noChangeShapeType="1"/>
              </p:cNvSpPr>
              <p:nvPr/>
            </p:nvSpPr>
            <p:spPr bwMode="auto">
              <a:xfrm>
                <a:off x="1776" y="3168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7" name="Line 55"/>
              <p:cNvSpPr>
                <a:spLocks noChangeShapeType="1"/>
              </p:cNvSpPr>
              <p:nvPr/>
            </p:nvSpPr>
            <p:spPr bwMode="auto">
              <a:xfrm flipV="1">
                <a:off x="1776" y="3312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8" name="Rectangle 56"/>
              <p:cNvSpPr>
                <a:spLocks noChangeArrowheads="1"/>
              </p:cNvSpPr>
              <p:nvPr/>
            </p:nvSpPr>
            <p:spPr bwMode="auto">
              <a:xfrm>
                <a:off x="1776" y="27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849" name="Rectangle 57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850" name="Rectangle 58"/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851" name="Line 59"/>
              <p:cNvSpPr>
                <a:spLocks noChangeShapeType="1"/>
              </p:cNvSpPr>
              <p:nvPr/>
            </p:nvSpPr>
            <p:spPr bwMode="auto">
              <a:xfrm>
                <a:off x="2160" y="346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2" name="Line 60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3" name="Line 61"/>
              <p:cNvSpPr>
                <a:spLocks noChangeShapeType="1"/>
              </p:cNvSpPr>
              <p:nvPr/>
            </p:nvSpPr>
            <p:spPr bwMode="auto">
              <a:xfrm flipH="1">
                <a:off x="1584" y="33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4" name="Line 62"/>
              <p:cNvSpPr>
                <a:spLocks noChangeShapeType="1"/>
              </p:cNvSpPr>
              <p:nvPr/>
            </p:nvSpPr>
            <p:spPr bwMode="auto">
              <a:xfrm flipH="1">
                <a:off x="2688" y="33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5" name="Line 63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6" name="Line 64"/>
              <p:cNvSpPr>
                <a:spLocks noChangeShapeType="1"/>
              </p:cNvSpPr>
              <p:nvPr/>
            </p:nvSpPr>
            <p:spPr bwMode="auto">
              <a:xfrm flipH="1">
                <a:off x="1152" y="292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7" name="Line 65"/>
              <p:cNvSpPr>
                <a:spLocks noChangeShapeType="1"/>
              </p:cNvSpPr>
              <p:nvPr/>
            </p:nvSpPr>
            <p:spPr bwMode="auto">
              <a:xfrm>
                <a:off x="1584" y="331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8" name="Line 66"/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9" name="Line 67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0" name="Rectangle 68"/>
              <p:cNvSpPr>
                <a:spLocks noChangeArrowheads="1"/>
              </p:cNvSpPr>
              <p:nvPr/>
            </p:nvSpPr>
            <p:spPr bwMode="auto">
              <a:xfrm>
                <a:off x="432" y="378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CP</a:t>
                </a:r>
                <a:endPara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861" name="Line 69"/>
              <p:cNvSpPr>
                <a:spLocks noChangeShapeType="1"/>
              </p:cNvSpPr>
              <p:nvPr/>
            </p:nvSpPr>
            <p:spPr bwMode="auto">
              <a:xfrm flipV="1">
                <a:off x="4558" y="3648"/>
                <a:ext cx="3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2" name="Line 70"/>
              <p:cNvSpPr>
                <a:spLocks noChangeShapeType="1"/>
              </p:cNvSpPr>
              <p:nvPr/>
            </p:nvSpPr>
            <p:spPr bwMode="auto">
              <a:xfrm>
                <a:off x="4896" y="201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3" name="Line 71"/>
              <p:cNvSpPr>
                <a:spLocks noChangeShapeType="1"/>
              </p:cNvSpPr>
              <p:nvPr/>
            </p:nvSpPr>
            <p:spPr bwMode="auto">
              <a:xfrm>
                <a:off x="4464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4" name="Line 72"/>
              <p:cNvSpPr>
                <a:spLocks noChangeShapeType="1"/>
              </p:cNvSpPr>
              <p:nvPr/>
            </p:nvSpPr>
            <p:spPr bwMode="auto">
              <a:xfrm flipH="1">
                <a:off x="912" y="4032"/>
                <a:ext cx="27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6" name="Oval 74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68" name="Line 76"/>
              <p:cNvSpPr>
                <a:spLocks noChangeShapeType="1"/>
              </p:cNvSpPr>
              <p:nvPr/>
            </p:nvSpPr>
            <p:spPr bwMode="auto">
              <a:xfrm>
                <a:off x="2400" y="2523"/>
                <a:ext cx="2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9" name="Line 77"/>
              <p:cNvSpPr>
                <a:spLocks noChangeShapeType="1"/>
              </p:cNvSpPr>
              <p:nvPr/>
            </p:nvSpPr>
            <p:spPr bwMode="auto">
              <a:xfrm>
                <a:off x="2653" y="2523"/>
                <a:ext cx="0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0" name="Line 78"/>
              <p:cNvSpPr>
                <a:spLocks noChangeShapeType="1"/>
              </p:cNvSpPr>
              <p:nvPr/>
            </p:nvSpPr>
            <p:spPr bwMode="auto">
              <a:xfrm flipH="1">
                <a:off x="2472" y="3657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1" name="Line 79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2" name="Line 80"/>
              <p:cNvSpPr>
                <a:spLocks noChangeShapeType="1"/>
              </p:cNvSpPr>
              <p:nvPr/>
            </p:nvSpPr>
            <p:spPr bwMode="auto">
              <a:xfrm>
                <a:off x="3600" y="235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3" name="Line 81"/>
              <p:cNvSpPr>
                <a:spLocks noChangeShapeType="1"/>
              </p:cNvSpPr>
              <p:nvPr/>
            </p:nvSpPr>
            <p:spPr bwMode="auto">
              <a:xfrm flipH="1">
                <a:off x="1632" y="24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4" name="Line 82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5" name="Line 83"/>
              <p:cNvSpPr>
                <a:spLocks noChangeShapeType="1"/>
              </p:cNvSpPr>
              <p:nvPr/>
            </p:nvSpPr>
            <p:spPr bwMode="auto">
              <a:xfrm flipV="1">
                <a:off x="1872" y="2016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6" name="Line 84"/>
              <p:cNvSpPr>
                <a:spLocks noChangeShapeType="1"/>
              </p:cNvSpPr>
              <p:nvPr/>
            </p:nvSpPr>
            <p:spPr bwMode="auto">
              <a:xfrm>
                <a:off x="1872" y="2016"/>
                <a:ext cx="3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7" name="Line 85"/>
              <p:cNvSpPr>
                <a:spLocks noChangeShapeType="1"/>
              </p:cNvSpPr>
              <p:nvPr/>
            </p:nvSpPr>
            <p:spPr bwMode="auto">
              <a:xfrm flipH="1">
                <a:off x="1152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8" name="Line 86"/>
              <p:cNvSpPr>
                <a:spLocks noChangeShapeType="1"/>
              </p:cNvSpPr>
              <p:nvPr/>
            </p:nvSpPr>
            <p:spPr bwMode="auto">
              <a:xfrm>
                <a:off x="1152" y="2400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84" name="Oval 92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0" name="Oval 98"/>
              <p:cNvSpPr>
                <a:spLocks noChangeArrowheads="1"/>
              </p:cNvSpPr>
              <p:nvPr/>
            </p:nvSpPr>
            <p:spPr bwMode="auto">
              <a:xfrm>
                <a:off x="2397" y="3612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1" name="Oval 99"/>
              <p:cNvSpPr>
                <a:spLocks noChangeArrowheads="1"/>
              </p:cNvSpPr>
              <p:nvPr/>
            </p:nvSpPr>
            <p:spPr bwMode="auto">
              <a:xfrm>
                <a:off x="3515" y="3566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2" name="Oval 100"/>
              <p:cNvSpPr>
                <a:spLocks noChangeArrowheads="1"/>
              </p:cNvSpPr>
              <p:nvPr/>
            </p:nvSpPr>
            <p:spPr bwMode="auto">
              <a:xfrm>
                <a:off x="4468" y="3612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 rot="10800000">
              <a:off x="2102164" y="3415352"/>
              <a:ext cx="500066" cy="777041"/>
              <a:chOff x="7177088" y="3041650"/>
              <a:chExt cx="768350" cy="633439"/>
            </a:xfrm>
          </p:grpSpPr>
          <p:sp>
            <p:nvSpPr>
              <p:cNvPr id="107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 rot="10800000">
              <a:off x="3330258" y="3526808"/>
              <a:ext cx="500066" cy="777041"/>
              <a:chOff x="7177088" y="3041650"/>
              <a:chExt cx="768350" cy="633439"/>
            </a:xfrm>
          </p:grpSpPr>
          <p:sp>
            <p:nvSpPr>
              <p:cNvPr id="112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94" name="Oval 25"/>
          <p:cNvSpPr>
            <a:spLocks noChangeArrowheads="1"/>
          </p:cNvSpPr>
          <p:nvPr/>
        </p:nvSpPr>
        <p:spPr bwMode="auto">
          <a:xfrm>
            <a:off x="2442240" y="630932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" name="Oval 25"/>
          <p:cNvSpPr>
            <a:spLocks noChangeArrowheads="1"/>
          </p:cNvSpPr>
          <p:nvPr/>
        </p:nvSpPr>
        <p:spPr bwMode="auto">
          <a:xfrm>
            <a:off x="4184144" y="632964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1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27" grpId="0" animBg="1"/>
      <p:bldP spid="94" grpId="0" animBg="1"/>
      <p:bldP spid="9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533400" y="228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例5 : 最大长度移位寄存器型计数器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0" y="981075"/>
            <a:ext cx="9029700" cy="1198563"/>
            <a:chOff x="0" y="618"/>
            <a:chExt cx="5688" cy="755"/>
          </a:xfrm>
        </p:grpSpPr>
        <p:sp>
          <p:nvSpPr>
            <p:cNvPr id="162842" name="Rectangle 26"/>
            <p:cNvSpPr>
              <a:spLocks noChangeArrowheads="1"/>
            </p:cNvSpPr>
            <p:nvPr/>
          </p:nvSpPr>
          <p:spPr bwMode="auto">
            <a:xfrm>
              <a:off x="240" y="618"/>
              <a:ext cx="54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指计数长度为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N=2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-1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的移位寄存器型计数器。又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0" y="100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称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反馈移位寄存器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。其反馈逻辑由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异或门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组成。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37"/>
          <p:cNvGrpSpPr/>
          <p:nvPr/>
        </p:nvGrpSpPr>
        <p:grpSpPr bwMode="auto">
          <a:xfrm>
            <a:off x="468313" y="2636838"/>
            <a:ext cx="7924800" cy="3657600"/>
            <a:chOff x="288" y="1680"/>
            <a:chExt cx="4992" cy="2304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288" y="172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移位寄存器位数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反馈逻辑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288" y="1680"/>
              <a:ext cx="4752" cy="2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288" y="2160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4" name="Line 8"/>
            <p:cNvSpPr>
              <a:spLocks noChangeShapeType="1"/>
            </p:cNvSpPr>
            <p:nvPr/>
          </p:nvSpPr>
          <p:spPr bwMode="auto">
            <a:xfrm>
              <a:off x="2256" y="1680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6" name="Rectangle 20"/>
            <p:cNvSpPr>
              <a:spLocks noChangeArrowheads="1"/>
            </p:cNvSpPr>
            <p:nvPr/>
          </p:nvSpPr>
          <p:spPr bwMode="auto">
            <a:xfrm>
              <a:off x="672" y="3522"/>
              <a:ext cx="3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2837" name="Rectangle 21"/>
            <p:cNvSpPr>
              <a:spLocks noChangeArrowheads="1"/>
            </p:cNvSpPr>
            <p:nvPr/>
          </p:nvSpPr>
          <p:spPr bwMode="auto">
            <a:xfrm>
              <a:off x="768" y="31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2838" name="Rectangle 22"/>
            <p:cNvSpPr>
              <a:spLocks noChangeArrowheads="1"/>
            </p:cNvSpPr>
            <p:nvPr/>
          </p:nvSpPr>
          <p:spPr bwMode="auto">
            <a:xfrm>
              <a:off x="768" y="28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2839" name="Rectangle 23"/>
            <p:cNvSpPr>
              <a:spLocks noChangeArrowheads="1"/>
            </p:cNvSpPr>
            <p:nvPr/>
          </p:nvSpPr>
          <p:spPr bwMode="auto">
            <a:xfrm>
              <a:off x="768" y="253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2840" name="Rectangle 24"/>
            <p:cNvSpPr>
              <a:spLocks noChangeArrowheads="1"/>
            </p:cNvSpPr>
            <p:nvPr/>
          </p:nvSpPr>
          <p:spPr bwMode="auto">
            <a:xfrm>
              <a:off x="768" y="22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62846" name="Object 30"/>
            <p:cNvGraphicFramePr>
              <a:graphicFrameLocks noChangeAspect="1"/>
            </p:cNvGraphicFramePr>
            <p:nvPr/>
          </p:nvGraphicFramePr>
          <p:xfrm>
            <a:off x="2352" y="2208"/>
            <a:ext cx="18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541" name="公式" r:id="rId1" imgW="2311400" imgH="368300" progId="Equation.3">
                    <p:embed/>
                  </p:oleObj>
                </mc:Choice>
                <mc:Fallback>
                  <p:oleObj name="公式" r:id="rId1" imgW="2311400" imgH="3683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208"/>
                          <a:ext cx="1899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47" name="Object 31"/>
            <p:cNvGraphicFramePr>
              <a:graphicFrameLocks noChangeAspect="1"/>
            </p:cNvGraphicFramePr>
            <p:nvPr/>
          </p:nvGraphicFramePr>
          <p:xfrm>
            <a:off x="2352" y="2496"/>
            <a:ext cx="19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542" name="Equation" r:id="rId3" imgW="2336800" imgH="368300" progId="Equation.3">
                    <p:embed/>
                  </p:oleObj>
                </mc:Choice>
                <mc:Fallback>
                  <p:oleObj name="Equation" r:id="rId3" imgW="2336800" imgH="3683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496"/>
                          <a:ext cx="1915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48" name="Object 32"/>
            <p:cNvGraphicFramePr>
              <a:graphicFrameLocks noChangeAspect="1"/>
            </p:cNvGraphicFramePr>
            <p:nvPr/>
          </p:nvGraphicFramePr>
          <p:xfrm>
            <a:off x="2352" y="2832"/>
            <a:ext cx="189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543" name="Equation" r:id="rId5" imgW="2311400" imgH="368300" progId="Equation.3">
                    <p:embed/>
                  </p:oleObj>
                </mc:Choice>
                <mc:Fallback>
                  <p:oleObj name="Equation" r:id="rId5" imgW="2311400" imgH="3683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832"/>
                          <a:ext cx="1898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49" name="Object 33"/>
            <p:cNvGraphicFramePr>
              <a:graphicFrameLocks noChangeAspect="1"/>
            </p:cNvGraphicFramePr>
            <p:nvPr/>
          </p:nvGraphicFramePr>
          <p:xfrm>
            <a:off x="2352" y="3168"/>
            <a:ext cx="19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544" name="Equation" r:id="rId7" imgW="2336800" imgH="368300" progId="Equation.3">
                    <p:embed/>
                  </p:oleObj>
                </mc:Choice>
                <mc:Fallback>
                  <p:oleObj name="Equation" r:id="rId7" imgW="2336800" imgH="3683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68"/>
                          <a:ext cx="1915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50" name="Object 34"/>
            <p:cNvGraphicFramePr>
              <a:graphicFrameLocks noChangeAspect="1"/>
            </p:cNvGraphicFramePr>
            <p:nvPr/>
          </p:nvGraphicFramePr>
          <p:xfrm>
            <a:off x="2352" y="3552"/>
            <a:ext cx="19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545" name="Equation" r:id="rId9" imgW="2336800" imgH="368300" progId="Equation.3">
                    <p:embed/>
                  </p:oleObj>
                </mc:Choice>
                <mc:Fallback>
                  <p:oleObj name="Equation" r:id="rId9" imgW="2336800" imgH="3683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52"/>
                          <a:ext cx="1915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6096000" y="14478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781" name="Line 5"/>
          <p:cNvSpPr>
            <a:spLocks noChangeShapeType="1"/>
          </p:cNvSpPr>
          <p:nvPr/>
        </p:nvSpPr>
        <p:spPr bwMode="auto">
          <a:xfrm>
            <a:off x="60960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2" name="Line 6"/>
          <p:cNvSpPr>
            <a:spLocks noChangeShapeType="1"/>
          </p:cNvSpPr>
          <p:nvPr/>
        </p:nvSpPr>
        <p:spPr bwMode="auto">
          <a:xfrm flipV="1">
            <a:off x="6096000" y="2286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60960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6477000" y="136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6477000" y="2505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6588125" y="2636838"/>
            <a:ext cx="236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 flipH="1">
            <a:off x="5867400" y="228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4572000" y="14478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45720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 flipV="1">
            <a:off x="4572000" y="2286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45720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792" name="Rectangle 16"/>
          <p:cNvSpPr>
            <a:spLocks noChangeArrowheads="1"/>
          </p:cNvSpPr>
          <p:nvPr/>
        </p:nvSpPr>
        <p:spPr bwMode="auto">
          <a:xfrm>
            <a:off x="4953000" y="136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4953000" y="2505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5003800" y="26368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2819400" y="14478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796" name="Line 20"/>
          <p:cNvSpPr>
            <a:spLocks noChangeShapeType="1"/>
          </p:cNvSpPr>
          <p:nvPr/>
        </p:nvSpPr>
        <p:spPr bwMode="auto">
          <a:xfrm>
            <a:off x="28194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7" name="Line 21"/>
          <p:cNvSpPr>
            <a:spLocks noChangeShapeType="1"/>
          </p:cNvSpPr>
          <p:nvPr/>
        </p:nvSpPr>
        <p:spPr bwMode="auto">
          <a:xfrm flipV="1">
            <a:off x="2819400" y="2286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8" name="Rectangle 22"/>
          <p:cNvSpPr>
            <a:spLocks noChangeArrowheads="1"/>
          </p:cNvSpPr>
          <p:nvPr/>
        </p:nvSpPr>
        <p:spPr bwMode="auto">
          <a:xfrm>
            <a:off x="28194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799" name="Rectangle 23"/>
          <p:cNvSpPr>
            <a:spLocks noChangeArrowheads="1"/>
          </p:cNvSpPr>
          <p:nvPr/>
        </p:nvSpPr>
        <p:spPr bwMode="auto">
          <a:xfrm>
            <a:off x="3200400" y="136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3200400" y="2505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801" name="Line 25"/>
          <p:cNvSpPr>
            <a:spLocks noChangeShapeType="1"/>
          </p:cNvSpPr>
          <p:nvPr/>
        </p:nvSpPr>
        <p:spPr bwMode="auto">
          <a:xfrm>
            <a:off x="3276600" y="263683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2" name="Line 26"/>
          <p:cNvSpPr>
            <a:spLocks noChangeShapeType="1"/>
          </p:cNvSpPr>
          <p:nvPr/>
        </p:nvSpPr>
        <p:spPr bwMode="auto">
          <a:xfrm>
            <a:off x="3810000" y="1676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3" name="Line 27"/>
          <p:cNvSpPr>
            <a:spLocks noChangeShapeType="1"/>
          </p:cNvSpPr>
          <p:nvPr/>
        </p:nvSpPr>
        <p:spPr bwMode="auto">
          <a:xfrm flipH="1">
            <a:off x="2514600" y="2286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4" name="Line 28"/>
          <p:cNvSpPr>
            <a:spLocks noChangeShapeType="1"/>
          </p:cNvSpPr>
          <p:nvPr/>
        </p:nvSpPr>
        <p:spPr bwMode="auto">
          <a:xfrm flipH="1">
            <a:off x="4267200" y="2286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5" name="Line 29"/>
          <p:cNvSpPr>
            <a:spLocks noChangeShapeType="1"/>
          </p:cNvSpPr>
          <p:nvPr/>
        </p:nvSpPr>
        <p:spPr bwMode="auto">
          <a:xfrm>
            <a:off x="5562600" y="1676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6" name="Line 30"/>
          <p:cNvSpPr>
            <a:spLocks noChangeShapeType="1"/>
          </p:cNvSpPr>
          <p:nvPr/>
        </p:nvSpPr>
        <p:spPr bwMode="auto">
          <a:xfrm>
            <a:off x="2514600" y="2286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7" name="Line 31"/>
          <p:cNvSpPr>
            <a:spLocks noChangeShapeType="1"/>
          </p:cNvSpPr>
          <p:nvPr/>
        </p:nvSpPr>
        <p:spPr bwMode="auto">
          <a:xfrm>
            <a:off x="4267200" y="2286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8" name="Line 32"/>
          <p:cNvSpPr>
            <a:spLocks noChangeShapeType="1"/>
          </p:cNvSpPr>
          <p:nvPr/>
        </p:nvSpPr>
        <p:spPr bwMode="auto">
          <a:xfrm>
            <a:off x="5867400" y="2286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9" name="Rectangle 33"/>
          <p:cNvSpPr>
            <a:spLocks noChangeArrowheads="1"/>
          </p:cNvSpPr>
          <p:nvPr/>
        </p:nvSpPr>
        <p:spPr bwMode="auto">
          <a:xfrm>
            <a:off x="609600" y="3124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810" name="Line 34"/>
          <p:cNvSpPr>
            <a:spLocks noChangeShapeType="1"/>
          </p:cNvSpPr>
          <p:nvPr/>
        </p:nvSpPr>
        <p:spPr bwMode="auto">
          <a:xfrm>
            <a:off x="7086600" y="1676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1" name="Rectangle 35"/>
          <p:cNvSpPr>
            <a:spLocks noChangeArrowheads="1"/>
          </p:cNvSpPr>
          <p:nvPr/>
        </p:nvSpPr>
        <p:spPr bwMode="auto">
          <a:xfrm>
            <a:off x="3352800" y="152400"/>
            <a:ext cx="4572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814" name="Line 38"/>
          <p:cNvSpPr>
            <a:spLocks noChangeShapeType="1"/>
          </p:cNvSpPr>
          <p:nvPr/>
        </p:nvSpPr>
        <p:spPr bwMode="auto">
          <a:xfrm>
            <a:off x="3810000" y="7620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5" name="Line 39"/>
          <p:cNvSpPr>
            <a:spLocks noChangeShapeType="1"/>
          </p:cNvSpPr>
          <p:nvPr/>
        </p:nvSpPr>
        <p:spPr bwMode="auto">
          <a:xfrm>
            <a:off x="5715000" y="7620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7" name="Line 41"/>
          <p:cNvSpPr>
            <a:spLocks noChangeShapeType="1"/>
          </p:cNvSpPr>
          <p:nvPr/>
        </p:nvSpPr>
        <p:spPr bwMode="auto">
          <a:xfrm>
            <a:off x="3810000" y="4572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8" name="Line 42"/>
          <p:cNvSpPr>
            <a:spLocks noChangeShapeType="1"/>
          </p:cNvSpPr>
          <p:nvPr/>
        </p:nvSpPr>
        <p:spPr bwMode="auto">
          <a:xfrm>
            <a:off x="7315200" y="4572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9" name="Rectangle 43"/>
          <p:cNvSpPr>
            <a:spLocks noChangeArrowheads="1"/>
          </p:cNvSpPr>
          <p:nvPr/>
        </p:nvSpPr>
        <p:spPr bwMode="auto">
          <a:xfrm>
            <a:off x="3276600" y="228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821" name="Line 45"/>
          <p:cNvSpPr>
            <a:spLocks noChangeShapeType="1"/>
          </p:cNvSpPr>
          <p:nvPr/>
        </p:nvSpPr>
        <p:spPr bwMode="auto">
          <a:xfrm>
            <a:off x="1676400" y="1676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27" name="Line 51"/>
          <p:cNvSpPr>
            <a:spLocks noChangeShapeType="1"/>
          </p:cNvSpPr>
          <p:nvPr/>
        </p:nvSpPr>
        <p:spPr bwMode="auto">
          <a:xfrm flipV="1">
            <a:off x="1676400" y="5334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28" name="Line 52"/>
          <p:cNvSpPr>
            <a:spLocks noChangeShapeType="1"/>
          </p:cNvSpPr>
          <p:nvPr/>
        </p:nvSpPr>
        <p:spPr bwMode="auto">
          <a:xfrm flipH="1">
            <a:off x="1676400" y="5334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38" name="Line 62"/>
          <p:cNvSpPr>
            <a:spLocks noChangeShapeType="1"/>
          </p:cNvSpPr>
          <p:nvPr/>
        </p:nvSpPr>
        <p:spPr bwMode="auto">
          <a:xfrm>
            <a:off x="1143000" y="35052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39" name="Oval 63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3840" name="Oval 64"/>
          <p:cNvSpPr>
            <a:spLocks noChangeArrowheads="1"/>
          </p:cNvSpPr>
          <p:nvPr/>
        </p:nvSpPr>
        <p:spPr bwMode="auto">
          <a:xfrm>
            <a:off x="7239000" y="1600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84"/>
          <p:cNvGrpSpPr/>
          <p:nvPr/>
        </p:nvGrpSpPr>
        <p:grpSpPr bwMode="auto">
          <a:xfrm>
            <a:off x="1524000" y="4038600"/>
            <a:ext cx="4830763" cy="550863"/>
            <a:chOff x="960" y="2544"/>
            <a:chExt cx="3043" cy="347"/>
          </a:xfrm>
        </p:grpSpPr>
        <p:graphicFrame>
          <p:nvGraphicFramePr>
            <p:cNvPr id="203854" name="Object 78"/>
            <p:cNvGraphicFramePr>
              <a:graphicFrameLocks noChangeAspect="1"/>
            </p:cNvGraphicFramePr>
            <p:nvPr/>
          </p:nvGraphicFramePr>
          <p:xfrm>
            <a:off x="960" y="2592"/>
            <a:ext cx="11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628" name="Equation" r:id="rId1" imgW="1397000" imgH="368300" progId="Equation.3">
                    <p:embed/>
                  </p:oleObj>
                </mc:Choice>
                <mc:Fallback>
                  <p:oleObj name="Equation" r:id="rId1" imgW="1397000" imgH="3683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92"/>
                          <a:ext cx="11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57" name="Object 81"/>
            <p:cNvGraphicFramePr>
              <a:graphicFrameLocks noChangeAspect="1"/>
            </p:cNvGraphicFramePr>
            <p:nvPr/>
          </p:nvGraphicFramePr>
          <p:xfrm>
            <a:off x="2736" y="2544"/>
            <a:ext cx="126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629" name="Equation" r:id="rId3" imgW="1536700" imgH="381000" progId="Equation.3">
                    <p:embed/>
                  </p:oleObj>
                </mc:Choice>
                <mc:Fallback>
                  <p:oleObj name="Equation" r:id="rId3" imgW="1536700" imgH="3810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544"/>
                          <a:ext cx="1267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5"/>
          <p:cNvGrpSpPr/>
          <p:nvPr/>
        </p:nvGrpSpPr>
        <p:grpSpPr bwMode="auto">
          <a:xfrm>
            <a:off x="1524000" y="4724400"/>
            <a:ext cx="4168775" cy="577850"/>
            <a:chOff x="960" y="2976"/>
            <a:chExt cx="2626" cy="364"/>
          </a:xfrm>
        </p:grpSpPr>
        <p:graphicFrame>
          <p:nvGraphicFramePr>
            <p:cNvPr id="203855" name="Object 79"/>
            <p:cNvGraphicFramePr>
              <a:graphicFrameLocks noChangeAspect="1"/>
            </p:cNvGraphicFramePr>
            <p:nvPr/>
          </p:nvGraphicFramePr>
          <p:xfrm>
            <a:off x="960" y="2976"/>
            <a:ext cx="7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630" name="Equation" r:id="rId5" imgW="850900" imgH="368300" progId="Equation.3">
                    <p:embed/>
                  </p:oleObj>
                </mc:Choice>
                <mc:Fallback>
                  <p:oleObj name="Equation" r:id="rId5" imgW="850900" imgH="3683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70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58" name="Object 82"/>
            <p:cNvGraphicFramePr>
              <a:graphicFrameLocks noChangeAspect="1"/>
            </p:cNvGraphicFramePr>
            <p:nvPr/>
          </p:nvGraphicFramePr>
          <p:xfrm>
            <a:off x="2736" y="302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631" name="Equation" r:id="rId7" imgW="1028700" imgH="381000" progId="Equation.3">
                    <p:embed/>
                  </p:oleObj>
                </mc:Choice>
                <mc:Fallback>
                  <p:oleObj name="Equation" r:id="rId7" imgW="1028700" imgH="3810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2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6"/>
          <p:cNvGrpSpPr/>
          <p:nvPr/>
        </p:nvGrpSpPr>
        <p:grpSpPr bwMode="auto">
          <a:xfrm>
            <a:off x="1524000" y="5486400"/>
            <a:ext cx="4168775" cy="474663"/>
            <a:chOff x="960" y="3456"/>
            <a:chExt cx="2626" cy="299"/>
          </a:xfrm>
        </p:grpSpPr>
        <p:graphicFrame>
          <p:nvGraphicFramePr>
            <p:cNvPr id="203856" name="Object 80"/>
            <p:cNvGraphicFramePr>
              <a:graphicFrameLocks noChangeAspect="1"/>
            </p:cNvGraphicFramePr>
            <p:nvPr/>
          </p:nvGraphicFramePr>
          <p:xfrm>
            <a:off x="960" y="3456"/>
            <a:ext cx="70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632" name="Equation" r:id="rId9" imgW="850900" imgH="342900" progId="Equation.3">
                    <p:embed/>
                  </p:oleObj>
                </mc:Choice>
                <mc:Fallback>
                  <p:oleObj name="Equation" r:id="rId9" imgW="850900" imgH="3429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56"/>
                          <a:ext cx="70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59" name="Object 83"/>
            <p:cNvGraphicFramePr>
              <a:graphicFrameLocks noChangeAspect="1"/>
            </p:cNvGraphicFramePr>
            <p:nvPr/>
          </p:nvGraphicFramePr>
          <p:xfrm>
            <a:off x="2736" y="3456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633" name="Equation" r:id="rId11" imgW="1028700" imgH="368300" progId="Equation.3">
                    <p:embed/>
                  </p:oleObj>
                </mc:Choice>
                <mc:Fallback>
                  <p:oleObj name="Equation" r:id="rId11" imgW="1028700" imgH="3683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456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863" name="Oval 87"/>
          <p:cNvSpPr>
            <a:spLocks noChangeArrowheads="1"/>
          </p:cNvSpPr>
          <p:nvPr/>
        </p:nvSpPr>
        <p:spPr bwMode="auto">
          <a:xfrm>
            <a:off x="3779838" y="27082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864" name="Oval 88"/>
          <p:cNvSpPr>
            <a:spLocks noChangeArrowheads="1"/>
          </p:cNvSpPr>
          <p:nvPr/>
        </p:nvSpPr>
        <p:spPr bwMode="auto">
          <a:xfrm>
            <a:off x="5580063" y="27082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865" name="Oval 89"/>
          <p:cNvSpPr>
            <a:spLocks noChangeArrowheads="1"/>
          </p:cNvSpPr>
          <p:nvPr/>
        </p:nvSpPr>
        <p:spPr bwMode="auto">
          <a:xfrm>
            <a:off x="7092950" y="27082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58" name="Oval 25"/>
          <p:cNvSpPr>
            <a:spLocks noChangeArrowheads="1"/>
          </p:cNvSpPr>
          <p:nvPr/>
        </p:nvSpPr>
        <p:spPr bwMode="auto">
          <a:xfrm>
            <a:off x="2432080" y="342061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4183256" y="342061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914400" y="1743075"/>
            <a:ext cx="520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914400" y="23622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0   0   0   0   0    0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1143000" y="28194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0   0   1   1   0    0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1143000" y="32766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0   1   0   1   0    1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16" name="Rectangle 16"/>
          <p:cNvSpPr>
            <a:spLocks noChangeArrowheads="1"/>
          </p:cNvSpPr>
          <p:nvPr/>
        </p:nvSpPr>
        <p:spPr bwMode="auto">
          <a:xfrm>
            <a:off x="1143000" y="37338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0   1   1   0   0    1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17" name="Rectangle 17"/>
          <p:cNvSpPr>
            <a:spLocks noChangeArrowheads="1"/>
          </p:cNvSpPr>
          <p:nvPr/>
        </p:nvSpPr>
        <p:spPr bwMode="auto">
          <a:xfrm>
            <a:off x="1143000" y="41910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1   0   0   0   1    0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18" name="Rectangle 18"/>
          <p:cNvSpPr>
            <a:spLocks noChangeArrowheads="1"/>
          </p:cNvSpPr>
          <p:nvPr/>
        </p:nvSpPr>
        <p:spPr bwMode="auto">
          <a:xfrm>
            <a:off x="1143000" y="46482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1   0   1   1   1    0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19" name="Rectangle 19"/>
          <p:cNvSpPr>
            <a:spLocks noChangeArrowheads="1"/>
          </p:cNvSpPr>
          <p:nvPr/>
        </p:nvSpPr>
        <p:spPr bwMode="auto">
          <a:xfrm>
            <a:off x="1143000" y="51054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1   1   0   1   1    1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1143000" y="55626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1   1   1   0   1    1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>
            <a:off x="914400" y="23622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2" name="Line 22"/>
          <p:cNvSpPr>
            <a:spLocks noChangeShapeType="1"/>
          </p:cNvSpPr>
          <p:nvPr/>
        </p:nvSpPr>
        <p:spPr bwMode="auto">
          <a:xfrm>
            <a:off x="3352800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25" name="Object 25"/>
          <p:cNvGraphicFramePr>
            <a:graphicFrameLocks noChangeAspect="1"/>
          </p:cNvGraphicFramePr>
          <p:nvPr/>
        </p:nvGraphicFramePr>
        <p:xfrm>
          <a:off x="838200" y="685800"/>
          <a:ext cx="2011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63" name="Equation" r:id="rId1" imgW="1536700" imgH="381000" progId="Equation.3">
                  <p:embed/>
                </p:oleObj>
              </mc:Choice>
              <mc:Fallback>
                <p:oleObj name="Equation" r:id="rId1" imgW="1536700" imgH="381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20113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6" name="Object 26"/>
          <p:cNvGraphicFramePr>
            <a:graphicFrameLocks noChangeAspect="1"/>
          </p:cNvGraphicFramePr>
          <p:nvPr/>
        </p:nvGraphicFramePr>
        <p:xfrm>
          <a:off x="3276600" y="685800"/>
          <a:ext cx="1349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64" name="Equation" r:id="rId3" imgW="1028700" imgH="381000" progId="Equation.3">
                  <p:embed/>
                </p:oleObj>
              </mc:Choice>
              <mc:Fallback>
                <p:oleObj name="Equation" r:id="rId3" imgW="1028700" imgH="38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85800"/>
                        <a:ext cx="13493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7" name="Object 27"/>
          <p:cNvGraphicFramePr>
            <a:graphicFrameLocks noChangeAspect="1"/>
          </p:cNvGraphicFramePr>
          <p:nvPr/>
        </p:nvGraphicFramePr>
        <p:xfrm>
          <a:off x="5029200" y="685800"/>
          <a:ext cx="13493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65" name="Equation" r:id="rId5" imgW="1028700" imgH="368300" progId="Equation.3">
                  <p:embed/>
                </p:oleObj>
              </mc:Choice>
              <mc:Fallback>
                <p:oleObj name="Equation" r:id="rId5" imgW="1028700" imgH="368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85800"/>
                        <a:ext cx="13493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3" grpId="0" autoUpdateAnimBg="0" build="p"/>
      <p:bldP spid="204814" grpId="0" autoUpdateAnimBg="0" build="p"/>
      <p:bldP spid="204815" grpId="0" autoUpdateAnimBg="0" build="p"/>
      <p:bldP spid="204816" grpId="0" autoUpdateAnimBg="0" build="p"/>
      <p:bldP spid="204817" grpId="0" autoUpdateAnimBg="0" build="p"/>
      <p:bldP spid="204818" grpId="0" autoUpdateAnimBg="0" build="p"/>
      <p:bldP spid="204819" grpId="0" autoUpdateAnimBg="0" build="p"/>
      <p:bldP spid="204820" grpId="0" autoUpdateAnimBg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227712" y="20894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6751712" y="2051348"/>
            <a:ext cx="99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8275712" y="19370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82757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66755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51515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7799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4541912" y="603548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5989712" y="603548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7513712" y="60354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8809112" y="908348"/>
            <a:ext cx="0" cy="1066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 flipH="1">
            <a:off x="7513712" y="235614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 flipH="1">
            <a:off x="5913512" y="235614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8" name="Rectangle 18"/>
          <p:cNvSpPr>
            <a:spLocks noChangeArrowheads="1"/>
          </p:cNvSpPr>
          <p:nvPr/>
        </p:nvSpPr>
        <p:spPr bwMode="auto">
          <a:xfrm>
            <a:off x="5913512" y="36134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5837312" y="2813348"/>
            <a:ext cx="990600" cy="914400"/>
            <a:chOff x="2736" y="3024"/>
            <a:chExt cx="624" cy="576"/>
          </a:xfrm>
        </p:grpSpPr>
        <p:sp>
          <p:nvSpPr>
            <p:cNvPr id="163859" name="Arc 19"/>
            <p:cNvSpPr/>
            <p:nvPr/>
          </p:nvSpPr>
          <p:spPr bwMode="auto">
            <a:xfrm>
              <a:off x="2736" y="3024"/>
              <a:ext cx="624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5329 w 43200"/>
                <a:gd name="T3" fmla="*/ 38276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0" name="Line 20"/>
            <p:cNvSpPr>
              <a:spLocks noChangeShapeType="1"/>
            </p:cNvSpPr>
            <p:nvPr/>
          </p:nvSpPr>
          <p:spPr bwMode="auto">
            <a:xfrm flipH="1">
              <a:off x="3168" y="350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861" name="Rectangle 21"/>
          <p:cNvSpPr>
            <a:spLocks noChangeArrowheads="1"/>
          </p:cNvSpPr>
          <p:nvPr/>
        </p:nvSpPr>
        <p:spPr bwMode="auto">
          <a:xfrm>
            <a:off x="179512" y="260648"/>
            <a:ext cx="238876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可见有效计数循环为: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47"/>
          <p:cNvGrpSpPr/>
          <p:nvPr/>
        </p:nvGrpSpPr>
        <p:grpSpPr bwMode="auto">
          <a:xfrm>
            <a:off x="4160912" y="755948"/>
            <a:ext cx="990600" cy="1676400"/>
            <a:chOff x="2448" y="1008"/>
            <a:chExt cx="624" cy="1056"/>
          </a:xfrm>
        </p:grpSpPr>
        <p:sp>
          <p:nvSpPr>
            <p:cNvPr id="163857" name="Line 17"/>
            <p:cNvSpPr>
              <a:spLocks noChangeShapeType="1"/>
            </p:cNvSpPr>
            <p:nvPr/>
          </p:nvSpPr>
          <p:spPr bwMode="auto">
            <a:xfrm flipV="1">
              <a:off x="2448" y="1008"/>
              <a:ext cx="0" cy="105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2448" y="2064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75" name="Rectangle 35"/>
          <p:cNvSpPr>
            <a:spLocks noChangeArrowheads="1"/>
          </p:cNvSpPr>
          <p:nvPr/>
        </p:nvSpPr>
        <p:spPr bwMode="auto">
          <a:xfrm>
            <a:off x="0" y="2209800"/>
            <a:ext cx="3811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n+1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n+1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n+1</a:t>
            </a:r>
            <a:endParaRPr lang="zh-CN" altLang="en-US" sz="2000" baseline="30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6" name="Rectangle 36"/>
          <p:cNvSpPr>
            <a:spLocks noChangeArrowheads="1"/>
          </p:cNvSpPr>
          <p:nvPr/>
        </p:nvSpPr>
        <p:spPr bwMode="auto">
          <a:xfrm>
            <a:off x="0" y="2724150"/>
            <a:ext cx="350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0   0    0      0      0       0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7" name="Rectangle 37"/>
          <p:cNvSpPr>
            <a:spLocks noChangeArrowheads="1"/>
          </p:cNvSpPr>
          <p:nvPr/>
        </p:nvSpPr>
        <p:spPr bwMode="auto">
          <a:xfrm>
            <a:off x="152400" y="32766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0   0    1      1      0       0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8" name="Rectangle 38"/>
          <p:cNvSpPr>
            <a:spLocks noChangeArrowheads="1"/>
          </p:cNvSpPr>
          <p:nvPr/>
        </p:nvSpPr>
        <p:spPr bwMode="auto">
          <a:xfrm>
            <a:off x="152400" y="37338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0   1    0      1      0       1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9" name="Rectangle 39"/>
          <p:cNvSpPr>
            <a:spLocks noChangeArrowheads="1"/>
          </p:cNvSpPr>
          <p:nvPr/>
        </p:nvSpPr>
        <p:spPr bwMode="auto">
          <a:xfrm>
            <a:off x="152400" y="41910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0   1    1      0      0       1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0" name="Rectangle 40"/>
          <p:cNvSpPr>
            <a:spLocks noChangeArrowheads="1"/>
          </p:cNvSpPr>
          <p:nvPr/>
        </p:nvSpPr>
        <p:spPr bwMode="auto">
          <a:xfrm>
            <a:off x="152400" y="46482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1   0    0      0      1       0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1" name="Rectangle 41"/>
          <p:cNvSpPr>
            <a:spLocks noChangeArrowheads="1"/>
          </p:cNvSpPr>
          <p:nvPr/>
        </p:nvSpPr>
        <p:spPr bwMode="auto">
          <a:xfrm>
            <a:off x="152400" y="51054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1   0    1      1      1       0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2" name="Rectangle 42"/>
          <p:cNvSpPr>
            <a:spLocks noChangeArrowheads="1"/>
          </p:cNvSpPr>
          <p:nvPr/>
        </p:nvSpPr>
        <p:spPr bwMode="auto">
          <a:xfrm>
            <a:off x="152400" y="55626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1   1    0      1      1       1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3" name="Rectangle 43"/>
          <p:cNvSpPr>
            <a:spLocks noChangeArrowheads="1"/>
          </p:cNvSpPr>
          <p:nvPr/>
        </p:nvSpPr>
        <p:spPr bwMode="auto">
          <a:xfrm>
            <a:off x="152400" y="60198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1   1    1      0      1       1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4" name="Line 44"/>
          <p:cNvSpPr>
            <a:spLocks noChangeShapeType="1"/>
          </p:cNvSpPr>
          <p:nvPr/>
        </p:nvSpPr>
        <p:spPr bwMode="auto">
          <a:xfrm>
            <a:off x="0" y="27432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5" name="Line 45"/>
          <p:cNvSpPr>
            <a:spLocks noChangeShapeType="1"/>
          </p:cNvSpPr>
          <p:nvPr/>
        </p:nvSpPr>
        <p:spPr bwMode="auto">
          <a:xfrm>
            <a:off x="1600200" y="22860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4067944" y="4565446"/>
            <a:ext cx="496855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由于多个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的异或是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。所以全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状态始终为全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，是无效循环。则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，计数的状态为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N=2</a:t>
            </a:r>
            <a:r>
              <a:rPr lang="en-US" altLang="zh-CN" sz="28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个。但不能自启动。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 animBg="1"/>
      <p:bldP spid="163852" grpId="0" animBg="1"/>
      <p:bldP spid="163853" grpId="0" animBg="1"/>
      <p:bldP spid="163854" grpId="0" animBg="1"/>
      <p:bldP spid="163855" grpId="0" animBg="1"/>
      <p:bldP spid="16385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2648" y="476672"/>
            <a:ext cx="9468544" cy="5976664"/>
          </a:xfrm>
        </p:spPr>
        <p:txBody>
          <a:bodyPr/>
          <a:lstStyle/>
          <a:p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可以直接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扩充状态表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，得到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D0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。（见前面介绍的直接求激励值的方法：根据现态和次态的对应关系，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直接求出激励的值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。）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激励端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D0=1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，只能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对应有效循环的现态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无效循环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（“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”），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D0=1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，移入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个“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”，就能进入有效循环。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根据激励值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D0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的改变，修改</a:t>
            </a: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Q0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次态的值。</a:t>
            </a:r>
            <a:endParaRPr lang="en-US" altLang="zh-CN" sz="3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重新求状态方程（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Q0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次态）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时，将修改后的现态（“</a:t>
            </a:r>
            <a:r>
              <a:rPr lang="en-US" altLang="zh-CN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”），与有效循环的现态，进行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。保证得到</a:t>
            </a:r>
            <a:r>
              <a:rPr lang="zh-CN" altLang="en-US" sz="3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正确的状态方程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0" y="152400"/>
            <a:ext cx="8266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因为状态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为无效循环故修改状态表为: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838200" y="952500"/>
            <a:ext cx="6629400" cy="4579938"/>
            <a:chOff x="528" y="600"/>
            <a:chExt cx="4176" cy="2885"/>
          </a:xfrm>
        </p:grpSpPr>
        <p:sp>
          <p:nvSpPr>
            <p:cNvPr id="164868" name="Line 4"/>
            <p:cNvSpPr>
              <a:spLocks noChangeShapeType="1"/>
            </p:cNvSpPr>
            <p:nvPr/>
          </p:nvSpPr>
          <p:spPr bwMode="auto">
            <a:xfrm>
              <a:off x="960" y="1056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9" name="Line 5"/>
            <p:cNvSpPr>
              <a:spLocks noChangeShapeType="1"/>
            </p:cNvSpPr>
            <p:nvPr/>
          </p:nvSpPr>
          <p:spPr bwMode="auto">
            <a:xfrm>
              <a:off x="2688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528" y="600"/>
              <a:ext cx="41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73" name="Rectangle 9"/>
            <p:cNvSpPr>
              <a:spLocks noChangeArrowheads="1"/>
            </p:cNvSpPr>
            <p:nvPr/>
          </p:nvSpPr>
          <p:spPr bwMode="auto">
            <a:xfrm>
              <a:off x="960" y="1056"/>
              <a:ext cx="34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0   0    0     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0   0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74" name="Rectangle 10"/>
            <p:cNvSpPr>
              <a:spLocks noChangeArrowheads="1"/>
            </p:cNvSpPr>
            <p:nvPr/>
          </p:nvSpPr>
          <p:spPr bwMode="auto">
            <a:xfrm>
              <a:off x="960" y="1344"/>
              <a:ext cx="34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0   0    1      1    0   0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75" name="Rectangle 11"/>
            <p:cNvSpPr>
              <a:spLocks noChangeArrowheads="1"/>
            </p:cNvSpPr>
            <p:nvPr/>
          </p:nvSpPr>
          <p:spPr bwMode="auto">
            <a:xfrm>
              <a:off x="960" y="1632"/>
              <a:ext cx="34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0   1    0      1    0   1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76" name="Rectangle 12"/>
            <p:cNvSpPr>
              <a:spLocks noChangeArrowheads="1"/>
            </p:cNvSpPr>
            <p:nvPr/>
          </p:nvSpPr>
          <p:spPr bwMode="auto">
            <a:xfrm>
              <a:off x="960" y="1920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0   1    1      0    0   1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77" name="Rectangle 13"/>
            <p:cNvSpPr>
              <a:spLocks noChangeArrowheads="1"/>
            </p:cNvSpPr>
            <p:nvPr/>
          </p:nvSpPr>
          <p:spPr bwMode="auto">
            <a:xfrm>
              <a:off x="960" y="2208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1   0    0      0    1   0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78" name="Rectangle 14"/>
            <p:cNvSpPr>
              <a:spLocks noChangeArrowheads="1"/>
            </p:cNvSpPr>
            <p:nvPr/>
          </p:nvSpPr>
          <p:spPr bwMode="auto">
            <a:xfrm>
              <a:off x="960" y="2544"/>
              <a:ext cx="34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1   0    1      1    1   0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960" y="2808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1   1    0      1    1   1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880" name="Rectangle 16"/>
            <p:cNvSpPr>
              <a:spLocks noChangeArrowheads="1"/>
            </p:cNvSpPr>
            <p:nvPr/>
          </p:nvSpPr>
          <p:spPr bwMode="auto">
            <a:xfrm>
              <a:off x="960" y="3120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1   1    1      0    1   1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2895600" y="14573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2895600" y="2143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>
            <a:off x="35052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48768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41910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 flipH="1" flipV="1">
            <a:off x="2057400" y="6191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1905000" y="923925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2286000" y="4667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28956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3429000" y="914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41910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48768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25146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25146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06" name="Rectangle 18"/>
          <p:cNvSpPr>
            <a:spLocks noChangeArrowheads="1"/>
          </p:cNvSpPr>
          <p:nvPr/>
        </p:nvSpPr>
        <p:spPr bwMode="auto">
          <a:xfrm>
            <a:off x="29718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4343400" y="153352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36576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09" name="Rectangle 21"/>
          <p:cNvSpPr>
            <a:spLocks noChangeArrowheads="1"/>
          </p:cNvSpPr>
          <p:nvPr/>
        </p:nvSpPr>
        <p:spPr bwMode="auto">
          <a:xfrm>
            <a:off x="50292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10" name="Rectangle 22"/>
          <p:cNvSpPr>
            <a:spLocks noChangeArrowheads="1"/>
          </p:cNvSpPr>
          <p:nvPr/>
        </p:nvSpPr>
        <p:spPr bwMode="auto">
          <a:xfrm>
            <a:off x="36576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11" name="Rectangle 23"/>
          <p:cNvSpPr>
            <a:spLocks noChangeArrowheads="1"/>
          </p:cNvSpPr>
          <p:nvPr/>
        </p:nvSpPr>
        <p:spPr bwMode="auto">
          <a:xfrm>
            <a:off x="50292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12" name="Rectangle 24"/>
          <p:cNvSpPr>
            <a:spLocks noChangeArrowheads="1"/>
          </p:cNvSpPr>
          <p:nvPr/>
        </p:nvSpPr>
        <p:spPr bwMode="auto">
          <a:xfrm>
            <a:off x="29718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13" name="Rectangle 25"/>
          <p:cNvSpPr>
            <a:spLocks noChangeArrowheads="1"/>
          </p:cNvSpPr>
          <p:nvPr/>
        </p:nvSpPr>
        <p:spPr bwMode="auto">
          <a:xfrm>
            <a:off x="43434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14" name="Rectangle 26"/>
          <p:cNvSpPr>
            <a:spLocks noChangeArrowheads="1"/>
          </p:cNvSpPr>
          <p:nvPr/>
        </p:nvSpPr>
        <p:spPr bwMode="auto">
          <a:xfrm>
            <a:off x="1371600" y="152400"/>
            <a:ext cx="92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918" name="Oval 30"/>
          <p:cNvSpPr>
            <a:spLocks noChangeArrowheads="1"/>
          </p:cNvSpPr>
          <p:nvPr/>
        </p:nvSpPr>
        <p:spPr bwMode="auto">
          <a:xfrm>
            <a:off x="2819400" y="1457325"/>
            <a:ext cx="15240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919" name="Oval 31"/>
          <p:cNvSpPr>
            <a:spLocks noChangeArrowheads="1"/>
          </p:cNvSpPr>
          <p:nvPr/>
        </p:nvSpPr>
        <p:spPr bwMode="auto">
          <a:xfrm rot="5400000">
            <a:off x="4495800" y="1914525"/>
            <a:ext cx="15240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920" name="Oval 32"/>
          <p:cNvSpPr>
            <a:spLocks noChangeArrowheads="1"/>
          </p:cNvSpPr>
          <p:nvPr/>
        </p:nvSpPr>
        <p:spPr bwMode="auto">
          <a:xfrm rot="5400000">
            <a:off x="3124200" y="1914525"/>
            <a:ext cx="15240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65938" name="Object 50"/>
          <p:cNvGraphicFramePr>
            <a:graphicFrameLocks noChangeAspect="1"/>
          </p:cNvGraphicFramePr>
          <p:nvPr/>
        </p:nvGraphicFramePr>
        <p:xfrm>
          <a:off x="2339752" y="3645024"/>
          <a:ext cx="4515155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61" name="Equation" r:id="rId1" imgW="1854200" imgH="876300" progId="Equation.DSMT4">
                  <p:embed/>
                </p:oleObj>
              </mc:Choice>
              <mc:Fallback>
                <p:oleObj name="Equation" r:id="rId1" imgW="1854200" imgH="876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645024"/>
                        <a:ext cx="4515155" cy="213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8" grpId="0" animBg="1"/>
      <p:bldP spid="165919" grpId="0" animBg="1"/>
      <p:bldP spid="1659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50825" y="357166"/>
            <a:ext cx="8893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电路的状态，由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描述。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的状态转换图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state diagram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的表示：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3441682" y="2765438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33"/>
          <p:cNvGrpSpPr/>
          <p:nvPr/>
        </p:nvGrpSpPr>
        <p:grpSpPr bwMode="auto">
          <a:xfrm>
            <a:off x="2000232" y="3632213"/>
            <a:ext cx="4300537" cy="1654175"/>
            <a:chOff x="3016" y="1572"/>
            <a:chExt cx="2709" cy="1042"/>
          </a:xfrm>
        </p:grpSpPr>
        <p:sp>
          <p:nvSpPr>
            <p:cNvPr id="362511" name="Text Box 15"/>
            <p:cNvSpPr txBox="1">
              <a:spLocks noChangeArrowheads="1"/>
            </p:cNvSpPr>
            <p:nvPr/>
          </p:nvSpPr>
          <p:spPr bwMode="auto">
            <a:xfrm>
              <a:off x="3228" y="1888"/>
              <a:ext cx="7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State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512" name="Oval 16"/>
            <p:cNvSpPr>
              <a:spLocks noChangeArrowheads="1"/>
            </p:cNvSpPr>
            <p:nvPr/>
          </p:nvSpPr>
          <p:spPr bwMode="auto">
            <a:xfrm>
              <a:off x="3016" y="1709"/>
              <a:ext cx="1134" cy="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4060" y="1572"/>
              <a:ext cx="54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4014" y="2253"/>
              <a:ext cx="552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4323" y="1663"/>
              <a:ext cx="13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Input / Out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4332" y="2205"/>
              <a:ext cx="13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Input / Out</a:t>
              </a:r>
              <a:endParaRPr kumimoji="0" lang="en-US" altLang="zh-CN" b="1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7010400" y="2362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7010400" y="2971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V="1">
            <a:off x="7010400" y="3200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010400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75438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7543800" y="3429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7620000" y="3505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>
            <a:off x="6877050" y="3200400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5486400" y="2362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5486400" y="2971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 flipV="1">
            <a:off x="5486400" y="3200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5486400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59436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5943600" y="3429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6019800" y="3505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3733800" y="2362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>
            <a:off x="3733800" y="2971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 flipV="1">
            <a:off x="3733800" y="3200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3733800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59" name="Rectangle 23"/>
          <p:cNvSpPr>
            <a:spLocks noChangeArrowheads="1"/>
          </p:cNvSpPr>
          <p:nvPr/>
        </p:nvSpPr>
        <p:spPr bwMode="auto">
          <a:xfrm>
            <a:off x="41910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60" name="Rectangle 24"/>
          <p:cNvSpPr>
            <a:spLocks noChangeArrowheads="1"/>
          </p:cNvSpPr>
          <p:nvPr/>
        </p:nvSpPr>
        <p:spPr bwMode="auto">
          <a:xfrm>
            <a:off x="4191000" y="3429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4267200" y="3505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>
            <a:off x="4724400" y="2590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3" name="Line 27"/>
          <p:cNvSpPr>
            <a:spLocks noChangeShapeType="1"/>
          </p:cNvSpPr>
          <p:nvPr/>
        </p:nvSpPr>
        <p:spPr bwMode="auto">
          <a:xfrm flipH="1">
            <a:off x="3429000" y="3200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4" name="Line 28"/>
          <p:cNvSpPr>
            <a:spLocks noChangeShapeType="1"/>
          </p:cNvSpPr>
          <p:nvPr/>
        </p:nvSpPr>
        <p:spPr bwMode="auto">
          <a:xfrm flipH="1">
            <a:off x="5181600" y="3200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5" name="Line 29"/>
          <p:cNvSpPr>
            <a:spLocks noChangeShapeType="1"/>
          </p:cNvSpPr>
          <p:nvPr/>
        </p:nvSpPr>
        <p:spPr bwMode="auto">
          <a:xfrm>
            <a:off x="6477000" y="2590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6" name="Line 30"/>
          <p:cNvSpPr>
            <a:spLocks noChangeShapeType="1"/>
          </p:cNvSpPr>
          <p:nvPr/>
        </p:nvSpPr>
        <p:spPr bwMode="auto">
          <a:xfrm>
            <a:off x="3429000" y="3200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7" name="Line 31"/>
          <p:cNvSpPr>
            <a:spLocks noChangeShapeType="1"/>
          </p:cNvSpPr>
          <p:nvPr/>
        </p:nvSpPr>
        <p:spPr bwMode="auto">
          <a:xfrm>
            <a:off x="5181600" y="3200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8" name="Line 32"/>
          <p:cNvSpPr>
            <a:spLocks noChangeShapeType="1"/>
          </p:cNvSpPr>
          <p:nvPr/>
        </p:nvSpPr>
        <p:spPr bwMode="auto">
          <a:xfrm>
            <a:off x="6877050" y="32131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9" name="Rectangle 33"/>
          <p:cNvSpPr>
            <a:spLocks noChangeArrowheads="1"/>
          </p:cNvSpPr>
          <p:nvPr/>
        </p:nvSpPr>
        <p:spPr bwMode="auto">
          <a:xfrm>
            <a:off x="457200" y="4495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70" name="Line 34"/>
          <p:cNvSpPr>
            <a:spLocks noChangeShapeType="1"/>
          </p:cNvSpPr>
          <p:nvPr/>
        </p:nvSpPr>
        <p:spPr bwMode="auto">
          <a:xfrm>
            <a:off x="8001000" y="2590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1" name="Rectangle 35"/>
          <p:cNvSpPr>
            <a:spLocks noChangeArrowheads="1"/>
          </p:cNvSpPr>
          <p:nvPr/>
        </p:nvSpPr>
        <p:spPr bwMode="auto">
          <a:xfrm>
            <a:off x="4114800" y="1066800"/>
            <a:ext cx="609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72" name="Rectangle 36"/>
          <p:cNvSpPr>
            <a:spLocks noChangeArrowheads="1"/>
          </p:cNvSpPr>
          <p:nvPr/>
        </p:nvSpPr>
        <p:spPr bwMode="auto">
          <a:xfrm>
            <a:off x="2819400" y="2209800"/>
            <a:ext cx="4572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73" name="Line 37"/>
          <p:cNvSpPr>
            <a:spLocks noChangeShapeType="1"/>
          </p:cNvSpPr>
          <p:nvPr/>
        </p:nvSpPr>
        <p:spPr bwMode="auto">
          <a:xfrm flipH="1">
            <a:off x="4859338" y="37163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4" name="Line 38"/>
          <p:cNvSpPr>
            <a:spLocks noChangeShapeType="1"/>
          </p:cNvSpPr>
          <p:nvPr/>
        </p:nvSpPr>
        <p:spPr bwMode="auto">
          <a:xfrm>
            <a:off x="4724400" y="16764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5" name="Line 39"/>
          <p:cNvSpPr>
            <a:spLocks noChangeShapeType="1"/>
          </p:cNvSpPr>
          <p:nvPr/>
        </p:nvSpPr>
        <p:spPr bwMode="auto">
          <a:xfrm>
            <a:off x="6629400" y="16764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6" name="Rectangle 40"/>
          <p:cNvSpPr>
            <a:spLocks noChangeArrowheads="1"/>
          </p:cNvSpPr>
          <p:nvPr/>
        </p:nvSpPr>
        <p:spPr bwMode="auto">
          <a:xfrm>
            <a:off x="2667000" y="2276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&amp;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4724400" y="13716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8229600" y="1371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9" name="Rectangle 43"/>
          <p:cNvSpPr>
            <a:spLocks noChangeArrowheads="1"/>
          </p:cNvSpPr>
          <p:nvPr/>
        </p:nvSpPr>
        <p:spPr bwMode="auto">
          <a:xfrm>
            <a:off x="41148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80" name="Oval 44"/>
          <p:cNvSpPr>
            <a:spLocks noChangeArrowheads="1"/>
          </p:cNvSpPr>
          <p:nvPr/>
        </p:nvSpPr>
        <p:spPr bwMode="auto">
          <a:xfrm>
            <a:off x="3276600" y="25908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81" name="Line 45"/>
          <p:cNvSpPr>
            <a:spLocks noChangeShapeType="1"/>
          </p:cNvSpPr>
          <p:nvPr/>
        </p:nvSpPr>
        <p:spPr bwMode="auto">
          <a:xfrm>
            <a:off x="3429000" y="2667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2" name="Rectangle 46"/>
          <p:cNvSpPr>
            <a:spLocks noChangeArrowheads="1"/>
          </p:cNvSpPr>
          <p:nvPr/>
        </p:nvSpPr>
        <p:spPr bwMode="auto">
          <a:xfrm>
            <a:off x="1905000" y="2362200"/>
            <a:ext cx="4572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83" name="Rectangle 47"/>
          <p:cNvSpPr>
            <a:spLocks noChangeArrowheads="1"/>
          </p:cNvSpPr>
          <p:nvPr/>
        </p:nvSpPr>
        <p:spPr bwMode="auto">
          <a:xfrm>
            <a:off x="1752600" y="2428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&amp;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984" name="Oval 48"/>
          <p:cNvSpPr>
            <a:spLocks noChangeArrowheads="1"/>
          </p:cNvSpPr>
          <p:nvPr/>
        </p:nvSpPr>
        <p:spPr bwMode="auto">
          <a:xfrm>
            <a:off x="2362200" y="2743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85" name="Line 49"/>
          <p:cNvSpPr>
            <a:spLocks noChangeShapeType="1"/>
          </p:cNvSpPr>
          <p:nvPr/>
        </p:nvSpPr>
        <p:spPr bwMode="auto">
          <a:xfrm>
            <a:off x="25146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6" name="Line 50"/>
          <p:cNvSpPr>
            <a:spLocks noChangeShapeType="1"/>
          </p:cNvSpPr>
          <p:nvPr/>
        </p:nvSpPr>
        <p:spPr bwMode="auto">
          <a:xfrm flipH="1">
            <a:off x="2590800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7" name="Line 51"/>
          <p:cNvSpPr>
            <a:spLocks noChangeShapeType="1"/>
          </p:cNvSpPr>
          <p:nvPr/>
        </p:nvSpPr>
        <p:spPr bwMode="auto">
          <a:xfrm flipV="1">
            <a:off x="2590800" y="1447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 flipH="1">
            <a:off x="2590800" y="14478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9" name="Line 53"/>
          <p:cNvSpPr>
            <a:spLocks noChangeShapeType="1"/>
          </p:cNvSpPr>
          <p:nvPr/>
        </p:nvSpPr>
        <p:spPr bwMode="auto">
          <a:xfrm>
            <a:off x="5003800" y="3716338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0" name="Line 54"/>
          <p:cNvSpPr>
            <a:spLocks noChangeShapeType="1"/>
          </p:cNvSpPr>
          <p:nvPr/>
        </p:nvSpPr>
        <p:spPr bwMode="auto">
          <a:xfrm flipH="1">
            <a:off x="1676400" y="4267200"/>
            <a:ext cx="332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1" name="Line 55"/>
          <p:cNvSpPr>
            <a:spLocks noChangeShapeType="1"/>
          </p:cNvSpPr>
          <p:nvPr/>
        </p:nvSpPr>
        <p:spPr bwMode="auto">
          <a:xfrm flipH="1">
            <a:off x="1676400" y="2971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2" name="Line 56"/>
          <p:cNvSpPr>
            <a:spLocks noChangeShapeType="1"/>
          </p:cNvSpPr>
          <p:nvPr/>
        </p:nvSpPr>
        <p:spPr bwMode="auto">
          <a:xfrm>
            <a:off x="1676400" y="2971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3" name="Line 57"/>
          <p:cNvSpPr>
            <a:spLocks noChangeShapeType="1"/>
          </p:cNvSpPr>
          <p:nvPr/>
        </p:nvSpPr>
        <p:spPr bwMode="auto">
          <a:xfrm>
            <a:off x="6588125" y="37163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4" name="Line 58"/>
          <p:cNvSpPr>
            <a:spLocks noChangeShapeType="1"/>
          </p:cNvSpPr>
          <p:nvPr/>
        </p:nvSpPr>
        <p:spPr bwMode="auto">
          <a:xfrm>
            <a:off x="6732588" y="3716338"/>
            <a:ext cx="0" cy="865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5" name="Line 59"/>
          <p:cNvSpPr>
            <a:spLocks noChangeShapeType="1"/>
          </p:cNvSpPr>
          <p:nvPr/>
        </p:nvSpPr>
        <p:spPr bwMode="auto">
          <a:xfrm flipH="1">
            <a:off x="1371600" y="4572000"/>
            <a:ext cx="5360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6" name="Line 60"/>
          <p:cNvSpPr>
            <a:spLocks noChangeShapeType="1"/>
          </p:cNvSpPr>
          <p:nvPr/>
        </p:nvSpPr>
        <p:spPr bwMode="auto">
          <a:xfrm flipH="1">
            <a:off x="1371600" y="2667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7" name="Line 61"/>
          <p:cNvSpPr>
            <a:spLocks noChangeShapeType="1"/>
          </p:cNvSpPr>
          <p:nvPr/>
        </p:nvSpPr>
        <p:spPr bwMode="auto">
          <a:xfrm>
            <a:off x="1371600" y="26670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8" name="Line 62"/>
          <p:cNvSpPr>
            <a:spLocks noChangeShapeType="1"/>
          </p:cNvSpPr>
          <p:nvPr/>
        </p:nvSpPr>
        <p:spPr bwMode="auto">
          <a:xfrm>
            <a:off x="914400" y="4953000"/>
            <a:ext cx="596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9" name="Oval 63"/>
          <p:cNvSpPr>
            <a:spLocks noChangeArrowheads="1"/>
          </p:cNvSpPr>
          <p:nvPr/>
        </p:nvSpPr>
        <p:spPr bwMode="auto">
          <a:xfrm>
            <a:off x="6553200" y="2514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000" name="Oval 64"/>
          <p:cNvSpPr>
            <a:spLocks noChangeArrowheads="1"/>
          </p:cNvSpPr>
          <p:nvPr/>
        </p:nvSpPr>
        <p:spPr bwMode="auto">
          <a:xfrm>
            <a:off x="8153400" y="2514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001" name="Oval 65"/>
          <p:cNvSpPr>
            <a:spLocks noChangeArrowheads="1"/>
          </p:cNvSpPr>
          <p:nvPr/>
        </p:nvSpPr>
        <p:spPr bwMode="auto">
          <a:xfrm>
            <a:off x="3962400" y="1371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8004" name="Oval 68"/>
          <p:cNvSpPr>
            <a:spLocks noChangeArrowheads="1"/>
          </p:cNvSpPr>
          <p:nvPr/>
        </p:nvSpPr>
        <p:spPr bwMode="auto">
          <a:xfrm>
            <a:off x="4716463" y="36449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8005" name="Oval 69"/>
          <p:cNvSpPr>
            <a:spLocks noChangeArrowheads="1"/>
          </p:cNvSpPr>
          <p:nvPr/>
        </p:nvSpPr>
        <p:spPr bwMode="auto">
          <a:xfrm>
            <a:off x="6463983" y="36449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8006" name="Oval 70"/>
          <p:cNvSpPr>
            <a:spLocks noChangeArrowheads="1"/>
          </p:cNvSpPr>
          <p:nvPr/>
        </p:nvSpPr>
        <p:spPr bwMode="auto">
          <a:xfrm>
            <a:off x="8027988" y="36449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68" name="Object 50"/>
          <p:cNvGraphicFramePr>
            <a:graphicFrameLocks noChangeAspect="1"/>
          </p:cNvGraphicFramePr>
          <p:nvPr/>
        </p:nvGraphicFramePr>
        <p:xfrm>
          <a:off x="2699792" y="5445224"/>
          <a:ext cx="354143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4" name="Equation" r:id="rId1" imgW="1473200" imgH="330200" progId="Equation.DSMT4">
                  <p:embed/>
                </p:oleObj>
              </mc:Choice>
              <mc:Fallback>
                <p:oleObj name="Equation" r:id="rId1" imgW="1473200" imgH="330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445224"/>
                        <a:ext cx="354143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val 25"/>
          <p:cNvSpPr>
            <a:spLocks noChangeArrowheads="1"/>
          </p:cNvSpPr>
          <p:nvPr/>
        </p:nvSpPr>
        <p:spPr bwMode="auto">
          <a:xfrm>
            <a:off x="3339480" y="48607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5109200" y="48691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762000"/>
          </a:xfrm>
          <a:noFill/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6.4.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集成寄存器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152400" y="8382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例：74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LS194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四位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双向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移位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6838" name="Group 54"/>
          <p:cNvGrpSpPr/>
          <p:nvPr/>
        </p:nvGrpSpPr>
        <p:grpSpPr bwMode="auto">
          <a:xfrm>
            <a:off x="644525" y="1927225"/>
            <a:ext cx="6440488" cy="3984625"/>
            <a:chOff x="406" y="1214"/>
            <a:chExt cx="4057" cy="2510"/>
          </a:xfrm>
        </p:grpSpPr>
        <p:sp>
          <p:nvSpPr>
            <p:cNvPr id="246791" name="Rectangle 7"/>
            <p:cNvSpPr>
              <a:spLocks noChangeArrowheads="1"/>
            </p:cNvSpPr>
            <p:nvPr/>
          </p:nvSpPr>
          <p:spPr bwMode="auto">
            <a:xfrm>
              <a:off x="550" y="1886"/>
              <a:ext cx="3888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>
              <a:off x="742" y="3294"/>
              <a:ext cx="0" cy="1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3" name="Line 9"/>
            <p:cNvSpPr>
              <a:spLocks noChangeShapeType="1"/>
            </p:cNvSpPr>
            <p:nvPr/>
          </p:nvSpPr>
          <p:spPr bwMode="auto">
            <a:xfrm>
              <a:off x="1222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1750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>
              <a:off x="2278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6" name="Line 12"/>
            <p:cNvSpPr>
              <a:spLocks noChangeShapeType="1"/>
            </p:cNvSpPr>
            <p:nvPr/>
          </p:nvSpPr>
          <p:spPr bwMode="auto">
            <a:xfrm>
              <a:off x="2806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3286" y="3230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>
              <a:off x="3814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9" name="Line 15"/>
            <p:cNvSpPr>
              <a:spLocks noChangeShapeType="1"/>
            </p:cNvSpPr>
            <p:nvPr/>
          </p:nvSpPr>
          <p:spPr bwMode="auto">
            <a:xfrm>
              <a:off x="4294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 flipV="1">
              <a:off x="694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 flipV="1">
              <a:off x="1126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 flipV="1">
              <a:off x="1654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 flipV="1">
              <a:off x="2182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 flipV="1">
              <a:off x="2758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 flipV="1">
              <a:off x="3238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6" name="Line 22"/>
            <p:cNvSpPr>
              <a:spLocks noChangeShapeType="1"/>
            </p:cNvSpPr>
            <p:nvPr/>
          </p:nvSpPr>
          <p:spPr bwMode="auto">
            <a:xfrm flipV="1">
              <a:off x="3718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7" name="Line 23"/>
            <p:cNvSpPr>
              <a:spLocks noChangeShapeType="1"/>
            </p:cNvSpPr>
            <p:nvPr/>
          </p:nvSpPr>
          <p:spPr bwMode="auto">
            <a:xfrm flipV="1">
              <a:off x="4246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8" name="Rectangle 24"/>
            <p:cNvSpPr>
              <a:spLocks noChangeArrowheads="1"/>
            </p:cNvSpPr>
            <p:nvPr/>
          </p:nvSpPr>
          <p:spPr bwMode="auto">
            <a:xfrm>
              <a:off x="598" y="28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4150" y="28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10" name="Rectangle 26"/>
            <p:cNvSpPr>
              <a:spLocks noChangeArrowheads="1"/>
            </p:cNvSpPr>
            <p:nvPr/>
          </p:nvSpPr>
          <p:spPr bwMode="auto">
            <a:xfrm>
              <a:off x="4150" y="1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11" name="Rectangle 27"/>
            <p:cNvSpPr>
              <a:spLocks noChangeArrowheads="1"/>
            </p:cNvSpPr>
            <p:nvPr/>
          </p:nvSpPr>
          <p:spPr bwMode="auto">
            <a:xfrm>
              <a:off x="550" y="183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16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12" name="Rectangle 28"/>
            <p:cNvSpPr>
              <a:spLocks noChangeArrowheads="1"/>
            </p:cNvSpPr>
            <p:nvPr/>
          </p:nvSpPr>
          <p:spPr bwMode="auto">
            <a:xfrm>
              <a:off x="1846" y="231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74LS194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14" name="Rectangle 30"/>
            <p:cNvSpPr>
              <a:spLocks noChangeArrowheads="1"/>
            </p:cNvSpPr>
            <p:nvPr/>
          </p:nvSpPr>
          <p:spPr bwMode="auto">
            <a:xfrm>
              <a:off x="1651" y="335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15" name="Rectangle 31"/>
            <p:cNvSpPr>
              <a:spLocks noChangeArrowheads="1"/>
            </p:cNvSpPr>
            <p:nvPr/>
          </p:nvSpPr>
          <p:spPr bwMode="auto">
            <a:xfrm>
              <a:off x="406" y="121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CC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16" name="Rectangle 32"/>
            <p:cNvSpPr>
              <a:spLocks noChangeArrowheads="1"/>
            </p:cNvSpPr>
            <p:nvPr/>
          </p:nvSpPr>
          <p:spPr bwMode="auto">
            <a:xfrm>
              <a:off x="2538" y="126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>
              <a:off x="4146" y="340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18" name="Rectangle 34"/>
            <p:cNvSpPr>
              <a:spLocks noChangeArrowheads="1"/>
            </p:cNvSpPr>
            <p:nvPr/>
          </p:nvSpPr>
          <p:spPr bwMode="auto">
            <a:xfrm>
              <a:off x="1450" y="126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19" name="Rectangle 35"/>
            <p:cNvSpPr>
              <a:spLocks noChangeArrowheads="1"/>
            </p:cNvSpPr>
            <p:nvPr/>
          </p:nvSpPr>
          <p:spPr bwMode="auto">
            <a:xfrm>
              <a:off x="1994" y="126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20" name="Rectangle 36"/>
            <p:cNvSpPr>
              <a:spLocks noChangeArrowheads="1"/>
            </p:cNvSpPr>
            <p:nvPr/>
          </p:nvSpPr>
          <p:spPr bwMode="auto">
            <a:xfrm>
              <a:off x="951" y="126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22" name="Rectangle 38"/>
            <p:cNvSpPr>
              <a:spLocks noChangeArrowheads="1"/>
            </p:cNvSpPr>
            <p:nvPr/>
          </p:nvSpPr>
          <p:spPr bwMode="auto">
            <a:xfrm>
              <a:off x="3511" y="127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23" name="Rectangle 39"/>
            <p:cNvSpPr>
              <a:spLocks noChangeArrowheads="1"/>
            </p:cNvSpPr>
            <p:nvPr/>
          </p:nvSpPr>
          <p:spPr bwMode="auto">
            <a:xfrm>
              <a:off x="3148" y="335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24" name="Line 40"/>
            <p:cNvSpPr>
              <a:spLocks noChangeShapeType="1"/>
            </p:cNvSpPr>
            <p:nvPr/>
          </p:nvSpPr>
          <p:spPr bwMode="auto">
            <a:xfrm>
              <a:off x="552" y="240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25" name="Line 41"/>
            <p:cNvSpPr>
              <a:spLocks noChangeShapeType="1"/>
            </p:cNvSpPr>
            <p:nvPr/>
          </p:nvSpPr>
          <p:spPr bwMode="auto">
            <a:xfrm>
              <a:off x="744" y="24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26" name="Line 42"/>
            <p:cNvSpPr>
              <a:spLocks noChangeShapeType="1"/>
            </p:cNvSpPr>
            <p:nvPr/>
          </p:nvSpPr>
          <p:spPr bwMode="auto">
            <a:xfrm flipH="1">
              <a:off x="552" y="25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28" name="Rectangle 44"/>
            <p:cNvSpPr>
              <a:spLocks noChangeArrowheads="1"/>
            </p:cNvSpPr>
            <p:nvPr/>
          </p:nvSpPr>
          <p:spPr bwMode="auto">
            <a:xfrm>
              <a:off x="2195" y="335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29" name="Rectangle 45"/>
            <p:cNvSpPr>
              <a:spLocks noChangeArrowheads="1"/>
            </p:cNvSpPr>
            <p:nvPr/>
          </p:nvSpPr>
          <p:spPr bwMode="auto">
            <a:xfrm>
              <a:off x="2694" y="335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30" name="Rectangle 46"/>
            <p:cNvSpPr>
              <a:spLocks noChangeArrowheads="1"/>
            </p:cNvSpPr>
            <p:nvPr/>
          </p:nvSpPr>
          <p:spPr bwMode="auto">
            <a:xfrm>
              <a:off x="3647" y="3359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SL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31" name="Rectangle 47"/>
            <p:cNvSpPr>
              <a:spLocks noChangeArrowheads="1"/>
            </p:cNvSpPr>
            <p:nvPr/>
          </p:nvSpPr>
          <p:spPr bwMode="auto">
            <a:xfrm>
              <a:off x="3037" y="130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32" name="Rectangle 48"/>
            <p:cNvSpPr>
              <a:spLocks noChangeArrowheads="1"/>
            </p:cNvSpPr>
            <p:nvPr/>
          </p:nvSpPr>
          <p:spPr bwMode="auto">
            <a:xfrm>
              <a:off x="608" y="335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CR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653" y="3449"/>
              <a:ext cx="2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34" name="Rectangle 50"/>
            <p:cNvSpPr>
              <a:spLocks noChangeArrowheads="1"/>
            </p:cNvSpPr>
            <p:nvPr/>
          </p:nvSpPr>
          <p:spPr bwMode="auto">
            <a:xfrm>
              <a:off x="4081" y="126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35" name="Rectangle 51"/>
            <p:cNvSpPr>
              <a:spLocks noChangeArrowheads="1"/>
            </p:cNvSpPr>
            <p:nvPr/>
          </p:nvSpPr>
          <p:spPr bwMode="auto">
            <a:xfrm>
              <a:off x="1132" y="334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SR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6837" name="Oval 53"/>
            <p:cNvSpPr>
              <a:spLocks noChangeArrowheads="1"/>
            </p:cNvSpPr>
            <p:nvPr/>
          </p:nvSpPr>
          <p:spPr bwMode="auto">
            <a:xfrm>
              <a:off x="703" y="3203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1403350" y="5229225"/>
            <a:ext cx="62696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并行数据输入端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7816" name="Group 8"/>
          <p:cNvGrpSpPr/>
          <p:nvPr/>
        </p:nvGrpSpPr>
        <p:grpSpPr bwMode="auto">
          <a:xfrm>
            <a:off x="1403350" y="4560888"/>
            <a:ext cx="2012950" cy="579437"/>
            <a:chOff x="748" y="2737"/>
            <a:chExt cx="1268" cy="365"/>
          </a:xfrm>
        </p:grpSpPr>
        <p:sp>
          <p:nvSpPr>
            <p:cNvPr id="247817" name="Rectangle 9"/>
            <p:cNvSpPr>
              <a:spLocks noChangeArrowheads="1"/>
            </p:cNvSpPr>
            <p:nvPr/>
          </p:nvSpPr>
          <p:spPr bwMode="auto">
            <a:xfrm>
              <a:off x="748" y="2737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CR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清0端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7818" name="Line 10"/>
            <p:cNvSpPr>
              <a:spLocks noChangeShapeType="1"/>
            </p:cNvSpPr>
            <p:nvPr/>
          </p:nvSpPr>
          <p:spPr bwMode="auto">
            <a:xfrm>
              <a:off x="795" y="2800"/>
              <a:ext cx="27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1331913" y="6092825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计数脉冲输入端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上升沿有效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1403350" y="1268413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21" name="Line 13"/>
          <p:cNvSpPr>
            <a:spLocks noChangeShapeType="1"/>
          </p:cNvSpPr>
          <p:nvPr/>
        </p:nvSpPr>
        <p:spPr bwMode="auto">
          <a:xfrm>
            <a:off x="1708150" y="3500438"/>
            <a:ext cx="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2" name="Line 14"/>
          <p:cNvSpPr>
            <a:spLocks noChangeShapeType="1"/>
          </p:cNvSpPr>
          <p:nvPr/>
        </p:nvSpPr>
        <p:spPr bwMode="auto">
          <a:xfrm>
            <a:off x="24701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3" name="Line 15"/>
          <p:cNvSpPr>
            <a:spLocks noChangeShapeType="1"/>
          </p:cNvSpPr>
          <p:nvPr/>
        </p:nvSpPr>
        <p:spPr bwMode="auto">
          <a:xfrm>
            <a:off x="33083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4" name="Line 16"/>
          <p:cNvSpPr>
            <a:spLocks noChangeShapeType="1"/>
          </p:cNvSpPr>
          <p:nvPr/>
        </p:nvSpPr>
        <p:spPr bwMode="auto">
          <a:xfrm>
            <a:off x="41465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5" name="Line 17"/>
          <p:cNvSpPr>
            <a:spLocks noChangeShapeType="1"/>
          </p:cNvSpPr>
          <p:nvPr/>
        </p:nvSpPr>
        <p:spPr bwMode="auto">
          <a:xfrm>
            <a:off x="49847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6" name="Line 18"/>
          <p:cNvSpPr>
            <a:spLocks noChangeShapeType="1"/>
          </p:cNvSpPr>
          <p:nvPr/>
        </p:nvSpPr>
        <p:spPr bwMode="auto">
          <a:xfrm>
            <a:off x="5746750" y="3402013"/>
            <a:ext cx="0" cy="204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7" name="Line 19"/>
          <p:cNvSpPr>
            <a:spLocks noChangeShapeType="1"/>
          </p:cNvSpPr>
          <p:nvPr/>
        </p:nvSpPr>
        <p:spPr bwMode="auto">
          <a:xfrm>
            <a:off x="65849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8" name="Line 20"/>
          <p:cNvSpPr>
            <a:spLocks noChangeShapeType="1"/>
          </p:cNvSpPr>
          <p:nvPr/>
        </p:nvSpPr>
        <p:spPr bwMode="auto">
          <a:xfrm>
            <a:off x="73469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9" name="Line 21"/>
          <p:cNvSpPr>
            <a:spLocks noChangeShapeType="1"/>
          </p:cNvSpPr>
          <p:nvPr/>
        </p:nvSpPr>
        <p:spPr bwMode="auto">
          <a:xfrm flipV="1">
            <a:off x="16319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0" name="Line 22"/>
          <p:cNvSpPr>
            <a:spLocks noChangeShapeType="1"/>
          </p:cNvSpPr>
          <p:nvPr/>
        </p:nvSpPr>
        <p:spPr bwMode="auto">
          <a:xfrm flipV="1">
            <a:off x="23177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1" name="Line 23"/>
          <p:cNvSpPr>
            <a:spLocks noChangeShapeType="1"/>
          </p:cNvSpPr>
          <p:nvPr/>
        </p:nvSpPr>
        <p:spPr bwMode="auto">
          <a:xfrm flipV="1">
            <a:off x="31559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2" name="Line 24"/>
          <p:cNvSpPr>
            <a:spLocks noChangeShapeType="1"/>
          </p:cNvSpPr>
          <p:nvPr/>
        </p:nvSpPr>
        <p:spPr bwMode="auto">
          <a:xfrm flipV="1">
            <a:off x="39941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3" name="Line 25"/>
          <p:cNvSpPr>
            <a:spLocks noChangeShapeType="1"/>
          </p:cNvSpPr>
          <p:nvPr/>
        </p:nvSpPr>
        <p:spPr bwMode="auto">
          <a:xfrm flipV="1">
            <a:off x="49085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4" name="Line 26"/>
          <p:cNvSpPr>
            <a:spLocks noChangeShapeType="1"/>
          </p:cNvSpPr>
          <p:nvPr/>
        </p:nvSpPr>
        <p:spPr bwMode="auto">
          <a:xfrm flipV="1">
            <a:off x="56705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5" name="Line 27"/>
          <p:cNvSpPr>
            <a:spLocks noChangeShapeType="1"/>
          </p:cNvSpPr>
          <p:nvPr/>
        </p:nvSpPr>
        <p:spPr bwMode="auto">
          <a:xfrm flipV="1">
            <a:off x="64325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6" name="Line 28"/>
          <p:cNvSpPr>
            <a:spLocks noChangeShapeType="1"/>
          </p:cNvSpPr>
          <p:nvPr/>
        </p:nvSpPr>
        <p:spPr bwMode="auto">
          <a:xfrm flipV="1">
            <a:off x="72707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7" name="Rectangle 29"/>
          <p:cNvSpPr>
            <a:spLocks noChangeArrowheads="1"/>
          </p:cNvSpPr>
          <p:nvPr/>
        </p:nvSpPr>
        <p:spPr bwMode="auto">
          <a:xfrm>
            <a:off x="1479550" y="27828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38" name="Rectangle 30"/>
          <p:cNvSpPr>
            <a:spLocks noChangeArrowheads="1"/>
          </p:cNvSpPr>
          <p:nvPr/>
        </p:nvSpPr>
        <p:spPr bwMode="auto">
          <a:xfrm>
            <a:off x="7118350" y="27828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39" name="Rectangle 31"/>
          <p:cNvSpPr>
            <a:spLocks noChangeArrowheads="1"/>
          </p:cNvSpPr>
          <p:nvPr/>
        </p:nvSpPr>
        <p:spPr bwMode="auto">
          <a:xfrm>
            <a:off x="7118350" y="11826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40" name="Rectangle 32"/>
          <p:cNvSpPr>
            <a:spLocks noChangeArrowheads="1"/>
          </p:cNvSpPr>
          <p:nvPr/>
        </p:nvSpPr>
        <p:spPr bwMode="auto">
          <a:xfrm>
            <a:off x="1403350" y="11826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41" name="Rectangle 33"/>
          <p:cNvSpPr>
            <a:spLocks noChangeArrowheads="1"/>
          </p:cNvSpPr>
          <p:nvPr/>
        </p:nvSpPr>
        <p:spPr bwMode="auto">
          <a:xfrm>
            <a:off x="3460750" y="1944688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74LS194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42" name="Rectangle 34"/>
          <p:cNvSpPr>
            <a:spLocks noChangeArrowheads="1"/>
          </p:cNvSpPr>
          <p:nvPr/>
        </p:nvSpPr>
        <p:spPr bwMode="auto">
          <a:xfrm>
            <a:off x="3151188" y="36068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43" name="Rectangle 35"/>
          <p:cNvSpPr>
            <a:spLocks noChangeArrowheads="1"/>
          </p:cNvSpPr>
          <p:nvPr/>
        </p:nvSpPr>
        <p:spPr bwMode="auto">
          <a:xfrm>
            <a:off x="1174750" y="201613"/>
            <a:ext cx="89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44" name="Rectangle 36"/>
          <p:cNvSpPr>
            <a:spLocks noChangeArrowheads="1"/>
          </p:cNvSpPr>
          <p:nvPr/>
        </p:nvSpPr>
        <p:spPr bwMode="auto">
          <a:xfrm>
            <a:off x="4559300" y="2746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7112000" y="3678238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46" name="Rectangle 38"/>
          <p:cNvSpPr>
            <a:spLocks noChangeArrowheads="1"/>
          </p:cNvSpPr>
          <p:nvPr/>
        </p:nvSpPr>
        <p:spPr bwMode="auto">
          <a:xfrm>
            <a:off x="2832100" y="2746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47" name="Rectangle 39"/>
          <p:cNvSpPr>
            <a:spLocks noChangeArrowheads="1"/>
          </p:cNvSpPr>
          <p:nvPr/>
        </p:nvSpPr>
        <p:spPr bwMode="auto">
          <a:xfrm>
            <a:off x="3695700" y="2746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48" name="Rectangle 40"/>
          <p:cNvSpPr>
            <a:spLocks noChangeArrowheads="1"/>
          </p:cNvSpPr>
          <p:nvPr/>
        </p:nvSpPr>
        <p:spPr bwMode="auto">
          <a:xfrm>
            <a:off x="2039938" y="2746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49" name="Rectangle 41"/>
          <p:cNvSpPr>
            <a:spLocks noChangeArrowheads="1"/>
          </p:cNvSpPr>
          <p:nvPr/>
        </p:nvSpPr>
        <p:spPr bwMode="auto">
          <a:xfrm>
            <a:off x="6103938" y="2936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50" name="Rectangle 42"/>
          <p:cNvSpPr>
            <a:spLocks noChangeArrowheads="1"/>
          </p:cNvSpPr>
          <p:nvPr/>
        </p:nvSpPr>
        <p:spPr bwMode="auto">
          <a:xfrm>
            <a:off x="5527675" y="36068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51" name="Line 43"/>
          <p:cNvSpPr>
            <a:spLocks noChangeShapeType="1"/>
          </p:cNvSpPr>
          <p:nvPr/>
        </p:nvSpPr>
        <p:spPr bwMode="auto">
          <a:xfrm>
            <a:off x="1406525" y="20939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52" name="Line 44"/>
          <p:cNvSpPr>
            <a:spLocks noChangeShapeType="1"/>
          </p:cNvSpPr>
          <p:nvPr/>
        </p:nvSpPr>
        <p:spPr bwMode="auto">
          <a:xfrm>
            <a:off x="1711325" y="20939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53" name="Line 45"/>
          <p:cNvSpPr>
            <a:spLocks noChangeShapeType="1"/>
          </p:cNvSpPr>
          <p:nvPr/>
        </p:nvSpPr>
        <p:spPr bwMode="auto">
          <a:xfrm flipH="1">
            <a:off x="1406525" y="23987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54" name="Rectangle 46"/>
          <p:cNvSpPr>
            <a:spLocks noChangeArrowheads="1"/>
          </p:cNvSpPr>
          <p:nvPr/>
        </p:nvSpPr>
        <p:spPr bwMode="auto">
          <a:xfrm>
            <a:off x="4014788" y="36068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55" name="Rectangle 47"/>
          <p:cNvSpPr>
            <a:spLocks noChangeArrowheads="1"/>
          </p:cNvSpPr>
          <p:nvPr/>
        </p:nvSpPr>
        <p:spPr bwMode="auto">
          <a:xfrm>
            <a:off x="4806950" y="36068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56" name="Rectangle 48"/>
          <p:cNvSpPr>
            <a:spLocks noChangeArrowheads="1"/>
          </p:cNvSpPr>
          <p:nvPr/>
        </p:nvSpPr>
        <p:spPr bwMode="auto">
          <a:xfrm>
            <a:off x="6319838" y="3606800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SL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57" name="Rectangle 49"/>
          <p:cNvSpPr>
            <a:spLocks noChangeArrowheads="1"/>
          </p:cNvSpPr>
          <p:nvPr/>
        </p:nvSpPr>
        <p:spPr bwMode="auto">
          <a:xfrm>
            <a:off x="5351463" y="346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baseline="-25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58" name="Rectangle 50"/>
          <p:cNvSpPr>
            <a:spLocks noChangeArrowheads="1"/>
          </p:cNvSpPr>
          <p:nvPr/>
        </p:nvSpPr>
        <p:spPr bwMode="auto">
          <a:xfrm>
            <a:off x="1495425" y="360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CR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59" name="Line 51"/>
          <p:cNvSpPr>
            <a:spLocks noChangeShapeType="1"/>
          </p:cNvSpPr>
          <p:nvPr/>
        </p:nvSpPr>
        <p:spPr bwMode="auto">
          <a:xfrm>
            <a:off x="1566863" y="374967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60" name="Rectangle 52"/>
          <p:cNvSpPr>
            <a:spLocks noChangeArrowheads="1"/>
          </p:cNvSpPr>
          <p:nvPr/>
        </p:nvSpPr>
        <p:spPr bwMode="auto">
          <a:xfrm>
            <a:off x="7008813" y="2746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61" name="Rectangle 53"/>
          <p:cNvSpPr>
            <a:spLocks noChangeArrowheads="1"/>
          </p:cNvSpPr>
          <p:nvPr/>
        </p:nvSpPr>
        <p:spPr bwMode="auto">
          <a:xfrm>
            <a:off x="2327275" y="3586163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7862" name="Oval 54"/>
          <p:cNvSpPr>
            <a:spLocks noChangeArrowheads="1"/>
          </p:cNvSpPr>
          <p:nvPr/>
        </p:nvSpPr>
        <p:spPr bwMode="auto">
          <a:xfrm>
            <a:off x="1619250" y="33575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/>
      <p:bldP spid="247819" grpId="0" autoUpdateAnimBg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755650" y="5013325"/>
            <a:ext cx="62696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并行数据输出端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952500" y="1066800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>
            <a:off x="12573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20193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28575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>
            <a:off x="36957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45339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5295900" y="3200400"/>
            <a:ext cx="0" cy="20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>
            <a:off x="61341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>
            <a:off x="68961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0" name="Line 18"/>
          <p:cNvSpPr>
            <a:spLocks noChangeShapeType="1"/>
          </p:cNvSpPr>
          <p:nvPr/>
        </p:nvSpPr>
        <p:spPr bwMode="auto">
          <a:xfrm flipV="1">
            <a:off x="11811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1" name="Line 19"/>
          <p:cNvSpPr>
            <a:spLocks noChangeShapeType="1"/>
          </p:cNvSpPr>
          <p:nvPr/>
        </p:nvSpPr>
        <p:spPr bwMode="auto">
          <a:xfrm flipV="1">
            <a:off x="18669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2" name="Line 20"/>
          <p:cNvSpPr>
            <a:spLocks noChangeShapeType="1"/>
          </p:cNvSpPr>
          <p:nvPr/>
        </p:nvSpPr>
        <p:spPr bwMode="auto">
          <a:xfrm flipV="1">
            <a:off x="27051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V="1">
            <a:off x="35433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 flipV="1">
            <a:off x="44577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 flipV="1">
            <a:off x="52197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6" name="Line 24"/>
          <p:cNvSpPr>
            <a:spLocks noChangeShapeType="1"/>
          </p:cNvSpPr>
          <p:nvPr/>
        </p:nvSpPr>
        <p:spPr bwMode="auto">
          <a:xfrm flipV="1">
            <a:off x="59817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7" name="Line 25"/>
          <p:cNvSpPr>
            <a:spLocks noChangeShapeType="1"/>
          </p:cNvSpPr>
          <p:nvPr/>
        </p:nvSpPr>
        <p:spPr bwMode="auto">
          <a:xfrm flipV="1">
            <a:off x="68199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8" name="Rectangle 26"/>
          <p:cNvSpPr>
            <a:spLocks noChangeArrowheads="1"/>
          </p:cNvSpPr>
          <p:nvPr/>
        </p:nvSpPr>
        <p:spPr bwMode="auto">
          <a:xfrm>
            <a:off x="10287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66675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60" name="Rectangle 28"/>
          <p:cNvSpPr>
            <a:spLocks noChangeArrowheads="1"/>
          </p:cNvSpPr>
          <p:nvPr/>
        </p:nvSpPr>
        <p:spPr bwMode="auto">
          <a:xfrm>
            <a:off x="6667500" y="981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61" name="Rectangle 29"/>
          <p:cNvSpPr>
            <a:spLocks noChangeArrowheads="1"/>
          </p:cNvSpPr>
          <p:nvPr/>
        </p:nvSpPr>
        <p:spPr bwMode="auto">
          <a:xfrm>
            <a:off x="9525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62" name="Rectangle 30"/>
          <p:cNvSpPr>
            <a:spLocks noChangeArrowheads="1"/>
          </p:cNvSpPr>
          <p:nvPr/>
        </p:nvSpPr>
        <p:spPr bwMode="auto">
          <a:xfrm>
            <a:off x="3009900" y="174307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74LS194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63" name="Rectangle 31"/>
          <p:cNvSpPr>
            <a:spLocks noChangeArrowheads="1"/>
          </p:cNvSpPr>
          <p:nvPr/>
        </p:nvSpPr>
        <p:spPr bwMode="auto">
          <a:xfrm>
            <a:off x="2700338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64" name="Rectangle 32"/>
          <p:cNvSpPr>
            <a:spLocks noChangeArrowheads="1"/>
          </p:cNvSpPr>
          <p:nvPr/>
        </p:nvSpPr>
        <p:spPr bwMode="auto">
          <a:xfrm>
            <a:off x="723900" y="0"/>
            <a:ext cx="89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65" name="Rectangle 33"/>
          <p:cNvSpPr>
            <a:spLocks noChangeArrowheads="1"/>
          </p:cNvSpPr>
          <p:nvPr/>
        </p:nvSpPr>
        <p:spPr bwMode="auto">
          <a:xfrm>
            <a:off x="4108450" y="7302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66" name="Line 34"/>
          <p:cNvSpPr>
            <a:spLocks noChangeShapeType="1"/>
          </p:cNvSpPr>
          <p:nvPr/>
        </p:nvSpPr>
        <p:spPr bwMode="auto">
          <a:xfrm>
            <a:off x="6661150" y="3476625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67" name="Rectangle 35"/>
          <p:cNvSpPr>
            <a:spLocks noChangeArrowheads="1"/>
          </p:cNvSpPr>
          <p:nvPr/>
        </p:nvSpPr>
        <p:spPr bwMode="auto">
          <a:xfrm>
            <a:off x="2381250" y="7302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68" name="Rectangle 36"/>
          <p:cNvSpPr>
            <a:spLocks noChangeArrowheads="1"/>
          </p:cNvSpPr>
          <p:nvPr/>
        </p:nvSpPr>
        <p:spPr bwMode="auto">
          <a:xfrm>
            <a:off x="3244850" y="7302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69" name="Rectangle 37"/>
          <p:cNvSpPr>
            <a:spLocks noChangeArrowheads="1"/>
          </p:cNvSpPr>
          <p:nvPr/>
        </p:nvSpPr>
        <p:spPr bwMode="auto">
          <a:xfrm>
            <a:off x="1589088" y="7302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70" name="Rectangle 38"/>
          <p:cNvSpPr>
            <a:spLocks noChangeArrowheads="1"/>
          </p:cNvSpPr>
          <p:nvPr/>
        </p:nvSpPr>
        <p:spPr bwMode="auto">
          <a:xfrm>
            <a:off x="5653088" y="920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71" name="Rectangle 39"/>
          <p:cNvSpPr>
            <a:spLocks noChangeArrowheads="1"/>
          </p:cNvSpPr>
          <p:nvPr/>
        </p:nvSpPr>
        <p:spPr bwMode="auto">
          <a:xfrm>
            <a:off x="5076825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72" name="Line 40"/>
          <p:cNvSpPr>
            <a:spLocks noChangeShapeType="1"/>
          </p:cNvSpPr>
          <p:nvPr/>
        </p:nvSpPr>
        <p:spPr bwMode="auto">
          <a:xfrm>
            <a:off x="955675" y="1892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73" name="Line 41"/>
          <p:cNvSpPr>
            <a:spLocks noChangeShapeType="1"/>
          </p:cNvSpPr>
          <p:nvPr/>
        </p:nvSpPr>
        <p:spPr bwMode="auto">
          <a:xfrm>
            <a:off x="1260475" y="18923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74" name="Line 42"/>
          <p:cNvSpPr>
            <a:spLocks noChangeShapeType="1"/>
          </p:cNvSpPr>
          <p:nvPr/>
        </p:nvSpPr>
        <p:spPr bwMode="auto">
          <a:xfrm flipH="1">
            <a:off x="955675" y="21971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75" name="Rectangle 43"/>
          <p:cNvSpPr>
            <a:spLocks noChangeArrowheads="1"/>
          </p:cNvSpPr>
          <p:nvPr/>
        </p:nvSpPr>
        <p:spPr bwMode="auto">
          <a:xfrm>
            <a:off x="3563938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76" name="Rectangle 44"/>
          <p:cNvSpPr>
            <a:spLocks noChangeArrowheads="1"/>
          </p:cNvSpPr>
          <p:nvPr/>
        </p:nvSpPr>
        <p:spPr bwMode="auto">
          <a:xfrm>
            <a:off x="4356100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77" name="Rectangle 45"/>
          <p:cNvSpPr>
            <a:spLocks noChangeArrowheads="1"/>
          </p:cNvSpPr>
          <p:nvPr/>
        </p:nvSpPr>
        <p:spPr bwMode="auto">
          <a:xfrm>
            <a:off x="5868988" y="3405188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SL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78" name="Rectangle 46"/>
          <p:cNvSpPr>
            <a:spLocks noChangeArrowheads="1"/>
          </p:cNvSpPr>
          <p:nvPr/>
        </p:nvSpPr>
        <p:spPr bwMode="auto">
          <a:xfrm>
            <a:off x="4900613" y="1444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79" name="Rectangle 47"/>
          <p:cNvSpPr>
            <a:spLocks noChangeArrowheads="1"/>
          </p:cNvSpPr>
          <p:nvPr/>
        </p:nvSpPr>
        <p:spPr bwMode="auto">
          <a:xfrm>
            <a:off x="1044575" y="3405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80" name="Line 48"/>
          <p:cNvSpPr>
            <a:spLocks noChangeShapeType="1"/>
          </p:cNvSpPr>
          <p:nvPr/>
        </p:nvSpPr>
        <p:spPr bwMode="auto">
          <a:xfrm>
            <a:off x="1116013" y="35480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81" name="Rectangle 49"/>
          <p:cNvSpPr>
            <a:spLocks noChangeArrowheads="1"/>
          </p:cNvSpPr>
          <p:nvPr/>
        </p:nvSpPr>
        <p:spPr bwMode="auto">
          <a:xfrm>
            <a:off x="6557963" y="7302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82" name="Rectangle 50"/>
          <p:cNvSpPr>
            <a:spLocks noChangeArrowheads="1"/>
          </p:cNvSpPr>
          <p:nvPr/>
        </p:nvSpPr>
        <p:spPr bwMode="auto">
          <a:xfrm>
            <a:off x="1876425" y="3384550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SR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83" name="Rectangle 51"/>
          <p:cNvSpPr>
            <a:spLocks noChangeArrowheads="1"/>
          </p:cNvSpPr>
          <p:nvPr/>
        </p:nvSpPr>
        <p:spPr bwMode="auto">
          <a:xfrm>
            <a:off x="684213" y="4221163"/>
            <a:ext cx="77059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SR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SL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分别是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右移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左移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串行数据输入端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8884" name="Rectangle 52"/>
          <p:cNvSpPr>
            <a:spLocks noChangeArrowheads="1"/>
          </p:cNvSpPr>
          <p:nvPr/>
        </p:nvSpPr>
        <p:spPr bwMode="auto">
          <a:xfrm>
            <a:off x="755650" y="5715016"/>
            <a:ext cx="94599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、M</a:t>
            </a:r>
            <a:r>
              <a:rPr lang="en-US" altLang="zh-CN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工作方式控制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右移，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左移，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置数，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保持）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/>
      <p:bldP spid="24888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5236" y="857250"/>
            <a:ext cx="854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0  0   0  0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156674" y="876300"/>
            <a:ext cx="8821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62" name="Line 6"/>
          <p:cNvSpPr>
            <a:spLocks noChangeShapeType="1"/>
          </p:cNvSpPr>
          <p:nvPr/>
        </p:nvSpPr>
        <p:spPr bwMode="auto">
          <a:xfrm>
            <a:off x="6170124" y="3333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123336" y="188913"/>
            <a:ext cx="60580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CR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M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  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8256099" y="260350"/>
          <a:ext cx="720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231" name="公式" r:id="rId1" imgW="482600" imgH="381000" progId="Equation.3">
                  <p:embed/>
                </p:oleObj>
              </mc:Choice>
              <mc:Fallback>
                <p:oleObj name="公式" r:id="rId1" imgW="482600" imgH="381000" progId="Equation.3">
                  <p:embed/>
                  <p:pic>
                    <p:nvPicPr>
                      <p:cNvPr id="0" name="Picture 3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099" y="260350"/>
                        <a:ext cx="7207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6816236" y="331788"/>
          <a:ext cx="64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232" name="公式" r:id="rId3" imgW="482600" imgH="368300" progId="Equation.3">
                  <p:embed/>
                </p:oleObj>
              </mc:Choice>
              <mc:Fallback>
                <p:oleObj name="公式" r:id="rId3" imgW="482600" imgH="368300" progId="Equation.3">
                  <p:embed/>
                  <p:pic>
                    <p:nvPicPr>
                      <p:cNvPr id="0" name="Picture 3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236" y="331788"/>
                        <a:ext cx="64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7" name="Object 11"/>
          <p:cNvGraphicFramePr>
            <a:graphicFrameLocks noChangeAspect="1"/>
          </p:cNvGraphicFramePr>
          <p:nvPr/>
        </p:nvGraphicFramePr>
        <p:xfrm>
          <a:off x="6168536" y="331788"/>
          <a:ext cx="647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233" name="公式" r:id="rId5" imgW="482600" imgH="381000" progId="Equation.3">
                  <p:embed/>
                </p:oleObj>
              </mc:Choice>
              <mc:Fallback>
                <p:oleObj name="公式" r:id="rId5" imgW="482600" imgH="381000" progId="Equation.3">
                  <p:embed/>
                  <p:pic>
                    <p:nvPicPr>
                      <p:cNvPr id="0" name="Picture 3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536" y="331788"/>
                        <a:ext cx="6477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8" name="Object 12"/>
          <p:cNvGraphicFramePr>
            <a:graphicFrameLocks noChangeAspect="1"/>
          </p:cNvGraphicFramePr>
          <p:nvPr/>
        </p:nvGraphicFramePr>
        <p:xfrm>
          <a:off x="7465524" y="260350"/>
          <a:ext cx="720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234" name="公式" r:id="rId7" imgW="482600" imgH="368300" progId="Equation.3">
                  <p:embed/>
                </p:oleObj>
              </mc:Choice>
              <mc:Fallback>
                <p:oleObj name="公式" r:id="rId7" imgW="482600" imgH="368300" progId="Equation.3">
                  <p:embed/>
                  <p:pic>
                    <p:nvPicPr>
                      <p:cNvPr id="0" name="Picture 3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524" y="260350"/>
                        <a:ext cx="720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91" name="Line 35"/>
          <p:cNvSpPr>
            <a:spLocks noChangeShapeType="1"/>
          </p:cNvSpPr>
          <p:nvPr/>
        </p:nvSpPr>
        <p:spPr bwMode="auto">
          <a:xfrm>
            <a:off x="229699" y="2619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9939" name="Group 83"/>
          <p:cNvGrpSpPr/>
          <p:nvPr/>
        </p:nvGrpSpPr>
        <p:grpSpPr bwMode="auto">
          <a:xfrm>
            <a:off x="85236" y="3213100"/>
            <a:ext cx="8478838" cy="581025"/>
            <a:chOff x="0" y="2024"/>
            <a:chExt cx="5341" cy="366"/>
          </a:xfrm>
        </p:grpSpPr>
        <p:sp>
          <p:nvSpPr>
            <p:cNvPr id="249876" name="Rectangle 20"/>
            <p:cNvSpPr>
              <a:spLocks noChangeArrowheads="1"/>
            </p:cNvSpPr>
            <p:nvPr/>
          </p:nvSpPr>
          <p:spPr bwMode="auto">
            <a:xfrm>
              <a:off x="0" y="202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d   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49878" name="Object 22"/>
            <p:cNvGraphicFramePr>
              <a:graphicFrameLocks noChangeAspect="1"/>
            </p:cNvGraphicFramePr>
            <p:nvPr/>
          </p:nvGraphicFramePr>
          <p:xfrm>
            <a:off x="4332" y="2024"/>
            <a:ext cx="2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35" name="公式" r:id="rId9" imgW="342900" imgH="381000" progId="Equation.3">
                    <p:embed/>
                  </p:oleObj>
                </mc:Choice>
                <mc:Fallback>
                  <p:oleObj name="公式" r:id="rId9" imgW="342900" imgH="381000" progId="Equation.3">
                    <p:embed/>
                    <p:pic>
                      <p:nvPicPr>
                        <p:cNvPr id="0" name="Picture 3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024"/>
                          <a:ext cx="28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9" name="Object 23"/>
            <p:cNvGraphicFramePr>
              <a:graphicFrameLocks noChangeAspect="1"/>
            </p:cNvGraphicFramePr>
            <p:nvPr/>
          </p:nvGraphicFramePr>
          <p:xfrm>
            <a:off x="4694" y="2024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36" name="公式" r:id="rId11" imgW="342900" imgH="368300" progId="Equation.3">
                    <p:embed/>
                  </p:oleObj>
                </mc:Choice>
                <mc:Fallback>
                  <p:oleObj name="公式" r:id="rId11" imgW="342900" imgH="368300" progId="Equation.3">
                    <p:embed/>
                    <p:pic>
                      <p:nvPicPr>
                        <p:cNvPr id="0" name="Picture 3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024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80" name="Object 24"/>
            <p:cNvGraphicFramePr>
              <a:graphicFrameLocks noChangeAspect="1"/>
            </p:cNvGraphicFramePr>
            <p:nvPr/>
          </p:nvGraphicFramePr>
          <p:xfrm>
            <a:off x="5057" y="2024"/>
            <a:ext cx="28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37" name="公式" r:id="rId13" imgW="342900" imgH="368300" progId="Equation.3">
                    <p:embed/>
                  </p:oleObj>
                </mc:Choice>
                <mc:Fallback>
                  <p:oleObj name="公式" r:id="rId13" imgW="342900" imgH="368300" progId="Equation.3">
                    <p:embed/>
                    <p:pic>
                      <p:nvPicPr>
                        <p:cNvPr id="0" name="Picture 34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024"/>
                          <a:ext cx="284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899" name="Line 43"/>
            <p:cNvSpPr>
              <a:spLocks noChangeShapeType="1"/>
            </p:cNvSpPr>
            <p:nvPr/>
          </p:nvSpPr>
          <p:spPr bwMode="auto">
            <a:xfrm flipV="1">
              <a:off x="2018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0" name="Line 44"/>
            <p:cNvSpPr>
              <a:spLocks noChangeShapeType="1"/>
            </p:cNvSpPr>
            <p:nvPr/>
          </p:nvSpPr>
          <p:spPr bwMode="auto">
            <a:xfrm flipH="1">
              <a:off x="1882" y="229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1" name="Line 45"/>
            <p:cNvSpPr>
              <a:spLocks noChangeShapeType="1"/>
            </p:cNvSpPr>
            <p:nvPr/>
          </p:nvSpPr>
          <p:spPr bwMode="auto">
            <a:xfrm>
              <a:off x="2018" y="206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9938" name="Group 82"/>
          <p:cNvGrpSpPr/>
          <p:nvPr/>
        </p:nvGrpSpPr>
        <p:grpSpPr bwMode="auto">
          <a:xfrm>
            <a:off x="85236" y="2638425"/>
            <a:ext cx="8478838" cy="579438"/>
            <a:chOff x="0" y="1662"/>
            <a:chExt cx="5341" cy="365"/>
          </a:xfrm>
        </p:grpSpPr>
        <p:sp>
          <p:nvSpPr>
            <p:cNvPr id="249870" name="Rectangle 14"/>
            <p:cNvSpPr>
              <a:spLocks noChangeArrowheads="1"/>
            </p:cNvSpPr>
            <p:nvPr/>
          </p:nvSpPr>
          <p:spPr bwMode="auto">
            <a:xfrm>
              <a:off x="0" y="1662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d   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49872" name="Object 16"/>
            <p:cNvGraphicFramePr>
              <a:graphicFrameLocks noChangeAspect="1"/>
            </p:cNvGraphicFramePr>
            <p:nvPr/>
          </p:nvGraphicFramePr>
          <p:xfrm>
            <a:off x="4241" y="1706"/>
            <a:ext cx="28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38" name="公式" r:id="rId15" imgW="342900" imgH="381000" progId="Equation.3">
                    <p:embed/>
                  </p:oleObj>
                </mc:Choice>
                <mc:Fallback>
                  <p:oleObj name="公式" r:id="rId15" imgW="342900" imgH="381000" progId="Equation.3">
                    <p:embed/>
                    <p:pic>
                      <p:nvPicPr>
                        <p:cNvPr id="0" name="Picture 34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706"/>
                          <a:ext cx="28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3" name="Object 17"/>
            <p:cNvGraphicFramePr>
              <a:graphicFrameLocks noChangeAspect="1"/>
            </p:cNvGraphicFramePr>
            <p:nvPr/>
          </p:nvGraphicFramePr>
          <p:xfrm>
            <a:off x="4694" y="1706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39" name="公式" r:id="rId17" imgW="342900" imgH="368300" progId="Equation.3">
                    <p:embed/>
                  </p:oleObj>
                </mc:Choice>
                <mc:Fallback>
                  <p:oleObj name="公式" r:id="rId17" imgW="342900" imgH="368300" progId="Equation.3">
                    <p:embed/>
                    <p:pic>
                      <p:nvPicPr>
                        <p:cNvPr id="0" name="Picture 3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706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4" name="Object 18"/>
            <p:cNvGraphicFramePr>
              <a:graphicFrameLocks noChangeAspect="1"/>
            </p:cNvGraphicFramePr>
            <p:nvPr/>
          </p:nvGraphicFramePr>
          <p:xfrm>
            <a:off x="5057" y="1706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40" name="公式" r:id="rId19" imgW="342900" imgH="368300" progId="Equation.3">
                    <p:embed/>
                  </p:oleObj>
                </mc:Choice>
                <mc:Fallback>
                  <p:oleObj name="公式" r:id="rId19" imgW="342900" imgH="368300" progId="Equation.3">
                    <p:embed/>
                    <p:pic>
                      <p:nvPicPr>
                        <p:cNvPr id="0" name="Picture 3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706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904" name="Line 48"/>
            <p:cNvSpPr>
              <a:spLocks noChangeShapeType="1"/>
            </p:cNvSpPr>
            <p:nvPr/>
          </p:nvSpPr>
          <p:spPr bwMode="auto">
            <a:xfrm flipV="1">
              <a:off x="2018" y="170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5" name="Line 49"/>
            <p:cNvSpPr>
              <a:spLocks noChangeShapeType="1"/>
            </p:cNvSpPr>
            <p:nvPr/>
          </p:nvSpPr>
          <p:spPr bwMode="auto">
            <a:xfrm flipH="1">
              <a:off x="1882" y="193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6" name="Line 50"/>
            <p:cNvSpPr>
              <a:spLocks noChangeShapeType="1"/>
            </p:cNvSpPr>
            <p:nvPr/>
          </p:nvSpPr>
          <p:spPr bwMode="auto">
            <a:xfrm>
              <a:off x="2018" y="170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9936" name="Group 80"/>
          <p:cNvGrpSpPr/>
          <p:nvPr/>
        </p:nvGrpSpPr>
        <p:grpSpPr bwMode="auto">
          <a:xfrm>
            <a:off x="85236" y="1484314"/>
            <a:ext cx="8478838" cy="585788"/>
            <a:chOff x="0" y="935"/>
            <a:chExt cx="5341" cy="369"/>
          </a:xfrm>
        </p:grpSpPr>
        <p:sp>
          <p:nvSpPr>
            <p:cNvPr id="249882" name="Rectangle 26"/>
            <p:cNvSpPr>
              <a:spLocks noChangeArrowheads="1"/>
            </p:cNvSpPr>
            <p:nvPr/>
          </p:nvSpPr>
          <p:spPr bwMode="auto">
            <a:xfrm>
              <a:off x="0" y="936"/>
              <a:ext cx="386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49912" name="Object 56"/>
            <p:cNvGraphicFramePr>
              <a:graphicFrameLocks noChangeAspect="1"/>
            </p:cNvGraphicFramePr>
            <p:nvPr/>
          </p:nvGraphicFramePr>
          <p:xfrm>
            <a:off x="3878" y="935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41" name="公式" r:id="rId21" imgW="342900" imgH="381000" progId="Equation.3">
                    <p:embed/>
                  </p:oleObj>
                </mc:Choice>
                <mc:Fallback>
                  <p:oleObj name="公式" r:id="rId21" imgW="342900" imgH="381000" progId="Equation.3">
                    <p:embed/>
                    <p:pic>
                      <p:nvPicPr>
                        <p:cNvPr id="0" name="Picture 34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935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3" name="Object 57"/>
            <p:cNvGraphicFramePr>
              <a:graphicFrameLocks noChangeAspect="1"/>
            </p:cNvGraphicFramePr>
            <p:nvPr/>
          </p:nvGraphicFramePr>
          <p:xfrm>
            <a:off x="4286" y="935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42" name="公式" r:id="rId23" imgW="342900" imgH="368300" progId="Equation.3">
                    <p:embed/>
                  </p:oleObj>
                </mc:Choice>
                <mc:Fallback>
                  <p:oleObj name="公式" r:id="rId23" imgW="342900" imgH="368300" progId="Equation.3">
                    <p:embed/>
                    <p:pic>
                      <p:nvPicPr>
                        <p:cNvPr id="0" name="Picture 34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935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4" name="Object 58"/>
            <p:cNvGraphicFramePr>
              <a:graphicFrameLocks noChangeAspect="1"/>
            </p:cNvGraphicFramePr>
            <p:nvPr/>
          </p:nvGraphicFramePr>
          <p:xfrm>
            <a:off x="4694" y="935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43" name="公式" r:id="rId25" imgW="342900" imgH="368300" progId="Equation.3">
                    <p:embed/>
                  </p:oleObj>
                </mc:Choice>
                <mc:Fallback>
                  <p:oleObj name="公式" r:id="rId25" imgW="342900" imgH="368300" progId="Equation.3">
                    <p:embed/>
                    <p:pic>
                      <p:nvPicPr>
                        <p:cNvPr id="0" name="Picture 3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935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5" name="Object 59"/>
            <p:cNvGraphicFramePr>
              <a:graphicFrameLocks noChangeAspect="1"/>
            </p:cNvGraphicFramePr>
            <p:nvPr/>
          </p:nvGraphicFramePr>
          <p:xfrm>
            <a:off x="5057" y="935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44" name="公式" r:id="rId27" imgW="342900" imgH="381000" progId="Equation.3">
                    <p:embed/>
                  </p:oleObj>
                </mc:Choice>
                <mc:Fallback>
                  <p:oleObj name="公式" r:id="rId27" imgW="342900" imgH="381000" progId="Equation.3">
                    <p:embed/>
                    <p:pic>
                      <p:nvPicPr>
                        <p:cNvPr id="0" name="Picture 34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935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40" name="Group 84"/>
          <p:cNvGrpSpPr/>
          <p:nvPr/>
        </p:nvGrpSpPr>
        <p:grpSpPr bwMode="auto">
          <a:xfrm>
            <a:off x="85236" y="3644903"/>
            <a:ext cx="8596313" cy="584201"/>
            <a:chOff x="0" y="2296"/>
            <a:chExt cx="5415" cy="368"/>
          </a:xfrm>
        </p:grpSpPr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0" y="2296"/>
              <a:ext cx="54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</a:t>
              </a:r>
              <a:r>
                <a:rPr lang="en-US" altLang="zh-CN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9894" name="Line 38"/>
            <p:cNvSpPr>
              <a:spLocks noChangeShapeType="1"/>
            </p:cNvSpPr>
            <p:nvPr/>
          </p:nvSpPr>
          <p:spPr bwMode="auto">
            <a:xfrm flipV="1">
              <a:off x="2018" y="23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895" name="Line 39"/>
            <p:cNvSpPr>
              <a:spLocks noChangeShapeType="1"/>
            </p:cNvSpPr>
            <p:nvPr/>
          </p:nvSpPr>
          <p:spPr bwMode="auto">
            <a:xfrm flipH="1">
              <a:off x="1882" y="261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896" name="Line 40"/>
            <p:cNvSpPr>
              <a:spLocks noChangeShapeType="1"/>
            </p:cNvSpPr>
            <p:nvPr/>
          </p:nvSpPr>
          <p:spPr bwMode="auto">
            <a:xfrm>
              <a:off x="2018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9917" name="Object 61"/>
            <p:cNvGraphicFramePr>
              <a:graphicFrameLocks noChangeAspect="1"/>
            </p:cNvGraphicFramePr>
            <p:nvPr/>
          </p:nvGraphicFramePr>
          <p:xfrm>
            <a:off x="3878" y="2341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45" name="公式" r:id="rId29" imgW="342900" imgH="368300" progId="Equation.3">
                    <p:embed/>
                  </p:oleObj>
                </mc:Choice>
                <mc:Fallback>
                  <p:oleObj name="公式" r:id="rId29" imgW="342900" imgH="368300" progId="Equation.3">
                    <p:embed/>
                    <p:pic>
                      <p:nvPicPr>
                        <p:cNvPr id="0" name="Picture 3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341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8" name="Object 62"/>
            <p:cNvGraphicFramePr>
              <a:graphicFrameLocks noChangeAspect="1"/>
            </p:cNvGraphicFramePr>
            <p:nvPr/>
          </p:nvGraphicFramePr>
          <p:xfrm>
            <a:off x="4377" y="2341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46" name="公式" r:id="rId31" imgW="342900" imgH="368300" progId="Equation.3">
                    <p:embed/>
                  </p:oleObj>
                </mc:Choice>
                <mc:Fallback>
                  <p:oleObj name="公式" r:id="rId31" imgW="342900" imgH="368300" progId="Equation.3">
                    <p:embed/>
                    <p:pic>
                      <p:nvPicPr>
                        <p:cNvPr id="0" name="Picture 34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341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9" name="Object 63"/>
            <p:cNvGraphicFramePr>
              <a:graphicFrameLocks noChangeAspect="1"/>
            </p:cNvGraphicFramePr>
            <p:nvPr/>
          </p:nvGraphicFramePr>
          <p:xfrm>
            <a:off x="4740" y="2341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47" name="公式" r:id="rId33" imgW="342900" imgH="381000" progId="Equation.3">
                    <p:embed/>
                  </p:oleObj>
                </mc:Choice>
                <mc:Fallback>
                  <p:oleObj name="公式" r:id="rId33" imgW="342900" imgH="381000" progId="Equation.3">
                    <p:embed/>
                    <p:pic>
                      <p:nvPicPr>
                        <p:cNvPr id="0" name="Picture 34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341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41" name="Group 85"/>
          <p:cNvGrpSpPr/>
          <p:nvPr/>
        </p:nvGrpSpPr>
        <p:grpSpPr bwMode="auto">
          <a:xfrm>
            <a:off x="85236" y="4292600"/>
            <a:ext cx="8515350" cy="581025"/>
            <a:chOff x="0" y="2704"/>
            <a:chExt cx="5364" cy="366"/>
          </a:xfrm>
        </p:grpSpPr>
        <p:sp>
          <p:nvSpPr>
            <p:cNvPr id="249898" name="Rectangle 42"/>
            <p:cNvSpPr>
              <a:spLocks noChangeArrowheads="1"/>
            </p:cNvSpPr>
            <p:nvPr/>
          </p:nvSpPr>
          <p:spPr bwMode="auto">
            <a:xfrm>
              <a:off x="0" y="2705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</a:t>
              </a:r>
              <a:r>
                <a:rPr lang="en-US" altLang="zh-CN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9920" name="Line 64"/>
            <p:cNvSpPr>
              <a:spLocks noChangeShapeType="1"/>
            </p:cNvSpPr>
            <p:nvPr/>
          </p:nvSpPr>
          <p:spPr bwMode="auto">
            <a:xfrm flipV="1">
              <a:off x="2018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21" name="Line 65"/>
            <p:cNvSpPr>
              <a:spLocks noChangeShapeType="1"/>
            </p:cNvSpPr>
            <p:nvPr/>
          </p:nvSpPr>
          <p:spPr bwMode="auto">
            <a:xfrm flipH="1">
              <a:off x="1882" y="297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22" name="Line 66"/>
            <p:cNvSpPr>
              <a:spLocks noChangeShapeType="1"/>
            </p:cNvSpPr>
            <p:nvPr/>
          </p:nvSpPr>
          <p:spPr bwMode="auto">
            <a:xfrm>
              <a:off x="2018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9923" name="Object 67"/>
            <p:cNvGraphicFramePr>
              <a:graphicFrameLocks noChangeAspect="1"/>
            </p:cNvGraphicFramePr>
            <p:nvPr/>
          </p:nvGraphicFramePr>
          <p:xfrm>
            <a:off x="3878" y="2704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48" name="公式" r:id="rId35" imgW="342900" imgH="368300" progId="Equation.3">
                    <p:embed/>
                  </p:oleObj>
                </mc:Choice>
                <mc:Fallback>
                  <p:oleObj name="公式" r:id="rId35" imgW="342900" imgH="368300" progId="Equation.3">
                    <p:embed/>
                    <p:pic>
                      <p:nvPicPr>
                        <p:cNvPr id="0" name="Picture 34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704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24" name="Object 68"/>
            <p:cNvGraphicFramePr>
              <a:graphicFrameLocks noChangeAspect="1"/>
            </p:cNvGraphicFramePr>
            <p:nvPr/>
          </p:nvGraphicFramePr>
          <p:xfrm>
            <a:off x="4377" y="2704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49" name="公式" r:id="rId37" imgW="342900" imgH="368300" progId="Equation.3">
                    <p:embed/>
                  </p:oleObj>
                </mc:Choice>
                <mc:Fallback>
                  <p:oleObj name="公式" r:id="rId37" imgW="342900" imgH="368300" progId="Equation.3">
                    <p:embed/>
                    <p:pic>
                      <p:nvPicPr>
                        <p:cNvPr id="0" name="Picture 3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704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25" name="Object 69"/>
            <p:cNvGraphicFramePr>
              <a:graphicFrameLocks noChangeAspect="1"/>
            </p:cNvGraphicFramePr>
            <p:nvPr/>
          </p:nvGraphicFramePr>
          <p:xfrm>
            <a:off x="4740" y="2704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50" name="公式" r:id="rId39" imgW="342900" imgH="381000" progId="Equation.3">
                    <p:embed/>
                  </p:oleObj>
                </mc:Choice>
                <mc:Fallback>
                  <p:oleObj name="公式" r:id="rId39" imgW="342900" imgH="381000" progId="Equation.3">
                    <p:embed/>
                    <p:pic>
                      <p:nvPicPr>
                        <p:cNvPr id="0" name="Picture 3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704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42" name="Group 86"/>
          <p:cNvGrpSpPr/>
          <p:nvPr/>
        </p:nvGrpSpPr>
        <p:grpSpPr bwMode="auto">
          <a:xfrm>
            <a:off x="85236" y="4797429"/>
            <a:ext cx="8586788" cy="584201"/>
            <a:chOff x="-22" y="3022"/>
            <a:chExt cx="5409" cy="368"/>
          </a:xfrm>
        </p:grpSpPr>
        <p:sp>
          <p:nvSpPr>
            <p:cNvPr id="249903" name="Rectangle 47"/>
            <p:cNvSpPr>
              <a:spLocks noChangeArrowheads="1"/>
            </p:cNvSpPr>
            <p:nvPr/>
          </p:nvSpPr>
          <p:spPr bwMode="auto">
            <a:xfrm>
              <a:off x="-22" y="3022"/>
              <a:ext cx="386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49931" name="Object 75"/>
            <p:cNvGraphicFramePr>
              <a:graphicFrameLocks noChangeAspect="1"/>
            </p:cNvGraphicFramePr>
            <p:nvPr/>
          </p:nvGraphicFramePr>
          <p:xfrm>
            <a:off x="3878" y="3067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51" name="公式" r:id="rId41" imgW="342900" imgH="381000" progId="Equation.3">
                    <p:embed/>
                  </p:oleObj>
                </mc:Choice>
                <mc:Fallback>
                  <p:oleObj name="公式" r:id="rId41" imgW="342900" imgH="381000" progId="Equation.3">
                    <p:embed/>
                    <p:pic>
                      <p:nvPicPr>
                        <p:cNvPr id="0" name="Picture 3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067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32" name="Object 76"/>
            <p:cNvGraphicFramePr>
              <a:graphicFrameLocks noChangeAspect="1"/>
            </p:cNvGraphicFramePr>
            <p:nvPr/>
          </p:nvGraphicFramePr>
          <p:xfrm>
            <a:off x="4286" y="3067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52" name="公式" r:id="rId43" imgW="342900" imgH="368300" progId="Equation.3">
                    <p:embed/>
                  </p:oleObj>
                </mc:Choice>
                <mc:Fallback>
                  <p:oleObj name="公式" r:id="rId43" imgW="342900" imgH="368300" progId="Equation.3">
                    <p:embed/>
                    <p:pic>
                      <p:nvPicPr>
                        <p:cNvPr id="0" name="Picture 3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067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33" name="Object 77"/>
            <p:cNvGraphicFramePr>
              <a:graphicFrameLocks noChangeAspect="1"/>
            </p:cNvGraphicFramePr>
            <p:nvPr/>
          </p:nvGraphicFramePr>
          <p:xfrm>
            <a:off x="4694" y="3067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53" name="公式" r:id="rId45" imgW="342900" imgH="368300" progId="Equation.3">
                    <p:embed/>
                  </p:oleObj>
                </mc:Choice>
                <mc:Fallback>
                  <p:oleObj name="公式" r:id="rId45" imgW="342900" imgH="368300" progId="Equation.3">
                    <p:embed/>
                    <p:pic>
                      <p:nvPicPr>
                        <p:cNvPr id="0" name="Picture 3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067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34" name="Object 78"/>
            <p:cNvGraphicFramePr>
              <a:graphicFrameLocks noChangeAspect="1"/>
            </p:cNvGraphicFramePr>
            <p:nvPr/>
          </p:nvGraphicFramePr>
          <p:xfrm>
            <a:off x="5103" y="3067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254" name="公式" r:id="rId47" imgW="342900" imgH="381000" progId="Equation.3">
                    <p:embed/>
                  </p:oleObj>
                </mc:Choice>
                <mc:Fallback>
                  <p:oleObj name="公式" r:id="rId47" imgW="342900" imgH="381000" progId="Equation.3">
                    <p:embed/>
                    <p:pic>
                      <p:nvPicPr>
                        <p:cNvPr id="0" name="Picture 3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067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37" name="Group 81"/>
          <p:cNvGrpSpPr/>
          <p:nvPr/>
        </p:nvGrpSpPr>
        <p:grpSpPr bwMode="auto">
          <a:xfrm>
            <a:off x="85236" y="1989136"/>
            <a:ext cx="8591550" cy="584199"/>
            <a:chOff x="0" y="1253"/>
            <a:chExt cx="5412" cy="368"/>
          </a:xfrm>
        </p:grpSpPr>
        <p:sp>
          <p:nvSpPr>
            <p:cNvPr id="249909" name="Line 53"/>
            <p:cNvSpPr>
              <a:spLocks noChangeShapeType="1"/>
            </p:cNvSpPr>
            <p:nvPr/>
          </p:nvSpPr>
          <p:spPr bwMode="auto">
            <a:xfrm flipV="1">
              <a:off x="2018" y="134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10" name="Line 54"/>
            <p:cNvSpPr>
              <a:spLocks noChangeShapeType="1"/>
            </p:cNvSpPr>
            <p:nvPr/>
          </p:nvSpPr>
          <p:spPr bwMode="auto">
            <a:xfrm flipH="1">
              <a:off x="1882" y="157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11" name="Line 55"/>
            <p:cNvSpPr>
              <a:spLocks noChangeShapeType="1"/>
            </p:cNvSpPr>
            <p:nvPr/>
          </p:nvSpPr>
          <p:spPr bwMode="auto">
            <a:xfrm>
              <a:off x="2018" y="134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35" name="Rectangle 79"/>
            <p:cNvSpPr>
              <a:spLocks noChangeArrowheads="1"/>
            </p:cNvSpPr>
            <p:nvPr/>
          </p:nvSpPr>
          <p:spPr bwMode="auto">
            <a:xfrm>
              <a:off x="0" y="1253"/>
              <a:ext cx="541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66" name="组合 65"/>
          <p:cNvGrpSpPr/>
          <p:nvPr/>
        </p:nvGrpSpPr>
        <p:grpSpPr>
          <a:xfrm>
            <a:off x="428596" y="5786454"/>
            <a:ext cx="7626081" cy="598046"/>
            <a:chOff x="571472" y="5630307"/>
            <a:chExt cx="7626081" cy="598046"/>
          </a:xfrm>
        </p:grpSpPr>
        <p:sp>
          <p:nvSpPr>
            <p:cNvPr id="61" name="矩形 60"/>
            <p:cNvSpPr/>
            <p:nvPr/>
          </p:nvSpPr>
          <p:spPr>
            <a:xfrm>
              <a:off x="571472" y="5630307"/>
              <a:ext cx="10727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857356" y="5643578"/>
              <a:ext cx="63401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右移，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左移，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置数，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8358214" y="100773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清零</a:t>
            </a:r>
            <a:endParaRPr lang="zh-CN" altLang="en-US" sz="2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72462" y="1714488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上升沿</a:t>
            </a:r>
            <a:endParaRPr lang="zh-CN" altLang="en-US" sz="2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358214" y="222217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置数</a:t>
            </a:r>
            <a:endParaRPr lang="zh-CN" altLang="en-US" sz="2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358214" y="500825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  <a:endParaRPr lang="zh-CN" altLang="en-US" sz="2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537079" y="2793681"/>
            <a:ext cx="6783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endParaRPr lang="zh-CN" altLang="en-US" sz="2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531338" y="3222309"/>
            <a:ext cx="6783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endParaRPr lang="zh-CN" altLang="en-US" sz="2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37079" y="371475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</a:t>
            </a:r>
            <a:r>
              <a:rPr lang="en-US" altLang="zh-CN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537079" y="428625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</a:t>
            </a:r>
            <a:r>
              <a:rPr lang="en-US" altLang="zh-CN" sz="26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9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468313" y="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例：利用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74LS194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四位双向移位寄存器构成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917" name="Rectangle 37"/>
          <p:cNvSpPr>
            <a:spLocks noChangeArrowheads="1"/>
          </p:cNvSpPr>
          <p:nvPr/>
        </p:nvSpPr>
        <p:spPr bwMode="auto">
          <a:xfrm>
            <a:off x="0" y="476250"/>
            <a:ext cx="77059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。计数状态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的变化序列为：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918" name="Rectangle 38"/>
          <p:cNvSpPr>
            <a:spLocks noChangeArrowheads="1"/>
          </p:cNvSpPr>
          <p:nvPr/>
        </p:nvSpPr>
        <p:spPr bwMode="auto">
          <a:xfrm>
            <a:off x="1547813" y="1125538"/>
            <a:ext cx="526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011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001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100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919" name="Line 39"/>
          <p:cNvSpPr>
            <a:spLocks noChangeShapeType="1"/>
          </p:cNvSpPr>
          <p:nvPr/>
        </p:nvSpPr>
        <p:spPr bwMode="auto">
          <a:xfrm>
            <a:off x="2482850" y="14144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1" name="Line 41"/>
          <p:cNvSpPr>
            <a:spLocks noChangeShapeType="1"/>
          </p:cNvSpPr>
          <p:nvPr/>
        </p:nvSpPr>
        <p:spPr bwMode="auto">
          <a:xfrm>
            <a:off x="3924300" y="14144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2" name="Line 42"/>
          <p:cNvSpPr>
            <a:spLocks noChangeShapeType="1"/>
          </p:cNvSpPr>
          <p:nvPr/>
        </p:nvSpPr>
        <p:spPr bwMode="auto">
          <a:xfrm>
            <a:off x="5291138" y="14144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3" name="Line 43"/>
          <p:cNvSpPr>
            <a:spLocks noChangeShapeType="1"/>
          </p:cNvSpPr>
          <p:nvPr/>
        </p:nvSpPr>
        <p:spPr bwMode="auto">
          <a:xfrm>
            <a:off x="6227763" y="1630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 flipH="1">
            <a:off x="1979613" y="19907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1979613" y="1630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0" y="1989138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先令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工作方式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控制端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时钟作用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下，将寄存器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置数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，再使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时钟作用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右移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循环计数。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0944" name="Group 64"/>
          <p:cNvGrpSpPr/>
          <p:nvPr/>
        </p:nvGrpSpPr>
        <p:grpSpPr bwMode="auto">
          <a:xfrm>
            <a:off x="828675" y="3146425"/>
            <a:ext cx="6203950" cy="3711575"/>
            <a:chOff x="522" y="1982"/>
            <a:chExt cx="3908" cy="2338"/>
          </a:xfrm>
        </p:grpSpPr>
        <p:sp>
          <p:nvSpPr>
            <p:cNvPr id="250884" name="Rectangle 4"/>
            <p:cNvSpPr>
              <a:spLocks noChangeArrowheads="1"/>
            </p:cNvSpPr>
            <p:nvPr/>
          </p:nvSpPr>
          <p:spPr bwMode="auto">
            <a:xfrm>
              <a:off x="1338" y="2296"/>
              <a:ext cx="2352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85" name="Rectangle 5"/>
            <p:cNvSpPr>
              <a:spLocks noChangeArrowheads="1"/>
            </p:cNvSpPr>
            <p:nvPr/>
          </p:nvSpPr>
          <p:spPr bwMode="auto">
            <a:xfrm>
              <a:off x="1338" y="305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0886" name="Rectangle 6"/>
            <p:cNvSpPr>
              <a:spLocks noChangeArrowheads="1"/>
            </p:cNvSpPr>
            <p:nvPr/>
          </p:nvSpPr>
          <p:spPr bwMode="auto">
            <a:xfrm>
              <a:off x="1818" y="3253"/>
              <a:ext cx="13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0888" name="Rectangle 8"/>
            <p:cNvSpPr>
              <a:spLocks noChangeArrowheads="1"/>
            </p:cNvSpPr>
            <p:nvPr/>
          </p:nvSpPr>
          <p:spPr bwMode="auto">
            <a:xfrm>
              <a:off x="1935" y="2300"/>
              <a:ext cx="14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0889" name="Rectangle 9"/>
            <p:cNvSpPr>
              <a:spLocks noChangeArrowheads="1"/>
            </p:cNvSpPr>
            <p:nvPr/>
          </p:nvSpPr>
          <p:spPr bwMode="auto">
            <a:xfrm>
              <a:off x="2026" y="2799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74LS194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0893" name="Line 13"/>
            <p:cNvSpPr>
              <a:spLocks noChangeShapeType="1"/>
            </p:cNvSpPr>
            <p:nvPr/>
          </p:nvSpPr>
          <p:spPr bwMode="auto">
            <a:xfrm>
              <a:off x="1962" y="3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4" name="Line 14"/>
            <p:cNvSpPr>
              <a:spLocks noChangeShapeType="1"/>
            </p:cNvSpPr>
            <p:nvPr/>
          </p:nvSpPr>
          <p:spPr bwMode="auto">
            <a:xfrm>
              <a:off x="2298" y="3640"/>
              <a:ext cx="0" cy="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5" name="Line 15"/>
            <p:cNvSpPr>
              <a:spLocks noChangeShapeType="1"/>
            </p:cNvSpPr>
            <p:nvPr/>
          </p:nvSpPr>
          <p:spPr bwMode="auto">
            <a:xfrm>
              <a:off x="2634" y="3640"/>
              <a:ext cx="0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6" name="Line 16"/>
            <p:cNvSpPr>
              <a:spLocks noChangeShapeType="1"/>
            </p:cNvSpPr>
            <p:nvPr/>
          </p:nvSpPr>
          <p:spPr bwMode="auto">
            <a:xfrm>
              <a:off x="2922" y="3640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8" name="Line 18"/>
            <p:cNvSpPr>
              <a:spLocks noChangeShapeType="1"/>
            </p:cNvSpPr>
            <p:nvPr/>
          </p:nvSpPr>
          <p:spPr bwMode="auto">
            <a:xfrm flipH="1">
              <a:off x="906" y="32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9" name="Rectangle 19"/>
            <p:cNvSpPr>
              <a:spLocks noChangeArrowheads="1"/>
            </p:cNvSpPr>
            <p:nvPr/>
          </p:nvSpPr>
          <p:spPr bwMode="auto">
            <a:xfrm>
              <a:off x="522" y="305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0900" name="Line 20"/>
            <p:cNvSpPr>
              <a:spLocks noChangeShapeType="1"/>
            </p:cNvSpPr>
            <p:nvPr/>
          </p:nvSpPr>
          <p:spPr bwMode="auto">
            <a:xfrm flipV="1">
              <a:off x="2071" y="1982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 flipV="1">
              <a:off x="2479" y="1982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2" name="Line 22"/>
            <p:cNvSpPr>
              <a:spLocks noChangeShapeType="1"/>
            </p:cNvSpPr>
            <p:nvPr/>
          </p:nvSpPr>
          <p:spPr bwMode="auto">
            <a:xfrm flipV="1">
              <a:off x="2842" y="1982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3" name="Line 23"/>
            <p:cNvSpPr>
              <a:spLocks noChangeShapeType="1"/>
            </p:cNvSpPr>
            <p:nvPr/>
          </p:nvSpPr>
          <p:spPr bwMode="auto">
            <a:xfrm flipV="1">
              <a:off x="3251" y="198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7" name="Line 27"/>
            <p:cNvSpPr>
              <a:spLocks noChangeShapeType="1"/>
            </p:cNvSpPr>
            <p:nvPr/>
          </p:nvSpPr>
          <p:spPr bwMode="auto">
            <a:xfrm>
              <a:off x="1955" y="3933"/>
              <a:ext cx="3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8" name="Line 28"/>
            <p:cNvSpPr>
              <a:spLocks noChangeShapeType="1"/>
            </p:cNvSpPr>
            <p:nvPr/>
          </p:nvSpPr>
          <p:spPr bwMode="auto">
            <a:xfrm>
              <a:off x="2771" y="4115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27" name="Line 47"/>
            <p:cNvSpPr>
              <a:spLocks noChangeShapeType="1"/>
            </p:cNvSpPr>
            <p:nvPr/>
          </p:nvSpPr>
          <p:spPr bwMode="auto">
            <a:xfrm>
              <a:off x="4423" y="2114"/>
              <a:ext cx="0" cy="17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8" name="Line 48"/>
            <p:cNvSpPr>
              <a:spLocks noChangeShapeType="1"/>
            </p:cNvSpPr>
            <p:nvPr/>
          </p:nvSpPr>
          <p:spPr bwMode="auto">
            <a:xfrm flipH="1">
              <a:off x="3379" y="3883"/>
              <a:ext cx="10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9" name="Line 49"/>
            <p:cNvSpPr>
              <a:spLocks noChangeShapeType="1"/>
            </p:cNvSpPr>
            <p:nvPr/>
          </p:nvSpPr>
          <p:spPr bwMode="auto">
            <a:xfrm flipV="1">
              <a:off x="3387" y="3615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0" name="Line 50"/>
            <p:cNvSpPr>
              <a:spLocks noChangeShapeType="1"/>
            </p:cNvSpPr>
            <p:nvPr/>
          </p:nvSpPr>
          <p:spPr bwMode="auto">
            <a:xfrm flipH="1">
              <a:off x="3251" y="2118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1" name="Rectangle 51"/>
            <p:cNvSpPr>
              <a:spLocks noChangeArrowheads="1"/>
            </p:cNvSpPr>
            <p:nvPr/>
          </p:nvSpPr>
          <p:spPr bwMode="auto">
            <a:xfrm>
              <a:off x="3205" y="3252"/>
              <a:ext cx="4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zh-CN" altLang="en-US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0933" name="Line 53"/>
            <p:cNvSpPr>
              <a:spLocks noChangeShapeType="1"/>
            </p:cNvSpPr>
            <p:nvPr/>
          </p:nvSpPr>
          <p:spPr bwMode="auto">
            <a:xfrm>
              <a:off x="2615" y="3933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4" name="Rectangle 54"/>
            <p:cNvSpPr>
              <a:spLocks noChangeArrowheads="1"/>
            </p:cNvSpPr>
            <p:nvPr/>
          </p:nvSpPr>
          <p:spPr bwMode="auto">
            <a:xfrm>
              <a:off x="1345" y="230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0935" name="Rectangle 55"/>
            <p:cNvSpPr>
              <a:spLocks noChangeArrowheads="1"/>
            </p:cNvSpPr>
            <p:nvPr/>
          </p:nvSpPr>
          <p:spPr bwMode="auto">
            <a:xfrm>
              <a:off x="1345" y="266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0936" name="Line 56"/>
            <p:cNvSpPr>
              <a:spLocks noChangeShapeType="1"/>
            </p:cNvSpPr>
            <p:nvPr/>
          </p:nvSpPr>
          <p:spPr bwMode="auto">
            <a:xfrm flipH="1">
              <a:off x="1073" y="252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7" name="Line 57"/>
            <p:cNvSpPr>
              <a:spLocks noChangeShapeType="1"/>
            </p:cNvSpPr>
            <p:nvPr/>
          </p:nvSpPr>
          <p:spPr bwMode="auto">
            <a:xfrm flipH="1">
              <a:off x="1028" y="289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9" name="Rectangle 59"/>
            <p:cNvSpPr>
              <a:spLocks noChangeArrowheads="1"/>
            </p:cNvSpPr>
            <p:nvPr/>
          </p:nvSpPr>
          <p:spPr bwMode="auto">
            <a:xfrm>
              <a:off x="1927" y="3955"/>
              <a:ext cx="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0940" name="Oval 60"/>
            <p:cNvSpPr>
              <a:spLocks noChangeArrowheads="1"/>
            </p:cNvSpPr>
            <p:nvPr/>
          </p:nvSpPr>
          <p:spPr bwMode="auto">
            <a:xfrm>
              <a:off x="2245" y="3884"/>
              <a:ext cx="91" cy="9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41" name="Oval 61"/>
            <p:cNvSpPr>
              <a:spLocks noChangeArrowheads="1"/>
            </p:cNvSpPr>
            <p:nvPr/>
          </p:nvSpPr>
          <p:spPr bwMode="auto">
            <a:xfrm>
              <a:off x="2880" y="3884"/>
              <a:ext cx="91" cy="9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42" name="Oval 62"/>
            <p:cNvSpPr>
              <a:spLocks noChangeArrowheads="1"/>
            </p:cNvSpPr>
            <p:nvPr/>
          </p:nvSpPr>
          <p:spPr bwMode="auto">
            <a:xfrm>
              <a:off x="3198" y="2069"/>
              <a:ext cx="91" cy="9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43" name="Rectangle 63"/>
            <p:cNvSpPr>
              <a:spLocks noChangeArrowheads="1"/>
            </p:cNvSpPr>
            <p:nvPr/>
          </p:nvSpPr>
          <p:spPr bwMode="auto">
            <a:xfrm>
              <a:off x="657" y="2296"/>
              <a:ext cx="3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控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制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7143768" y="3929066"/>
            <a:ext cx="21675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位移出，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移入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8" grpId="0"/>
      <p:bldP spid="4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772400" cy="762000"/>
          </a:xfrm>
          <a:noFill/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6.4.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序列发生器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3413" name="Group 5"/>
          <p:cNvGrpSpPr/>
          <p:nvPr/>
        </p:nvGrpSpPr>
        <p:grpSpPr bwMode="auto">
          <a:xfrm>
            <a:off x="0" y="990600"/>
            <a:ext cx="9144000" cy="2163763"/>
            <a:chOff x="0" y="624"/>
            <a:chExt cx="5760" cy="1363"/>
          </a:xfrm>
        </p:grpSpPr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40" y="624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序列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，就是一种按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预定图样排列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脉冲串，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0" y="1008"/>
              <a:ext cx="5492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序列脉冲广泛用于计算机通信，雷达及遥测遥控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等电子系统中，用以增加信号传输的保密性和抗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干扰性。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3416" name="Group 8"/>
          <p:cNvGrpSpPr/>
          <p:nvPr/>
        </p:nvGrpSpPr>
        <p:grpSpPr bwMode="auto">
          <a:xfrm>
            <a:off x="0" y="3284538"/>
            <a:ext cx="8737600" cy="1189037"/>
            <a:chOff x="0" y="624"/>
            <a:chExt cx="5504" cy="749"/>
          </a:xfrm>
        </p:grpSpPr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140" y="624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产生脉冲序列的方法很多，这里介绍常用的几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0" y="100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种。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3419" name="Group 11"/>
          <p:cNvGrpSpPr/>
          <p:nvPr/>
        </p:nvGrpSpPr>
        <p:grpSpPr bwMode="auto">
          <a:xfrm>
            <a:off x="0" y="4652963"/>
            <a:ext cx="8940800" cy="1189037"/>
            <a:chOff x="0" y="624"/>
            <a:chExt cx="5632" cy="749"/>
          </a:xfrm>
        </p:grpSpPr>
        <p:sp>
          <p:nvSpPr>
            <p:cNvPr id="273420" name="Rectangle 12"/>
            <p:cNvSpPr>
              <a:spLocks noChangeArrowheads="1"/>
            </p:cNvSpPr>
            <p:nvPr/>
          </p:nvSpPr>
          <p:spPr bwMode="auto">
            <a:xfrm>
              <a:off x="140" y="62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例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：用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计数器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加适当的输出组合电路构成序列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3421" name="Rectangle 13"/>
            <p:cNvSpPr>
              <a:spLocks noChangeArrowheads="1"/>
            </p:cNvSpPr>
            <p:nvPr/>
          </p:nvSpPr>
          <p:spPr bwMode="auto">
            <a:xfrm>
              <a:off x="0" y="1008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信号发生器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11110000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序列）。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7" name="Line 5"/>
          <p:cNvSpPr>
            <a:spLocks noChangeShapeType="1"/>
          </p:cNvSpPr>
          <p:nvPr/>
        </p:nvSpPr>
        <p:spPr bwMode="auto">
          <a:xfrm>
            <a:off x="1476375" y="2051063"/>
            <a:ext cx="5972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8" name="Line 6"/>
          <p:cNvSpPr>
            <a:spLocks noChangeShapeType="1"/>
          </p:cNvSpPr>
          <p:nvPr/>
        </p:nvSpPr>
        <p:spPr bwMode="auto">
          <a:xfrm>
            <a:off x="3714750" y="1593863"/>
            <a:ext cx="0" cy="3579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9" name="Line 7"/>
          <p:cNvSpPr>
            <a:spLocks noChangeShapeType="1"/>
          </p:cNvSpPr>
          <p:nvPr/>
        </p:nvSpPr>
        <p:spPr bwMode="auto">
          <a:xfrm>
            <a:off x="6915150" y="1593863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742950" y="1431938"/>
            <a:ext cx="6623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971550" y="2051063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0   0   0   0    0    1    1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971550" y="2432063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0   0   1   0    1    0    1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971550" y="2803538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0   1   0   0    1    1    1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971550" y="3270263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0   1   1   1    0    0    1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971550" y="3649675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1   0   0   1    0    1    0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971550" y="4030675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1   0   1   1    1    0    0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971550" y="4327538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1   1   0   1    1    1    0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971550" y="4710125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1   1   1   0    0    0    0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4449" name="Group 17"/>
          <p:cNvGrpSpPr/>
          <p:nvPr/>
        </p:nvGrpSpPr>
        <p:grpSpPr bwMode="auto">
          <a:xfrm>
            <a:off x="0" y="5383235"/>
            <a:ext cx="9144000" cy="1189037"/>
            <a:chOff x="0" y="624"/>
            <a:chExt cx="5760" cy="749"/>
          </a:xfrm>
        </p:grpSpPr>
        <p:sp>
          <p:nvSpPr>
            <p:cNvPr id="274450" name="Rectangle 18"/>
            <p:cNvSpPr>
              <a:spLocks noChangeArrowheads="1"/>
            </p:cNvSpPr>
            <p:nvPr/>
          </p:nvSpPr>
          <p:spPr bwMode="auto">
            <a:xfrm>
              <a:off x="140" y="624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根据状态转换表画出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卡诺图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可求得以下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状态方程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4451" name="Rectangle 19"/>
            <p:cNvSpPr>
              <a:spLocks noChangeArrowheads="1"/>
            </p:cNvSpPr>
            <p:nvPr/>
          </p:nvSpPr>
          <p:spPr bwMode="auto">
            <a:xfrm>
              <a:off x="0" y="1008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输出方程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4452" name="Group 20"/>
          <p:cNvGrpSpPr/>
          <p:nvPr/>
        </p:nvGrpSpPr>
        <p:grpSpPr bwMode="auto">
          <a:xfrm>
            <a:off x="203200" y="96822"/>
            <a:ext cx="8737600" cy="1189038"/>
            <a:chOff x="0" y="624"/>
            <a:chExt cx="5504" cy="749"/>
          </a:xfrm>
        </p:grpSpPr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140" y="624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把要产生的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序列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作为整个计数器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电路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4454" name="Rectangle 22"/>
            <p:cNvSpPr>
              <a:spLocks noChangeArrowheads="1"/>
            </p:cNvSpPr>
            <p:nvPr/>
          </p:nvSpPr>
          <p:spPr bwMode="auto">
            <a:xfrm>
              <a:off x="0" y="1008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如下面的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状态转换表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4455" name="Oval 23"/>
          <p:cNvSpPr>
            <a:spLocks noChangeArrowheads="1"/>
          </p:cNvSpPr>
          <p:nvPr/>
        </p:nvSpPr>
        <p:spPr bwMode="auto">
          <a:xfrm>
            <a:off x="6659563" y="1397013"/>
            <a:ext cx="1152525" cy="3889375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600168" y="1524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1600168" y="2209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2209768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3581368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2895568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auto">
          <a:xfrm flipH="1" flipV="1">
            <a:off x="761968" y="6858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50818" y="836613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1066768" y="533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160016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2133568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289556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358136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1219168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121916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74" name="Rectangle 18"/>
          <p:cNvSpPr>
            <a:spLocks noChangeArrowheads="1"/>
          </p:cNvSpPr>
          <p:nvPr/>
        </p:nvSpPr>
        <p:spPr bwMode="auto">
          <a:xfrm>
            <a:off x="3043206" y="15573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1674781" y="1557338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76" name="Rectangle 20"/>
          <p:cNvSpPr>
            <a:spLocks noChangeArrowheads="1"/>
          </p:cNvSpPr>
          <p:nvPr/>
        </p:nvSpPr>
        <p:spPr bwMode="auto">
          <a:xfrm>
            <a:off x="1746218" y="2205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373376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2395506" y="15573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79" name="Rectangle 23"/>
          <p:cNvSpPr>
            <a:spLocks noChangeArrowheads="1"/>
          </p:cNvSpPr>
          <p:nvPr/>
        </p:nvSpPr>
        <p:spPr bwMode="auto">
          <a:xfrm>
            <a:off x="3733768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3043206" y="2205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2395506" y="2205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82" name="Rectangle 26"/>
          <p:cNvSpPr>
            <a:spLocks noChangeArrowheads="1"/>
          </p:cNvSpPr>
          <p:nvPr/>
        </p:nvSpPr>
        <p:spPr bwMode="auto">
          <a:xfrm>
            <a:off x="-32" y="295275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6191280" y="1628772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484" name="Line 28"/>
          <p:cNvSpPr>
            <a:spLocks noChangeShapeType="1"/>
          </p:cNvSpPr>
          <p:nvPr/>
        </p:nvSpPr>
        <p:spPr bwMode="auto">
          <a:xfrm>
            <a:off x="6191280" y="2314572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5" name="Line 29"/>
          <p:cNvSpPr>
            <a:spLocks noChangeShapeType="1"/>
          </p:cNvSpPr>
          <p:nvPr/>
        </p:nvSpPr>
        <p:spPr bwMode="auto">
          <a:xfrm>
            <a:off x="6800880" y="1628772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6" name="Line 30"/>
          <p:cNvSpPr>
            <a:spLocks noChangeShapeType="1"/>
          </p:cNvSpPr>
          <p:nvPr/>
        </p:nvSpPr>
        <p:spPr bwMode="auto">
          <a:xfrm>
            <a:off x="8172480" y="1628772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7" name="Line 31"/>
          <p:cNvSpPr>
            <a:spLocks noChangeShapeType="1"/>
          </p:cNvSpPr>
          <p:nvPr/>
        </p:nvSpPr>
        <p:spPr bwMode="auto">
          <a:xfrm>
            <a:off x="7486680" y="1628772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8" name="Line 32"/>
          <p:cNvSpPr>
            <a:spLocks noChangeShapeType="1"/>
          </p:cNvSpPr>
          <p:nvPr/>
        </p:nvSpPr>
        <p:spPr bwMode="auto">
          <a:xfrm flipH="1" flipV="1">
            <a:off x="5353080" y="790572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90" name="Rectangle 34"/>
          <p:cNvSpPr>
            <a:spLocks noChangeArrowheads="1"/>
          </p:cNvSpPr>
          <p:nvPr/>
        </p:nvSpPr>
        <p:spPr bwMode="auto">
          <a:xfrm>
            <a:off x="5505480" y="561972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91" name="Rectangle 35"/>
          <p:cNvSpPr>
            <a:spLocks noChangeArrowheads="1"/>
          </p:cNvSpPr>
          <p:nvPr/>
        </p:nvSpPr>
        <p:spPr bwMode="auto">
          <a:xfrm>
            <a:off x="6191280" y="10858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92" name="Rectangle 36"/>
          <p:cNvSpPr>
            <a:spLocks noChangeArrowheads="1"/>
          </p:cNvSpPr>
          <p:nvPr/>
        </p:nvSpPr>
        <p:spPr bwMode="auto">
          <a:xfrm>
            <a:off x="6724680" y="1085847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7486680" y="10858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94" name="Rectangle 38"/>
          <p:cNvSpPr>
            <a:spLocks noChangeArrowheads="1"/>
          </p:cNvSpPr>
          <p:nvPr/>
        </p:nvSpPr>
        <p:spPr bwMode="auto">
          <a:xfrm>
            <a:off x="8172480" y="10858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5810280" y="16192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96" name="Rectangle 40"/>
          <p:cNvSpPr>
            <a:spLocks noChangeArrowheads="1"/>
          </p:cNvSpPr>
          <p:nvPr/>
        </p:nvSpPr>
        <p:spPr bwMode="auto">
          <a:xfrm>
            <a:off x="5810280" y="23050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6267480" y="16192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7639080" y="1704972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6953280" y="23050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500" name="Rectangle 44"/>
          <p:cNvSpPr>
            <a:spLocks noChangeArrowheads="1"/>
          </p:cNvSpPr>
          <p:nvPr/>
        </p:nvSpPr>
        <p:spPr bwMode="auto">
          <a:xfrm>
            <a:off x="8324880" y="23050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501" name="Rectangle 45"/>
          <p:cNvSpPr>
            <a:spLocks noChangeArrowheads="1"/>
          </p:cNvSpPr>
          <p:nvPr/>
        </p:nvSpPr>
        <p:spPr bwMode="auto">
          <a:xfrm>
            <a:off x="6953280" y="16192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502" name="Rectangle 46"/>
          <p:cNvSpPr>
            <a:spLocks noChangeArrowheads="1"/>
          </p:cNvSpPr>
          <p:nvPr/>
        </p:nvSpPr>
        <p:spPr bwMode="auto">
          <a:xfrm>
            <a:off x="8324880" y="16192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503" name="Rectangle 47"/>
          <p:cNvSpPr>
            <a:spLocks noChangeArrowheads="1"/>
          </p:cNvSpPr>
          <p:nvPr/>
        </p:nvSpPr>
        <p:spPr bwMode="auto">
          <a:xfrm>
            <a:off x="6267480" y="23050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504" name="Rectangle 48"/>
          <p:cNvSpPr>
            <a:spLocks noChangeArrowheads="1"/>
          </p:cNvSpPr>
          <p:nvPr/>
        </p:nvSpPr>
        <p:spPr bwMode="auto">
          <a:xfrm>
            <a:off x="7639080" y="23050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505" name="Rectangle 49"/>
          <p:cNvSpPr>
            <a:spLocks noChangeArrowheads="1"/>
          </p:cNvSpPr>
          <p:nvPr/>
        </p:nvSpPr>
        <p:spPr bwMode="auto">
          <a:xfrm>
            <a:off x="4591080" y="400047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5506" name="Oval 50"/>
          <p:cNvSpPr>
            <a:spLocks noChangeArrowheads="1"/>
          </p:cNvSpPr>
          <p:nvPr/>
        </p:nvSpPr>
        <p:spPr bwMode="auto">
          <a:xfrm>
            <a:off x="2971768" y="1557338"/>
            <a:ext cx="609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507" name="Oval 51"/>
          <p:cNvSpPr>
            <a:spLocks noChangeArrowheads="1"/>
          </p:cNvSpPr>
          <p:nvPr/>
        </p:nvSpPr>
        <p:spPr bwMode="auto">
          <a:xfrm>
            <a:off x="1603343" y="2276475"/>
            <a:ext cx="1371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75512" name="Object 56"/>
          <p:cNvGraphicFramePr>
            <a:graphicFrameLocks noChangeAspect="1"/>
          </p:cNvGraphicFramePr>
          <p:nvPr/>
        </p:nvGraphicFramePr>
        <p:xfrm>
          <a:off x="5357818" y="3929066"/>
          <a:ext cx="3432176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5" name="Equation" r:id="rId1" imgW="1497965" imgH="292100" progId="Equation.DSMT4">
                  <p:embed/>
                </p:oleObj>
              </mc:Choice>
              <mc:Fallback>
                <p:oleObj name="Equation" r:id="rId1" imgW="1497965" imgH="292100" progId="Equation.DSMT4">
                  <p:embed/>
                  <p:pic>
                    <p:nvPicPr>
                      <p:cNvPr id="0" name="Picture 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3929066"/>
                        <a:ext cx="3432176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3" name="Object 57"/>
          <p:cNvGraphicFramePr>
            <a:graphicFrameLocks noChangeAspect="1"/>
          </p:cNvGraphicFramePr>
          <p:nvPr/>
        </p:nvGraphicFramePr>
        <p:xfrm>
          <a:off x="285720" y="3857628"/>
          <a:ext cx="4514851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6" name="Equation" r:id="rId3" imgW="1955800" imgH="292100" progId="Equation.DSMT4">
                  <p:embed/>
                </p:oleObj>
              </mc:Choice>
              <mc:Fallback>
                <p:oleObj name="Equation" r:id="rId3" imgW="1955800" imgH="292100" progId="Equation.DSMT4">
                  <p:embed/>
                  <p:pic>
                    <p:nvPicPr>
                      <p:cNvPr id="0" name="Picture 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857628"/>
                        <a:ext cx="4514851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4" name="Object 58"/>
          <p:cNvGraphicFramePr>
            <a:graphicFrameLocks noChangeAspect="1"/>
          </p:cNvGraphicFramePr>
          <p:nvPr/>
        </p:nvGraphicFramePr>
        <p:xfrm>
          <a:off x="285720" y="4929198"/>
          <a:ext cx="14049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7" name="公式" r:id="rId5" imgW="1079500" imgH="381000" progId="Equation.3">
                  <p:embed/>
                </p:oleObj>
              </mc:Choice>
              <mc:Fallback>
                <p:oleObj name="公式" r:id="rId5" imgW="1079500" imgH="381000" progId="Equation.3">
                  <p:embed/>
                  <p:pic>
                    <p:nvPicPr>
                      <p:cNvPr id="0" name="Picture 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929198"/>
                        <a:ext cx="14049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5" name="Object 59"/>
          <p:cNvGraphicFramePr>
            <a:graphicFrameLocks noChangeAspect="1"/>
          </p:cNvGraphicFramePr>
          <p:nvPr/>
        </p:nvGraphicFramePr>
        <p:xfrm>
          <a:off x="2468534" y="4937128"/>
          <a:ext cx="14843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8" name="公式" r:id="rId7" imgW="1130300" imgH="381000" progId="Equation.3">
                  <p:embed/>
                </p:oleObj>
              </mc:Choice>
              <mc:Fallback>
                <p:oleObj name="公式" r:id="rId7" imgW="1130300" imgH="381000" progId="Equation.3">
                  <p:embed/>
                  <p:pic>
                    <p:nvPicPr>
                      <p:cNvPr id="0" name="Picture 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34" y="4937128"/>
                        <a:ext cx="14843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6" name="Object 60"/>
          <p:cNvGraphicFramePr>
            <a:graphicFrameLocks noChangeAspect="1"/>
          </p:cNvGraphicFramePr>
          <p:nvPr/>
        </p:nvGraphicFramePr>
        <p:xfrm>
          <a:off x="5429256" y="4929198"/>
          <a:ext cx="17748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9" name="Equation" r:id="rId9" imgW="1358900" imgH="368300" progId="Equation.DSMT4">
                  <p:embed/>
                </p:oleObj>
              </mc:Choice>
              <mc:Fallback>
                <p:oleObj name="Equation" r:id="rId9" imgW="1358900" imgH="368300" progId="Equation.DSMT4">
                  <p:embed/>
                  <p:pic>
                    <p:nvPicPr>
                      <p:cNvPr id="0" name="Picture 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4929198"/>
                        <a:ext cx="17748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517" name="Group 61"/>
          <p:cNvGrpSpPr/>
          <p:nvPr/>
        </p:nvGrpSpPr>
        <p:grpSpPr bwMode="auto">
          <a:xfrm>
            <a:off x="1242981" y="2276475"/>
            <a:ext cx="3352800" cy="576263"/>
            <a:chOff x="3264" y="960"/>
            <a:chExt cx="2112" cy="912"/>
          </a:xfrm>
        </p:grpSpPr>
        <p:sp>
          <p:nvSpPr>
            <p:cNvPr id="275518" name="Arc 62"/>
            <p:cNvSpPr/>
            <p:nvPr/>
          </p:nvSpPr>
          <p:spPr bwMode="auto">
            <a:xfrm>
              <a:off x="3264" y="960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519" name="Arc 63"/>
            <p:cNvSpPr/>
            <p:nvPr/>
          </p:nvSpPr>
          <p:spPr bwMode="auto">
            <a:xfrm flipH="1">
              <a:off x="4738" y="1008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5520" name="Oval 64"/>
          <p:cNvSpPr>
            <a:spLocks noChangeArrowheads="1"/>
          </p:cNvSpPr>
          <p:nvPr/>
        </p:nvSpPr>
        <p:spPr bwMode="auto">
          <a:xfrm>
            <a:off x="6856443" y="1733547"/>
            <a:ext cx="609600" cy="1223963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521" name="Oval 65"/>
          <p:cNvSpPr>
            <a:spLocks noChangeArrowheads="1"/>
          </p:cNvSpPr>
          <p:nvPr/>
        </p:nvSpPr>
        <p:spPr bwMode="auto">
          <a:xfrm>
            <a:off x="8224868" y="1662110"/>
            <a:ext cx="609600" cy="1223962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522" name="Rectangle 66"/>
          <p:cNvSpPr>
            <a:spLocks noChangeArrowheads="1"/>
          </p:cNvSpPr>
          <p:nvPr/>
        </p:nvSpPr>
        <p:spPr bwMode="auto">
          <a:xfrm>
            <a:off x="5129243" y="941385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 bwMode="auto">
          <a:xfrm rot="16200000" flipV="1">
            <a:off x="6858016" y="3357562"/>
            <a:ext cx="857256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/>
          <p:nvPr/>
        </p:nvCxnSpPr>
        <p:spPr bwMode="auto">
          <a:xfrm rot="16200000" flipV="1">
            <a:off x="8143900" y="3357562"/>
            <a:ext cx="857256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rot="5400000" flipH="1" flipV="1">
            <a:off x="1893075" y="2607463"/>
            <a:ext cx="1714512" cy="9286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 rot="5400000" flipH="1" flipV="1">
            <a:off x="3428992" y="3071810"/>
            <a:ext cx="1071570" cy="3571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/>
          <p:cNvCxnSpPr/>
          <p:nvPr/>
        </p:nvCxnSpPr>
        <p:spPr bwMode="auto">
          <a:xfrm rot="10800000">
            <a:off x="2500298" y="2714620"/>
            <a:ext cx="1285884" cy="10715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06" grpId="0" animBg="1"/>
      <p:bldP spid="275507" grpId="0" animBg="1"/>
      <p:bldP spid="275520" grpId="0" animBg="1"/>
      <p:bldP spid="2755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600200" y="1519238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485" name="Line 5"/>
          <p:cNvSpPr>
            <a:spLocks noChangeShapeType="1"/>
          </p:cNvSpPr>
          <p:nvPr/>
        </p:nvSpPr>
        <p:spPr bwMode="auto">
          <a:xfrm>
            <a:off x="1600200" y="2205038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2209800" y="15192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3563938" y="148431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8" name="Line 8"/>
          <p:cNvSpPr>
            <a:spLocks noChangeShapeType="1"/>
          </p:cNvSpPr>
          <p:nvPr/>
        </p:nvSpPr>
        <p:spPr bwMode="auto">
          <a:xfrm>
            <a:off x="2895600" y="15192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 flipH="1" flipV="1">
            <a:off x="762000" y="68103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1066800" y="528638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1600200" y="9763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2133600" y="9763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2895600" y="9763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356393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1219200" y="15097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1219200" y="21955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3043238" y="1552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1674813" y="155257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174625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3708400" y="2205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2395538" y="1552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03" name="Rectangle 23"/>
          <p:cNvSpPr>
            <a:spLocks noChangeArrowheads="1"/>
          </p:cNvSpPr>
          <p:nvPr/>
        </p:nvSpPr>
        <p:spPr bwMode="auto">
          <a:xfrm>
            <a:off x="3708400" y="14843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304323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239553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06" name="Rectangle 26"/>
          <p:cNvSpPr>
            <a:spLocks noChangeArrowheads="1"/>
          </p:cNvSpPr>
          <p:nvPr/>
        </p:nvSpPr>
        <p:spPr bwMode="auto">
          <a:xfrm>
            <a:off x="0" y="290513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07" name="Rectangle 27"/>
          <p:cNvSpPr>
            <a:spLocks noChangeArrowheads="1"/>
          </p:cNvSpPr>
          <p:nvPr/>
        </p:nvSpPr>
        <p:spPr bwMode="auto">
          <a:xfrm>
            <a:off x="6262718" y="1557338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>
            <a:off x="6262718" y="2243138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>
            <a:off x="6872318" y="15573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0" name="Line 30"/>
          <p:cNvSpPr>
            <a:spLocks noChangeShapeType="1"/>
          </p:cNvSpPr>
          <p:nvPr/>
        </p:nvSpPr>
        <p:spPr bwMode="auto">
          <a:xfrm>
            <a:off x="8243918" y="15573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1" name="Line 31"/>
          <p:cNvSpPr>
            <a:spLocks noChangeShapeType="1"/>
          </p:cNvSpPr>
          <p:nvPr/>
        </p:nvSpPr>
        <p:spPr bwMode="auto">
          <a:xfrm>
            <a:off x="7558118" y="15573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2" name="Line 32"/>
          <p:cNvSpPr>
            <a:spLocks noChangeShapeType="1"/>
          </p:cNvSpPr>
          <p:nvPr/>
        </p:nvSpPr>
        <p:spPr bwMode="auto">
          <a:xfrm flipH="1" flipV="1">
            <a:off x="5416580" y="72548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4" name="Rectangle 34"/>
          <p:cNvSpPr>
            <a:spLocks noChangeArrowheads="1"/>
          </p:cNvSpPr>
          <p:nvPr/>
        </p:nvSpPr>
        <p:spPr bwMode="auto">
          <a:xfrm>
            <a:off x="5576918" y="490538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5" name="Rectangle 35"/>
          <p:cNvSpPr>
            <a:spLocks noChangeArrowheads="1"/>
          </p:cNvSpPr>
          <p:nvPr/>
        </p:nvSpPr>
        <p:spPr bwMode="auto">
          <a:xfrm>
            <a:off x="6262718" y="1014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6" name="Rectangle 36"/>
          <p:cNvSpPr>
            <a:spLocks noChangeArrowheads="1"/>
          </p:cNvSpPr>
          <p:nvPr/>
        </p:nvSpPr>
        <p:spPr bwMode="auto">
          <a:xfrm>
            <a:off x="6796118" y="10144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7" name="Rectangle 37"/>
          <p:cNvSpPr>
            <a:spLocks noChangeArrowheads="1"/>
          </p:cNvSpPr>
          <p:nvPr/>
        </p:nvSpPr>
        <p:spPr bwMode="auto">
          <a:xfrm>
            <a:off x="7558118" y="1014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8" name="Rectangle 38"/>
          <p:cNvSpPr>
            <a:spLocks noChangeArrowheads="1"/>
          </p:cNvSpPr>
          <p:nvPr/>
        </p:nvSpPr>
        <p:spPr bwMode="auto">
          <a:xfrm>
            <a:off x="8243918" y="1014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9" name="Rectangle 39"/>
          <p:cNvSpPr>
            <a:spLocks noChangeArrowheads="1"/>
          </p:cNvSpPr>
          <p:nvPr/>
        </p:nvSpPr>
        <p:spPr bwMode="auto">
          <a:xfrm>
            <a:off x="5881718" y="15478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0" name="Rectangle 40"/>
          <p:cNvSpPr>
            <a:spLocks noChangeArrowheads="1"/>
          </p:cNvSpPr>
          <p:nvPr/>
        </p:nvSpPr>
        <p:spPr bwMode="auto">
          <a:xfrm>
            <a:off x="5881718" y="2233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6338918" y="15478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2" name="Rectangle 42"/>
          <p:cNvSpPr>
            <a:spLocks noChangeArrowheads="1"/>
          </p:cNvSpPr>
          <p:nvPr/>
        </p:nvSpPr>
        <p:spPr bwMode="auto">
          <a:xfrm>
            <a:off x="7735918" y="1557338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3" name="Rectangle 43"/>
          <p:cNvSpPr>
            <a:spLocks noChangeArrowheads="1"/>
          </p:cNvSpPr>
          <p:nvPr/>
        </p:nvSpPr>
        <p:spPr bwMode="auto">
          <a:xfrm>
            <a:off x="7024718" y="2233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4" name="Rectangle 44"/>
          <p:cNvSpPr>
            <a:spLocks noChangeArrowheads="1"/>
          </p:cNvSpPr>
          <p:nvPr/>
        </p:nvSpPr>
        <p:spPr bwMode="auto">
          <a:xfrm>
            <a:off x="8396318" y="2233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5" name="Rectangle 45"/>
          <p:cNvSpPr>
            <a:spLocks noChangeArrowheads="1"/>
          </p:cNvSpPr>
          <p:nvPr/>
        </p:nvSpPr>
        <p:spPr bwMode="auto">
          <a:xfrm>
            <a:off x="7024718" y="15478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6" name="Rectangle 46"/>
          <p:cNvSpPr>
            <a:spLocks noChangeArrowheads="1"/>
          </p:cNvSpPr>
          <p:nvPr/>
        </p:nvSpPr>
        <p:spPr bwMode="auto">
          <a:xfrm>
            <a:off x="8396318" y="15478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7" name="Rectangle 47"/>
          <p:cNvSpPr>
            <a:spLocks noChangeArrowheads="1"/>
          </p:cNvSpPr>
          <p:nvPr/>
        </p:nvSpPr>
        <p:spPr bwMode="auto">
          <a:xfrm>
            <a:off x="6338918" y="2233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8" name="Rectangle 48"/>
          <p:cNvSpPr>
            <a:spLocks noChangeArrowheads="1"/>
          </p:cNvSpPr>
          <p:nvPr/>
        </p:nvSpPr>
        <p:spPr bwMode="auto">
          <a:xfrm>
            <a:off x="7710518" y="2233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9" name="Rectangle 49"/>
          <p:cNvSpPr>
            <a:spLocks noChangeArrowheads="1"/>
          </p:cNvSpPr>
          <p:nvPr/>
        </p:nvSpPr>
        <p:spPr bwMode="auto">
          <a:xfrm>
            <a:off x="4999068" y="3333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6533" name="Object 53"/>
          <p:cNvGraphicFramePr>
            <a:graphicFrameLocks noChangeAspect="1"/>
          </p:cNvGraphicFramePr>
          <p:nvPr/>
        </p:nvGraphicFramePr>
        <p:xfrm>
          <a:off x="6732588" y="3573463"/>
          <a:ext cx="10064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6" name="公式" r:id="rId1" imgW="774700" imgH="431800" progId="Equation.3">
                  <p:embed/>
                </p:oleObj>
              </mc:Choice>
              <mc:Fallback>
                <p:oleObj name="公式" r:id="rId1" imgW="774700" imgH="431800" progId="Equation.3">
                  <p:embed/>
                  <p:pic>
                    <p:nvPicPr>
                      <p:cNvPr id="0" name="Picture 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573463"/>
                        <a:ext cx="10064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5" name="Group 65"/>
          <p:cNvGrpSpPr/>
          <p:nvPr/>
        </p:nvGrpSpPr>
        <p:grpSpPr bwMode="auto">
          <a:xfrm>
            <a:off x="1979613" y="3513138"/>
            <a:ext cx="1458912" cy="1228725"/>
            <a:chOff x="1247" y="2213"/>
            <a:chExt cx="919" cy="774"/>
          </a:xfrm>
        </p:grpSpPr>
        <p:graphicFrame>
          <p:nvGraphicFramePr>
            <p:cNvPr id="276534" name="Object 54"/>
            <p:cNvGraphicFramePr>
              <a:graphicFrameLocks noChangeAspect="1"/>
            </p:cNvGraphicFramePr>
            <p:nvPr/>
          </p:nvGraphicFramePr>
          <p:xfrm>
            <a:off x="1302" y="2213"/>
            <a:ext cx="85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47" name="公式" r:id="rId3" imgW="1028700" imgH="406400" progId="Equation.3">
                    <p:embed/>
                  </p:oleObj>
                </mc:Choice>
                <mc:Fallback>
                  <p:oleObj name="公式" r:id="rId3" imgW="1028700" imgH="406400" progId="Equation.3">
                    <p:embed/>
                    <p:pic>
                      <p:nvPicPr>
                        <p:cNvPr id="0" name="Picture 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2213"/>
                          <a:ext cx="852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5" name="Object 55"/>
            <p:cNvGraphicFramePr>
              <a:graphicFrameLocks noChangeAspect="1"/>
            </p:cNvGraphicFramePr>
            <p:nvPr/>
          </p:nvGraphicFramePr>
          <p:xfrm>
            <a:off x="1247" y="2704"/>
            <a:ext cx="91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48" name="公式" r:id="rId5" imgW="1117600" imgH="342900" progId="Equation.3">
                    <p:embed/>
                  </p:oleObj>
                </mc:Choice>
                <mc:Fallback>
                  <p:oleObj name="公式" r:id="rId5" imgW="1117600" imgH="342900" progId="Equation.3">
                    <p:embed/>
                    <p:pic>
                      <p:nvPicPr>
                        <p:cNvPr id="0" name="Picture 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704"/>
                          <a:ext cx="91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37" name="Object 57"/>
          <p:cNvGraphicFramePr>
            <a:graphicFrameLocks noChangeAspect="1"/>
          </p:cNvGraphicFramePr>
          <p:nvPr/>
        </p:nvGraphicFramePr>
        <p:xfrm>
          <a:off x="6677025" y="4503738"/>
          <a:ext cx="238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9" name="公式" r:id="rId7" imgW="177800" imgH="342900" progId="Equation.3">
                  <p:embed/>
                </p:oleObj>
              </mc:Choice>
              <mc:Fallback>
                <p:oleObj name="公式" r:id="rId7" imgW="177800" imgH="342900" progId="Equation.3">
                  <p:embed/>
                  <p:pic>
                    <p:nvPicPr>
                      <p:cNvPr id="0" name="Picture 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4503738"/>
                        <a:ext cx="2381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38" name="Group 58"/>
          <p:cNvGrpSpPr/>
          <p:nvPr/>
        </p:nvGrpSpPr>
        <p:grpSpPr bwMode="auto">
          <a:xfrm>
            <a:off x="1187450" y="1484313"/>
            <a:ext cx="3352800" cy="1366837"/>
            <a:chOff x="3264" y="960"/>
            <a:chExt cx="2112" cy="912"/>
          </a:xfrm>
        </p:grpSpPr>
        <p:sp>
          <p:nvSpPr>
            <p:cNvPr id="276539" name="Arc 59"/>
            <p:cNvSpPr/>
            <p:nvPr/>
          </p:nvSpPr>
          <p:spPr bwMode="auto">
            <a:xfrm>
              <a:off x="3264" y="960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40" name="Arc 60"/>
            <p:cNvSpPr/>
            <p:nvPr/>
          </p:nvSpPr>
          <p:spPr bwMode="auto">
            <a:xfrm flipH="1">
              <a:off x="4738" y="1008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41" name="Oval 61"/>
          <p:cNvSpPr>
            <a:spLocks noChangeArrowheads="1"/>
          </p:cNvSpPr>
          <p:nvPr/>
        </p:nvSpPr>
        <p:spPr bwMode="auto">
          <a:xfrm>
            <a:off x="6224618" y="1557338"/>
            <a:ext cx="2663825" cy="6477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43" name="Rectangle 63"/>
          <p:cNvSpPr>
            <a:spLocks noChangeArrowheads="1"/>
          </p:cNvSpPr>
          <p:nvPr/>
        </p:nvSpPr>
        <p:spPr bwMode="auto">
          <a:xfrm>
            <a:off x="379413" y="903288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44" name="Rectangle 64"/>
          <p:cNvSpPr>
            <a:spLocks noChangeArrowheads="1"/>
          </p:cNvSpPr>
          <p:nvPr/>
        </p:nvSpPr>
        <p:spPr bwMode="auto">
          <a:xfrm>
            <a:off x="4927630" y="908050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67175" cy="762000"/>
          </a:xfrm>
          <a:noFill/>
        </p:spPr>
        <p:txBody>
          <a:bodyPr/>
          <a:lstStyle/>
          <a:p>
            <a:r>
              <a:rPr lang="zh-CN" altLang="en-US"/>
              <a:t>   </a:t>
            </a:r>
            <a:r>
              <a:rPr lang="zh-CN" altLang="en-US">
                <a:ea typeface="黑体" panose="02010609060101010101" pitchFamily="49" charset="-122"/>
              </a:rPr>
              <a:t>重点与难点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0" y="7651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一、重点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0" y="141287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1、同步时序逻辑电路的分析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0" y="3284538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、常用计数器芯片的应用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0" y="2349500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、同步时序逻辑电路的设计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0" y="414972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二、难点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0" y="4941888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、序列检测器的设计方法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0" y="5805488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、代码检测器的设计方法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  <p:bldP spid="295942" grpId="0"/>
      <p:bldP spid="295943" grpId="0"/>
      <p:bldP spid="295944" grpId="0"/>
      <p:bldP spid="295945" grpId="0"/>
      <p:bldP spid="295946" grpId="0"/>
      <p:bldP spid="2959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11" name="Group 63"/>
          <p:cNvGrpSpPr/>
          <p:nvPr/>
        </p:nvGrpSpPr>
        <p:grpSpPr bwMode="auto">
          <a:xfrm>
            <a:off x="923925" y="2019300"/>
            <a:ext cx="2984500" cy="803275"/>
            <a:chOff x="476" y="1525"/>
            <a:chExt cx="1880" cy="506"/>
          </a:xfrm>
        </p:grpSpPr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728" y="166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010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476" y="166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101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 flipH="1">
              <a:off x="1247" y="1888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1202" y="152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3296" name="Group 48"/>
          <p:cNvGrpSpPr/>
          <p:nvPr/>
        </p:nvGrpSpPr>
        <p:grpSpPr bwMode="auto">
          <a:xfrm>
            <a:off x="3443288" y="2882900"/>
            <a:ext cx="590550" cy="695325"/>
            <a:chOff x="2736" y="936"/>
            <a:chExt cx="372" cy="438"/>
          </a:xfrm>
        </p:grpSpPr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>
              <a:off x="2736" y="990"/>
              <a:ext cx="1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9" name="Rectangle 21"/>
            <p:cNvSpPr>
              <a:spLocks noChangeArrowheads="1"/>
            </p:cNvSpPr>
            <p:nvPr/>
          </p:nvSpPr>
          <p:spPr bwMode="auto">
            <a:xfrm>
              <a:off x="2736" y="93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3290" name="Group 42"/>
          <p:cNvGrpSpPr/>
          <p:nvPr/>
        </p:nvGrpSpPr>
        <p:grpSpPr bwMode="auto">
          <a:xfrm>
            <a:off x="4037013" y="3314700"/>
            <a:ext cx="1835150" cy="884238"/>
            <a:chOff x="2976" y="1224"/>
            <a:chExt cx="1156" cy="557"/>
          </a:xfrm>
        </p:grpSpPr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3504" y="141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2976" y="1614"/>
              <a:ext cx="432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0" name="Rectangle 22"/>
            <p:cNvSpPr>
              <a:spLocks noChangeArrowheads="1"/>
            </p:cNvSpPr>
            <p:nvPr/>
          </p:nvSpPr>
          <p:spPr bwMode="auto">
            <a:xfrm>
              <a:off x="3024" y="12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3291" name="Group 43"/>
          <p:cNvGrpSpPr/>
          <p:nvPr/>
        </p:nvGrpSpPr>
        <p:grpSpPr bwMode="auto">
          <a:xfrm>
            <a:off x="5103813" y="4152900"/>
            <a:ext cx="1047750" cy="1722438"/>
            <a:chOff x="3648" y="1752"/>
            <a:chExt cx="660" cy="1085"/>
          </a:xfrm>
        </p:grpSpPr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3648" y="247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3936" y="1776"/>
              <a:ext cx="0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3936" y="175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3292" name="Group 44"/>
          <p:cNvGrpSpPr/>
          <p:nvPr/>
        </p:nvGrpSpPr>
        <p:grpSpPr bwMode="auto">
          <a:xfrm>
            <a:off x="3046413" y="5295900"/>
            <a:ext cx="1981200" cy="655638"/>
            <a:chOff x="2352" y="2472"/>
            <a:chExt cx="1248" cy="413"/>
          </a:xfrm>
        </p:grpSpPr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2352" y="247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 flipH="1">
              <a:off x="3216" y="2592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2" name="Rectangle 24"/>
            <p:cNvSpPr>
              <a:spLocks noChangeArrowheads="1"/>
            </p:cNvSpPr>
            <p:nvPr/>
          </p:nvSpPr>
          <p:spPr bwMode="auto">
            <a:xfrm>
              <a:off x="3216" y="25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3289" name="Group 41"/>
          <p:cNvGrpSpPr/>
          <p:nvPr/>
        </p:nvGrpSpPr>
        <p:grpSpPr bwMode="auto">
          <a:xfrm>
            <a:off x="684213" y="3429000"/>
            <a:ext cx="3130550" cy="731838"/>
            <a:chOff x="864" y="1296"/>
            <a:chExt cx="1972" cy="461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864" y="134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208" y="139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1728" y="1680"/>
              <a:ext cx="432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3" name="Rectangle 25"/>
            <p:cNvSpPr>
              <a:spLocks noChangeArrowheads="1"/>
            </p:cNvSpPr>
            <p:nvPr/>
          </p:nvSpPr>
          <p:spPr bwMode="auto">
            <a:xfrm>
              <a:off x="1776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3293" name="Group 45"/>
          <p:cNvGrpSpPr/>
          <p:nvPr/>
        </p:nvGrpSpPr>
        <p:grpSpPr bwMode="auto">
          <a:xfrm>
            <a:off x="1598613" y="4495800"/>
            <a:ext cx="1066800" cy="1066800"/>
            <a:chOff x="1440" y="1968"/>
            <a:chExt cx="672" cy="672"/>
          </a:xfrm>
        </p:grpSpPr>
        <p:sp>
          <p:nvSpPr>
            <p:cNvPr id="53264" name="Line 16"/>
            <p:cNvSpPr>
              <a:spLocks noChangeShapeType="1"/>
            </p:cNvSpPr>
            <p:nvPr/>
          </p:nvSpPr>
          <p:spPr bwMode="auto">
            <a:xfrm flipH="1" flipV="1">
              <a:off x="1440" y="1968"/>
              <a:ext cx="672" cy="67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4" name="Rectangle 26"/>
            <p:cNvSpPr>
              <a:spLocks noChangeArrowheads="1"/>
            </p:cNvSpPr>
            <p:nvPr/>
          </p:nvSpPr>
          <p:spPr bwMode="auto">
            <a:xfrm>
              <a:off x="1488" y="22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3294" name="Group 46"/>
          <p:cNvGrpSpPr/>
          <p:nvPr/>
        </p:nvGrpSpPr>
        <p:grpSpPr bwMode="auto">
          <a:xfrm>
            <a:off x="455613" y="4267200"/>
            <a:ext cx="996950" cy="1531938"/>
            <a:chOff x="720" y="1824"/>
            <a:chExt cx="628" cy="965"/>
          </a:xfrm>
        </p:grpSpPr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720" y="242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100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 flipV="1">
              <a:off x="1056" y="1824"/>
              <a:ext cx="0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5" name="Rectangle 27"/>
            <p:cNvSpPr>
              <a:spLocks noChangeArrowheads="1"/>
            </p:cNvSpPr>
            <p:nvPr/>
          </p:nvSpPr>
          <p:spPr bwMode="auto">
            <a:xfrm>
              <a:off x="720" y="18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0" y="3048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 状态转换图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179388" y="6092825"/>
            <a:ext cx="7129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该电路是按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无权码编码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的5进制计数器。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298" name="Group 50"/>
          <p:cNvGrpSpPr/>
          <p:nvPr/>
        </p:nvGrpSpPr>
        <p:grpSpPr bwMode="auto">
          <a:xfrm>
            <a:off x="4427538" y="188913"/>
            <a:ext cx="4119562" cy="2559050"/>
            <a:chOff x="793" y="799"/>
            <a:chExt cx="2595" cy="1612"/>
          </a:xfrm>
        </p:grpSpPr>
        <p:sp>
          <p:nvSpPr>
            <p:cNvPr id="53299" name="Rectangle 51"/>
            <p:cNvSpPr>
              <a:spLocks noChangeArrowheads="1"/>
            </p:cNvSpPr>
            <p:nvPr/>
          </p:nvSpPr>
          <p:spPr bwMode="auto">
            <a:xfrm>
              <a:off x="793" y="799"/>
              <a:ext cx="25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Z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  <a:endParaRPr lang="en-US" altLang="zh-CN" sz="2000" baseline="30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300" name="Line 52"/>
            <p:cNvSpPr>
              <a:spLocks noChangeShapeType="1"/>
            </p:cNvSpPr>
            <p:nvPr/>
          </p:nvSpPr>
          <p:spPr bwMode="auto">
            <a:xfrm flipV="1">
              <a:off x="839" y="1071"/>
              <a:ext cx="2449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1" name="Line 53"/>
            <p:cNvSpPr>
              <a:spLocks noChangeShapeType="1"/>
            </p:cNvSpPr>
            <p:nvPr/>
          </p:nvSpPr>
          <p:spPr bwMode="auto">
            <a:xfrm>
              <a:off x="1701" y="845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2" name="Line 54"/>
            <p:cNvSpPr>
              <a:spLocks noChangeShapeType="1"/>
            </p:cNvSpPr>
            <p:nvPr/>
          </p:nvSpPr>
          <p:spPr bwMode="auto">
            <a:xfrm>
              <a:off x="3061" y="799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3" name="Rectangle 55"/>
            <p:cNvSpPr>
              <a:spLocks noChangeArrowheads="1"/>
            </p:cNvSpPr>
            <p:nvPr/>
          </p:nvSpPr>
          <p:spPr bwMode="auto">
            <a:xfrm>
              <a:off x="818" y="1059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0  0   0     0    0     1   1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304" name="Rectangle 56"/>
            <p:cNvSpPr>
              <a:spLocks noChangeArrowheads="1"/>
            </p:cNvSpPr>
            <p:nvPr/>
          </p:nvSpPr>
          <p:spPr bwMode="auto">
            <a:xfrm>
              <a:off x="818" y="1202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0  0   1     0    1     1   1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305" name="Rectangle 57"/>
            <p:cNvSpPr>
              <a:spLocks noChangeArrowheads="1"/>
            </p:cNvSpPr>
            <p:nvPr/>
          </p:nvSpPr>
          <p:spPr bwMode="auto">
            <a:xfrm>
              <a:off x="818" y="1349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0  1   0     0    0     1   1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306" name="Rectangle 58"/>
            <p:cNvSpPr>
              <a:spLocks noChangeArrowheads="1"/>
            </p:cNvSpPr>
            <p:nvPr/>
          </p:nvSpPr>
          <p:spPr bwMode="auto">
            <a:xfrm>
              <a:off x="839" y="1480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0  1   1     1    1     1   1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307" name="Rectangle 59"/>
            <p:cNvSpPr>
              <a:spLocks noChangeArrowheads="1"/>
            </p:cNvSpPr>
            <p:nvPr/>
          </p:nvSpPr>
          <p:spPr bwMode="auto">
            <a:xfrm>
              <a:off x="818" y="1635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1  0   0     0    0     0   0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308" name="Rectangle 60"/>
            <p:cNvSpPr>
              <a:spLocks noChangeArrowheads="1"/>
            </p:cNvSpPr>
            <p:nvPr/>
          </p:nvSpPr>
          <p:spPr bwMode="auto">
            <a:xfrm>
              <a:off x="818" y="1807"/>
              <a:ext cx="2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1  0   1     0    1     0   1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309" name="Rectangle 61"/>
            <p:cNvSpPr>
              <a:spLocks noChangeArrowheads="1"/>
            </p:cNvSpPr>
            <p:nvPr/>
          </p:nvSpPr>
          <p:spPr bwMode="auto">
            <a:xfrm>
              <a:off x="818" y="1954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1  1   0     0    0     0   0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310" name="Rectangle 62"/>
            <p:cNvSpPr>
              <a:spLocks noChangeArrowheads="1"/>
            </p:cNvSpPr>
            <p:nvPr/>
          </p:nvSpPr>
          <p:spPr bwMode="auto">
            <a:xfrm>
              <a:off x="818" y="2161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1  1   1     1    1     0   1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6443663" y="2852738"/>
            <a:ext cx="2555875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Trick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：看不出规律来，就想到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无权码编码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，循环中有五个状态，输出一次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，就是5进制计数器。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7" grpId="0" autoUpdateAnimBg="0" build="p"/>
      <p:bldP spid="53312" grpId="0" autoUpdateAnimBg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Line 4"/>
          <p:cNvSpPr>
            <a:spLocks noChangeShapeType="1"/>
          </p:cNvSpPr>
          <p:nvPr/>
        </p:nvSpPr>
        <p:spPr bwMode="auto">
          <a:xfrm flipH="1">
            <a:off x="636588" y="1941513"/>
            <a:ext cx="381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09" name="Line 5"/>
          <p:cNvSpPr>
            <a:spLocks noChangeShapeType="1"/>
          </p:cNvSpPr>
          <p:nvPr/>
        </p:nvSpPr>
        <p:spPr bwMode="auto">
          <a:xfrm flipH="1">
            <a:off x="2617788" y="1941513"/>
            <a:ext cx="762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 flipH="1">
            <a:off x="5132388" y="1941513"/>
            <a:ext cx="533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1" name="Line 7"/>
          <p:cNvSpPr>
            <a:spLocks noChangeShapeType="1"/>
          </p:cNvSpPr>
          <p:nvPr/>
        </p:nvSpPr>
        <p:spPr bwMode="auto">
          <a:xfrm>
            <a:off x="6365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>
            <a:off x="26177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3" name="Line 9"/>
          <p:cNvSpPr>
            <a:spLocks noChangeShapeType="1"/>
          </p:cNvSpPr>
          <p:nvPr/>
        </p:nvSpPr>
        <p:spPr bwMode="auto">
          <a:xfrm>
            <a:off x="51323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4" name="Line 10"/>
          <p:cNvSpPr>
            <a:spLocks noChangeShapeType="1"/>
          </p:cNvSpPr>
          <p:nvPr/>
        </p:nvSpPr>
        <p:spPr bwMode="auto">
          <a:xfrm>
            <a:off x="255588" y="3846513"/>
            <a:ext cx="48768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1169988" y="87471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16" name="Line 12"/>
          <p:cNvSpPr>
            <a:spLocks noChangeShapeType="1"/>
          </p:cNvSpPr>
          <p:nvPr/>
        </p:nvSpPr>
        <p:spPr bwMode="auto">
          <a:xfrm>
            <a:off x="1169988" y="17129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7" name="Line 13"/>
          <p:cNvSpPr>
            <a:spLocks noChangeShapeType="1"/>
          </p:cNvSpPr>
          <p:nvPr/>
        </p:nvSpPr>
        <p:spPr bwMode="auto">
          <a:xfrm flipV="1">
            <a:off x="1169988" y="19415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8" name="Rectangle 14"/>
          <p:cNvSpPr>
            <a:spLocks noChangeArrowheads="1"/>
          </p:cNvSpPr>
          <p:nvPr/>
        </p:nvSpPr>
        <p:spPr bwMode="auto">
          <a:xfrm>
            <a:off x="1169988" y="941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19" name="Rectangle 15"/>
          <p:cNvSpPr>
            <a:spLocks noChangeArrowheads="1"/>
          </p:cNvSpPr>
          <p:nvPr/>
        </p:nvSpPr>
        <p:spPr bwMode="auto">
          <a:xfrm>
            <a:off x="1908175" y="90805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20" name="Rectangle 16"/>
          <p:cNvSpPr>
            <a:spLocks noChangeArrowheads="1"/>
          </p:cNvSpPr>
          <p:nvPr/>
        </p:nvSpPr>
        <p:spPr bwMode="auto">
          <a:xfrm>
            <a:off x="1908175" y="2349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21" name="Oval 17"/>
          <p:cNvSpPr>
            <a:spLocks noChangeArrowheads="1"/>
          </p:cNvSpPr>
          <p:nvPr/>
        </p:nvSpPr>
        <p:spPr bwMode="auto">
          <a:xfrm>
            <a:off x="1017588" y="18653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22" name="Rectangle 18"/>
          <p:cNvSpPr>
            <a:spLocks noChangeArrowheads="1"/>
          </p:cNvSpPr>
          <p:nvPr/>
        </p:nvSpPr>
        <p:spPr bwMode="auto">
          <a:xfrm>
            <a:off x="1169988" y="2465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23" name="Line 19"/>
          <p:cNvSpPr>
            <a:spLocks noChangeShapeType="1"/>
          </p:cNvSpPr>
          <p:nvPr/>
        </p:nvSpPr>
        <p:spPr bwMode="auto">
          <a:xfrm>
            <a:off x="1931988" y="24749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24" name="Rectangle 20"/>
          <p:cNvSpPr>
            <a:spLocks noChangeArrowheads="1"/>
          </p:cNvSpPr>
          <p:nvPr/>
        </p:nvSpPr>
        <p:spPr bwMode="auto">
          <a:xfrm>
            <a:off x="3532188" y="87471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25" name="Line 21"/>
          <p:cNvSpPr>
            <a:spLocks noChangeShapeType="1"/>
          </p:cNvSpPr>
          <p:nvPr/>
        </p:nvSpPr>
        <p:spPr bwMode="auto">
          <a:xfrm>
            <a:off x="3532188" y="17129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26" name="Line 22"/>
          <p:cNvSpPr>
            <a:spLocks noChangeShapeType="1"/>
          </p:cNvSpPr>
          <p:nvPr/>
        </p:nvSpPr>
        <p:spPr bwMode="auto">
          <a:xfrm flipV="1">
            <a:off x="3532188" y="19415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27" name="Rectangle 23"/>
          <p:cNvSpPr>
            <a:spLocks noChangeArrowheads="1"/>
          </p:cNvSpPr>
          <p:nvPr/>
        </p:nvSpPr>
        <p:spPr bwMode="auto">
          <a:xfrm>
            <a:off x="3532188" y="941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28" name="Rectangle 24"/>
          <p:cNvSpPr>
            <a:spLocks noChangeArrowheads="1"/>
          </p:cNvSpPr>
          <p:nvPr/>
        </p:nvSpPr>
        <p:spPr bwMode="auto">
          <a:xfrm>
            <a:off x="4217988" y="9413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29" name="Rectangle 25"/>
          <p:cNvSpPr>
            <a:spLocks noChangeArrowheads="1"/>
          </p:cNvSpPr>
          <p:nvPr/>
        </p:nvSpPr>
        <p:spPr bwMode="auto">
          <a:xfrm>
            <a:off x="4217988" y="2389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30" name="Oval 26"/>
          <p:cNvSpPr>
            <a:spLocks noChangeArrowheads="1"/>
          </p:cNvSpPr>
          <p:nvPr/>
        </p:nvSpPr>
        <p:spPr bwMode="auto">
          <a:xfrm>
            <a:off x="3379788" y="18653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31" name="Rectangle 27"/>
          <p:cNvSpPr>
            <a:spLocks noChangeArrowheads="1"/>
          </p:cNvSpPr>
          <p:nvPr/>
        </p:nvSpPr>
        <p:spPr bwMode="auto">
          <a:xfrm>
            <a:off x="3532188" y="2465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32" name="Line 28"/>
          <p:cNvSpPr>
            <a:spLocks noChangeShapeType="1"/>
          </p:cNvSpPr>
          <p:nvPr/>
        </p:nvSpPr>
        <p:spPr bwMode="auto">
          <a:xfrm>
            <a:off x="4294188" y="24749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33" name="Rectangle 29"/>
          <p:cNvSpPr>
            <a:spLocks noChangeArrowheads="1"/>
          </p:cNvSpPr>
          <p:nvPr/>
        </p:nvSpPr>
        <p:spPr bwMode="auto">
          <a:xfrm>
            <a:off x="6681788" y="801688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34" name="Line 30"/>
          <p:cNvSpPr>
            <a:spLocks noChangeShapeType="1"/>
          </p:cNvSpPr>
          <p:nvPr/>
        </p:nvSpPr>
        <p:spPr bwMode="auto">
          <a:xfrm>
            <a:off x="6681788" y="1639888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35" name="Line 31"/>
          <p:cNvSpPr>
            <a:spLocks noChangeShapeType="1"/>
          </p:cNvSpPr>
          <p:nvPr/>
        </p:nvSpPr>
        <p:spPr bwMode="auto">
          <a:xfrm flipV="1">
            <a:off x="6681788" y="1868488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36" name="Rectangle 32"/>
          <p:cNvSpPr>
            <a:spLocks noChangeArrowheads="1"/>
          </p:cNvSpPr>
          <p:nvPr/>
        </p:nvSpPr>
        <p:spPr bwMode="auto">
          <a:xfrm>
            <a:off x="6731000" y="836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37" name="Rectangle 33"/>
          <p:cNvSpPr>
            <a:spLocks noChangeArrowheads="1"/>
          </p:cNvSpPr>
          <p:nvPr/>
        </p:nvSpPr>
        <p:spPr bwMode="auto">
          <a:xfrm>
            <a:off x="7523163" y="8350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38" name="Rectangle 34"/>
          <p:cNvSpPr>
            <a:spLocks noChangeArrowheads="1"/>
          </p:cNvSpPr>
          <p:nvPr/>
        </p:nvSpPr>
        <p:spPr bwMode="auto">
          <a:xfrm>
            <a:off x="7451725" y="22764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39" name="Oval 35"/>
          <p:cNvSpPr>
            <a:spLocks noChangeArrowheads="1"/>
          </p:cNvSpPr>
          <p:nvPr/>
        </p:nvSpPr>
        <p:spPr bwMode="auto">
          <a:xfrm>
            <a:off x="6516688" y="184467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40" name="Rectangle 36"/>
          <p:cNvSpPr>
            <a:spLocks noChangeArrowheads="1"/>
          </p:cNvSpPr>
          <p:nvPr/>
        </p:nvSpPr>
        <p:spPr bwMode="auto">
          <a:xfrm>
            <a:off x="6681788" y="23923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41" name="Line 37"/>
          <p:cNvSpPr>
            <a:spLocks noChangeShapeType="1"/>
          </p:cNvSpPr>
          <p:nvPr/>
        </p:nvSpPr>
        <p:spPr bwMode="auto">
          <a:xfrm>
            <a:off x="7527925" y="2362200"/>
            <a:ext cx="228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42" name="Rectangle 38"/>
          <p:cNvSpPr>
            <a:spLocks noChangeArrowheads="1"/>
          </p:cNvSpPr>
          <p:nvPr/>
        </p:nvSpPr>
        <p:spPr bwMode="auto">
          <a:xfrm>
            <a:off x="179388" y="3313113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46" name="Line 42"/>
          <p:cNvSpPr>
            <a:spLocks noChangeShapeType="1"/>
          </p:cNvSpPr>
          <p:nvPr/>
        </p:nvSpPr>
        <p:spPr bwMode="auto">
          <a:xfrm flipV="1">
            <a:off x="3203575" y="2779713"/>
            <a:ext cx="3286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51" name="Line 47"/>
          <p:cNvSpPr>
            <a:spLocks noChangeShapeType="1"/>
          </p:cNvSpPr>
          <p:nvPr/>
        </p:nvSpPr>
        <p:spPr bwMode="auto">
          <a:xfrm>
            <a:off x="8099425" y="263048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52" name="Line 48"/>
          <p:cNvSpPr>
            <a:spLocks noChangeShapeType="1"/>
          </p:cNvSpPr>
          <p:nvPr/>
        </p:nvSpPr>
        <p:spPr bwMode="auto">
          <a:xfrm>
            <a:off x="3203575" y="620713"/>
            <a:ext cx="0" cy="2160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0" name="Line 56"/>
          <p:cNvSpPr>
            <a:spLocks noChangeShapeType="1"/>
          </p:cNvSpPr>
          <p:nvPr/>
        </p:nvSpPr>
        <p:spPr bwMode="auto">
          <a:xfrm flipH="1">
            <a:off x="611188" y="1255713"/>
            <a:ext cx="55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4" name="Line 60"/>
          <p:cNvSpPr>
            <a:spLocks noChangeShapeType="1"/>
          </p:cNvSpPr>
          <p:nvPr/>
        </p:nvSpPr>
        <p:spPr bwMode="auto">
          <a:xfrm>
            <a:off x="7977188" y="1106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5" name="Line 61"/>
          <p:cNvSpPr>
            <a:spLocks noChangeShapeType="1"/>
          </p:cNvSpPr>
          <p:nvPr/>
        </p:nvSpPr>
        <p:spPr bwMode="auto">
          <a:xfrm>
            <a:off x="611188" y="2781300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7" name="Line 63"/>
          <p:cNvSpPr>
            <a:spLocks noChangeShapeType="1"/>
          </p:cNvSpPr>
          <p:nvPr/>
        </p:nvSpPr>
        <p:spPr bwMode="auto">
          <a:xfrm>
            <a:off x="3203575" y="620713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8" name="Line 64"/>
          <p:cNvSpPr>
            <a:spLocks noChangeShapeType="1"/>
          </p:cNvSpPr>
          <p:nvPr/>
        </p:nvSpPr>
        <p:spPr bwMode="auto">
          <a:xfrm>
            <a:off x="6011863" y="107315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74" name="Rectangle 70"/>
          <p:cNvSpPr>
            <a:spLocks noChangeArrowheads="1"/>
          </p:cNvSpPr>
          <p:nvPr/>
        </p:nvSpPr>
        <p:spPr bwMode="auto">
          <a:xfrm>
            <a:off x="8532813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80" name="Line 76"/>
          <p:cNvSpPr>
            <a:spLocks noChangeShapeType="1"/>
          </p:cNvSpPr>
          <p:nvPr/>
        </p:nvSpPr>
        <p:spPr bwMode="auto">
          <a:xfrm flipH="1">
            <a:off x="788988" y="19415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1" name="Line 77"/>
          <p:cNvSpPr>
            <a:spLocks noChangeShapeType="1"/>
          </p:cNvSpPr>
          <p:nvPr/>
        </p:nvSpPr>
        <p:spPr bwMode="auto">
          <a:xfrm>
            <a:off x="7889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2" name="Line 78"/>
          <p:cNvSpPr>
            <a:spLocks noChangeShapeType="1"/>
          </p:cNvSpPr>
          <p:nvPr/>
        </p:nvSpPr>
        <p:spPr bwMode="auto">
          <a:xfrm flipH="1">
            <a:off x="2846388" y="194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3" name="Line 79"/>
          <p:cNvSpPr>
            <a:spLocks noChangeShapeType="1"/>
          </p:cNvSpPr>
          <p:nvPr/>
        </p:nvSpPr>
        <p:spPr bwMode="auto">
          <a:xfrm>
            <a:off x="28463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4" name="Line 80"/>
          <p:cNvSpPr>
            <a:spLocks noChangeShapeType="1"/>
          </p:cNvSpPr>
          <p:nvPr/>
        </p:nvSpPr>
        <p:spPr bwMode="auto">
          <a:xfrm flipH="1">
            <a:off x="5132388" y="1941513"/>
            <a:ext cx="1455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5" name="Line 81"/>
          <p:cNvSpPr>
            <a:spLocks noChangeShapeType="1"/>
          </p:cNvSpPr>
          <p:nvPr/>
        </p:nvSpPr>
        <p:spPr bwMode="auto">
          <a:xfrm>
            <a:off x="51323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6" name="Line 82"/>
          <p:cNvSpPr>
            <a:spLocks noChangeShapeType="1"/>
          </p:cNvSpPr>
          <p:nvPr/>
        </p:nvSpPr>
        <p:spPr bwMode="auto">
          <a:xfrm>
            <a:off x="560388" y="3846513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7" name="Oval 83"/>
          <p:cNvSpPr>
            <a:spLocks noChangeArrowheads="1"/>
          </p:cNvSpPr>
          <p:nvPr/>
        </p:nvSpPr>
        <p:spPr bwMode="auto">
          <a:xfrm>
            <a:off x="539750" y="11969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7591" name="Oval 87"/>
          <p:cNvSpPr>
            <a:spLocks noChangeArrowheads="1"/>
          </p:cNvSpPr>
          <p:nvPr/>
        </p:nvSpPr>
        <p:spPr bwMode="auto">
          <a:xfrm>
            <a:off x="2484438" y="2636838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92" name="Oval 88"/>
          <p:cNvSpPr>
            <a:spLocks noChangeArrowheads="1"/>
          </p:cNvSpPr>
          <p:nvPr/>
        </p:nvSpPr>
        <p:spPr bwMode="auto">
          <a:xfrm>
            <a:off x="4787900" y="25654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93" name="Oval 89"/>
          <p:cNvSpPr>
            <a:spLocks noChangeArrowheads="1"/>
          </p:cNvSpPr>
          <p:nvPr/>
        </p:nvSpPr>
        <p:spPr bwMode="auto">
          <a:xfrm>
            <a:off x="7956550" y="25638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94" name="Line 90"/>
          <p:cNvSpPr>
            <a:spLocks noChangeShapeType="1"/>
          </p:cNvSpPr>
          <p:nvPr/>
        </p:nvSpPr>
        <p:spPr bwMode="auto">
          <a:xfrm flipV="1">
            <a:off x="611188" y="11255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3" name="Line 129"/>
          <p:cNvSpPr>
            <a:spLocks noChangeShapeType="1"/>
          </p:cNvSpPr>
          <p:nvPr/>
        </p:nvSpPr>
        <p:spPr bwMode="auto">
          <a:xfrm>
            <a:off x="2484438" y="11969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4" name="Line 130"/>
          <p:cNvSpPr>
            <a:spLocks noChangeShapeType="1"/>
          </p:cNvSpPr>
          <p:nvPr/>
        </p:nvSpPr>
        <p:spPr bwMode="auto">
          <a:xfrm>
            <a:off x="4859338" y="126841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5" name="Line 131"/>
          <p:cNvSpPr>
            <a:spLocks noChangeShapeType="1"/>
          </p:cNvSpPr>
          <p:nvPr/>
        </p:nvSpPr>
        <p:spPr bwMode="auto">
          <a:xfrm>
            <a:off x="5219700" y="620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6" name="Line 132"/>
          <p:cNvSpPr>
            <a:spLocks noChangeShapeType="1"/>
          </p:cNvSpPr>
          <p:nvPr/>
        </p:nvSpPr>
        <p:spPr bwMode="auto">
          <a:xfrm>
            <a:off x="5219700" y="9810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41" name="Rectangle 137"/>
          <p:cNvSpPr>
            <a:spLocks noChangeArrowheads="1"/>
          </p:cNvSpPr>
          <p:nvPr/>
        </p:nvSpPr>
        <p:spPr bwMode="auto">
          <a:xfrm>
            <a:off x="468313" y="549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642" name="Oval 138"/>
          <p:cNvSpPr>
            <a:spLocks noChangeArrowheads="1"/>
          </p:cNvSpPr>
          <p:nvPr/>
        </p:nvSpPr>
        <p:spPr bwMode="auto">
          <a:xfrm>
            <a:off x="3132138" y="11334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7643" name="Oval 139"/>
          <p:cNvSpPr>
            <a:spLocks noChangeArrowheads="1"/>
          </p:cNvSpPr>
          <p:nvPr/>
        </p:nvSpPr>
        <p:spPr bwMode="auto">
          <a:xfrm>
            <a:off x="6264275" y="9985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7644" name="Line 140"/>
          <p:cNvSpPr>
            <a:spLocks noChangeShapeType="1"/>
          </p:cNvSpPr>
          <p:nvPr/>
        </p:nvSpPr>
        <p:spPr bwMode="auto">
          <a:xfrm>
            <a:off x="6372225" y="1042988"/>
            <a:ext cx="0" cy="1709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645" name="Line 141"/>
          <p:cNvSpPr>
            <a:spLocks noChangeShapeType="1"/>
          </p:cNvSpPr>
          <p:nvPr/>
        </p:nvSpPr>
        <p:spPr bwMode="auto">
          <a:xfrm flipV="1">
            <a:off x="6357938" y="2754313"/>
            <a:ext cx="32861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5643570" y="714356"/>
            <a:ext cx="357190" cy="777041"/>
            <a:chOff x="7177088" y="3041650"/>
            <a:chExt cx="768350" cy="633439"/>
          </a:xfrm>
        </p:grpSpPr>
        <p:sp>
          <p:nvSpPr>
            <p:cNvPr id="80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98017" name="Object 1"/>
          <p:cNvGraphicFramePr>
            <a:graphicFrameLocks noChangeAspect="1"/>
          </p:cNvGraphicFramePr>
          <p:nvPr/>
        </p:nvGraphicFramePr>
        <p:xfrm>
          <a:off x="571472" y="6000768"/>
          <a:ext cx="139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32" name="公式" r:id="rId1" imgW="1079500" imgH="381000" progId="Equation.3">
                  <p:embed/>
                </p:oleObj>
              </mc:Choice>
              <mc:Fallback>
                <p:oleObj name="公式" r:id="rId1" imgW="1079500" imgH="381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6000768"/>
                        <a:ext cx="1397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18" name="Object 2"/>
          <p:cNvGraphicFramePr>
            <a:graphicFrameLocks noChangeAspect="1"/>
          </p:cNvGraphicFramePr>
          <p:nvPr/>
        </p:nvGraphicFramePr>
        <p:xfrm>
          <a:off x="2500298" y="6000768"/>
          <a:ext cx="147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33" name="公式" r:id="rId3" imgW="1130300" imgH="381000" progId="Equation.3">
                  <p:embed/>
                </p:oleObj>
              </mc:Choice>
              <mc:Fallback>
                <p:oleObj name="公式" r:id="rId3" imgW="1130300" imgH="381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6000768"/>
                        <a:ext cx="1473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19" name="Object 3"/>
          <p:cNvGraphicFramePr>
            <a:graphicFrameLocks noChangeAspect="1"/>
          </p:cNvGraphicFramePr>
          <p:nvPr/>
        </p:nvGraphicFramePr>
        <p:xfrm>
          <a:off x="571472" y="5286388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34" name="公式" r:id="rId5" imgW="1358900" imgH="368300" progId="Equation.3">
                  <p:embed/>
                </p:oleObj>
              </mc:Choice>
              <mc:Fallback>
                <p:oleObj name="公式" r:id="rId5" imgW="1358900" imgH="368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286388"/>
                        <a:ext cx="1765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0" name="Object 4"/>
          <p:cNvGraphicFramePr>
            <a:graphicFrameLocks noChangeAspect="1"/>
          </p:cNvGraphicFramePr>
          <p:nvPr/>
        </p:nvGraphicFramePr>
        <p:xfrm>
          <a:off x="642910" y="4572008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35" name="公式" r:id="rId7" imgW="1117600" imgH="342900" progId="Equation.3">
                  <p:embed/>
                </p:oleObj>
              </mc:Choice>
              <mc:Fallback>
                <p:oleObj name="公式" r:id="rId7" imgW="1117600" imgH="342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572008"/>
                        <a:ext cx="1447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1" name="Object 5"/>
          <p:cNvGraphicFramePr>
            <a:graphicFrameLocks noChangeAspect="1"/>
          </p:cNvGraphicFramePr>
          <p:nvPr/>
        </p:nvGraphicFramePr>
        <p:xfrm>
          <a:off x="5786446" y="5214950"/>
          <a:ext cx="1003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36" name="公式" r:id="rId9" imgW="774700" imgH="431800" progId="Equation.3">
                  <p:embed/>
                </p:oleObj>
              </mc:Choice>
              <mc:Fallback>
                <p:oleObj name="公式" r:id="rId9" imgW="7747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5214950"/>
                        <a:ext cx="1003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Oval 25"/>
          <p:cNvSpPr>
            <a:spLocks noChangeArrowheads="1"/>
          </p:cNvSpPr>
          <p:nvPr/>
        </p:nvSpPr>
        <p:spPr bwMode="auto">
          <a:xfrm>
            <a:off x="2771800" y="378904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" name="Oval 25"/>
          <p:cNvSpPr>
            <a:spLocks noChangeArrowheads="1"/>
          </p:cNvSpPr>
          <p:nvPr/>
        </p:nvSpPr>
        <p:spPr bwMode="auto">
          <a:xfrm>
            <a:off x="703888" y="377888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11" name="hammer.wav"/>
      </p:stSnd>
    </p:sndAc>
  </p:transition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222250" y="188913"/>
            <a:ext cx="8312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例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：用集成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来产生序列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11110000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灯片编号占位符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87" name="组合 86"/>
          <p:cNvGrpSpPr/>
          <p:nvPr/>
        </p:nvGrpSpPr>
        <p:grpSpPr>
          <a:xfrm>
            <a:off x="-32" y="1268413"/>
            <a:ext cx="9252552" cy="5589611"/>
            <a:chOff x="-32" y="1268413"/>
            <a:chExt cx="9252552" cy="5589611"/>
          </a:xfrm>
        </p:grpSpPr>
        <p:sp>
          <p:nvSpPr>
            <p:cNvPr id="286725" name="Rectangle 5"/>
            <p:cNvSpPr>
              <a:spLocks noChangeArrowheads="1"/>
            </p:cNvSpPr>
            <p:nvPr/>
          </p:nvSpPr>
          <p:spPr bwMode="auto">
            <a:xfrm>
              <a:off x="1116013" y="1701800"/>
              <a:ext cx="1439862" cy="4248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726" name="Rectangle 6"/>
            <p:cNvSpPr>
              <a:spLocks noChangeArrowheads="1"/>
            </p:cNvSpPr>
            <p:nvPr/>
          </p:nvSpPr>
          <p:spPr bwMode="auto">
            <a:xfrm>
              <a:off x="5003800" y="1412875"/>
              <a:ext cx="1655763" cy="453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727" name="Oval 7"/>
            <p:cNvSpPr>
              <a:spLocks noChangeArrowheads="1"/>
            </p:cNvSpPr>
            <p:nvPr/>
          </p:nvSpPr>
          <p:spPr bwMode="auto">
            <a:xfrm>
              <a:off x="1763713" y="1557338"/>
              <a:ext cx="142875" cy="142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2051050" y="1773238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2051050" y="24939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2051050" y="31416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2051050" y="37179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1116013" y="1773238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1116013" y="2420938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1116013" y="31416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1116013" y="37179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1116013" y="4725988"/>
              <a:ext cx="287337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H="1">
              <a:off x="1116013" y="4941888"/>
              <a:ext cx="28733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755650" y="501332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54" name="Rectangle 34"/>
            <p:cNvSpPr>
              <a:spLocks noChangeArrowheads="1"/>
            </p:cNvSpPr>
            <p:nvPr/>
          </p:nvSpPr>
          <p:spPr bwMode="auto">
            <a:xfrm>
              <a:off x="1331913" y="4221163"/>
              <a:ext cx="10731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74161</a:t>
              </a:r>
              <a:endParaRPr lang="zh-CN" alt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55" name="Rectangle 35"/>
            <p:cNvSpPr>
              <a:spLocks noChangeArrowheads="1"/>
            </p:cNvSpPr>
            <p:nvPr/>
          </p:nvSpPr>
          <p:spPr bwMode="auto">
            <a:xfrm>
              <a:off x="1403350" y="4797425"/>
              <a:ext cx="5397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zh-CN" alt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56" name="Rectangle 36"/>
            <p:cNvSpPr>
              <a:spLocks noChangeArrowheads="1"/>
            </p:cNvSpPr>
            <p:nvPr/>
          </p:nvSpPr>
          <p:spPr bwMode="auto">
            <a:xfrm>
              <a:off x="1547813" y="1773238"/>
              <a:ext cx="5397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LD</a:t>
              </a:r>
              <a:endParaRPr lang="zh-CN" alt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57" name="Line 37"/>
            <p:cNvSpPr>
              <a:spLocks noChangeShapeType="1"/>
            </p:cNvSpPr>
            <p:nvPr/>
          </p:nvSpPr>
          <p:spPr bwMode="auto">
            <a:xfrm>
              <a:off x="1619250" y="184626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65" name="Line 45"/>
            <p:cNvSpPr>
              <a:spLocks noChangeShapeType="1"/>
            </p:cNvSpPr>
            <p:nvPr/>
          </p:nvSpPr>
          <p:spPr bwMode="auto">
            <a:xfrm flipH="1">
              <a:off x="611188" y="2062163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6" name="Line 56"/>
            <p:cNvSpPr>
              <a:spLocks noChangeShapeType="1"/>
            </p:cNvSpPr>
            <p:nvPr/>
          </p:nvSpPr>
          <p:spPr bwMode="auto">
            <a:xfrm flipH="1">
              <a:off x="611188" y="2709863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7" name="Line 57"/>
            <p:cNvSpPr>
              <a:spLocks noChangeShapeType="1"/>
            </p:cNvSpPr>
            <p:nvPr/>
          </p:nvSpPr>
          <p:spPr bwMode="auto">
            <a:xfrm flipH="1">
              <a:off x="611188" y="350202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8" name="Line 58"/>
            <p:cNvSpPr>
              <a:spLocks noChangeShapeType="1"/>
            </p:cNvSpPr>
            <p:nvPr/>
          </p:nvSpPr>
          <p:spPr bwMode="auto">
            <a:xfrm flipH="1">
              <a:off x="611188" y="40782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9" name="Rectangle 59"/>
            <p:cNvSpPr>
              <a:spLocks noChangeArrowheads="1"/>
            </p:cNvSpPr>
            <p:nvPr/>
          </p:nvSpPr>
          <p:spPr bwMode="auto">
            <a:xfrm>
              <a:off x="5003800" y="17018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0" name="Rectangle 60"/>
            <p:cNvSpPr>
              <a:spLocks noChangeArrowheads="1"/>
            </p:cNvSpPr>
            <p:nvPr/>
          </p:nvSpPr>
          <p:spPr bwMode="auto">
            <a:xfrm>
              <a:off x="5003800" y="21336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1" name="Rectangle 61"/>
            <p:cNvSpPr>
              <a:spLocks noChangeArrowheads="1"/>
            </p:cNvSpPr>
            <p:nvPr/>
          </p:nvSpPr>
          <p:spPr bwMode="auto">
            <a:xfrm>
              <a:off x="5003800" y="25654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2" name="Rectangle 62"/>
            <p:cNvSpPr>
              <a:spLocks noChangeArrowheads="1"/>
            </p:cNvSpPr>
            <p:nvPr/>
          </p:nvSpPr>
          <p:spPr bwMode="auto">
            <a:xfrm>
              <a:off x="5003800" y="30702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3" name="Rectangle 63"/>
            <p:cNvSpPr>
              <a:spLocks noChangeArrowheads="1"/>
            </p:cNvSpPr>
            <p:nvPr/>
          </p:nvSpPr>
          <p:spPr bwMode="auto">
            <a:xfrm>
              <a:off x="5003800" y="35020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4" name="Rectangle 64"/>
            <p:cNvSpPr>
              <a:spLocks noChangeArrowheads="1"/>
            </p:cNvSpPr>
            <p:nvPr/>
          </p:nvSpPr>
          <p:spPr bwMode="auto">
            <a:xfrm>
              <a:off x="5003800" y="39338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5" name="Rectangle 65"/>
            <p:cNvSpPr>
              <a:spLocks noChangeArrowheads="1"/>
            </p:cNvSpPr>
            <p:nvPr/>
          </p:nvSpPr>
          <p:spPr bwMode="auto">
            <a:xfrm>
              <a:off x="5003800" y="43656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6" name="Rectangle 66"/>
            <p:cNvSpPr>
              <a:spLocks noChangeArrowheads="1"/>
            </p:cNvSpPr>
            <p:nvPr/>
          </p:nvSpPr>
          <p:spPr bwMode="auto">
            <a:xfrm>
              <a:off x="5003800" y="47974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7" name="Rectangle 67"/>
            <p:cNvSpPr>
              <a:spLocks noChangeArrowheads="1"/>
            </p:cNvSpPr>
            <p:nvPr/>
          </p:nvSpPr>
          <p:spPr bwMode="auto">
            <a:xfrm>
              <a:off x="5148263" y="53006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8" name="Rectangle 68"/>
            <p:cNvSpPr>
              <a:spLocks noChangeArrowheads="1"/>
            </p:cNvSpPr>
            <p:nvPr/>
          </p:nvSpPr>
          <p:spPr bwMode="auto">
            <a:xfrm>
              <a:off x="5651500" y="53006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9" name="Rectangle 69"/>
            <p:cNvSpPr>
              <a:spLocks noChangeArrowheads="1"/>
            </p:cNvSpPr>
            <p:nvPr/>
          </p:nvSpPr>
          <p:spPr bwMode="auto">
            <a:xfrm>
              <a:off x="6084888" y="53006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90" name="Rectangle 70"/>
            <p:cNvSpPr>
              <a:spLocks noChangeArrowheads="1"/>
            </p:cNvSpPr>
            <p:nvPr/>
          </p:nvSpPr>
          <p:spPr bwMode="auto">
            <a:xfrm>
              <a:off x="6300788" y="335756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91" name="Rectangle 71"/>
            <p:cNvSpPr>
              <a:spLocks noChangeArrowheads="1"/>
            </p:cNvSpPr>
            <p:nvPr/>
          </p:nvSpPr>
          <p:spPr bwMode="auto">
            <a:xfrm>
              <a:off x="5292725" y="1412875"/>
              <a:ext cx="10731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74151</a:t>
              </a:r>
              <a:endParaRPr lang="zh-CN" alt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92" name="Line 72"/>
            <p:cNvSpPr>
              <a:spLocks noChangeShapeType="1"/>
            </p:cNvSpPr>
            <p:nvPr/>
          </p:nvSpPr>
          <p:spPr bwMode="auto">
            <a:xfrm>
              <a:off x="2555875" y="41497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3" name="Line 73"/>
            <p:cNvSpPr>
              <a:spLocks noChangeShapeType="1"/>
            </p:cNvSpPr>
            <p:nvPr/>
          </p:nvSpPr>
          <p:spPr bwMode="auto">
            <a:xfrm>
              <a:off x="2987675" y="20605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4" name="Line 74"/>
            <p:cNvSpPr>
              <a:spLocks noChangeShapeType="1"/>
            </p:cNvSpPr>
            <p:nvPr/>
          </p:nvSpPr>
          <p:spPr bwMode="auto">
            <a:xfrm>
              <a:off x="2987675" y="6524625"/>
              <a:ext cx="3384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5" name="Line 75"/>
            <p:cNvSpPr>
              <a:spLocks noChangeShapeType="1"/>
            </p:cNvSpPr>
            <p:nvPr/>
          </p:nvSpPr>
          <p:spPr bwMode="auto">
            <a:xfrm flipV="1">
              <a:off x="6372225" y="5949950"/>
              <a:ext cx="0" cy="574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6" name="Line 76"/>
            <p:cNvSpPr>
              <a:spLocks noChangeShapeType="1"/>
            </p:cNvSpPr>
            <p:nvPr/>
          </p:nvSpPr>
          <p:spPr bwMode="auto">
            <a:xfrm>
              <a:off x="2555875" y="3429000"/>
              <a:ext cx="792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7" name="Line 77"/>
            <p:cNvSpPr>
              <a:spLocks noChangeShapeType="1"/>
            </p:cNvSpPr>
            <p:nvPr/>
          </p:nvSpPr>
          <p:spPr bwMode="auto">
            <a:xfrm>
              <a:off x="3348038" y="2060575"/>
              <a:ext cx="0" cy="424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9" name="Line 79"/>
            <p:cNvSpPr>
              <a:spLocks noChangeShapeType="1"/>
            </p:cNvSpPr>
            <p:nvPr/>
          </p:nvSpPr>
          <p:spPr bwMode="auto">
            <a:xfrm>
              <a:off x="3348038" y="6308725"/>
              <a:ext cx="2592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1" name="Line 81"/>
            <p:cNvSpPr>
              <a:spLocks noChangeShapeType="1"/>
            </p:cNvSpPr>
            <p:nvPr/>
          </p:nvSpPr>
          <p:spPr bwMode="auto">
            <a:xfrm flipV="1">
              <a:off x="5940425" y="594995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8" name="Line 88"/>
            <p:cNvSpPr>
              <a:spLocks noChangeShapeType="1"/>
            </p:cNvSpPr>
            <p:nvPr/>
          </p:nvSpPr>
          <p:spPr bwMode="auto">
            <a:xfrm>
              <a:off x="2555875" y="2781300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9" name="Line 89"/>
            <p:cNvSpPr>
              <a:spLocks noChangeShapeType="1"/>
            </p:cNvSpPr>
            <p:nvPr/>
          </p:nvSpPr>
          <p:spPr bwMode="auto">
            <a:xfrm>
              <a:off x="3708400" y="2781300"/>
              <a:ext cx="0" cy="338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1" name="Line 91"/>
            <p:cNvSpPr>
              <a:spLocks noChangeShapeType="1"/>
            </p:cNvSpPr>
            <p:nvPr/>
          </p:nvSpPr>
          <p:spPr bwMode="auto">
            <a:xfrm>
              <a:off x="3708400" y="6165850"/>
              <a:ext cx="172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2" name="Line 92"/>
            <p:cNvSpPr>
              <a:spLocks noChangeShapeType="1"/>
            </p:cNvSpPr>
            <p:nvPr/>
          </p:nvSpPr>
          <p:spPr bwMode="auto">
            <a:xfrm flipV="1">
              <a:off x="5435600" y="5949950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3" name="Line 93"/>
            <p:cNvSpPr>
              <a:spLocks noChangeShapeType="1"/>
            </p:cNvSpPr>
            <p:nvPr/>
          </p:nvSpPr>
          <p:spPr bwMode="auto">
            <a:xfrm flipH="1">
              <a:off x="4643438" y="1989138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4" name="Line 94"/>
            <p:cNvSpPr>
              <a:spLocks noChangeShapeType="1"/>
            </p:cNvSpPr>
            <p:nvPr/>
          </p:nvSpPr>
          <p:spPr bwMode="auto">
            <a:xfrm flipH="1">
              <a:off x="4643438" y="2492375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5" name="Line 95"/>
            <p:cNvSpPr>
              <a:spLocks noChangeShapeType="1"/>
            </p:cNvSpPr>
            <p:nvPr/>
          </p:nvSpPr>
          <p:spPr bwMode="auto">
            <a:xfrm flipH="1">
              <a:off x="4643438" y="2924175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6" name="Line 96"/>
            <p:cNvSpPr>
              <a:spLocks noChangeShapeType="1"/>
            </p:cNvSpPr>
            <p:nvPr/>
          </p:nvSpPr>
          <p:spPr bwMode="auto">
            <a:xfrm flipH="1">
              <a:off x="4643438" y="3357563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7" name="Line 97"/>
            <p:cNvSpPr>
              <a:spLocks noChangeShapeType="1"/>
            </p:cNvSpPr>
            <p:nvPr/>
          </p:nvSpPr>
          <p:spPr bwMode="auto">
            <a:xfrm flipH="1">
              <a:off x="4643438" y="3789363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8" name="Line 98"/>
            <p:cNvSpPr>
              <a:spLocks noChangeShapeType="1"/>
            </p:cNvSpPr>
            <p:nvPr/>
          </p:nvSpPr>
          <p:spPr bwMode="auto">
            <a:xfrm flipH="1">
              <a:off x="4643438" y="4221163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9" name="Line 99"/>
            <p:cNvSpPr>
              <a:spLocks noChangeShapeType="1"/>
            </p:cNvSpPr>
            <p:nvPr/>
          </p:nvSpPr>
          <p:spPr bwMode="auto">
            <a:xfrm flipH="1">
              <a:off x="4643438" y="4724400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0" name="Line 100"/>
            <p:cNvSpPr>
              <a:spLocks noChangeShapeType="1"/>
            </p:cNvSpPr>
            <p:nvPr/>
          </p:nvSpPr>
          <p:spPr bwMode="auto">
            <a:xfrm flipH="1">
              <a:off x="4643438" y="5157788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1" name="Line 101"/>
            <p:cNvSpPr>
              <a:spLocks noChangeShapeType="1"/>
            </p:cNvSpPr>
            <p:nvPr/>
          </p:nvSpPr>
          <p:spPr bwMode="auto">
            <a:xfrm>
              <a:off x="6659563" y="3573463"/>
              <a:ext cx="649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5" name="Rectangle 105"/>
            <p:cNvSpPr>
              <a:spLocks noChangeArrowheads="1"/>
            </p:cNvSpPr>
            <p:nvPr/>
          </p:nvSpPr>
          <p:spPr bwMode="auto">
            <a:xfrm>
              <a:off x="6948488" y="299720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26" name="Rectangle 106"/>
            <p:cNvSpPr>
              <a:spLocks noChangeArrowheads="1"/>
            </p:cNvSpPr>
            <p:nvPr/>
          </p:nvSpPr>
          <p:spPr bwMode="auto">
            <a:xfrm>
              <a:off x="250825" y="4724400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30" name="Oval 110"/>
            <p:cNvSpPr>
              <a:spLocks noChangeArrowheads="1"/>
            </p:cNvSpPr>
            <p:nvPr/>
          </p:nvSpPr>
          <p:spPr bwMode="auto">
            <a:xfrm>
              <a:off x="3132138" y="1557338"/>
              <a:ext cx="142875" cy="142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31" name="Line 111"/>
            <p:cNvSpPr>
              <a:spLocks noChangeShapeType="1"/>
            </p:cNvSpPr>
            <p:nvPr/>
          </p:nvSpPr>
          <p:spPr bwMode="auto">
            <a:xfrm flipV="1">
              <a:off x="1835150" y="126841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2" name="Line 112"/>
            <p:cNvSpPr>
              <a:spLocks noChangeShapeType="1"/>
            </p:cNvSpPr>
            <p:nvPr/>
          </p:nvSpPr>
          <p:spPr bwMode="auto">
            <a:xfrm>
              <a:off x="1835150" y="1268413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3" name="Line 113"/>
            <p:cNvSpPr>
              <a:spLocks noChangeShapeType="1"/>
            </p:cNvSpPr>
            <p:nvPr/>
          </p:nvSpPr>
          <p:spPr bwMode="auto">
            <a:xfrm>
              <a:off x="3203575" y="126841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4" name="Line 114"/>
            <p:cNvSpPr>
              <a:spLocks noChangeShapeType="1"/>
            </p:cNvSpPr>
            <p:nvPr/>
          </p:nvSpPr>
          <p:spPr bwMode="auto">
            <a:xfrm>
              <a:off x="3203575" y="2060575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0" name="Oval 120"/>
            <p:cNvSpPr>
              <a:spLocks noChangeArrowheads="1"/>
            </p:cNvSpPr>
            <p:nvPr/>
          </p:nvSpPr>
          <p:spPr bwMode="auto">
            <a:xfrm>
              <a:off x="3132138" y="2708275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6841" name="Oval 121"/>
            <p:cNvSpPr>
              <a:spLocks noChangeArrowheads="1"/>
            </p:cNvSpPr>
            <p:nvPr/>
          </p:nvSpPr>
          <p:spPr bwMode="auto">
            <a:xfrm>
              <a:off x="2916238" y="4076700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6842" name="Oval 122"/>
            <p:cNvSpPr>
              <a:spLocks noChangeArrowheads="1"/>
            </p:cNvSpPr>
            <p:nvPr/>
          </p:nvSpPr>
          <p:spPr bwMode="auto">
            <a:xfrm>
              <a:off x="3276600" y="3357563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6843" name="Line 123"/>
            <p:cNvSpPr>
              <a:spLocks noChangeShapeType="1"/>
            </p:cNvSpPr>
            <p:nvPr/>
          </p:nvSpPr>
          <p:spPr bwMode="auto">
            <a:xfrm>
              <a:off x="611188" y="2060575"/>
              <a:ext cx="0" cy="2376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4" name="Line 124"/>
            <p:cNvSpPr>
              <a:spLocks noChangeShapeType="1"/>
            </p:cNvSpPr>
            <p:nvPr/>
          </p:nvSpPr>
          <p:spPr bwMode="auto">
            <a:xfrm>
              <a:off x="395288" y="4437063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6" name="Rectangle 126"/>
            <p:cNvSpPr>
              <a:spLocks noChangeArrowheads="1"/>
            </p:cNvSpPr>
            <p:nvPr/>
          </p:nvSpPr>
          <p:spPr bwMode="auto">
            <a:xfrm>
              <a:off x="4284663" y="486886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47" name="Rectangle 127"/>
            <p:cNvSpPr>
              <a:spLocks noChangeArrowheads="1"/>
            </p:cNvSpPr>
            <p:nvPr/>
          </p:nvSpPr>
          <p:spPr bwMode="auto">
            <a:xfrm>
              <a:off x="4284663" y="443706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48" name="Rectangle 128"/>
            <p:cNvSpPr>
              <a:spLocks noChangeArrowheads="1"/>
            </p:cNvSpPr>
            <p:nvPr/>
          </p:nvSpPr>
          <p:spPr bwMode="auto">
            <a:xfrm>
              <a:off x="4284663" y="393382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49" name="Rectangle 129"/>
            <p:cNvSpPr>
              <a:spLocks noChangeArrowheads="1"/>
            </p:cNvSpPr>
            <p:nvPr/>
          </p:nvSpPr>
          <p:spPr bwMode="auto">
            <a:xfrm>
              <a:off x="4284663" y="3500438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50" name="Rectangle 130"/>
            <p:cNvSpPr>
              <a:spLocks noChangeArrowheads="1"/>
            </p:cNvSpPr>
            <p:nvPr/>
          </p:nvSpPr>
          <p:spPr bwMode="auto">
            <a:xfrm>
              <a:off x="4284663" y="3068638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51" name="Rectangle 131"/>
            <p:cNvSpPr>
              <a:spLocks noChangeArrowheads="1"/>
            </p:cNvSpPr>
            <p:nvPr/>
          </p:nvSpPr>
          <p:spPr bwMode="auto">
            <a:xfrm>
              <a:off x="4284663" y="2636838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52" name="Rectangle 132"/>
            <p:cNvSpPr>
              <a:spLocks noChangeArrowheads="1"/>
            </p:cNvSpPr>
            <p:nvPr/>
          </p:nvSpPr>
          <p:spPr bwMode="auto">
            <a:xfrm>
              <a:off x="4284663" y="2205038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53" name="Rectangle 133"/>
            <p:cNvSpPr>
              <a:spLocks noChangeArrowheads="1"/>
            </p:cNvSpPr>
            <p:nvPr/>
          </p:nvSpPr>
          <p:spPr bwMode="auto">
            <a:xfrm>
              <a:off x="4284663" y="17002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 rot="16200000">
              <a:off x="2997576" y="1492513"/>
              <a:ext cx="353992" cy="777041"/>
              <a:chOff x="7177088" y="3041650"/>
              <a:chExt cx="768350" cy="633439"/>
            </a:xfrm>
          </p:grpSpPr>
          <p:sp>
            <p:nvSpPr>
              <p:cNvPr id="92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-32" y="5903917"/>
              <a:ext cx="341792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=111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，置数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000</a:t>
              </a:r>
              <a:endPara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计数范围：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000-111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752222" y="5356373"/>
              <a:ext cx="250029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计数结果作为</a:t>
              </a:r>
              <a:endPara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数据选择器的</a:t>
              </a:r>
              <a:endPara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地址（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选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539552" y="399668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Oval 25"/>
          <p:cNvSpPr>
            <a:spLocks noChangeArrowheads="1"/>
          </p:cNvSpPr>
          <p:nvPr/>
        </p:nvSpPr>
        <p:spPr bwMode="auto">
          <a:xfrm>
            <a:off x="539552" y="342061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Oval 25"/>
          <p:cNvSpPr>
            <a:spLocks noChangeArrowheads="1"/>
          </p:cNvSpPr>
          <p:nvPr/>
        </p:nvSpPr>
        <p:spPr bwMode="auto">
          <a:xfrm>
            <a:off x="539552" y="263691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7724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6.4.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序列检测器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8971" name="Group 11"/>
          <p:cNvGrpSpPr/>
          <p:nvPr/>
        </p:nvGrpSpPr>
        <p:grpSpPr bwMode="auto">
          <a:xfrm>
            <a:off x="0" y="990600"/>
            <a:ext cx="9144000" cy="1189038"/>
            <a:chOff x="0" y="624"/>
            <a:chExt cx="5760" cy="749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140" y="624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用于对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串行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随机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序列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信号进行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检测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，从中识别某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8965" name="Rectangle 5"/>
            <p:cNvSpPr>
              <a:spLocks noChangeArrowheads="1"/>
            </p:cNvSpPr>
            <p:nvPr/>
          </p:nvSpPr>
          <p:spPr bwMode="auto">
            <a:xfrm>
              <a:off x="0" y="100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种特定的序列。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457200" y="24384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设计序列检测器必须明确: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0" y="3352800"/>
            <a:ext cx="8392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(1)检测什么样的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特定序列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，如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序列；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0" y="4343400"/>
            <a:ext cx="90075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(2)检测到特定序列后，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标志还是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标志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0" y="5504857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(3)给定序列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是否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首尾重叠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8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utoUpdateAnimBg="0" build="p"/>
      <p:bldP spid="168967" grpId="0" autoUpdateAnimBg="0" build="p"/>
      <p:bldP spid="168969" grpId="0" autoUpdateAnimBg="0" build="p"/>
      <p:bldP spid="168970" grpId="0" autoUpdateAnimBg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-153525" y="293688"/>
            <a:ext cx="9417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例：试用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设计一个串行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序列检测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9998" name="Group 14"/>
          <p:cNvGrpSpPr/>
          <p:nvPr/>
        </p:nvGrpSpPr>
        <p:grpSpPr bwMode="auto">
          <a:xfrm>
            <a:off x="611188" y="1628775"/>
            <a:ext cx="5314950" cy="1144588"/>
            <a:chOff x="480" y="672"/>
            <a:chExt cx="3348" cy="721"/>
          </a:xfrm>
        </p:grpSpPr>
        <p:sp>
          <p:nvSpPr>
            <p:cNvPr id="169990" name="Rectangle 6"/>
            <p:cNvSpPr>
              <a:spLocks noChangeArrowheads="1"/>
            </p:cNvSpPr>
            <p:nvPr/>
          </p:nvSpPr>
          <p:spPr bwMode="auto">
            <a:xfrm>
              <a:off x="480" y="672"/>
              <a:ext cx="331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X：0110111111101011110101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9991" name="Rectangle 7"/>
            <p:cNvSpPr>
              <a:spLocks noChangeArrowheads="1"/>
            </p:cNvSpPr>
            <p:nvPr/>
          </p:nvSpPr>
          <p:spPr bwMode="auto">
            <a:xfrm>
              <a:off x="480" y="1056"/>
              <a:ext cx="334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Y：0000001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1111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000001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0000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468313" y="3213100"/>
            <a:ext cx="729719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未收到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第一个有效输入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1230313" y="3975100"/>
            <a:ext cx="60660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表示收到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1230313" y="4889500"/>
            <a:ext cx="606608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表示收到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1230313" y="5575300"/>
            <a:ext cx="8117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表示收到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或三个以上有效输入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9999" name="Rectangle 15"/>
          <p:cNvSpPr>
            <a:spLocks noChangeArrowheads="1"/>
          </p:cNvSpPr>
          <p:nvPr/>
        </p:nvSpPr>
        <p:spPr bwMode="auto">
          <a:xfrm>
            <a:off x="0" y="90805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器(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可重叠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 autoUpdateAnimBg="0" build="p"/>
      <p:bldP spid="169993" grpId="0" autoUpdateAnimBg="0" build="p"/>
      <p:bldP spid="169994" grpId="0" autoUpdateAnimBg="0" build="p"/>
      <p:bldP spid="169995" grpId="0" autoUpdateAnimBg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2617768" y="2320943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025" name="Rectangle 17"/>
          <p:cNvSpPr>
            <a:spLocks noChangeArrowheads="1"/>
          </p:cNvSpPr>
          <p:nvPr/>
        </p:nvSpPr>
        <p:spPr bwMode="auto">
          <a:xfrm>
            <a:off x="2922568" y="2549543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6122968" y="2473343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027" name="Rectangle 19"/>
          <p:cNvSpPr>
            <a:spLocks noChangeArrowheads="1"/>
          </p:cNvSpPr>
          <p:nvPr/>
        </p:nvSpPr>
        <p:spPr bwMode="auto">
          <a:xfrm>
            <a:off x="6046768" y="4454543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2922568" y="4606943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1055" name="Group 47"/>
          <p:cNvGrpSpPr/>
          <p:nvPr/>
        </p:nvGrpSpPr>
        <p:grpSpPr bwMode="auto">
          <a:xfrm>
            <a:off x="2085956" y="1789131"/>
            <a:ext cx="1062037" cy="1069975"/>
            <a:chOff x="769" y="385"/>
            <a:chExt cx="669" cy="674"/>
          </a:xfrm>
        </p:grpSpPr>
        <p:sp>
          <p:nvSpPr>
            <p:cNvPr id="171020" name="Arc 12"/>
            <p:cNvSpPr/>
            <p:nvPr/>
          </p:nvSpPr>
          <p:spPr bwMode="auto">
            <a:xfrm>
              <a:off x="769" y="385"/>
              <a:ext cx="669" cy="67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909 w 43160"/>
                <a:gd name="T1" fmla="*/ 43198 h 43200"/>
                <a:gd name="T2" fmla="*/ 43160 w 43160"/>
                <a:gd name="T3" fmla="*/ 20284 h 43200"/>
                <a:gd name="T4" fmla="*/ 21600 w 4316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60" h="43200" fill="none" extrusionOk="0">
                  <a:moveTo>
                    <a:pt x="21908" y="43197"/>
                  </a:moveTo>
                  <a:cubicBezTo>
                    <a:pt x="21806" y="43199"/>
                    <a:pt x="2170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018" y="-1"/>
                    <a:pt x="42464" y="8886"/>
                    <a:pt x="43159" y="20284"/>
                  </a:cubicBezTo>
                </a:path>
                <a:path w="43160" h="43200" stroke="0" extrusionOk="0">
                  <a:moveTo>
                    <a:pt x="21908" y="43197"/>
                  </a:moveTo>
                  <a:cubicBezTo>
                    <a:pt x="21806" y="43199"/>
                    <a:pt x="2170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018" y="-1"/>
                    <a:pt x="42464" y="8886"/>
                    <a:pt x="43159" y="2028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816" y="43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056" name="Group 48"/>
          <p:cNvGrpSpPr/>
          <p:nvPr/>
        </p:nvGrpSpPr>
        <p:grpSpPr bwMode="auto">
          <a:xfrm>
            <a:off x="3379768" y="1549418"/>
            <a:ext cx="2743200" cy="771525"/>
            <a:chOff x="1584" y="234"/>
            <a:chExt cx="1728" cy="486"/>
          </a:xfrm>
        </p:grpSpPr>
        <p:sp>
          <p:nvSpPr>
            <p:cNvPr id="171016" name="Line 8"/>
            <p:cNvSpPr>
              <a:spLocks noChangeShapeType="1"/>
            </p:cNvSpPr>
            <p:nvPr/>
          </p:nvSpPr>
          <p:spPr bwMode="auto">
            <a:xfrm>
              <a:off x="1584" y="720"/>
              <a:ext cx="17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2" name="Rectangle 24"/>
            <p:cNvSpPr>
              <a:spLocks noChangeArrowheads="1"/>
            </p:cNvSpPr>
            <p:nvPr/>
          </p:nvSpPr>
          <p:spPr bwMode="auto">
            <a:xfrm>
              <a:off x="2640" y="2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057" name="Group 49"/>
          <p:cNvGrpSpPr/>
          <p:nvPr/>
        </p:nvGrpSpPr>
        <p:grpSpPr bwMode="auto">
          <a:xfrm>
            <a:off x="3608368" y="2701943"/>
            <a:ext cx="2438400" cy="579438"/>
            <a:chOff x="1728" y="960"/>
            <a:chExt cx="1536" cy="365"/>
          </a:xfrm>
        </p:grpSpPr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 flipH="1">
              <a:off x="1728" y="1296"/>
              <a:ext cx="153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3" name="Rectangle 25"/>
            <p:cNvSpPr>
              <a:spLocks noChangeArrowheads="1"/>
            </p:cNvSpPr>
            <p:nvPr/>
          </p:nvSpPr>
          <p:spPr bwMode="auto">
            <a:xfrm>
              <a:off x="2208" y="96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058" name="Group 50"/>
          <p:cNvGrpSpPr/>
          <p:nvPr/>
        </p:nvGrpSpPr>
        <p:grpSpPr bwMode="auto">
          <a:xfrm>
            <a:off x="6808768" y="3082943"/>
            <a:ext cx="793750" cy="1600200"/>
            <a:chOff x="3744" y="1200"/>
            <a:chExt cx="500" cy="1008"/>
          </a:xfrm>
        </p:grpSpPr>
        <p:sp>
          <p:nvSpPr>
            <p:cNvPr id="171030" name="Line 22"/>
            <p:cNvSpPr>
              <a:spLocks noChangeShapeType="1"/>
            </p:cNvSpPr>
            <p:nvPr/>
          </p:nvSpPr>
          <p:spPr bwMode="auto">
            <a:xfrm>
              <a:off x="3792" y="1200"/>
              <a:ext cx="0" cy="100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4" name="Rectangle 26"/>
            <p:cNvSpPr>
              <a:spLocks noChangeArrowheads="1"/>
            </p:cNvSpPr>
            <p:nvPr/>
          </p:nvSpPr>
          <p:spPr bwMode="auto">
            <a:xfrm>
              <a:off x="3744" y="13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059" name="Group 51"/>
          <p:cNvGrpSpPr/>
          <p:nvPr/>
        </p:nvGrpSpPr>
        <p:grpSpPr bwMode="auto">
          <a:xfrm>
            <a:off x="3532168" y="3235343"/>
            <a:ext cx="2209800" cy="1535113"/>
            <a:chOff x="1680" y="1296"/>
            <a:chExt cx="1392" cy="967"/>
          </a:xfrm>
        </p:grpSpPr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 flipH="1" flipV="1">
              <a:off x="1680" y="1296"/>
              <a:ext cx="1392" cy="967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5" name="Rectangle 27"/>
            <p:cNvSpPr>
              <a:spLocks noChangeArrowheads="1"/>
            </p:cNvSpPr>
            <p:nvPr/>
          </p:nvSpPr>
          <p:spPr bwMode="auto">
            <a:xfrm>
              <a:off x="2400" y="148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060" name="Group 52"/>
          <p:cNvGrpSpPr/>
          <p:nvPr/>
        </p:nvGrpSpPr>
        <p:grpSpPr bwMode="auto">
          <a:xfrm>
            <a:off x="3455968" y="4835543"/>
            <a:ext cx="2667000" cy="579438"/>
            <a:chOff x="1632" y="2304"/>
            <a:chExt cx="1680" cy="365"/>
          </a:xfrm>
        </p:grpSpPr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 flipH="1">
              <a:off x="1632" y="2646"/>
              <a:ext cx="16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6" name="Rectangle 28"/>
            <p:cNvSpPr>
              <a:spLocks noChangeArrowheads="1"/>
            </p:cNvSpPr>
            <p:nvPr/>
          </p:nvSpPr>
          <p:spPr bwMode="auto">
            <a:xfrm>
              <a:off x="2304" y="230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062" name="Group 54"/>
          <p:cNvGrpSpPr/>
          <p:nvPr/>
        </p:nvGrpSpPr>
        <p:grpSpPr bwMode="auto">
          <a:xfrm>
            <a:off x="1857356" y="4913331"/>
            <a:ext cx="1146175" cy="1087437"/>
            <a:chOff x="625" y="2353"/>
            <a:chExt cx="722" cy="685"/>
          </a:xfrm>
        </p:grpSpPr>
        <p:sp>
          <p:nvSpPr>
            <p:cNvPr id="171021" name="Arc 13"/>
            <p:cNvSpPr/>
            <p:nvPr/>
          </p:nvSpPr>
          <p:spPr bwMode="auto">
            <a:xfrm>
              <a:off x="625" y="2353"/>
              <a:ext cx="722" cy="6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198 w 43200"/>
                <a:gd name="T1" fmla="*/ 21323 h 43200"/>
                <a:gd name="T2" fmla="*/ 28662 w 43200"/>
                <a:gd name="T3" fmla="*/ 1187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003" y="-1"/>
                    <a:pt x="26390" y="401"/>
                    <a:pt x="28661" y="1187"/>
                  </a:cubicBezTo>
                </a:path>
                <a:path w="43200" h="43200" stroke="0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003" y="-1"/>
                    <a:pt x="26390" y="401"/>
                    <a:pt x="28661" y="118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7" name="Rectangle 29"/>
            <p:cNvSpPr>
              <a:spLocks noChangeArrowheads="1"/>
            </p:cNvSpPr>
            <p:nvPr/>
          </p:nvSpPr>
          <p:spPr bwMode="auto">
            <a:xfrm>
              <a:off x="672" y="249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061" name="Group 53"/>
          <p:cNvGrpSpPr/>
          <p:nvPr/>
        </p:nvGrpSpPr>
        <p:grpSpPr bwMode="auto">
          <a:xfrm>
            <a:off x="1931968" y="3159143"/>
            <a:ext cx="793750" cy="1457325"/>
            <a:chOff x="672" y="1248"/>
            <a:chExt cx="500" cy="918"/>
          </a:xfrm>
        </p:grpSpPr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 flipV="1">
              <a:off x="1152" y="1248"/>
              <a:ext cx="0" cy="91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8" name="Rectangle 30"/>
            <p:cNvSpPr>
              <a:spLocks noChangeArrowheads="1"/>
            </p:cNvSpPr>
            <p:nvPr/>
          </p:nvSpPr>
          <p:spPr bwMode="auto">
            <a:xfrm>
              <a:off x="672" y="15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1052" name="Oval 44"/>
          <p:cNvSpPr>
            <a:spLocks noChangeArrowheads="1"/>
          </p:cNvSpPr>
          <p:nvPr/>
        </p:nvSpPr>
        <p:spPr bwMode="auto">
          <a:xfrm>
            <a:off x="2617768" y="4378343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053" name="Oval 45"/>
          <p:cNvSpPr>
            <a:spLocks noChangeArrowheads="1"/>
          </p:cNvSpPr>
          <p:nvPr/>
        </p:nvSpPr>
        <p:spPr bwMode="auto">
          <a:xfrm>
            <a:off x="5741968" y="4302143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054" name="Oval 46"/>
          <p:cNvSpPr>
            <a:spLocks noChangeArrowheads="1"/>
          </p:cNvSpPr>
          <p:nvPr/>
        </p:nvSpPr>
        <p:spPr bwMode="auto">
          <a:xfrm>
            <a:off x="5818168" y="2244743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14348" y="50004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作状态转换图：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3786206" y="1381109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次态/输出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424006" y="2133584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      X=1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1347806" y="1142984"/>
            <a:ext cx="5867400" cy="472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>
            <a:off x="3100406" y="1142984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>
            <a:off x="1347806" y="2819384"/>
            <a:ext cx="586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1" name="Line 9"/>
          <p:cNvSpPr>
            <a:spLocks noChangeShapeType="1"/>
          </p:cNvSpPr>
          <p:nvPr/>
        </p:nvSpPr>
        <p:spPr bwMode="auto">
          <a:xfrm>
            <a:off x="3100406" y="2057384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5005406" y="2057384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1881206" y="2895584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1881206" y="3505184"/>
            <a:ext cx="469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1881206" y="4114784"/>
            <a:ext cx="47596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  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1881206" y="4724384"/>
            <a:ext cx="47596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  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14348" y="35716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作状态转换表：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14678" y="6072206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94" name="Rectangle 38"/>
          <p:cNvSpPr>
            <a:spLocks noChangeArrowheads="1"/>
          </p:cNvSpPr>
          <p:nvPr/>
        </p:nvSpPr>
        <p:spPr bwMode="auto">
          <a:xfrm>
            <a:off x="0" y="67627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得简化后的状态图。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095" name="Rectangle 39"/>
          <p:cNvSpPr>
            <a:spLocks noChangeArrowheads="1"/>
          </p:cNvSpPr>
          <p:nvPr/>
        </p:nvSpPr>
        <p:spPr bwMode="auto">
          <a:xfrm>
            <a:off x="228600" y="66675"/>
            <a:ext cx="90059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检查状态图或状态表，可见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。故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省去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3103" name="Group 47"/>
          <p:cNvGrpSpPr/>
          <p:nvPr/>
        </p:nvGrpSpPr>
        <p:grpSpPr bwMode="auto">
          <a:xfrm>
            <a:off x="1209675" y="1668463"/>
            <a:ext cx="5561013" cy="4059237"/>
            <a:chOff x="762" y="1051"/>
            <a:chExt cx="3503" cy="2557"/>
          </a:xfrm>
        </p:grpSpPr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577" y="148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3785" y="144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2297" y="273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1865" y="1387"/>
              <a:ext cx="18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2393" y="1051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 flipH="1">
              <a:off x="2009" y="1920"/>
              <a:ext cx="163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2489" y="1531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3497" y="2251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3079" name="Line 23"/>
            <p:cNvSpPr>
              <a:spLocks noChangeShapeType="1"/>
            </p:cNvSpPr>
            <p:nvPr/>
          </p:nvSpPr>
          <p:spPr bwMode="auto">
            <a:xfrm flipH="1">
              <a:off x="2832" y="2016"/>
              <a:ext cx="1049" cy="105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1769" y="2394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 flipH="1" flipV="1">
              <a:off x="1961" y="1967"/>
              <a:ext cx="340" cy="71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809" y="171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1625" y="3067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3098" name="Oval 42"/>
            <p:cNvSpPr>
              <a:spLocks noChangeArrowheads="1"/>
            </p:cNvSpPr>
            <p:nvPr/>
          </p:nvSpPr>
          <p:spPr bwMode="auto">
            <a:xfrm>
              <a:off x="1385" y="1387"/>
              <a:ext cx="720" cy="6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>
              <a:off x="3545" y="1339"/>
              <a:ext cx="720" cy="6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0" name="Oval 44"/>
            <p:cNvSpPr>
              <a:spLocks noChangeArrowheads="1"/>
            </p:cNvSpPr>
            <p:nvPr/>
          </p:nvSpPr>
          <p:spPr bwMode="auto">
            <a:xfrm>
              <a:off x="2105" y="2635"/>
              <a:ext cx="720" cy="6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1" name="Arc 45"/>
            <p:cNvSpPr/>
            <p:nvPr/>
          </p:nvSpPr>
          <p:spPr bwMode="auto">
            <a:xfrm>
              <a:off x="762" y="1628"/>
              <a:ext cx="722" cy="6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198 w 43200"/>
                <a:gd name="T1" fmla="*/ 21323 h 43200"/>
                <a:gd name="T2" fmla="*/ 36092 w 43200"/>
                <a:gd name="T3" fmla="*/ 558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</a:path>
                <a:path w="43200" h="43200" stroke="0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2" name="Arc 46"/>
            <p:cNvSpPr/>
            <p:nvPr/>
          </p:nvSpPr>
          <p:spPr bwMode="auto">
            <a:xfrm>
              <a:off x="1529" y="2923"/>
              <a:ext cx="722" cy="6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198 w 43200"/>
                <a:gd name="T1" fmla="*/ 21323 h 43200"/>
                <a:gd name="T2" fmla="*/ 36092 w 43200"/>
                <a:gd name="T3" fmla="*/ 558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</a:path>
                <a:path w="43200" h="43200" stroke="0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250825" y="188913"/>
            <a:ext cx="83215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若分配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=01 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=10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=11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得下表 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4100" name="Group 20"/>
          <p:cNvGrpSpPr/>
          <p:nvPr/>
        </p:nvGrpSpPr>
        <p:grpSpPr bwMode="auto">
          <a:xfrm>
            <a:off x="0" y="1285892"/>
            <a:ext cx="7239000" cy="4572000"/>
            <a:chOff x="528" y="720"/>
            <a:chExt cx="4560" cy="2880"/>
          </a:xfrm>
        </p:grpSpPr>
        <p:sp>
          <p:nvSpPr>
            <p:cNvPr id="174085" name="Rectangle 5"/>
            <p:cNvSpPr>
              <a:spLocks noChangeArrowheads="1"/>
            </p:cNvSpPr>
            <p:nvPr/>
          </p:nvSpPr>
          <p:spPr bwMode="auto">
            <a:xfrm>
              <a:off x="528" y="720"/>
              <a:ext cx="45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086" name="Line 6"/>
            <p:cNvSpPr>
              <a:spLocks noChangeShapeType="1"/>
            </p:cNvSpPr>
            <p:nvPr/>
          </p:nvSpPr>
          <p:spPr bwMode="auto">
            <a:xfrm>
              <a:off x="576" y="1134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87" name="Line 7"/>
            <p:cNvSpPr>
              <a:spLocks noChangeShapeType="1"/>
            </p:cNvSpPr>
            <p:nvPr/>
          </p:nvSpPr>
          <p:spPr bwMode="auto">
            <a:xfrm>
              <a:off x="2208" y="768"/>
              <a:ext cx="0" cy="2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88" name="Line 8"/>
            <p:cNvSpPr>
              <a:spLocks noChangeShapeType="1"/>
            </p:cNvSpPr>
            <p:nvPr/>
          </p:nvSpPr>
          <p:spPr bwMode="auto">
            <a:xfrm>
              <a:off x="3600" y="768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228600" y="19716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0  0    0    0     0    0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228600" y="25050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0  0    1    0     0    0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228600" y="29241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0  1    0    0     0    0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228600" y="33051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228600" y="38004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1  0    0    0     1    0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095" name="Rectangle 15"/>
          <p:cNvSpPr>
            <a:spLocks noChangeArrowheads="1"/>
          </p:cNvSpPr>
          <p:nvPr/>
        </p:nvSpPr>
        <p:spPr bwMode="auto">
          <a:xfrm>
            <a:off x="228600" y="42195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1  0    1    1     0    0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228600" y="47529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1  1    0    1     0    1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097" name="Rectangle 17"/>
          <p:cNvSpPr>
            <a:spLocks noChangeArrowheads="1"/>
          </p:cNvSpPr>
          <p:nvPr/>
        </p:nvSpPr>
        <p:spPr bwMode="auto">
          <a:xfrm>
            <a:off x="228600" y="52482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6002344" y="212726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03" name="Rectangle 23"/>
          <p:cNvSpPr>
            <a:spLocks noChangeArrowheads="1"/>
          </p:cNvSpPr>
          <p:nvPr/>
        </p:nvSpPr>
        <p:spPr bwMode="auto">
          <a:xfrm>
            <a:off x="8283582" y="224791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6653219" y="3789380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6724657" y="2162192"/>
            <a:ext cx="14065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7085019" y="1557355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07" name="Line 27"/>
          <p:cNvSpPr>
            <a:spLocks noChangeShapeType="1"/>
          </p:cNvSpPr>
          <p:nvPr/>
        </p:nvSpPr>
        <p:spPr bwMode="auto">
          <a:xfrm flipH="1" flipV="1">
            <a:off x="6435732" y="2997217"/>
            <a:ext cx="1619250" cy="1111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08" name="Rectangle 28"/>
          <p:cNvSpPr>
            <a:spLocks noChangeArrowheads="1"/>
          </p:cNvSpPr>
          <p:nvPr/>
        </p:nvSpPr>
        <p:spPr bwMode="auto">
          <a:xfrm>
            <a:off x="6940557" y="2347930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7826382" y="3533792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0" name="Line 30"/>
          <p:cNvSpPr>
            <a:spLocks noChangeShapeType="1"/>
          </p:cNvSpPr>
          <p:nvPr/>
        </p:nvSpPr>
        <p:spPr bwMode="auto">
          <a:xfrm flipH="1">
            <a:off x="7521582" y="3160730"/>
            <a:ext cx="914400" cy="9159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11" name="Rectangle 31"/>
          <p:cNvSpPr>
            <a:spLocks noChangeArrowheads="1"/>
          </p:cNvSpPr>
          <p:nvPr/>
        </p:nvSpPr>
        <p:spPr bwMode="auto">
          <a:xfrm>
            <a:off x="5788032" y="3068655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2" name="Line 32"/>
          <p:cNvSpPr>
            <a:spLocks noChangeShapeType="1"/>
          </p:cNvSpPr>
          <p:nvPr/>
        </p:nvSpPr>
        <p:spPr bwMode="auto">
          <a:xfrm flipH="1" flipV="1">
            <a:off x="6388107" y="2997217"/>
            <a:ext cx="300037" cy="6318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6219832" y="1196992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4" name="Rectangle 34"/>
          <p:cNvSpPr>
            <a:spLocks noChangeArrowheads="1"/>
          </p:cNvSpPr>
          <p:nvPr/>
        </p:nvSpPr>
        <p:spPr bwMode="auto">
          <a:xfrm>
            <a:off x="6869119" y="4652980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5" name="Oval 35"/>
          <p:cNvSpPr>
            <a:spLocks noChangeArrowheads="1"/>
          </p:cNvSpPr>
          <p:nvPr/>
        </p:nvSpPr>
        <p:spPr bwMode="auto">
          <a:xfrm>
            <a:off x="5697544" y="1965342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6" name="Oval 36"/>
          <p:cNvSpPr>
            <a:spLocks noChangeArrowheads="1"/>
          </p:cNvSpPr>
          <p:nvPr/>
        </p:nvSpPr>
        <p:spPr bwMode="auto">
          <a:xfrm>
            <a:off x="7902582" y="2085992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7" name="Oval 37"/>
          <p:cNvSpPr>
            <a:spLocks noChangeArrowheads="1"/>
          </p:cNvSpPr>
          <p:nvPr/>
        </p:nvSpPr>
        <p:spPr bwMode="auto">
          <a:xfrm>
            <a:off x="6364294" y="3573480"/>
            <a:ext cx="1143000" cy="1077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8" name="Arc 38"/>
          <p:cNvSpPr/>
          <p:nvPr/>
        </p:nvSpPr>
        <p:spPr bwMode="auto">
          <a:xfrm>
            <a:off x="5572132" y="1484330"/>
            <a:ext cx="714375" cy="720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9272 w 43200"/>
              <a:gd name="T1" fmla="*/ 39336 h 39336"/>
              <a:gd name="T2" fmla="*/ 42379 w 43200"/>
              <a:gd name="T3" fmla="*/ 27497 h 39336"/>
              <a:gd name="T4" fmla="*/ 21600 w 43200"/>
              <a:gd name="T5" fmla="*/ 21600 h 39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336" fill="none" extrusionOk="0">
                <a:moveTo>
                  <a:pt x="9271" y="39336"/>
                </a:moveTo>
                <a:cubicBezTo>
                  <a:pt x="3463" y="35299"/>
                  <a:pt x="0" y="286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594"/>
                  <a:pt x="42923" y="25578"/>
                  <a:pt x="42379" y="27497"/>
                </a:cubicBezTo>
              </a:path>
              <a:path w="43200" h="39336" stroke="0" extrusionOk="0">
                <a:moveTo>
                  <a:pt x="9271" y="39336"/>
                </a:moveTo>
                <a:cubicBezTo>
                  <a:pt x="3463" y="35299"/>
                  <a:pt x="0" y="286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594"/>
                  <a:pt x="42923" y="25578"/>
                  <a:pt x="42379" y="27497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9" name="Arc 39"/>
          <p:cNvSpPr/>
          <p:nvPr/>
        </p:nvSpPr>
        <p:spPr bwMode="auto">
          <a:xfrm>
            <a:off x="5861057" y="4508517"/>
            <a:ext cx="1082675" cy="790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9454 w 43200"/>
              <a:gd name="T1" fmla="*/ 9443 h 43200"/>
              <a:gd name="T2" fmla="*/ 29700 w 43200"/>
              <a:gd name="T3" fmla="*/ 15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9454" y="9442"/>
                </a:moveTo>
                <a:cubicBezTo>
                  <a:pt x="41894" y="13027"/>
                  <a:pt x="43200" y="17263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376" y="-1"/>
                  <a:pt x="27126" y="535"/>
                  <a:pt x="29699" y="1576"/>
                </a:cubicBezTo>
              </a:path>
              <a:path w="43200" h="43200" stroke="0" extrusionOk="0">
                <a:moveTo>
                  <a:pt x="39454" y="9442"/>
                </a:moveTo>
                <a:cubicBezTo>
                  <a:pt x="41894" y="13027"/>
                  <a:pt x="43200" y="17263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376" y="-1"/>
                  <a:pt x="27126" y="535"/>
                  <a:pt x="29699" y="1576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utoUpdateAnimBg="0" build="p"/>
      <p:bldP spid="174091" grpId="0" autoUpdateAnimBg="0" build="p"/>
      <p:bldP spid="174092" grpId="0" autoUpdateAnimBg="0" build="p"/>
      <p:bldP spid="174093" grpId="0" autoUpdateAnimBg="0" build="p"/>
      <p:bldP spid="174094" grpId="0" autoUpdateAnimBg="0" build="p"/>
      <p:bldP spid="174095" grpId="0" autoUpdateAnimBg="0" build="p"/>
      <p:bldP spid="174096" grpId="0" autoUpdateAnimBg="0" build="p"/>
      <p:bldP spid="174097" grpId="0" autoUpdateAnimBg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0"/>
            <a:ext cx="8458200" cy="60960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752600" y="171767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>
            <a:off x="1752600" y="240347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>
            <a:off x="23622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>
            <a:off x="37338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30480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 flipH="1" flipV="1">
            <a:off x="914400" y="879475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914400" y="1108075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1143000" y="65087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17526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286000" y="11747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30480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7338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13716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13716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18288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3200400" y="179387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25146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38862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25146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38862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18288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32004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179388" y="28575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5867400" y="171767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32" name="Line 28"/>
          <p:cNvSpPr>
            <a:spLocks noChangeShapeType="1"/>
          </p:cNvSpPr>
          <p:nvPr/>
        </p:nvSpPr>
        <p:spPr bwMode="auto">
          <a:xfrm>
            <a:off x="5867400" y="240347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3" name="Line 29"/>
          <p:cNvSpPr>
            <a:spLocks noChangeShapeType="1"/>
          </p:cNvSpPr>
          <p:nvPr/>
        </p:nvSpPr>
        <p:spPr bwMode="auto">
          <a:xfrm>
            <a:off x="64770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4" name="Line 30"/>
          <p:cNvSpPr>
            <a:spLocks noChangeShapeType="1"/>
          </p:cNvSpPr>
          <p:nvPr/>
        </p:nvSpPr>
        <p:spPr bwMode="auto">
          <a:xfrm>
            <a:off x="78486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5" name="Line 31"/>
          <p:cNvSpPr>
            <a:spLocks noChangeShapeType="1"/>
          </p:cNvSpPr>
          <p:nvPr/>
        </p:nvSpPr>
        <p:spPr bwMode="auto">
          <a:xfrm>
            <a:off x="71628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6" name="Line 32"/>
          <p:cNvSpPr>
            <a:spLocks noChangeShapeType="1"/>
          </p:cNvSpPr>
          <p:nvPr/>
        </p:nvSpPr>
        <p:spPr bwMode="auto">
          <a:xfrm flipH="1" flipV="1">
            <a:off x="5029200" y="879475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7" name="Rectangle 33"/>
          <p:cNvSpPr>
            <a:spLocks noChangeArrowheads="1"/>
          </p:cNvSpPr>
          <p:nvPr/>
        </p:nvSpPr>
        <p:spPr bwMode="auto">
          <a:xfrm>
            <a:off x="5029200" y="1108075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38" name="Rectangle 34"/>
          <p:cNvSpPr>
            <a:spLocks noChangeArrowheads="1"/>
          </p:cNvSpPr>
          <p:nvPr/>
        </p:nvSpPr>
        <p:spPr bwMode="auto">
          <a:xfrm>
            <a:off x="5257800" y="65087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aseline="3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39" name="Rectangle 35"/>
          <p:cNvSpPr>
            <a:spLocks noChangeArrowheads="1"/>
          </p:cNvSpPr>
          <p:nvPr/>
        </p:nvSpPr>
        <p:spPr bwMode="auto">
          <a:xfrm>
            <a:off x="58674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40" name="Rectangle 36"/>
          <p:cNvSpPr>
            <a:spLocks noChangeArrowheads="1"/>
          </p:cNvSpPr>
          <p:nvPr/>
        </p:nvSpPr>
        <p:spPr bwMode="auto">
          <a:xfrm>
            <a:off x="6400800" y="11747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41" name="Rectangle 37"/>
          <p:cNvSpPr>
            <a:spLocks noChangeArrowheads="1"/>
          </p:cNvSpPr>
          <p:nvPr/>
        </p:nvSpPr>
        <p:spPr bwMode="auto">
          <a:xfrm>
            <a:off x="71628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42" name="Rectangle 38"/>
          <p:cNvSpPr>
            <a:spLocks noChangeArrowheads="1"/>
          </p:cNvSpPr>
          <p:nvPr/>
        </p:nvSpPr>
        <p:spPr bwMode="auto">
          <a:xfrm>
            <a:off x="78486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43" name="Rectangle 39"/>
          <p:cNvSpPr>
            <a:spLocks noChangeArrowheads="1"/>
          </p:cNvSpPr>
          <p:nvPr/>
        </p:nvSpPr>
        <p:spPr bwMode="auto">
          <a:xfrm>
            <a:off x="54864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44" name="Rectangle 40"/>
          <p:cNvSpPr>
            <a:spLocks noChangeArrowheads="1"/>
          </p:cNvSpPr>
          <p:nvPr/>
        </p:nvSpPr>
        <p:spPr bwMode="auto">
          <a:xfrm>
            <a:off x="54864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45" name="Rectangle 41"/>
          <p:cNvSpPr>
            <a:spLocks noChangeArrowheads="1"/>
          </p:cNvSpPr>
          <p:nvPr/>
        </p:nvSpPr>
        <p:spPr bwMode="auto">
          <a:xfrm>
            <a:off x="59436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46" name="Rectangle 42"/>
          <p:cNvSpPr>
            <a:spLocks noChangeArrowheads="1"/>
          </p:cNvSpPr>
          <p:nvPr/>
        </p:nvSpPr>
        <p:spPr bwMode="auto">
          <a:xfrm>
            <a:off x="7315200" y="179387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47" name="Rectangle 43"/>
          <p:cNvSpPr>
            <a:spLocks noChangeArrowheads="1"/>
          </p:cNvSpPr>
          <p:nvPr/>
        </p:nvSpPr>
        <p:spPr bwMode="auto">
          <a:xfrm>
            <a:off x="66294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48" name="Rectangle 44"/>
          <p:cNvSpPr>
            <a:spLocks noChangeArrowheads="1"/>
          </p:cNvSpPr>
          <p:nvPr/>
        </p:nvSpPr>
        <p:spPr bwMode="auto">
          <a:xfrm>
            <a:off x="80010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49" name="Rectangle 45"/>
          <p:cNvSpPr>
            <a:spLocks noChangeArrowheads="1"/>
          </p:cNvSpPr>
          <p:nvPr/>
        </p:nvSpPr>
        <p:spPr bwMode="auto">
          <a:xfrm>
            <a:off x="66294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50" name="Rectangle 46"/>
          <p:cNvSpPr>
            <a:spLocks noChangeArrowheads="1"/>
          </p:cNvSpPr>
          <p:nvPr/>
        </p:nvSpPr>
        <p:spPr bwMode="auto">
          <a:xfrm>
            <a:off x="80010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51" name="Rectangle 47"/>
          <p:cNvSpPr>
            <a:spLocks noChangeArrowheads="1"/>
          </p:cNvSpPr>
          <p:nvPr/>
        </p:nvSpPr>
        <p:spPr bwMode="auto">
          <a:xfrm>
            <a:off x="59436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52" name="Rectangle 48"/>
          <p:cNvSpPr>
            <a:spLocks noChangeArrowheads="1"/>
          </p:cNvSpPr>
          <p:nvPr/>
        </p:nvSpPr>
        <p:spPr bwMode="auto">
          <a:xfrm>
            <a:off x="73152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53" name="Rectangle 49"/>
          <p:cNvSpPr>
            <a:spLocks noChangeArrowheads="1"/>
          </p:cNvSpPr>
          <p:nvPr/>
        </p:nvSpPr>
        <p:spPr bwMode="auto">
          <a:xfrm>
            <a:off x="4343400" y="26035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59" name="Oval 55"/>
          <p:cNvSpPr>
            <a:spLocks noChangeArrowheads="1"/>
          </p:cNvSpPr>
          <p:nvPr/>
        </p:nvSpPr>
        <p:spPr bwMode="auto">
          <a:xfrm>
            <a:off x="2286000" y="2327275"/>
            <a:ext cx="8382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60" name="Oval 56"/>
          <p:cNvSpPr>
            <a:spLocks noChangeArrowheads="1"/>
          </p:cNvSpPr>
          <p:nvPr/>
        </p:nvSpPr>
        <p:spPr bwMode="auto">
          <a:xfrm>
            <a:off x="5791200" y="2327275"/>
            <a:ext cx="8382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61" name="Oval 57"/>
          <p:cNvSpPr>
            <a:spLocks noChangeArrowheads="1"/>
          </p:cNvSpPr>
          <p:nvPr/>
        </p:nvSpPr>
        <p:spPr bwMode="auto">
          <a:xfrm>
            <a:off x="3048000" y="2403475"/>
            <a:ext cx="1524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75171" name="Object 67"/>
          <p:cNvGraphicFramePr>
            <a:graphicFrameLocks noChangeAspect="1"/>
          </p:cNvGraphicFramePr>
          <p:nvPr/>
        </p:nvGraphicFramePr>
        <p:xfrm>
          <a:off x="1116013" y="4914900"/>
          <a:ext cx="2911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96" name="Equation" r:id="rId1" imgW="2235200" imgH="431800" progId="Equation.3">
                  <p:embed/>
                </p:oleObj>
              </mc:Choice>
              <mc:Fallback>
                <p:oleObj name="Equation" r:id="rId1" imgW="2235200" imgH="431800" progId="Equation.3">
                  <p:embed/>
                  <p:pic>
                    <p:nvPicPr>
                      <p:cNvPr id="0" name="Picture 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14900"/>
                        <a:ext cx="2911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72" name="Object 68"/>
          <p:cNvGraphicFramePr>
            <a:graphicFrameLocks noChangeAspect="1"/>
          </p:cNvGraphicFramePr>
          <p:nvPr/>
        </p:nvGraphicFramePr>
        <p:xfrm>
          <a:off x="5383213" y="4914900"/>
          <a:ext cx="225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97" name="Equation" r:id="rId3" imgW="1727200" imgH="431800" progId="Equation.3">
                  <p:embed/>
                </p:oleObj>
              </mc:Choice>
              <mc:Fallback>
                <p:oleObj name="Equation" r:id="rId3" imgW="1727200" imgH="431800" progId="Equation.3">
                  <p:embed/>
                  <p:pic>
                    <p:nvPicPr>
                      <p:cNvPr id="0" name="Picture 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14900"/>
                        <a:ext cx="22510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77" name="Group 73"/>
          <p:cNvGrpSpPr/>
          <p:nvPr/>
        </p:nvGrpSpPr>
        <p:grpSpPr bwMode="auto">
          <a:xfrm>
            <a:off x="1116013" y="5829300"/>
            <a:ext cx="2813050" cy="552450"/>
            <a:chOff x="864" y="2928"/>
            <a:chExt cx="1772" cy="348"/>
          </a:xfrm>
        </p:grpSpPr>
        <p:graphicFrame>
          <p:nvGraphicFramePr>
            <p:cNvPr id="175173" name="Object 69"/>
            <p:cNvGraphicFramePr>
              <a:graphicFrameLocks noChangeAspect="1"/>
            </p:cNvGraphicFramePr>
            <p:nvPr/>
          </p:nvGraphicFramePr>
          <p:xfrm>
            <a:off x="864" y="2976"/>
            <a:ext cx="80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98" name="Equation" r:id="rId5" imgW="977900" imgH="368300" progId="Equation.3">
                    <p:embed/>
                  </p:oleObj>
                </mc:Choice>
                <mc:Fallback>
                  <p:oleObj name="Equation" r:id="rId5" imgW="977900" imgH="368300" progId="Equation.3">
                    <p:embed/>
                    <p:pic>
                      <p:nvPicPr>
                        <p:cNvPr id="0" name="Picture 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76"/>
                          <a:ext cx="80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74" name="Object 70"/>
            <p:cNvGraphicFramePr>
              <a:graphicFrameLocks noChangeAspect="1"/>
            </p:cNvGraphicFramePr>
            <p:nvPr/>
          </p:nvGraphicFramePr>
          <p:xfrm>
            <a:off x="1968" y="2928"/>
            <a:ext cx="66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99" name="Equation" r:id="rId7" imgW="812800" imgH="381000" progId="Equation.3">
                    <p:embed/>
                  </p:oleObj>
                </mc:Choice>
                <mc:Fallback>
                  <p:oleObj name="Equation" r:id="rId7" imgW="812800" imgH="381000" progId="Equation.3">
                    <p:embed/>
                    <p:pic>
                      <p:nvPicPr>
                        <p:cNvPr id="0" name="Picture 9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28"/>
                          <a:ext cx="668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178" name="Group 74"/>
          <p:cNvGrpSpPr/>
          <p:nvPr/>
        </p:nvGrpSpPr>
        <p:grpSpPr bwMode="auto">
          <a:xfrm>
            <a:off x="5383213" y="5753100"/>
            <a:ext cx="2755900" cy="552450"/>
            <a:chOff x="3552" y="2880"/>
            <a:chExt cx="1736" cy="348"/>
          </a:xfrm>
        </p:grpSpPr>
        <p:graphicFrame>
          <p:nvGraphicFramePr>
            <p:cNvPr id="175175" name="Object 71"/>
            <p:cNvGraphicFramePr>
              <a:graphicFrameLocks noChangeAspect="1"/>
            </p:cNvGraphicFramePr>
            <p:nvPr/>
          </p:nvGraphicFramePr>
          <p:xfrm>
            <a:off x="3552" y="2880"/>
            <a:ext cx="86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00" name="Equation" r:id="rId9" imgW="1054100" imgH="406400" progId="Equation.3">
                    <p:embed/>
                  </p:oleObj>
                </mc:Choice>
                <mc:Fallback>
                  <p:oleObj name="Equation" r:id="rId9" imgW="1054100" imgH="406400" progId="Equation.3">
                    <p:embed/>
                    <p:pic>
                      <p:nvPicPr>
                        <p:cNvPr id="0" name="Picture 9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80"/>
                          <a:ext cx="86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76" name="Object 72"/>
            <p:cNvGraphicFramePr>
              <a:graphicFrameLocks noChangeAspect="1"/>
            </p:cNvGraphicFramePr>
            <p:nvPr/>
          </p:nvGraphicFramePr>
          <p:xfrm>
            <a:off x="4704" y="2928"/>
            <a:ext cx="58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01" name="Equation" r:id="rId11" imgW="711200" imgH="368300" progId="Equation.3">
                    <p:embed/>
                  </p:oleObj>
                </mc:Choice>
                <mc:Fallback>
                  <p:oleObj name="Equation" r:id="rId11" imgW="711200" imgH="368300" progId="Equation.3">
                    <p:embed/>
                    <p:pic>
                      <p:nvPicPr>
                        <p:cNvPr id="0" name="Picture 9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928"/>
                          <a:ext cx="584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5179" name="Rectangle 75"/>
          <p:cNvSpPr>
            <a:spLocks noChangeArrowheads="1"/>
          </p:cNvSpPr>
          <p:nvPr/>
        </p:nvSpPr>
        <p:spPr bwMode="auto">
          <a:xfrm>
            <a:off x="323850" y="3357563"/>
            <a:ext cx="8569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选用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，根据其特征方程，故在圈卡诺圈时，保留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现态的非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59" grpId="0" animBg="1"/>
      <p:bldP spid="175160" grpId="0" animBg="1"/>
      <p:bldP spid="17516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105400" y="1524000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5105400" y="2209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>
            <a:off x="5715000" y="1524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7086600" y="1524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6400800" y="1524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 flipH="1" flipV="1">
            <a:off x="4267200" y="685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4191000" y="914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4495800" y="4572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51054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5638800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64008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70866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47244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4724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51816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6553200" y="1600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5867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72390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58674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72390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5181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3886200" y="295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55" name="Oval 27"/>
          <p:cNvSpPr>
            <a:spLocks noChangeArrowheads="1"/>
          </p:cNvSpPr>
          <p:nvPr/>
        </p:nvSpPr>
        <p:spPr bwMode="auto">
          <a:xfrm>
            <a:off x="7019925" y="2133600"/>
            <a:ext cx="914400" cy="838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214282" y="5105408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0    0     0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 bwMode="auto">
          <a:xfrm>
            <a:off x="214282" y="5562608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1    0     0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6169" name="Object 41"/>
          <p:cNvGraphicFramePr>
            <a:graphicFrameLocks noChangeAspect="1"/>
          </p:cNvGraphicFramePr>
          <p:nvPr/>
        </p:nvGraphicFramePr>
        <p:xfrm>
          <a:off x="500034" y="2857496"/>
          <a:ext cx="1854183" cy="608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02" name="Equation" r:id="rId1" imgW="812165" imgH="266700" progId="Equation.DSMT4">
                  <p:embed/>
                </p:oleObj>
              </mc:Choice>
              <mc:Fallback>
                <p:oleObj name="Equation" r:id="rId1" imgW="812165" imgH="266700" progId="Equation.DSMT4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857496"/>
                        <a:ext cx="1854183" cy="608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70" name="Rectangle 42"/>
          <p:cNvSpPr>
            <a:spLocks noChangeArrowheads="1"/>
          </p:cNvSpPr>
          <p:nvPr/>
        </p:nvSpPr>
        <p:spPr bwMode="auto">
          <a:xfrm>
            <a:off x="142844" y="3857628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检查自启动情况：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6171" name="Object 43"/>
          <p:cNvGraphicFramePr>
            <a:graphicFrameLocks noChangeAspect="1"/>
          </p:cNvGraphicFramePr>
          <p:nvPr/>
        </p:nvGraphicFramePr>
        <p:xfrm>
          <a:off x="457200" y="990600"/>
          <a:ext cx="2911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03" name="Equation" r:id="rId3" imgW="2235200" imgH="431800" progId="Equation.3">
                  <p:embed/>
                </p:oleObj>
              </mc:Choice>
              <mc:Fallback>
                <p:oleObj name="Equation" r:id="rId3" imgW="2235200" imgH="431800" progId="Equation.3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2911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72" name="Object 44"/>
          <p:cNvGraphicFramePr>
            <a:graphicFrameLocks noChangeAspect="1"/>
          </p:cNvGraphicFramePr>
          <p:nvPr/>
        </p:nvGraphicFramePr>
        <p:xfrm>
          <a:off x="457200" y="1905000"/>
          <a:ext cx="225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04" name="Equation" r:id="rId5" imgW="1727200" imgH="431800" progId="Equation.3">
                  <p:embed/>
                </p:oleObj>
              </mc:Choice>
              <mc:Fallback>
                <p:oleObj name="Equation" r:id="rId5" imgW="1727200" imgH="43180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22510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174" name="Group 46"/>
          <p:cNvGrpSpPr/>
          <p:nvPr/>
        </p:nvGrpSpPr>
        <p:grpSpPr bwMode="auto">
          <a:xfrm>
            <a:off x="214282" y="4572008"/>
            <a:ext cx="5181600" cy="1600200"/>
            <a:chOff x="528" y="2784"/>
            <a:chExt cx="3264" cy="1008"/>
          </a:xfrm>
        </p:grpSpPr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528" y="316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>
              <a:off x="1920" y="28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>
              <a:off x="3408" y="28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528" y="2784"/>
              <a:ext cx="3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4000496" y="2997200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）避免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误输出，故只圈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4000496" y="3643314"/>
            <a:ext cx="507206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）如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采用开机复位电路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b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可圈无关项</a:t>
            </a:r>
            <a:endParaRPr lang="en-US" altLang="zh-CN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/>
        </p:nvGraphicFramePr>
        <p:xfrm>
          <a:off x="5929322" y="4714884"/>
          <a:ext cx="1857388" cy="60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05" name="Equation" r:id="rId7" imgW="635000" imgH="228600" progId="Equation.DSMT4">
                  <p:embed/>
                </p:oleObj>
              </mc:Choice>
              <mc:Fallback>
                <p:oleObj name="Equation" r:id="rId7" imgW="635000" imgH="228600" progId="Equation.DSMT4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4714884"/>
                        <a:ext cx="1857388" cy="606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1" name="Oval 5"/>
          <p:cNvSpPr>
            <a:spLocks noChangeArrowheads="1"/>
          </p:cNvSpPr>
          <p:nvPr/>
        </p:nvSpPr>
        <p:spPr bwMode="auto">
          <a:xfrm>
            <a:off x="6372225" y="2159000"/>
            <a:ext cx="1584325" cy="838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2" name="Rectangle 70"/>
          <p:cNvSpPr>
            <a:spLocks noChangeArrowheads="1"/>
          </p:cNvSpPr>
          <p:nvPr/>
        </p:nvSpPr>
        <p:spPr bwMode="auto">
          <a:xfrm>
            <a:off x="71406" y="6143644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讨论能否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自启动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，即检查没用到的状态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00760" y="542926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能自启动！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6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6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5" grpId="0" animBg="1"/>
      <p:bldP spid="176165" grpId="0" autoUpdateAnimBg="0" build="p"/>
      <p:bldP spid="176166" grpId="0" autoUpdateAnimBg="0" build="p"/>
      <p:bldP spid="176170" grpId="0" autoUpdateAnimBg="0" build="p"/>
      <p:bldP spid="311298" grpId="0" autoUpdateAnimBg="0" build="p"/>
      <p:bldP spid="311299" grpId="0" autoUpdateAnimBg="0" build="p"/>
      <p:bldP spid="311301" grpId="0" animBg="1"/>
      <p:bldP spid="42" grpId="0" autoUpdateAnimBg="0" build="p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2004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32004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V="1">
            <a:off x="35052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505200" y="3352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38100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100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41148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41148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29718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44196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44196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47244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4724400" y="3352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50292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50292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V="1">
            <a:off x="53340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53340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41910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55626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55626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V="1">
            <a:off x="58674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H="1">
            <a:off x="53340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2590800" y="3352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3132138" y="2349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37338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43434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49530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54864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58674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60960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60960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 flipV="1">
            <a:off x="64008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64008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>
            <a:off x="66294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66294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 flipV="1">
            <a:off x="69342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H="1">
            <a:off x="64008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>
            <a:off x="6934200" y="3352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21" name="Rectangle 49"/>
          <p:cNvSpPr>
            <a:spLocks noChangeArrowheads="1"/>
          </p:cNvSpPr>
          <p:nvPr/>
        </p:nvSpPr>
        <p:spPr bwMode="auto">
          <a:xfrm>
            <a:off x="60198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>
            <a:off x="65532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4396" name="Group 124"/>
          <p:cNvGrpSpPr/>
          <p:nvPr/>
        </p:nvGrpSpPr>
        <p:grpSpPr bwMode="auto">
          <a:xfrm>
            <a:off x="1828800" y="2886075"/>
            <a:ext cx="1981200" cy="2941638"/>
            <a:chOff x="1152" y="1818"/>
            <a:chExt cx="1248" cy="1853"/>
          </a:xfrm>
        </p:grpSpPr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1248" y="181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25" name="Line 53"/>
            <p:cNvSpPr>
              <a:spLocks noChangeShapeType="1"/>
            </p:cNvSpPr>
            <p:nvPr/>
          </p:nvSpPr>
          <p:spPr bwMode="auto">
            <a:xfrm>
              <a:off x="2016" y="240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3" name="Line 51"/>
            <p:cNvSpPr>
              <a:spLocks noChangeShapeType="1"/>
            </p:cNvSpPr>
            <p:nvPr/>
          </p:nvSpPr>
          <p:spPr bwMode="auto">
            <a:xfrm>
              <a:off x="1632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4" name="Line 52"/>
            <p:cNvSpPr>
              <a:spLocks noChangeShapeType="1"/>
            </p:cNvSpPr>
            <p:nvPr/>
          </p:nvSpPr>
          <p:spPr bwMode="auto">
            <a:xfrm>
              <a:off x="2016" y="240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8" name="Line 66"/>
            <p:cNvSpPr>
              <a:spLocks noChangeShapeType="1"/>
            </p:cNvSpPr>
            <p:nvPr/>
          </p:nvSpPr>
          <p:spPr bwMode="auto">
            <a:xfrm>
              <a:off x="1632" y="3120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50" name="Line 78"/>
            <p:cNvSpPr>
              <a:spLocks noChangeShapeType="1"/>
            </p:cNvSpPr>
            <p:nvPr/>
          </p:nvSpPr>
          <p:spPr bwMode="auto">
            <a:xfrm>
              <a:off x="1632" y="3600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65" name="Rectangle 93"/>
            <p:cNvSpPr>
              <a:spLocks noChangeArrowheads="1"/>
            </p:cNvSpPr>
            <p:nvPr/>
          </p:nvSpPr>
          <p:spPr bwMode="auto">
            <a:xfrm>
              <a:off x="1200" y="234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66" name="Rectangle 94"/>
            <p:cNvSpPr>
              <a:spLocks noChangeArrowheads="1"/>
            </p:cNvSpPr>
            <p:nvPr/>
          </p:nvSpPr>
          <p:spPr bwMode="auto">
            <a:xfrm>
              <a:off x="1152" y="2778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67" name="Rectangle 95"/>
            <p:cNvSpPr>
              <a:spLocks noChangeArrowheads="1"/>
            </p:cNvSpPr>
            <p:nvPr/>
          </p:nvSpPr>
          <p:spPr bwMode="auto">
            <a:xfrm>
              <a:off x="1152" y="330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992844" y="155564"/>
            <a:ext cx="3079750" cy="1773238"/>
            <a:chOff x="3657600" y="428625"/>
            <a:chExt cx="3079750" cy="1773238"/>
          </a:xfrm>
        </p:grpSpPr>
        <p:sp>
          <p:nvSpPr>
            <p:cNvPr id="54378" name="Rectangle 106"/>
            <p:cNvSpPr>
              <a:spLocks noChangeArrowheads="1"/>
            </p:cNvSpPr>
            <p:nvPr/>
          </p:nvSpPr>
          <p:spPr bwMode="auto">
            <a:xfrm>
              <a:off x="3657600" y="67627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000</a:t>
              </a:r>
              <a:endPara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79" name="Rectangle 107"/>
            <p:cNvSpPr>
              <a:spLocks noChangeArrowheads="1"/>
            </p:cNvSpPr>
            <p:nvPr/>
          </p:nvSpPr>
          <p:spPr bwMode="auto">
            <a:xfrm>
              <a:off x="4724400" y="65722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001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80" name="Rectangle 108"/>
            <p:cNvSpPr>
              <a:spLocks noChangeArrowheads="1"/>
            </p:cNvSpPr>
            <p:nvPr/>
          </p:nvSpPr>
          <p:spPr bwMode="auto">
            <a:xfrm>
              <a:off x="5867400" y="65722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011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81" name="Rectangle 109"/>
            <p:cNvSpPr>
              <a:spLocks noChangeArrowheads="1"/>
            </p:cNvSpPr>
            <p:nvPr/>
          </p:nvSpPr>
          <p:spPr bwMode="auto">
            <a:xfrm>
              <a:off x="5867400" y="157162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111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82" name="Rectangle 110"/>
            <p:cNvSpPr>
              <a:spLocks noChangeArrowheads="1"/>
            </p:cNvSpPr>
            <p:nvPr/>
          </p:nvSpPr>
          <p:spPr bwMode="auto">
            <a:xfrm>
              <a:off x="4724400" y="157162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110</a:t>
              </a:r>
              <a:endPara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83" name="Line 111"/>
            <p:cNvSpPr>
              <a:spLocks noChangeShapeType="1"/>
            </p:cNvSpPr>
            <p:nvPr/>
          </p:nvSpPr>
          <p:spPr bwMode="auto">
            <a:xfrm>
              <a:off x="4419600" y="914400"/>
              <a:ext cx="3810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4" name="Line 112"/>
            <p:cNvSpPr>
              <a:spLocks noChangeShapeType="1"/>
            </p:cNvSpPr>
            <p:nvPr/>
          </p:nvSpPr>
          <p:spPr bwMode="auto">
            <a:xfrm>
              <a:off x="5486400" y="914400"/>
              <a:ext cx="3810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5" name="Line 113"/>
            <p:cNvSpPr>
              <a:spLocks noChangeShapeType="1"/>
            </p:cNvSpPr>
            <p:nvPr/>
          </p:nvSpPr>
          <p:spPr bwMode="auto">
            <a:xfrm>
              <a:off x="6248400" y="1066800"/>
              <a:ext cx="0" cy="533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6" name="Line 114"/>
            <p:cNvSpPr>
              <a:spLocks noChangeShapeType="1"/>
            </p:cNvSpPr>
            <p:nvPr/>
          </p:nvSpPr>
          <p:spPr bwMode="auto">
            <a:xfrm flipH="1">
              <a:off x="5486400" y="1828800"/>
              <a:ext cx="3810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7" name="Line 115"/>
            <p:cNvSpPr>
              <a:spLocks noChangeShapeType="1"/>
            </p:cNvSpPr>
            <p:nvPr/>
          </p:nvSpPr>
          <p:spPr bwMode="auto">
            <a:xfrm flipH="1" flipV="1">
              <a:off x="4038600" y="1143000"/>
              <a:ext cx="762000" cy="6858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8" name="Rectangle 116"/>
            <p:cNvSpPr>
              <a:spLocks noChangeArrowheads="1"/>
            </p:cNvSpPr>
            <p:nvPr/>
          </p:nvSpPr>
          <p:spPr bwMode="auto">
            <a:xfrm>
              <a:off x="4343400" y="4286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89" name="Rectangle 117"/>
            <p:cNvSpPr>
              <a:spLocks noChangeArrowheads="1"/>
            </p:cNvSpPr>
            <p:nvPr/>
          </p:nvSpPr>
          <p:spPr bwMode="auto">
            <a:xfrm>
              <a:off x="5410200" y="4286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90" name="Rectangle 118"/>
            <p:cNvSpPr>
              <a:spLocks noChangeArrowheads="1"/>
            </p:cNvSpPr>
            <p:nvPr/>
          </p:nvSpPr>
          <p:spPr bwMode="auto">
            <a:xfrm>
              <a:off x="6248400" y="10382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91" name="Rectangle 119"/>
            <p:cNvSpPr>
              <a:spLocks noChangeArrowheads="1"/>
            </p:cNvSpPr>
            <p:nvPr/>
          </p:nvSpPr>
          <p:spPr bwMode="auto">
            <a:xfrm>
              <a:off x="5486400" y="1744663"/>
              <a:ext cx="420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/1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4392" name="Rectangle 120"/>
            <p:cNvSpPr>
              <a:spLocks noChangeArrowheads="1"/>
            </p:cNvSpPr>
            <p:nvPr/>
          </p:nvSpPr>
          <p:spPr bwMode="auto">
            <a:xfrm>
              <a:off x="3924300" y="1341438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4393" name="Rectangle 121"/>
          <p:cNvSpPr>
            <a:spLocks noChangeArrowheads="1"/>
          </p:cNvSpPr>
          <p:nvPr/>
        </p:nvSpPr>
        <p:spPr bwMode="auto">
          <a:xfrm>
            <a:off x="0" y="2286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(4) 时序图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4399" name="Group 127"/>
          <p:cNvGrpSpPr/>
          <p:nvPr/>
        </p:nvGrpSpPr>
        <p:grpSpPr bwMode="auto">
          <a:xfrm>
            <a:off x="3810000" y="3810000"/>
            <a:ext cx="609600" cy="1905000"/>
            <a:chOff x="2400" y="2400"/>
            <a:chExt cx="384" cy="1200"/>
          </a:xfrm>
        </p:grpSpPr>
        <p:sp>
          <p:nvSpPr>
            <p:cNvPr id="54339" name="Line 67"/>
            <p:cNvSpPr>
              <a:spLocks noChangeShapeType="1"/>
            </p:cNvSpPr>
            <p:nvPr/>
          </p:nvSpPr>
          <p:spPr bwMode="auto">
            <a:xfrm>
              <a:off x="2400" y="27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0" name="Line 68"/>
            <p:cNvSpPr>
              <a:spLocks noChangeShapeType="1"/>
            </p:cNvSpPr>
            <p:nvPr/>
          </p:nvSpPr>
          <p:spPr bwMode="auto">
            <a:xfrm>
              <a:off x="2400" y="27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97" name="Line 125"/>
            <p:cNvSpPr>
              <a:spLocks noChangeShapeType="1"/>
            </p:cNvSpPr>
            <p:nvPr/>
          </p:nvSpPr>
          <p:spPr bwMode="auto">
            <a:xfrm>
              <a:off x="2400" y="240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8" name="Line 126"/>
            <p:cNvSpPr>
              <a:spLocks noChangeShapeType="1"/>
            </p:cNvSpPr>
            <p:nvPr/>
          </p:nvSpPr>
          <p:spPr bwMode="auto">
            <a:xfrm>
              <a:off x="2400" y="360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02" name="Group 130"/>
          <p:cNvGrpSpPr/>
          <p:nvPr/>
        </p:nvGrpSpPr>
        <p:grpSpPr bwMode="auto">
          <a:xfrm>
            <a:off x="4419600" y="3810000"/>
            <a:ext cx="609600" cy="1905000"/>
            <a:chOff x="2784" y="2400"/>
            <a:chExt cx="384" cy="1200"/>
          </a:xfrm>
        </p:grpSpPr>
        <p:sp>
          <p:nvSpPr>
            <p:cNvPr id="54351" name="Line 79"/>
            <p:cNvSpPr>
              <a:spLocks noChangeShapeType="1"/>
            </p:cNvSpPr>
            <p:nvPr/>
          </p:nvSpPr>
          <p:spPr bwMode="auto">
            <a:xfrm>
              <a:off x="2784" y="33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52" name="Line 80"/>
            <p:cNvSpPr>
              <a:spLocks noChangeShapeType="1"/>
            </p:cNvSpPr>
            <p:nvPr/>
          </p:nvSpPr>
          <p:spPr bwMode="auto">
            <a:xfrm>
              <a:off x="2784" y="331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00" name="Line 128"/>
            <p:cNvSpPr>
              <a:spLocks noChangeShapeType="1"/>
            </p:cNvSpPr>
            <p:nvPr/>
          </p:nvSpPr>
          <p:spPr bwMode="auto">
            <a:xfrm>
              <a:off x="2784" y="240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1" name="Line 129"/>
            <p:cNvSpPr>
              <a:spLocks noChangeShapeType="1"/>
            </p:cNvSpPr>
            <p:nvPr/>
          </p:nvSpPr>
          <p:spPr bwMode="auto">
            <a:xfrm>
              <a:off x="2784" y="27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05" name="Group 133"/>
          <p:cNvGrpSpPr/>
          <p:nvPr/>
        </p:nvGrpSpPr>
        <p:grpSpPr bwMode="auto">
          <a:xfrm>
            <a:off x="5029200" y="3810000"/>
            <a:ext cx="533400" cy="1447800"/>
            <a:chOff x="3168" y="2400"/>
            <a:chExt cx="336" cy="912"/>
          </a:xfrm>
        </p:grpSpPr>
        <p:sp>
          <p:nvSpPr>
            <p:cNvPr id="54326" name="Line 54"/>
            <p:cNvSpPr>
              <a:spLocks noChangeShapeType="1"/>
            </p:cNvSpPr>
            <p:nvPr/>
          </p:nvSpPr>
          <p:spPr bwMode="auto">
            <a:xfrm>
              <a:off x="3168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7" name="Line 55"/>
            <p:cNvSpPr>
              <a:spLocks noChangeShapeType="1"/>
            </p:cNvSpPr>
            <p:nvPr/>
          </p:nvSpPr>
          <p:spPr bwMode="auto">
            <a:xfrm>
              <a:off x="3168" y="264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03" name="Line 131"/>
            <p:cNvSpPr>
              <a:spLocks noChangeShapeType="1"/>
            </p:cNvSpPr>
            <p:nvPr/>
          </p:nvSpPr>
          <p:spPr bwMode="auto">
            <a:xfrm>
              <a:off x="3168" y="33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4" name="Line 132"/>
            <p:cNvSpPr>
              <a:spLocks noChangeShapeType="1"/>
            </p:cNvSpPr>
            <p:nvPr/>
          </p:nvSpPr>
          <p:spPr bwMode="auto">
            <a:xfrm>
              <a:off x="3168" y="278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15" name="Group 143"/>
          <p:cNvGrpSpPr/>
          <p:nvPr/>
        </p:nvGrpSpPr>
        <p:grpSpPr bwMode="auto">
          <a:xfrm>
            <a:off x="5562600" y="4191000"/>
            <a:ext cx="533400" cy="1524000"/>
            <a:chOff x="3504" y="2640"/>
            <a:chExt cx="336" cy="960"/>
          </a:xfrm>
        </p:grpSpPr>
        <p:sp>
          <p:nvSpPr>
            <p:cNvPr id="54341" name="Line 69"/>
            <p:cNvSpPr>
              <a:spLocks noChangeShapeType="1"/>
            </p:cNvSpPr>
            <p:nvPr/>
          </p:nvSpPr>
          <p:spPr bwMode="auto">
            <a:xfrm>
              <a:off x="3504" y="27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53" name="Line 81"/>
            <p:cNvSpPr>
              <a:spLocks noChangeShapeType="1"/>
            </p:cNvSpPr>
            <p:nvPr/>
          </p:nvSpPr>
          <p:spPr bwMode="auto">
            <a:xfrm>
              <a:off x="3504" y="33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2" name="Line 70"/>
            <p:cNvSpPr>
              <a:spLocks noChangeShapeType="1"/>
            </p:cNvSpPr>
            <p:nvPr/>
          </p:nvSpPr>
          <p:spPr bwMode="auto">
            <a:xfrm>
              <a:off x="3504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54" name="Line 82"/>
            <p:cNvSpPr>
              <a:spLocks noChangeShapeType="1"/>
            </p:cNvSpPr>
            <p:nvPr/>
          </p:nvSpPr>
          <p:spPr bwMode="auto">
            <a:xfrm>
              <a:off x="3504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06" name="Line 134"/>
            <p:cNvSpPr>
              <a:spLocks noChangeShapeType="1"/>
            </p:cNvSpPr>
            <p:nvPr/>
          </p:nvSpPr>
          <p:spPr bwMode="auto">
            <a:xfrm>
              <a:off x="3504" y="264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16" name="Group 144"/>
          <p:cNvGrpSpPr/>
          <p:nvPr/>
        </p:nvGrpSpPr>
        <p:grpSpPr bwMode="auto">
          <a:xfrm>
            <a:off x="6096000" y="3810000"/>
            <a:ext cx="533400" cy="1905000"/>
            <a:chOff x="3840" y="2400"/>
            <a:chExt cx="336" cy="1200"/>
          </a:xfrm>
        </p:grpSpPr>
        <p:sp>
          <p:nvSpPr>
            <p:cNvPr id="54329" name="Line 57"/>
            <p:cNvSpPr>
              <a:spLocks noChangeShapeType="1"/>
            </p:cNvSpPr>
            <p:nvPr/>
          </p:nvSpPr>
          <p:spPr bwMode="auto">
            <a:xfrm>
              <a:off x="3840" y="24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8" name="Line 56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08" name="Line 136"/>
            <p:cNvSpPr>
              <a:spLocks noChangeShapeType="1"/>
            </p:cNvSpPr>
            <p:nvPr/>
          </p:nvSpPr>
          <p:spPr bwMode="auto">
            <a:xfrm>
              <a:off x="3840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9" name="Line 137"/>
            <p:cNvSpPr>
              <a:spLocks noChangeShapeType="1"/>
            </p:cNvSpPr>
            <p:nvPr/>
          </p:nvSpPr>
          <p:spPr bwMode="auto">
            <a:xfrm>
              <a:off x="3840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17" name="Group 145"/>
          <p:cNvGrpSpPr/>
          <p:nvPr/>
        </p:nvGrpSpPr>
        <p:grpSpPr bwMode="auto">
          <a:xfrm>
            <a:off x="6629400" y="3810000"/>
            <a:ext cx="685800" cy="1905000"/>
            <a:chOff x="4176" y="2400"/>
            <a:chExt cx="432" cy="1200"/>
          </a:xfrm>
        </p:grpSpPr>
        <p:sp>
          <p:nvSpPr>
            <p:cNvPr id="54343" name="Line 71"/>
            <p:cNvSpPr>
              <a:spLocks noChangeShapeType="1"/>
            </p:cNvSpPr>
            <p:nvPr/>
          </p:nvSpPr>
          <p:spPr bwMode="auto">
            <a:xfrm flipV="1">
              <a:off x="4176" y="27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4" name="Line 72"/>
            <p:cNvSpPr>
              <a:spLocks noChangeShapeType="1"/>
            </p:cNvSpPr>
            <p:nvPr/>
          </p:nvSpPr>
          <p:spPr bwMode="auto">
            <a:xfrm>
              <a:off x="4176" y="278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11" name="Line 139"/>
            <p:cNvSpPr>
              <a:spLocks noChangeShapeType="1"/>
            </p:cNvSpPr>
            <p:nvPr/>
          </p:nvSpPr>
          <p:spPr bwMode="auto">
            <a:xfrm>
              <a:off x="4176" y="36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2" name="Line 140"/>
            <p:cNvSpPr>
              <a:spLocks noChangeShapeType="1"/>
            </p:cNvSpPr>
            <p:nvPr/>
          </p:nvSpPr>
          <p:spPr bwMode="auto">
            <a:xfrm>
              <a:off x="4176" y="24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19" name="Group 147"/>
          <p:cNvGrpSpPr/>
          <p:nvPr/>
        </p:nvGrpSpPr>
        <p:grpSpPr bwMode="auto">
          <a:xfrm>
            <a:off x="1981200" y="5943600"/>
            <a:ext cx="5181600" cy="762000"/>
            <a:chOff x="1248" y="3744"/>
            <a:chExt cx="3264" cy="480"/>
          </a:xfrm>
        </p:grpSpPr>
        <p:sp>
          <p:nvSpPr>
            <p:cNvPr id="54360" name="Line 88"/>
            <p:cNvSpPr>
              <a:spLocks noChangeShapeType="1"/>
            </p:cNvSpPr>
            <p:nvPr/>
          </p:nvSpPr>
          <p:spPr bwMode="auto">
            <a:xfrm>
              <a:off x="1632" y="393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61" name="Line 89"/>
            <p:cNvSpPr>
              <a:spLocks noChangeShapeType="1"/>
            </p:cNvSpPr>
            <p:nvPr/>
          </p:nvSpPr>
          <p:spPr bwMode="auto">
            <a:xfrm>
              <a:off x="3168" y="39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62" name="Line 90"/>
            <p:cNvSpPr>
              <a:spLocks noChangeShapeType="1"/>
            </p:cNvSpPr>
            <p:nvPr/>
          </p:nvSpPr>
          <p:spPr bwMode="auto">
            <a:xfrm>
              <a:off x="3168" y="42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63" name="Line 91"/>
            <p:cNvSpPr>
              <a:spLocks noChangeShapeType="1"/>
            </p:cNvSpPr>
            <p:nvPr/>
          </p:nvSpPr>
          <p:spPr bwMode="auto">
            <a:xfrm>
              <a:off x="3504" y="39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64" name="Line 92"/>
            <p:cNvSpPr>
              <a:spLocks noChangeShapeType="1"/>
            </p:cNvSpPr>
            <p:nvPr/>
          </p:nvSpPr>
          <p:spPr bwMode="auto">
            <a:xfrm>
              <a:off x="3504" y="39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18" name="Rectangle 146"/>
            <p:cNvSpPr>
              <a:spLocks noChangeArrowheads="1"/>
            </p:cNvSpPr>
            <p:nvPr/>
          </p:nvSpPr>
          <p:spPr bwMode="auto">
            <a:xfrm>
              <a:off x="1248" y="374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4421" name="Line 149"/>
          <p:cNvSpPr>
            <a:spLocks noChangeShapeType="1"/>
          </p:cNvSpPr>
          <p:nvPr/>
        </p:nvSpPr>
        <p:spPr bwMode="auto">
          <a:xfrm>
            <a:off x="2987675" y="1773238"/>
            <a:ext cx="215900" cy="1368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422" name="Rectangle 150"/>
          <p:cNvSpPr>
            <a:spLocks noChangeArrowheads="1"/>
          </p:cNvSpPr>
          <p:nvPr/>
        </p:nvSpPr>
        <p:spPr bwMode="auto">
          <a:xfrm>
            <a:off x="1116013" y="1341438"/>
            <a:ext cx="1873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时钟上升边沿触发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423" name="Rectangle 151"/>
          <p:cNvSpPr>
            <a:spLocks noChangeArrowheads="1"/>
          </p:cNvSpPr>
          <p:nvPr/>
        </p:nvSpPr>
        <p:spPr bwMode="auto">
          <a:xfrm>
            <a:off x="5008563" y="3644900"/>
            <a:ext cx="46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425" name="Rectangle 153"/>
          <p:cNvSpPr>
            <a:spLocks noChangeArrowheads="1"/>
          </p:cNvSpPr>
          <p:nvPr/>
        </p:nvSpPr>
        <p:spPr bwMode="auto">
          <a:xfrm>
            <a:off x="5041900" y="4437063"/>
            <a:ext cx="468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426" name="Rectangle 154"/>
          <p:cNvSpPr>
            <a:spLocks noChangeArrowheads="1"/>
          </p:cNvSpPr>
          <p:nvPr/>
        </p:nvSpPr>
        <p:spPr bwMode="auto">
          <a:xfrm>
            <a:off x="5041900" y="5229225"/>
            <a:ext cx="46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427" name="Rectangle 155"/>
          <p:cNvSpPr>
            <a:spLocks noChangeArrowheads="1"/>
          </p:cNvSpPr>
          <p:nvPr/>
        </p:nvSpPr>
        <p:spPr bwMode="auto">
          <a:xfrm>
            <a:off x="5076825" y="6092825"/>
            <a:ext cx="46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" name="Line 64"/>
          <p:cNvSpPr>
            <a:spLocks noChangeShapeType="1"/>
          </p:cNvSpPr>
          <p:nvPr/>
        </p:nvSpPr>
        <p:spPr bwMode="auto">
          <a:xfrm>
            <a:off x="3176845" y="3744035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64"/>
          <p:cNvSpPr>
            <a:spLocks noChangeShapeType="1"/>
          </p:cNvSpPr>
          <p:nvPr/>
        </p:nvSpPr>
        <p:spPr bwMode="auto">
          <a:xfrm>
            <a:off x="3806915" y="3744035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>
            <a:off x="4436985" y="3699030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Line 64"/>
          <p:cNvSpPr>
            <a:spLocks noChangeShapeType="1"/>
          </p:cNvSpPr>
          <p:nvPr/>
        </p:nvSpPr>
        <p:spPr bwMode="auto">
          <a:xfrm>
            <a:off x="5022050" y="3699030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5562110" y="3699030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64"/>
          <p:cNvSpPr>
            <a:spLocks noChangeShapeType="1"/>
          </p:cNvSpPr>
          <p:nvPr/>
        </p:nvSpPr>
        <p:spPr bwMode="auto">
          <a:xfrm>
            <a:off x="6102170" y="3744035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64"/>
          <p:cNvSpPr>
            <a:spLocks noChangeShapeType="1"/>
          </p:cNvSpPr>
          <p:nvPr/>
        </p:nvSpPr>
        <p:spPr bwMode="auto">
          <a:xfrm>
            <a:off x="6642230" y="3744195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286644" y="1928802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4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4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4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25" name="灯片编号占位符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5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4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23" grpId="1"/>
      <p:bldP spid="54425" grpId="1"/>
      <p:bldP spid="54426" grpId="1"/>
      <p:bldP spid="54427" grpId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2590800" y="2714625"/>
            <a:ext cx="13335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2590800" y="35528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 flipV="1">
            <a:off x="2590800" y="37814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59" name="Line 7"/>
          <p:cNvSpPr>
            <a:spLocks noChangeShapeType="1"/>
          </p:cNvSpPr>
          <p:nvPr/>
        </p:nvSpPr>
        <p:spPr bwMode="auto">
          <a:xfrm flipH="1">
            <a:off x="2286000" y="37814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2590800" y="2781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3276600" y="28194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3352800" y="4267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63" name="Oval 11"/>
          <p:cNvSpPr>
            <a:spLocks noChangeArrowheads="1"/>
          </p:cNvSpPr>
          <p:nvPr/>
        </p:nvSpPr>
        <p:spPr bwMode="auto">
          <a:xfrm>
            <a:off x="2438400" y="37052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64" name="Rectangle 12"/>
          <p:cNvSpPr>
            <a:spLocks noChangeArrowheads="1"/>
          </p:cNvSpPr>
          <p:nvPr/>
        </p:nvSpPr>
        <p:spPr bwMode="auto">
          <a:xfrm>
            <a:off x="2590800" y="4305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3429000" y="43148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5943600" y="2714625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5943600" y="35528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 flipV="1">
            <a:off x="5943600" y="37814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 flipH="1">
            <a:off x="4800600" y="37814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5943600" y="2781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705600" y="2819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705600" y="4267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73" name="Oval 21"/>
          <p:cNvSpPr>
            <a:spLocks noChangeArrowheads="1"/>
          </p:cNvSpPr>
          <p:nvPr/>
        </p:nvSpPr>
        <p:spPr bwMode="auto">
          <a:xfrm>
            <a:off x="5791200" y="37052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5943600" y="4305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>
            <a:off x="6781800" y="4343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>
            <a:off x="2286000" y="3781425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77" name="Oval 25"/>
          <p:cNvSpPr>
            <a:spLocks noChangeArrowheads="1"/>
          </p:cNvSpPr>
          <p:nvPr/>
        </p:nvSpPr>
        <p:spPr bwMode="auto">
          <a:xfrm>
            <a:off x="4572000" y="21812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178" name="Rectangle 26"/>
          <p:cNvSpPr>
            <a:spLocks noChangeArrowheads="1"/>
          </p:cNvSpPr>
          <p:nvPr/>
        </p:nvSpPr>
        <p:spPr bwMode="auto">
          <a:xfrm>
            <a:off x="457200" y="5800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80" name="Oval 28"/>
          <p:cNvSpPr>
            <a:spLocks noChangeArrowheads="1"/>
          </p:cNvSpPr>
          <p:nvPr/>
        </p:nvSpPr>
        <p:spPr bwMode="auto">
          <a:xfrm>
            <a:off x="5486400" y="46196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 flipH="1">
            <a:off x="4648200" y="46958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2" name="Rectangle 30"/>
          <p:cNvSpPr>
            <a:spLocks noChangeArrowheads="1"/>
          </p:cNvSpPr>
          <p:nvPr/>
        </p:nvSpPr>
        <p:spPr bwMode="auto">
          <a:xfrm>
            <a:off x="609600" y="2295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83" name="Oval 31"/>
          <p:cNvSpPr>
            <a:spLocks noChangeArrowheads="1"/>
          </p:cNvSpPr>
          <p:nvPr/>
        </p:nvSpPr>
        <p:spPr bwMode="auto">
          <a:xfrm>
            <a:off x="1371600" y="27908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>
            <a:off x="5638800" y="469582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>
            <a:off x="5486400" y="30956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>
            <a:off x="2209800" y="30194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9" name="Line 37"/>
          <p:cNvSpPr>
            <a:spLocks noChangeShapeType="1"/>
          </p:cNvSpPr>
          <p:nvPr/>
        </p:nvSpPr>
        <p:spPr bwMode="auto">
          <a:xfrm>
            <a:off x="3924300" y="3213100"/>
            <a:ext cx="1104900" cy="3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0" name="Line 38"/>
          <p:cNvSpPr>
            <a:spLocks noChangeShapeType="1"/>
          </p:cNvSpPr>
          <p:nvPr/>
        </p:nvSpPr>
        <p:spPr bwMode="auto">
          <a:xfrm flipH="1">
            <a:off x="4648200" y="29432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1" name="Line 39"/>
          <p:cNvSpPr>
            <a:spLocks noChangeShapeType="1"/>
          </p:cNvSpPr>
          <p:nvPr/>
        </p:nvSpPr>
        <p:spPr bwMode="auto">
          <a:xfrm>
            <a:off x="4648200" y="2257425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2" name="Line 40"/>
          <p:cNvSpPr>
            <a:spLocks noChangeShapeType="1"/>
          </p:cNvSpPr>
          <p:nvPr/>
        </p:nvSpPr>
        <p:spPr bwMode="auto">
          <a:xfrm flipH="1">
            <a:off x="990600" y="28670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3" name="Line 41"/>
          <p:cNvSpPr>
            <a:spLocks noChangeShapeType="1"/>
          </p:cNvSpPr>
          <p:nvPr/>
        </p:nvSpPr>
        <p:spPr bwMode="auto">
          <a:xfrm flipV="1">
            <a:off x="1447800" y="225742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4" name="Line 42"/>
          <p:cNvSpPr>
            <a:spLocks noChangeShapeType="1"/>
          </p:cNvSpPr>
          <p:nvPr/>
        </p:nvSpPr>
        <p:spPr bwMode="auto">
          <a:xfrm>
            <a:off x="1447800" y="2257425"/>
            <a:ext cx="624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5" name="Line 43"/>
          <p:cNvSpPr>
            <a:spLocks noChangeShapeType="1"/>
          </p:cNvSpPr>
          <p:nvPr/>
        </p:nvSpPr>
        <p:spPr bwMode="auto">
          <a:xfrm>
            <a:off x="7239000" y="30956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6" name="Line 44"/>
          <p:cNvSpPr>
            <a:spLocks noChangeShapeType="1"/>
          </p:cNvSpPr>
          <p:nvPr/>
        </p:nvSpPr>
        <p:spPr bwMode="auto">
          <a:xfrm>
            <a:off x="4067175" y="4543425"/>
            <a:ext cx="123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7" name="Line 45"/>
          <p:cNvSpPr>
            <a:spLocks noChangeShapeType="1"/>
          </p:cNvSpPr>
          <p:nvPr/>
        </p:nvSpPr>
        <p:spPr bwMode="auto">
          <a:xfrm>
            <a:off x="4191000" y="4543425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8" name="Line 46"/>
          <p:cNvSpPr>
            <a:spLocks noChangeShapeType="1"/>
          </p:cNvSpPr>
          <p:nvPr/>
        </p:nvSpPr>
        <p:spPr bwMode="auto">
          <a:xfrm>
            <a:off x="4191000" y="5305425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0" name="Line 48"/>
          <p:cNvSpPr>
            <a:spLocks noChangeShapeType="1"/>
          </p:cNvSpPr>
          <p:nvPr/>
        </p:nvSpPr>
        <p:spPr bwMode="auto">
          <a:xfrm flipH="1">
            <a:off x="7391400" y="256222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1" name="Line 49"/>
          <p:cNvSpPr>
            <a:spLocks noChangeShapeType="1"/>
          </p:cNvSpPr>
          <p:nvPr/>
        </p:nvSpPr>
        <p:spPr bwMode="auto">
          <a:xfrm>
            <a:off x="7391400" y="2562225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2" name="Line 50"/>
          <p:cNvSpPr>
            <a:spLocks noChangeShapeType="1"/>
          </p:cNvSpPr>
          <p:nvPr/>
        </p:nvSpPr>
        <p:spPr bwMode="auto">
          <a:xfrm flipH="1">
            <a:off x="7543800" y="29432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3" name="Line 51"/>
          <p:cNvSpPr>
            <a:spLocks noChangeShapeType="1"/>
          </p:cNvSpPr>
          <p:nvPr/>
        </p:nvSpPr>
        <p:spPr bwMode="auto">
          <a:xfrm>
            <a:off x="7543800" y="2943225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4" name="Line 52"/>
          <p:cNvSpPr>
            <a:spLocks noChangeShapeType="1"/>
          </p:cNvSpPr>
          <p:nvPr/>
        </p:nvSpPr>
        <p:spPr bwMode="auto">
          <a:xfrm>
            <a:off x="8153400" y="2590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5" name="Line 53"/>
          <p:cNvSpPr>
            <a:spLocks noChangeShapeType="1"/>
          </p:cNvSpPr>
          <p:nvPr/>
        </p:nvSpPr>
        <p:spPr bwMode="auto">
          <a:xfrm flipH="1">
            <a:off x="1447800" y="324802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6" name="Line 54"/>
          <p:cNvSpPr>
            <a:spLocks noChangeShapeType="1"/>
          </p:cNvSpPr>
          <p:nvPr/>
        </p:nvSpPr>
        <p:spPr bwMode="auto">
          <a:xfrm>
            <a:off x="1447800" y="3248025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7" name="Line 55"/>
          <p:cNvSpPr>
            <a:spLocks noChangeShapeType="1"/>
          </p:cNvSpPr>
          <p:nvPr/>
        </p:nvSpPr>
        <p:spPr bwMode="auto">
          <a:xfrm>
            <a:off x="1447800" y="5534025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8" name="Line 56"/>
          <p:cNvSpPr>
            <a:spLocks noChangeShapeType="1"/>
          </p:cNvSpPr>
          <p:nvPr/>
        </p:nvSpPr>
        <p:spPr bwMode="auto">
          <a:xfrm>
            <a:off x="7380288" y="4543425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9" name="Line 57"/>
          <p:cNvSpPr>
            <a:spLocks noChangeShapeType="1"/>
          </p:cNvSpPr>
          <p:nvPr/>
        </p:nvSpPr>
        <p:spPr bwMode="auto">
          <a:xfrm>
            <a:off x="7848600" y="4543425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10" name="Line 58"/>
          <p:cNvSpPr>
            <a:spLocks noChangeShapeType="1"/>
          </p:cNvSpPr>
          <p:nvPr/>
        </p:nvSpPr>
        <p:spPr bwMode="auto">
          <a:xfrm>
            <a:off x="4800600" y="3781425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11" name="Line 59"/>
          <p:cNvSpPr>
            <a:spLocks noChangeShapeType="1"/>
          </p:cNvSpPr>
          <p:nvPr/>
        </p:nvSpPr>
        <p:spPr bwMode="auto">
          <a:xfrm>
            <a:off x="990600" y="5915025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12" name="Oval 60"/>
          <p:cNvSpPr>
            <a:spLocks noChangeArrowheads="1"/>
          </p:cNvSpPr>
          <p:nvPr/>
        </p:nvSpPr>
        <p:spPr bwMode="auto">
          <a:xfrm>
            <a:off x="4572000" y="28670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213" name="Rectangle 61"/>
          <p:cNvSpPr>
            <a:spLocks noChangeArrowheads="1"/>
          </p:cNvSpPr>
          <p:nvPr/>
        </p:nvSpPr>
        <p:spPr bwMode="auto">
          <a:xfrm>
            <a:off x="8382000" y="2286000"/>
            <a:ext cx="46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7226" name="Object 74"/>
          <p:cNvGraphicFramePr>
            <a:graphicFrameLocks noChangeAspect="1"/>
          </p:cNvGraphicFramePr>
          <p:nvPr/>
        </p:nvGraphicFramePr>
        <p:xfrm>
          <a:off x="5000628" y="357166"/>
          <a:ext cx="1271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66" name="Equation" r:id="rId1" imgW="977900" imgH="368300" progId="Equation.3">
                  <p:embed/>
                </p:oleObj>
              </mc:Choice>
              <mc:Fallback>
                <p:oleObj name="Equation" r:id="rId1" imgW="977900" imgH="368300" progId="Equation.3">
                  <p:embed/>
                  <p:pic>
                    <p:nvPicPr>
                      <p:cNvPr id="0" name="Picture 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357166"/>
                        <a:ext cx="12715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27" name="Object 75"/>
          <p:cNvGraphicFramePr>
            <a:graphicFrameLocks noChangeAspect="1"/>
          </p:cNvGraphicFramePr>
          <p:nvPr/>
        </p:nvGraphicFramePr>
        <p:xfrm>
          <a:off x="6643702" y="357166"/>
          <a:ext cx="1060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67" name="Equation" r:id="rId3" imgW="812800" imgH="381000" progId="Equation.3">
                  <p:embed/>
                </p:oleObj>
              </mc:Choice>
              <mc:Fallback>
                <p:oleObj name="Equation" r:id="rId3" imgW="812800" imgH="381000" progId="Equation.3">
                  <p:embed/>
                  <p:pic>
                    <p:nvPicPr>
                      <p:cNvPr id="0" name="Picture 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357166"/>
                        <a:ext cx="10604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28" name="Object 76"/>
          <p:cNvGraphicFramePr>
            <a:graphicFrameLocks noChangeAspect="1"/>
          </p:cNvGraphicFramePr>
          <p:nvPr/>
        </p:nvGraphicFramePr>
        <p:xfrm>
          <a:off x="742936" y="352404"/>
          <a:ext cx="1377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68" name="Equation" r:id="rId5" imgW="1054100" imgH="406400" progId="Equation.3">
                  <p:embed/>
                </p:oleObj>
              </mc:Choice>
              <mc:Fallback>
                <p:oleObj name="Equation" r:id="rId5" imgW="1054100" imgH="406400" progId="Equation.3">
                  <p:embed/>
                  <p:pic>
                    <p:nvPicPr>
                      <p:cNvPr id="0" name="Picture 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36" y="352404"/>
                        <a:ext cx="13779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29" name="Object 77"/>
          <p:cNvGraphicFramePr>
            <a:graphicFrameLocks noChangeAspect="1"/>
          </p:cNvGraphicFramePr>
          <p:nvPr/>
        </p:nvGraphicFramePr>
        <p:xfrm>
          <a:off x="2571736" y="428604"/>
          <a:ext cx="927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69" name="Equation" r:id="rId7" imgW="711200" imgH="368300" progId="Equation.3">
                  <p:embed/>
                </p:oleObj>
              </mc:Choice>
              <mc:Fallback>
                <p:oleObj name="Equation" r:id="rId7" imgW="711200" imgH="368300" progId="Equation.3">
                  <p:embed/>
                  <p:pic>
                    <p:nvPicPr>
                      <p:cNvPr id="0" name="Picture 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428604"/>
                        <a:ext cx="9271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30" name="Object 78"/>
          <p:cNvGraphicFramePr>
            <a:graphicFrameLocks noChangeAspect="1"/>
          </p:cNvGraphicFramePr>
          <p:nvPr/>
        </p:nvGraphicFramePr>
        <p:xfrm>
          <a:off x="971550" y="1169988"/>
          <a:ext cx="15097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70" name="公式" r:id="rId9" imgW="1155700" imgH="406400" progId="Equation.3">
                  <p:embed/>
                </p:oleObj>
              </mc:Choice>
              <mc:Fallback>
                <p:oleObj name="公式" r:id="rId9" imgW="1155700" imgH="406400" progId="Equation.3">
                  <p:embed/>
                  <p:pic>
                    <p:nvPicPr>
                      <p:cNvPr id="0" name="Picture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69988"/>
                        <a:ext cx="15097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32" name="Oval 80"/>
          <p:cNvSpPr>
            <a:spLocks noChangeArrowheads="1"/>
          </p:cNvSpPr>
          <p:nvPr/>
        </p:nvSpPr>
        <p:spPr bwMode="auto">
          <a:xfrm>
            <a:off x="3924300" y="450850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233" name="Oval 81"/>
          <p:cNvSpPr>
            <a:spLocks noChangeArrowheads="1"/>
          </p:cNvSpPr>
          <p:nvPr/>
        </p:nvSpPr>
        <p:spPr bwMode="auto">
          <a:xfrm>
            <a:off x="7235825" y="450850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7715272" y="2095776"/>
            <a:ext cx="428628" cy="976034"/>
            <a:chOff x="7177088" y="3041650"/>
            <a:chExt cx="768350" cy="633439"/>
          </a:xfrm>
        </p:grpSpPr>
        <p:sp>
          <p:nvSpPr>
            <p:cNvPr id="82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072066" y="2571744"/>
            <a:ext cx="428628" cy="976034"/>
            <a:chOff x="7177088" y="3041650"/>
            <a:chExt cx="768350" cy="633439"/>
          </a:xfrm>
        </p:grpSpPr>
        <p:sp>
          <p:nvSpPr>
            <p:cNvPr id="87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785918" y="2571744"/>
            <a:ext cx="428628" cy="976034"/>
            <a:chOff x="7177088" y="3041650"/>
            <a:chExt cx="768350" cy="633439"/>
          </a:xfrm>
        </p:grpSpPr>
        <p:sp>
          <p:nvSpPr>
            <p:cNvPr id="92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6" name="AutoShape 36"/>
          <p:cNvSpPr>
            <a:spLocks noChangeArrowheads="1"/>
          </p:cNvSpPr>
          <p:nvPr/>
        </p:nvSpPr>
        <p:spPr bwMode="auto">
          <a:xfrm rot="5400000">
            <a:off x="4962837" y="4494219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80" name="Oval 25"/>
          <p:cNvSpPr>
            <a:spLocks noChangeArrowheads="1"/>
          </p:cNvSpPr>
          <p:nvPr/>
        </p:nvSpPr>
        <p:spPr bwMode="auto">
          <a:xfrm>
            <a:off x="2205896" y="585872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11" name="hammer.wav"/>
      </p:stSnd>
    </p:sndAc>
  </p:transition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2133600" y="2570163"/>
            <a:ext cx="13335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41" name="Line 5"/>
          <p:cNvSpPr>
            <a:spLocks noChangeShapeType="1"/>
          </p:cNvSpPr>
          <p:nvPr/>
        </p:nvSpPr>
        <p:spPr bwMode="auto">
          <a:xfrm>
            <a:off x="2133600" y="340836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2" name="Line 6"/>
          <p:cNvSpPr>
            <a:spLocks noChangeShapeType="1"/>
          </p:cNvSpPr>
          <p:nvPr/>
        </p:nvSpPr>
        <p:spPr bwMode="auto">
          <a:xfrm flipV="1">
            <a:off x="2133600" y="363696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3" name="Line 7"/>
          <p:cNvSpPr>
            <a:spLocks noChangeShapeType="1"/>
          </p:cNvSpPr>
          <p:nvPr/>
        </p:nvSpPr>
        <p:spPr bwMode="auto">
          <a:xfrm flipH="1">
            <a:off x="1828800" y="36369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2133600" y="26368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2819400" y="2674938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2555875" y="42926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347" name="Oval 11"/>
          <p:cNvSpPr>
            <a:spLocks noChangeArrowheads="1"/>
          </p:cNvSpPr>
          <p:nvPr/>
        </p:nvSpPr>
        <p:spPr bwMode="auto">
          <a:xfrm>
            <a:off x="1981200" y="356076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2133600" y="41608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349" name="Line 13"/>
          <p:cNvSpPr>
            <a:spLocks noChangeShapeType="1"/>
          </p:cNvSpPr>
          <p:nvPr/>
        </p:nvSpPr>
        <p:spPr bwMode="auto">
          <a:xfrm>
            <a:off x="2627313" y="43656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5486400" y="257016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51" name="Line 15"/>
          <p:cNvSpPr>
            <a:spLocks noChangeShapeType="1"/>
          </p:cNvSpPr>
          <p:nvPr/>
        </p:nvSpPr>
        <p:spPr bwMode="auto">
          <a:xfrm>
            <a:off x="5486400" y="340836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2" name="Line 16"/>
          <p:cNvSpPr>
            <a:spLocks noChangeShapeType="1"/>
          </p:cNvSpPr>
          <p:nvPr/>
        </p:nvSpPr>
        <p:spPr bwMode="auto">
          <a:xfrm flipV="1">
            <a:off x="5486400" y="363696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3" name="Line 17"/>
          <p:cNvSpPr>
            <a:spLocks noChangeShapeType="1"/>
          </p:cNvSpPr>
          <p:nvPr/>
        </p:nvSpPr>
        <p:spPr bwMode="auto">
          <a:xfrm flipH="1">
            <a:off x="4343400" y="363696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4" name="Rectangle 18"/>
          <p:cNvSpPr>
            <a:spLocks noChangeArrowheads="1"/>
          </p:cNvSpPr>
          <p:nvPr/>
        </p:nvSpPr>
        <p:spPr bwMode="auto">
          <a:xfrm>
            <a:off x="5486400" y="26368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355" name="Rectangle 19"/>
          <p:cNvSpPr>
            <a:spLocks noChangeArrowheads="1"/>
          </p:cNvSpPr>
          <p:nvPr/>
        </p:nvSpPr>
        <p:spPr bwMode="auto">
          <a:xfrm>
            <a:off x="6248400" y="26749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356" name="Rectangle 20"/>
          <p:cNvSpPr>
            <a:spLocks noChangeArrowheads="1"/>
          </p:cNvSpPr>
          <p:nvPr/>
        </p:nvSpPr>
        <p:spPr bwMode="auto">
          <a:xfrm>
            <a:off x="6248400" y="41227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357" name="Oval 21"/>
          <p:cNvSpPr>
            <a:spLocks noChangeArrowheads="1"/>
          </p:cNvSpPr>
          <p:nvPr/>
        </p:nvSpPr>
        <p:spPr bwMode="auto">
          <a:xfrm>
            <a:off x="5334000" y="356076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58" name="Rectangle 22"/>
          <p:cNvSpPr>
            <a:spLocks noChangeArrowheads="1"/>
          </p:cNvSpPr>
          <p:nvPr/>
        </p:nvSpPr>
        <p:spPr bwMode="auto">
          <a:xfrm>
            <a:off x="5486400" y="41608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359" name="Line 23"/>
          <p:cNvSpPr>
            <a:spLocks noChangeShapeType="1"/>
          </p:cNvSpPr>
          <p:nvPr/>
        </p:nvSpPr>
        <p:spPr bwMode="auto">
          <a:xfrm>
            <a:off x="6324600" y="41989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0" name="Line 24"/>
          <p:cNvSpPr>
            <a:spLocks noChangeShapeType="1"/>
          </p:cNvSpPr>
          <p:nvPr/>
        </p:nvSpPr>
        <p:spPr bwMode="auto">
          <a:xfrm>
            <a:off x="1828800" y="3636963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1" name="Oval 25"/>
          <p:cNvSpPr>
            <a:spLocks noChangeArrowheads="1"/>
          </p:cNvSpPr>
          <p:nvPr/>
        </p:nvSpPr>
        <p:spPr bwMode="auto">
          <a:xfrm>
            <a:off x="4114800" y="203676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0362" name="Rectangle 26"/>
          <p:cNvSpPr>
            <a:spLocks noChangeArrowheads="1"/>
          </p:cNvSpPr>
          <p:nvPr/>
        </p:nvSpPr>
        <p:spPr bwMode="auto">
          <a:xfrm>
            <a:off x="0" y="56562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364" name="Oval 28"/>
          <p:cNvSpPr>
            <a:spLocks noChangeArrowheads="1"/>
          </p:cNvSpPr>
          <p:nvPr/>
        </p:nvSpPr>
        <p:spPr bwMode="auto">
          <a:xfrm>
            <a:off x="5029200" y="447516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65" name="Line 29"/>
          <p:cNvSpPr>
            <a:spLocks noChangeShapeType="1"/>
          </p:cNvSpPr>
          <p:nvPr/>
        </p:nvSpPr>
        <p:spPr bwMode="auto">
          <a:xfrm flipH="1">
            <a:off x="4191000" y="455136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6" name="Rectangle 30"/>
          <p:cNvSpPr>
            <a:spLocks noChangeArrowheads="1"/>
          </p:cNvSpPr>
          <p:nvPr/>
        </p:nvSpPr>
        <p:spPr bwMode="auto">
          <a:xfrm>
            <a:off x="152400" y="21510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367" name="Oval 31"/>
          <p:cNvSpPr>
            <a:spLocks noChangeArrowheads="1"/>
          </p:cNvSpPr>
          <p:nvPr/>
        </p:nvSpPr>
        <p:spPr bwMode="auto">
          <a:xfrm>
            <a:off x="914400" y="264636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0370" name="Line 34"/>
          <p:cNvSpPr>
            <a:spLocks noChangeShapeType="1"/>
          </p:cNvSpPr>
          <p:nvPr/>
        </p:nvSpPr>
        <p:spPr bwMode="auto">
          <a:xfrm>
            <a:off x="5181600" y="45513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1" name="Line 35"/>
          <p:cNvSpPr>
            <a:spLocks noChangeShapeType="1"/>
          </p:cNvSpPr>
          <p:nvPr/>
        </p:nvSpPr>
        <p:spPr bwMode="auto">
          <a:xfrm>
            <a:off x="5029200" y="295116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2" name="Line 36"/>
          <p:cNvSpPr>
            <a:spLocks noChangeShapeType="1"/>
          </p:cNvSpPr>
          <p:nvPr/>
        </p:nvSpPr>
        <p:spPr bwMode="auto">
          <a:xfrm>
            <a:off x="1752600" y="28749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3" name="Line 37"/>
          <p:cNvSpPr>
            <a:spLocks noChangeShapeType="1"/>
          </p:cNvSpPr>
          <p:nvPr/>
        </p:nvSpPr>
        <p:spPr bwMode="auto">
          <a:xfrm>
            <a:off x="3467100" y="3068638"/>
            <a:ext cx="1104900" cy="3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4" name="Line 38"/>
          <p:cNvSpPr>
            <a:spLocks noChangeShapeType="1"/>
          </p:cNvSpPr>
          <p:nvPr/>
        </p:nvSpPr>
        <p:spPr bwMode="auto">
          <a:xfrm flipH="1">
            <a:off x="4191000" y="27987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5" name="Line 39"/>
          <p:cNvSpPr>
            <a:spLocks noChangeShapeType="1"/>
          </p:cNvSpPr>
          <p:nvPr/>
        </p:nvSpPr>
        <p:spPr bwMode="auto">
          <a:xfrm>
            <a:off x="4191000" y="2112963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6" name="Line 40"/>
          <p:cNvSpPr>
            <a:spLocks noChangeShapeType="1"/>
          </p:cNvSpPr>
          <p:nvPr/>
        </p:nvSpPr>
        <p:spPr bwMode="auto">
          <a:xfrm flipH="1">
            <a:off x="533400" y="27225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7" name="Line 41"/>
          <p:cNvSpPr>
            <a:spLocks noChangeShapeType="1"/>
          </p:cNvSpPr>
          <p:nvPr/>
        </p:nvSpPr>
        <p:spPr bwMode="auto">
          <a:xfrm flipV="1">
            <a:off x="990600" y="21129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8" name="Line 42"/>
          <p:cNvSpPr>
            <a:spLocks noChangeShapeType="1"/>
          </p:cNvSpPr>
          <p:nvPr/>
        </p:nvSpPr>
        <p:spPr bwMode="auto">
          <a:xfrm>
            <a:off x="990600" y="2112963"/>
            <a:ext cx="624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9" name="Line 43"/>
          <p:cNvSpPr>
            <a:spLocks noChangeShapeType="1"/>
          </p:cNvSpPr>
          <p:nvPr/>
        </p:nvSpPr>
        <p:spPr bwMode="auto">
          <a:xfrm>
            <a:off x="6781800" y="29511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84" name="Line 48"/>
          <p:cNvSpPr>
            <a:spLocks noChangeShapeType="1"/>
          </p:cNvSpPr>
          <p:nvPr/>
        </p:nvSpPr>
        <p:spPr bwMode="auto">
          <a:xfrm flipH="1">
            <a:off x="6923088" y="2563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85" name="Line 49"/>
          <p:cNvSpPr>
            <a:spLocks noChangeShapeType="1"/>
          </p:cNvSpPr>
          <p:nvPr/>
        </p:nvSpPr>
        <p:spPr bwMode="auto">
          <a:xfrm>
            <a:off x="6934200" y="2563813"/>
            <a:ext cx="0" cy="38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88" name="Line 52"/>
          <p:cNvSpPr>
            <a:spLocks noChangeShapeType="1"/>
          </p:cNvSpPr>
          <p:nvPr/>
        </p:nvSpPr>
        <p:spPr bwMode="auto">
          <a:xfrm>
            <a:off x="7696200" y="24463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89" name="Line 53"/>
          <p:cNvSpPr>
            <a:spLocks noChangeShapeType="1"/>
          </p:cNvSpPr>
          <p:nvPr/>
        </p:nvSpPr>
        <p:spPr bwMode="auto">
          <a:xfrm flipH="1">
            <a:off x="990600" y="3103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0" name="Line 54"/>
          <p:cNvSpPr>
            <a:spLocks noChangeShapeType="1"/>
          </p:cNvSpPr>
          <p:nvPr/>
        </p:nvSpPr>
        <p:spPr bwMode="auto">
          <a:xfrm>
            <a:off x="990600" y="3103563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1" name="Line 55"/>
          <p:cNvSpPr>
            <a:spLocks noChangeShapeType="1"/>
          </p:cNvSpPr>
          <p:nvPr/>
        </p:nvSpPr>
        <p:spPr bwMode="auto">
          <a:xfrm>
            <a:off x="990600" y="5389563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2" name="Line 56"/>
          <p:cNvSpPr>
            <a:spLocks noChangeShapeType="1"/>
          </p:cNvSpPr>
          <p:nvPr/>
        </p:nvSpPr>
        <p:spPr bwMode="auto">
          <a:xfrm>
            <a:off x="6923088" y="4398963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3" name="Line 57"/>
          <p:cNvSpPr>
            <a:spLocks noChangeShapeType="1"/>
          </p:cNvSpPr>
          <p:nvPr/>
        </p:nvSpPr>
        <p:spPr bwMode="auto">
          <a:xfrm>
            <a:off x="7391400" y="4398963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4" name="Line 58"/>
          <p:cNvSpPr>
            <a:spLocks noChangeShapeType="1"/>
          </p:cNvSpPr>
          <p:nvPr/>
        </p:nvSpPr>
        <p:spPr bwMode="auto">
          <a:xfrm>
            <a:off x="4343400" y="3636963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5" name="Line 59"/>
          <p:cNvSpPr>
            <a:spLocks noChangeShapeType="1"/>
          </p:cNvSpPr>
          <p:nvPr/>
        </p:nvSpPr>
        <p:spPr bwMode="auto">
          <a:xfrm>
            <a:off x="533400" y="5770563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6" name="Oval 60"/>
          <p:cNvSpPr>
            <a:spLocks noChangeArrowheads="1"/>
          </p:cNvSpPr>
          <p:nvPr/>
        </p:nvSpPr>
        <p:spPr bwMode="auto">
          <a:xfrm>
            <a:off x="4114800" y="272256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0397" name="Rectangle 61"/>
          <p:cNvSpPr>
            <a:spLocks noChangeArrowheads="1"/>
          </p:cNvSpPr>
          <p:nvPr/>
        </p:nvSpPr>
        <p:spPr bwMode="auto">
          <a:xfrm>
            <a:off x="7924800" y="2141538"/>
            <a:ext cx="460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0402" name="Object 66"/>
          <p:cNvGraphicFramePr>
            <a:graphicFrameLocks noChangeAspect="1"/>
          </p:cNvGraphicFramePr>
          <p:nvPr/>
        </p:nvGraphicFramePr>
        <p:xfrm>
          <a:off x="5462606" y="361928"/>
          <a:ext cx="1271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8" name="Equation" r:id="rId1" imgW="977900" imgH="368300" progId="Equation.3">
                  <p:embed/>
                </p:oleObj>
              </mc:Choice>
              <mc:Fallback>
                <p:oleObj name="Equation" r:id="rId1" imgW="977900" imgH="368300" progId="Equation.3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606" y="361928"/>
                        <a:ext cx="12715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403" name="Object 67"/>
          <p:cNvGraphicFramePr>
            <a:graphicFrameLocks noChangeAspect="1"/>
          </p:cNvGraphicFramePr>
          <p:nvPr/>
        </p:nvGraphicFramePr>
        <p:xfrm>
          <a:off x="7215206" y="357166"/>
          <a:ext cx="1060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9" name="Equation" r:id="rId3" imgW="812800" imgH="381000" progId="Equation.3">
                  <p:embed/>
                </p:oleObj>
              </mc:Choice>
              <mc:Fallback>
                <p:oleObj name="Equation" r:id="rId3" imgW="812800" imgH="381000" progId="Equation.3">
                  <p:embed/>
                  <p:pic>
                    <p:nvPicPr>
                      <p:cNvPr id="0" name="Picture 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357166"/>
                        <a:ext cx="10604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404" name="Object 68"/>
          <p:cNvGraphicFramePr>
            <a:graphicFrameLocks noChangeAspect="1"/>
          </p:cNvGraphicFramePr>
          <p:nvPr/>
        </p:nvGraphicFramePr>
        <p:xfrm>
          <a:off x="885812" y="352404"/>
          <a:ext cx="1377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0" name="Equation" r:id="rId5" imgW="1054100" imgH="406400" progId="Equation.3">
                  <p:embed/>
                </p:oleObj>
              </mc:Choice>
              <mc:Fallback>
                <p:oleObj name="Equation" r:id="rId5" imgW="1054100" imgH="406400" progId="Equation.3">
                  <p:embed/>
                  <p:pic>
                    <p:nvPicPr>
                      <p:cNvPr id="0" name="Picture 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12" y="352404"/>
                        <a:ext cx="13779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405" name="Object 69"/>
          <p:cNvGraphicFramePr>
            <a:graphicFrameLocks noChangeAspect="1"/>
          </p:cNvGraphicFramePr>
          <p:nvPr/>
        </p:nvGraphicFramePr>
        <p:xfrm>
          <a:off x="2714612" y="428604"/>
          <a:ext cx="927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1" name="Equation" r:id="rId7" imgW="711200" imgH="368300" progId="Equation.3">
                  <p:embed/>
                </p:oleObj>
              </mc:Choice>
              <mc:Fallback>
                <p:oleObj name="Equation" r:id="rId7" imgW="711200" imgH="368300" progId="Equation.3">
                  <p:embed/>
                  <p:pic>
                    <p:nvPicPr>
                      <p:cNvPr id="0" name="Picture 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28604"/>
                        <a:ext cx="9271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406" name="Object 70"/>
          <p:cNvGraphicFramePr>
            <a:graphicFrameLocks noChangeAspect="1"/>
          </p:cNvGraphicFramePr>
          <p:nvPr/>
        </p:nvGraphicFramePr>
        <p:xfrm>
          <a:off x="971550" y="1196975"/>
          <a:ext cx="11128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2" name="公式" r:id="rId9" imgW="850900" imgH="342900" progId="Equation.3">
                  <p:embed/>
                </p:oleObj>
              </mc:Choice>
              <mc:Fallback>
                <p:oleObj name="公式" r:id="rId9" imgW="850900" imgH="342900" progId="Equation.3">
                  <p:embed/>
                  <p:pic>
                    <p:nvPicPr>
                      <p:cNvPr id="0" name="Picture 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11128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407" name="Oval 71"/>
          <p:cNvSpPr>
            <a:spLocks noChangeArrowheads="1"/>
          </p:cNvSpPr>
          <p:nvPr/>
        </p:nvSpPr>
        <p:spPr bwMode="auto">
          <a:xfrm>
            <a:off x="3467100" y="43640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08" name="Oval 72"/>
          <p:cNvSpPr>
            <a:spLocks noChangeArrowheads="1"/>
          </p:cNvSpPr>
          <p:nvPr/>
        </p:nvSpPr>
        <p:spPr bwMode="auto">
          <a:xfrm>
            <a:off x="6778625" y="43640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09" name="Rectangle 73"/>
          <p:cNvSpPr>
            <a:spLocks noChangeArrowheads="1"/>
          </p:cNvSpPr>
          <p:nvPr/>
        </p:nvSpPr>
        <p:spPr bwMode="auto">
          <a:xfrm>
            <a:off x="2987675" y="4221163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410" name="Line 74"/>
          <p:cNvSpPr>
            <a:spLocks noChangeShapeType="1"/>
          </p:cNvSpPr>
          <p:nvPr/>
        </p:nvSpPr>
        <p:spPr bwMode="auto">
          <a:xfrm>
            <a:off x="3063875" y="42687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411" name="Rectangle 75"/>
          <p:cNvSpPr>
            <a:spLocks noChangeArrowheads="1"/>
          </p:cNvSpPr>
          <p:nvPr/>
        </p:nvSpPr>
        <p:spPr bwMode="auto">
          <a:xfrm>
            <a:off x="5867400" y="4221163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412" name="Line 76"/>
          <p:cNvSpPr>
            <a:spLocks noChangeShapeType="1"/>
          </p:cNvSpPr>
          <p:nvPr/>
        </p:nvSpPr>
        <p:spPr bwMode="auto">
          <a:xfrm>
            <a:off x="5940425" y="4292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413" name="Oval 77"/>
          <p:cNvSpPr>
            <a:spLocks noChangeArrowheads="1"/>
          </p:cNvSpPr>
          <p:nvPr/>
        </p:nvSpPr>
        <p:spPr bwMode="auto">
          <a:xfrm>
            <a:off x="2700338" y="4868863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14" name="Oval 78"/>
          <p:cNvSpPr>
            <a:spLocks noChangeArrowheads="1"/>
          </p:cNvSpPr>
          <p:nvPr/>
        </p:nvSpPr>
        <p:spPr bwMode="auto">
          <a:xfrm>
            <a:off x="6084888" y="4868863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15" name="Line 79"/>
          <p:cNvSpPr>
            <a:spLocks noChangeShapeType="1"/>
          </p:cNvSpPr>
          <p:nvPr/>
        </p:nvSpPr>
        <p:spPr bwMode="auto">
          <a:xfrm>
            <a:off x="2771775" y="5013325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16" name="Line 80"/>
          <p:cNvSpPr>
            <a:spLocks noChangeShapeType="1"/>
          </p:cNvSpPr>
          <p:nvPr/>
        </p:nvSpPr>
        <p:spPr bwMode="auto">
          <a:xfrm>
            <a:off x="6156325" y="5013325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17" name="Line 81"/>
          <p:cNvSpPr>
            <a:spLocks noChangeShapeType="1"/>
          </p:cNvSpPr>
          <p:nvPr/>
        </p:nvSpPr>
        <p:spPr bwMode="auto">
          <a:xfrm>
            <a:off x="2771775" y="6021388"/>
            <a:ext cx="5113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24" name="Oval 88"/>
          <p:cNvSpPr>
            <a:spLocks noChangeArrowheads="1"/>
          </p:cNvSpPr>
          <p:nvPr/>
        </p:nvSpPr>
        <p:spPr bwMode="auto">
          <a:xfrm>
            <a:off x="8610600" y="3505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25" name="Line 89"/>
          <p:cNvSpPr>
            <a:spLocks noChangeShapeType="1"/>
          </p:cNvSpPr>
          <p:nvPr/>
        </p:nvSpPr>
        <p:spPr bwMode="auto">
          <a:xfrm>
            <a:off x="8686800" y="3657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26" name="Rectangle 90"/>
          <p:cNvSpPr>
            <a:spLocks noChangeArrowheads="1"/>
          </p:cNvSpPr>
          <p:nvPr/>
        </p:nvSpPr>
        <p:spPr bwMode="auto">
          <a:xfrm>
            <a:off x="8610600" y="4114800"/>
            <a:ext cx="1524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27" name="Line 91"/>
          <p:cNvSpPr>
            <a:spLocks noChangeShapeType="1"/>
          </p:cNvSpPr>
          <p:nvPr/>
        </p:nvSpPr>
        <p:spPr bwMode="auto">
          <a:xfrm>
            <a:off x="8686800" y="4419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28" name="Rectangle 92"/>
          <p:cNvSpPr>
            <a:spLocks noChangeArrowheads="1"/>
          </p:cNvSpPr>
          <p:nvPr/>
        </p:nvSpPr>
        <p:spPr bwMode="auto">
          <a:xfrm>
            <a:off x="8458200" y="4876800"/>
            <a:ext cx="457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29" name="Line 93"/>
          <p:cNvSpPr>
            <a:spLocks noChangeShapeType="1"/>
          </p:cNvSpPr>
          <p:nvPr/>
        </p:nvSpPr>
        <p:spPr bwMode="auto">
          <a:xfrm>
            <a:off x="8458200" y="5105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30" name="Line 94"/>
          <p:cNvSpPr>
            <a:spLocks noChangeShapeType="1"/>
          </p:cNvSpPr>
          <p:nvPr/>
        </p:nvSpPr>
        <p:spPr bwMode="auto">
          <a:xfrm>
            <a:off x="8686800" y="51054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31" name="Line 95"/>
          <p:cNvSpPr>
            <a:spLocks noChangeShapeType="1"/>
          </p:cNvSpPr>
          <p:nvPr/>
        </p:nvSpPr>
        <p:spPr bwMode="auto">
          <a:xfrm>
            <a:off x="8305800" y="6324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32" name="Line 96"/>
          <p:cNvSpPr>
            <a:spLocks noChangeShapeType="1"/>
          </p:cNvSpPr>
          <p:nvPr/>
        </p:nvSpPr>
        <p:spPr bwMode="auto">
          <a:xfrm flipH="1">
            <a:off x="7848600" y="46482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33" name="Line 97"/>
          <p:cNvSpPr>
            <a:spLocks noChangeShapeType="1"/>
          </p:cNvSpPr>
          <p:nvPr/>
        </p:nvSpPr>
        <p:spPr bwMode="auto">
          <a:xfrm>
            <a:off x="7848600" y="4648200"/>
            <a:ext cx="0" cy="1373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34" name="Rectangle 98"/>
          <p:cNvSpPr>
            <a:spLocks noChangeArrowheads="1"/>
          </p:cNvSpPr>
          <p:nvPr/>
        </p:nvSpPr>
        <p:spPr bwMode="auto">
          <a:xfrm>
            <a:off x="8077200" y="4724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435" name="Rectangle 99"/>
          <p:cNvSpPr>
            <a:spLocks noChangeArrowheads="1"/>
          </p:cNvSpPr>
          <p:nvPr/>
        </p:nvSpPr>
        <p:spPr bwMode="auto">
          <a:xfrm>
            <a:off x="8153400" y="3962400"/>
            <a:ext cx="46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436" name="Rectangle 100"/>
          <p:cNvSpPr>
            <a:spLocks noChangeArrowheads="1"/>
          </p:cNvSpPr>
          <p:nvPr/>
        </p:nvSpPr>
        <p:spPr bwMode="auto">
          <a:xfrm>
            <a:off x="8305800" y="28956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0437" name="Oval 101"/>
          <p:cNvSpPr>
            <a:spLocks noChangeArrowheads="1"/>
          </p:cNvSpPr>
          <p:nvPr/>
        </p:nvSpPr>
        <p:spPr bwMode="auto">
          <a:xfrm>
            <a:off x="8610600" y="4572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215206" y="1969746"/>
            <a:ext cx="500066" cy="777041"/>
            <a:chOff x="7177088" y="3041650"/>
            <a:chExt cx="768350" cy="633439"/>
          </a:xfrm>
        </p:grpSpPr>
        <p:sp>
          <p:nvSpPr>
            <p:cNvPr id="100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572000" y="2571744"/>
            <a:ext cx="500066" cy="777041"/>
            <a:chOff x="7177088" y="3041650"/>
            <a:chExt cx="768350" cy="633439"/>
          </a:xfrm>
        </p:grpSpPr>
        <p:sp>
          <p:nvSpPr>
            <p:cNvPr id="105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285852" y="2500306"/>
            <a:ext cx="500066" cy="777041"/>
            <a:chOff x="7177088" y="3041650"/>
            <a:chExt cx="768350" cy="633439"/>
          </a:xfrm>
        </p:grpSpPr>
        <p:sp>
          <p:nvSpPr>
            <p:cNvPr id="110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4" name="AutoShape 36"/>
          <p:cNvSpPr>
            <a:spLocks noChangeArrowheads="1"/>
          </p:cNvSpPr>
          <p:nvPr/>
        </p:nvSpPr>
        <p:spPr bwMode="auto">
          <a:xfrm rot="5400000">
            <a:off x="4506913" y="4351343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98" name="矩形 97"/>
          <p:cNvSpPr/>
          <p:nvPr/>
        </p:nvSpPr>
        <p:spPr>
          <a:xfrm>
            <a:off x="2214546" y="613037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采用开机复位电路</a:t>
            </a:r>
            <a:endParaRPr lang="zh-CN" altLang="en-US" dirty="0"/>
          </a:p>
        </p:txBody>
      </p:sp>
      <p:sp>
        <p:nvSpPr>
          <p:cNvPr id="115" name="Oval 25"/>
          <p:cNvSpPr>
            <a:spLocks noChangeArrowheads="1"/>
          </p:cNvSpPr>
          <p:nvPr/>
        </p:nvSpPr>
        <p:spPr bwMode="auto">
          <a:xfrm>
            <a:off x="1732320" y="57045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6" name="Oval 25"/>
          <p:cNvSpPr>
            <a:spLocks noChangeArrowheads="1"/>
          </p:cNvSpPr>
          <p:nvPr/>
        </p:nvSpPr>
        <p:spPr bwMode="auto">
          <a:xfrm>
            <a:off x="6084168" y="594089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11" name="hammer.wav"/>
      </p:stSnd>
    </p:sndAc>
  </p:transition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6.4.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7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代码检测器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endParaRPr lang="zh-CN" altLang="en-US" sz="2800" dirty="0"/>
          </a:p>
          <a:p>
            <a:pPr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8190" name="Group 14"/>
          <p:cNvGrpSpPr/>
          <p:nvPr/>
        </p:nvGrpSpPr>
        <p:grpSpPr bwMode="auto">
          <a:xfrm>
            <a:off x="0" y="3048000"/>
            <a:ext cx="9212264" cy="2870200"/>
            <a:chOff x="0" y="1920"/>
            <a:chExt cx="5803" cy="1808"/>
          </a:xfrm>
        </p:grpSpPr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88" y="192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例：试用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设计一个代码检测器，它接收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0" y="230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串行的二进制代码，输入代码每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三位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一组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，当连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0" y="2736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续输入的三位代码为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时，电路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0" y="3072"/>
              <a:ext cx="56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否则输出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。每次判别后电路都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返回起始状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0" y="3360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准备接收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下一组代码。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8189" name="Group 13"/>
          <p:cNvGrpSpPr/>
          <p:nvPr/>
        </p:nvGrpSpPr>
        <p:grpSpPr bwMode="auto">
          <a:xfrm>
            <a:off x="0" y="1052513"/>
            <a:ext cx="9124950" cy="1798637"/>
            <a:chOff x="0" y="672"/>
            <a:chExt cx="5748" cy="1133"/>
          </a:xfrm>
        </p:grpSpPr>
        <p:sp>
          <p:nvSpPr>
            <p:cNvPr id="178180" name="Rectangle 4"/>
            <p:cNvSpPr>
              <a:spLocks noChangeArrowheads="1"/>
            </p:cNvSpPr>
            <p:nvPr/>
          </p:nvSpPr>
          <p:spPr bwMode="auto">
            <a:xfrm>
              <a:off x="0" y="67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代码检测器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检测的对象是依次输入的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指定代码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105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检测时应按各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代码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的规定进行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分组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组与组之间不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0" y="1440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能混淆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即不能重叠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。否则为序列检测器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59" name="Group 59"/>
          <p:cNvGrpSpPr/>
          <p:nvPr/>
        </p:nvGrpSpPr>
        <p:grpSpPr bwMode="auto">
          <a:xfrm>
            <a:off x="2590800" y="542925"/>
            <a:ext cx="2667000" cy="2057400"/>
            <a:chOff x="1296" y="240"/>
            <a:chExt cx="1680" cy="1296"/>
          </a:xfrm>
        </p:grpSpPr>
        <p:sp>
          <p:nvSpPr>
            <p:cNvPr id="179208" name="Oval 8"/>
            <p:cNvSpPr>
              <a:spLocks noChangeArrowheads="1"/>
            </p:cNvSpPr>
            <p:nvPr/>
          </p:nvSpPr>
          <p:spPr bwMode="auto">
            <a:xfrm>
              <a:off x="1296" y="96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>
              <a:off x="2352" y="24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4" name="Rectangle 24"/>
            <p:cNvSpPr>
              <a:spLocks noChangeArrowheads="1"/>
            </p:cNvSpPr>
            <p:nvPr/>
          </p:nvSpPr>
          <p:spPr bwMode="auto">
            <a:xfrm>
              <a:off x="2544" y="2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25" name="Rectangle 25"/>
            <p:cNvSpPr>
              <a:spLocks noChangeArrowheads="1"/>
            </p:cNvSpPr>
            <p:nvPr/>
          </p:nvSpPr>
          <p:spPr bwMode="auto">
            <a:xfrm>
              <a:off x="1488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H="1">
              <a:off x="1872" y="672"/>
              <a:ext cx="528" cy="43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1" name="Rectangle 31"/>
            <p:cNvSpPr>
              <a:spLocks noChangeArrowheads="1"/>
            </p:cNvSpPr>
            <p:nvPr/>
          </p:nvSpPr>
          <p:spPr bwMode="auto">
            <a:xfrm>
              <a:off x="1824" y="47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9260" name="Group 60"/>
          <p:cNvGrpSpPr/>
          <p:nvPr/>
        </p:nvGrpSpPr>
        <p:grpSpPr bwMode="auto">
          <a:xfrm>
            <a:off x="5181600" y="914400"/>
            <a:ext cx="1905000" cy="1685925"/>
            <a:chOff x="2928" y="474"/>
            <a:chExt cx="1200" cy="1062"/>
          </a:xfrm>
        </p:grpSpPr>
        <p:sp>
          <p:nvSpPr>
            <p:cNvPr id="179209" name="Oval 9"/>
            <p:cNvSpPr>
              <a:spLocks noChangeArrowheads="1"/>
            </p:cNvSpPr>
            <p:nvPr/>
          </p:nvSpPr>
          <p:spPr bwMode="auto">
            <a:xfrm>
              <a:off x="3504" y="96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6" name="Rectangle 26"/>
            <p:cNvSpPr>
              <a:spLocks noChangeArrowheads="1"/>
            </p:cNvSpPr>
            <p:nvPr/>
          </p:nvSpPr>
          <p:spPr bwMode="auto">
            <a:xfrm>
              <a:off x="3696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>
              <a:off x="2928" y="720"/>
              <a:ext cx="624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2" name="Rectangle 32"/>
            <p:cNvSpPr>
              <a:spLocks noChangeArrowheads="1"/>
            </p:cNvSpPr>
            <p:nvPr/>
          </p:nvSpPr>
          <p:spPr bwMode="auto">
            <a:xfrm>
              <a:off x="3024" y="47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9261" name="Group 61"/>
          <p:cNvGrpSpPr/>
          <p:nvPr/>
        </p:nvGrpSpPr>
        <p:grpSpPr bwMode="auto">
          <a:xfrm>
            <a:off x="1752600" y="2286000"/>
            <a:ext cx="990600" cy="1685925"/>
            <a:chOff x="768" y="1338"/>
            <a:chExt cx="624" cy="1062"/>
          </a:xfrm>
        </p:grpSpPr>
        <p:sp>
          <p:nvSpPr>
            <p:cNvPr id="179206" name="Oval 6"/>
            <p:cNvSpPr>
              <a:spLocks noChangeArrowheads="1"/>
            </p:cNvSpPr>
            <p:nvPr/>
          </p:nvSpPr>
          <p:spPr bwMode="auto">
            <a:xfrm>
              <a:off x="768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7" name="Rectangle 27"/>
            <p:cNvSpPr>
              <a:spLocks noChangeArrowheads="1"/>
            </p:cNvSpPr>
            <p:nvPr/>
          </p:nvSpPr>
          <p:spPr bwMode="auto">
            <a:xfrm>
              <a:off x="960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 flipH="1">
              <a:off x="1104" y="1488"/>
              <a:ext cx="288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3" name="Rectangle 33"/>
            <p:cNvSpPr>
              <a:spLocks noChangeArrowheads="1"/>
            </p:cNvSpPr>
            <p:nvPr/>
          </p:nvSpPr>
          <p:spPr bwMode="auto">
            <a:xfrm>
              <a:off x="864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9262" name="Group 62"/>
          <p:cNvGrpSpPr/>
          <p:nvPr/>
        </p:nvGrpSpPr>
        <p:grpSpPr bwMode="auto">
          <a:xfrm>
            <a:off x="3352800" y="2362200"/>
            <a:ext cx="1066800" cy="1609725"/>
            <a:chOff x="1776" y="1386"/>
            <a:chExt cx="672" cy="1014"/>
          </a:xfrm>
        </p:grpSpPr>
        <p:sp>
          <p:nvSpPr>
            <p:cNvPr id="179205" name="Oval 5"/>
            <p:cNvSpPr>
              <a:spLocks noChangeArrowheads="1"/>
            </p:cNvSpPr>
            <p:nvPr/>
          </p:nvSpPr>
          <p:spPr bwMode="auto">
            <a:xfrm>
              <a:off x="1824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2016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>
              <a:off x="1776" y="1488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4" name="Rectangle 34"/>
            <p:cNvSpPr>
              <a:spLocks noChangeArrowheads="1"/>
            </p:cNvSpPr>
            <p:nvPr/>
          </p:nvSpPr>
          <p:spPr bwMode="auto">
            <a:xfrm>
              <a:off x="1872" y="13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9263" name="Group 63"/>
          <p:cNvGrpSpPr/>
          <p:nvPr/>
        </p:nvGrpSpPr>
        <p:grpSpPr bwMode="auto">
          <a:xfrm>
            <a:off x="5257800" y="2286000"/>
            <a:ext cx="990600" cy="1685925"/>
            <a:chOff x="2976" y="1338"/>
            <a:chExt cx="624" cy="1062"/>
          </a:xfrm>
        </p:grpSpPr>
        <p:sp>
          <p:nvSpPr>
            <p:cNvPr id="179204" name="Oval 4"/>
            <p:cNvSpPr>
              <a:spLocks noChangeArrowheads="1"/>
            </p:cNvSpPr>
            <p:nvPr/>
          </p:nvSpPr>
          <p:spPr bwMode="auto">
            <a:xfrm>
              <a:off x="2976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9" name="Rectangle 29"/>
            <p:cNvSpPr>
              <a:spLocks noChangeArrowheads="1"/>
            </p:cNvSpPr>
            <p:nvPr/>
          </p:nvSpPr>
          <p:spPr bwMode="auto">
            <a:xfrm>
              <a:off x="3168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H="1">
              <a:off x="3360" y="1488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5" name="Rectangle 35"/>
            <p:cNvSpPr>
              <a:spLocks noChangeArrowheads="1"/>
            </p:cNvSpPr>
            <p:nvPr/>
          </p:nvSpPr>
          <p:spPr bwMode="auto">
            <a:xfrm>
              <a:off x="3072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9264" name="Group 64"/>
          <p:cNvGrpSpPr/>
          <p:nvPr/>
        </p:nvGrpSpPr>
        <p:grpSpPr bwMode="auto">
          <a:xfrm>
            <a:off x="6858000" y="2286000"/>
            <a:ext cx="1066800" cy="1609725"/>
            <a:chOff x="3984" y="1338"/>
            <a:chExt cx="672" cy="1014"/>
          </a:xfrm>
        </p:grpSpPr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4032" y="1776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0" name="Rectangle 30"/>
            <p:cNvSpPr>
              <a:spLocks noChangeArrowheads="1"/>
            </p:cNvSpPr>
            <p:nvPr/>
          </p:nvSpPr>
          <p:spPr bwMode="auto">
            <a:xfrm>
              <a:off x="4272" y="18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16" name="Line 16"/>
            <p:cNvSpPr>
              <a:spLocks noChangeShapeType="1"/>
            </p:cNvSpPr>
            <p:nvPr/>
          </p:nvSpPr>
          <p:spPr bwMode="auto">
            <a:xfrm>
              <a:off x="3984" y="1488"/>
              <a:ext cx="24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4080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9269" name="Group 69"/>
          <p:cNvGrpSpPr/>
          <p:nvPr/>
        </p:nvGrpSpPr>
        <p:grpSpPr bwMode="auto">
          <a:xfrm>
            <a:off x="1371600" y="923925"/>
            <a:ext cx="7315200" cy="3657600"/>
            <a:chOff x="528" y="480"/>
            <a:chExt cx="4608" cy="2304"/>
          </a:xfrm>
        </p:grpSpPr>
        <p:sp>
          <p:nvSpPr>
            <p:cNvPr id="179217" name="Line 17"/>
            <p:cNvSpPr>
              <a:spLocks noChangeShapeType="1"/>
            </p:cNvSpPr>
            <p:nvPr/>
          </p:nvSpPr>
          <p:spPr bwMode="auto">
            <a:xfrm>
              <a:off x="1008" y="2400"/>
              <a:ext cx="0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>
              <a:off x="1008" y="2784"/>
              <a:ext cx="41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 flipV="1">
              <a:off x="5136" y="480"/>
              <a:ext cx="0" cy="230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 flipH="1">
              <a:off x="2976" y="480"/>
              <a:ext cx="216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528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1008" y="2400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9270" name="Group 70"/>
          <p:cNvGrpSpPr/>
          <p:nvPr/>
        </p:nvGrpSpPr>
        <p:grpSpPr bwMode="auto">
          <a:xfrm>
            <a:off x="3200400" y="3971925"/>
            <a:ext cx="1555750" cy="609600"/>
            <a:chOff x="1680" y="2400"/>
            <a:chExt cx="980" cy="384"/>
          </a:xfrm>
        </p:grpSpPr>
        <p:sp>
          <p:nvSpPr>
            <p:cNvPr id="179218" name="Line 18"/>
            <p:cNvSpPr>
              <a:spLocks noChangeShapeType="1"/>
            </p:cNvSpPr>
            <p:nvPr/>
          </p:nvSpPr>
          <p:spPr bwMode="auto">
            <a:xfrm>
              <a:off x="2160" y="2400"/>
              <a:ext cx="0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168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216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9271" name="Group 71"/>
          <p:cNvGrpSpPr/>
          <p:nvPr/>
        </p:nvGrpSpPr>
        <p:grpSpPr bwMode="auto">
          <a:xfrm>
            <a:off x="5029200" y="3971925"/>
            <a:ext cx="1828800" cy="609600"/>
            <a:chOff x="2832" y="2400"/>
            <a:chExt cx="1152" cy="384"/>
          </a:xfrm>
        </p:grpSpPr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>
              <a:off x="3312" y="2400"/>
              <a:ext cx="0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2832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264" y="240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9272" name="Group 72"/>
          <p:cNvGrpSpPr/>
          <p:nvPr/>
        </p:nvGrpSpPr>
        <p:grpSpPr bwMode="auto">
          <a:xfrm>
            <a:off x="6705600" y="3895725"/>
            <a:ext cx="1479550" cy="685800"/>
            <a:chOff x="3888" y="2352"/>
            <a:chExt cx="932" cy="432"/>
          </a:xfrm>
        </p:grpSpPr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>
              <a:off x="4368" y="2352"/>
              <a:ext cx="0" cy="43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888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44" name="Rectangle 44"/>
            <p:cNvSpPr>
              <a:spLocks noChangeArrowheads="1"/>
            </p:cNvSpPr>
            <p:nvPr/>
          </p:nvSpPr>
          <p:spPr bwMode="auto">
            <a:xfrm>
              <a:off x="432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9273" name="Group 73"/>
          <p:cNvGrpSpPr/>
          <p:nvPr/>
        </p:nvGrpSpPr>
        <p:grpSpPr bwMode="auto">
          <a:xfrm>
            <a:off x="0" y="4953000"/>
            <a:ext cx="8896350" cy="1303338"/>
            <a:chOff x="0" y="3120"/>
            <a:chExt cx="5604" cy="821"/>
          </a:xfrm>
        </p:grpSpPr>
        <p:sp>
          <p:nvSpPr>
            <p:cNvPr id="179255" name="Rectangle 55"/>
            <p:cNvSpPr>
              <a:spLocks noChangeArrowheads="1"/>
            </p:cNvSpPr>
            <p:nvPr/>
          </p:nvSpPr>
          <p:spPr bwMode="auto">
            <a:xfrm>
              <a:off x="240" y="312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由图可见:状态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D、F、G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的。故可以消去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9256" name="Rectangle 56"/>
            <p:cNvSpPr>
              <a:spLocks noChangeArrowheads="1"/>
            </p:cNvSpPr>
            <p:nvPr/>
          </p:nvSpPr>
          <p:spPr bwMode="auto">
            <a:xfrm>
              <a:off x="0" y="3576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G ，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得以下化简后的状态图：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9274" name="Rectangle 74"/>
          <p:cNvSpPr>
            <a:spLocks noChangeArrowheads="1"/>
          </p:cNvSpPr>
          <p:nvPr/>
        </p:nvSpPr>
        <p:spPr bwMode="auto">
          <a:xfrm>
            <a:off x="71406" y="142852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1、做状态图和状态表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9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Oval 4"/>
          <p:cNvSpPr>
            <a:spLocks noChangeArrowheads="1"/>
          </p:cNvSpPr>
          <p:nvPr/>
        </p:nvSpPr>
        <p:spPr bwMode="auto">
          <a:xfrm>
            <a:off x="7626350" y="15240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29" name="Oval 5"/>
          <p:cNvSpPr>
            <a:spLocks noChangeArrowheads="1"/>
          </p:cNvSpPr>
          <p:nvPr/>
        </p:nvSpPr>
        <p:spPr bwMode="auto">
          <a:xfrm>
            <a:off x="5949950" y="15240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6788150" y="1524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7380288" y="3140075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7669213" y="32845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7092950" y="304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625475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793115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H="1">
            <a:off x="6483350" y="990600"/>
            <a:ext cx="4572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026150" y="7524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7550150" y="990600"/>
            <a:ext cx="3810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7626350" y="8382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45" name="Oval 21"/>
          <p:cNvSpPr>
            <a:spLocks noChangeArrowheads="1"/>
          </p:cNvSpPr>
          <p:nvPr/>
        </p:nvSpPr>
        <p:spPr bwMode="auto">
          <a:xfrm>
            <a:off x="6084888" y="3140075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372225" y="32845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38" name="Rectangle 14"/>
          <p:cNvSpPr>
            <a:spLocks noChangeArrowheads="1"/>
          </p:cNvSpPr>
          <p:nvPr/>
        </p:nvSpPr>
        <p:spPr bwMode="auto">
          <a:xfrm>
            <a:off x="6372225" y="24923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48" name="Line 24"/>
          <p:cNvSpPr>
            <a:spLocks noChangeShapeType="1"/>
          </p:cNvSpPr>
          <p:nvPr/>
        </p:nvSpPr>
        <p:spPr bwMode="auto">
          <a:xfrm>
            <a:off x="6805613" y="2276475"/>
            <a:ext cx="719137" cy="10080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0" name="Rectangle 16"/>
          <p:cNvSpPr>
            <a:spLocks noChangeArrowheads="1"/>
          </p:cNvSpPr>
          <p:nvPr/>
        </p:nvSpPr>
        <p:spPr bwMode="auto">
          <a:xfrm>
            <a:off x="4859338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49" name="Line 25"/>
          <p:cNvSpPr>
            <a:spLocks noChangeShapeType="1"/>
          </p:cNvSpPr>
          <p:nvPr/>
        </p:nvSpPr>
        <p:spPr bwMode="auto">
          <a:xfrm>
            <a:off x="6402388" y="2419350"/>
            <a:ext cx="42862" cy="7921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7885113" y="40767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2" name="Rectangle 28"/>
          <p:cNvSpPr>
            <a:spLocks noChangeArrowheads="1"/>
          </p:cNvSpPr>
          <p:nvPr/>
        </p:nvSpPr>
        <p:spPr bwMode="auto">
          <a:xfrm>
            <a:off x="7164388" y="41497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53" name="Rectangle 29"/>
          <p:cNvSpPr>
            <a:spLocks noChangeArrowheads="1"/>
          </p:cNvSpPr>
          <p:nvPr/>
        </p:nvSpPr>
        <p:spPr bwMode="auto">
          <a:xfrm>
            <a:off x="7885113" y="41497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5724525" y="414813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445250" y="414813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>
            <a:off x="6516688" y="40767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>
            <a:off x="6516688" y="4795838"/>
            <a:ext cx="2376487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 flipV="1">
            <a:off x="8893175" y="615950"/>
            <a:ext cx="0" cy="4179888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6" name="Line 32"/>
          <p:cNvSpPr>
            <a:spLocks noChangeShapeType="1"/>
          </p:cNvSpPr>
          <p:nvPr/>
        </p:nvSpPr>
        <p:spPr bwMode="auto">
          <a:xfrm flipH="1">
            <a:off x="7778750" y="609600"/>
            <a:ext cx="11144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7235825" y="242093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47" name="Line 23"/>
          <p:cNvSpPr>
            <a:spLocks noChangeShapeType="1"/>
          </p:cNvSpPr>
          <p:nvPr/>
        </p:nvSpPr>
        <p:spPr bwMode="auto">
          <a:xfrm>
            <a:off x="8007350" y="2438400"/>
            <a:ext cx="22225" cy="701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8027988" y="242093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68" name="Oval 44"/>
          <p:cNvSpPr>
            <a:spLocks noChangeArrowheads="1"/>
          </p:cNvSpPr>
          <p:nvPr/>
        </p:nvSpPr>
        <p:spPr bwMode="auto">
          <a:xfrm>
            <a:off x="1219200" y="17907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69" name="Oval 45"/>
          <p:cNvSpPr>
            <a:spLocks noChangeArrowheads="1"/>
          </p:cNvSpPr>
          <p:nvPr/>
        </p:nvSpPr>
        <p:spPr bwMode="auto">
          <a:xfrm>
            <a:off x="2895600" y="6477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3200400" y="723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5240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72" name="Line 48"/>
          <p:cNvSpPr>
            <a:spLocks noChangeShapeType="1"/>
          </p:cNvSpPr>
          <p:nvPr/>
        </p:nvSpPr>
        <p:spPr bwMode="auto">
          <a:xfrm flipH="1">
            <a:off x="2133600" y="1333500"/>
            <a:ext cx="838200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835150" y="12684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75" name="Oval 51"/>
          <p:cNvSpPr>
            <a:spLocks noChangeArrowheads="1"/>
          </p:cNvSpPr>
          <p:nvPr/>
        </p:nvSpPr>
        <p:spPr bwMode="auto">
          <a:xfrm>
            <a:off x="3657600" y="1773238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3946525" y="19891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77" name="Line 53"/>
          <p:cNvSpPr>
            <a:spLocks noChangeShapeType="1"/>
          </p:cNvSpPr>
          <p:nvPr/>
        </p:nvSpPr>
        <p:spPr bwMode="auto">
          <a:xfrm>
            <a:off x="3370263" y="1555750"/>
            <a:ext cx="287337" cy="5762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2771775" y="15557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80" name="Oval 56"/>
          <p:cNvSpPr>
            <a:spLocks noChangeArrowheads="1"/>
          </p:cNvSpPr>
          <p:nvPr/>
        </p:nvSpPr>
        <p:spPr bwMode="auto">
          <a:xfrm>
            <a:off x="381000" y="31623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81" name="Rectangle 57"/>
          <p:cNvSpPr>
            <a:spLocks noChangeArrowheads="1"/>
          </p:cNvSpPr>
          <p:nvPr/>
        </p:nvSpPr>
        <p:spPr bwMode="auto">
          <a:xfrm>
            <a:off x="685800" y="3314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82" name="Line 58"/>
          <p:cNvSpPr>
            <a:spLocks noChangeShapeType="1"/>
          </p:cNvSpPr>
          <p:nvPr/>
        </p:nvSpPr>
        <p:spPr bwMode="auto">
          <a:xfrm flipH="1">
            <a:off x="914400" y="2628900"/>
            <a:ext cx="4572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3" name="Rectangle 59"/>
          <p:cNvSpPr>
            <a:spLocks noChangeArrowheads="1"/>
          </p:cNvSpPr>
          <p:nvPr/>
        </p:nvSpPr>
        <p:spPr bwMode="auto">
          <a:xfrm>
            <a:off x="533400" y="23907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85" name="Oval 61"/>
          <p:cNvSpPr>
            <a:spLocks noChangeArrowheads="1"/>
          </p:cNvSpPr>
          <p:nvPr/>
        </p:nvSpPr>
        <p:spPr bwMode="auto">
          <a:xfrm>
            <a:off x="1641475" y="3140075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1930400" y="33559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87" name="Line 63"/>
          <p:cNvSpPr>
            <a:spLocks noChangeShapeType="1"/>
          </p:cNvSpPr>
          <p:nvPr/>
        </p:nvSpPr>
        <p:spPr bwMode="auto">
          <a:xfrm>
            <a:off x="1981200" y="2628900"/>
            <a:ext cx="92075" cy="5111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8" name="Rectangle 64"/>
          <p:cNvSpPr>
            <a:spLocks noChangeArrowheads="1"/>
          </p:cNvSpPr>
          <p:nvPr/>
        </p:nvSpPr>
        <p:spPr bwMode="auto">
          <a:xfrm>
            <a:off x="1930400" y="24923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90" name="Oval 66"/>
          <p:cNvSpPr>
            <a:spLocks noChangeArrowheads="1"/>
          </p:cNvSpPr>
          <p:nvPr/>
        </p:nvSpPr>
        <p:spPr bwMode="auto">
          <a:xfrm>
            <a:off x="2865438" y="3140075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91" name="Rectangle 67"/>
          <p:cNvSpPr>
            <a:spLocks noChangeArrowheads="1"/>
          </p:cNvSpPr>
          <p:nvPr/>
        </p:nvSpPr>
        <p:spPr bwMode="auto">
          <a:xfrm>
            <a:off x="3297238" y="32845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92" name="Line 68"/>
          <p:cNvSpPr>
            <a:spLocks noChangeShapeType="1"/>
          </p:cNvSpPr>
          <p:nvPr/>
        </p:nvSpPr>
        <p:spPr bwMode="auto">
          <a:xfrm flipH="1">
            <a:off x="3586163" y="2636838"/>
            <a:ext cx="3810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93" name="Rectangle 69"/>
          <p:cNvSpPr>
            <a:spLocks noChangeArrowheads="1"/>
          </p:cNvSpPr>
          <p:nvPr/>
        </p:nvSpPr>
        <p:spPr bwMode="auto">
          <a:xfrm>
            <a:off x="3081338" y="24923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95" name="Oval 71"/>
          <p:cNvSpPr>
            <a:spLocks noChangeArrowheads="1"/>
          </p:cNvSpPr>
          <p:nvPr/>
        </p:nvSpPr>
        <p:spPr bwMode="auto">
          <a:xfrm>
            <a:off x="4089400" y="3140075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96" name="Rectangle 72"/>
          <p:cNvSpPr>
            <a:spLocks noChangeArrowheads="1"/>
          </p:cNvSpPr>
          <p:nvPr/>
        </p:nvSpPr>
        <p:spPr bwMode="auto">
          <a:xfrm>
            <a:off x="4378325" y="32845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97" name="Line 73"/>
          <p:cNvSpPr>
            <a:spLocks noChangeShapeType="1"/>
          </p:cNvSpPr>
          <p:nvPr/>
        </p:nvSpPr>
        <p:spPr bwMode="auto">
          <a:xfrm>
            <a:off x="4305300" y="2708275"/>
            <a:ext cx="381000" cy="457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98" name="Rectangle 74"/>
          <p:cNvSpPr>
            <a:spLocks noChangeArrowheads="1"/>
          </p:cNvSpPr>
          <p:nvPr/>
        </p:nvSpPr>
        <p:spPr bwMode="auto">
          <a:xfrm>
            <a:off x="4356100" y="24193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300" name="Line 76"/>
          <p:cNvSpPr>
            <a:spLocks noChangeShapeType="1"/>
          </p:cNvSpPr>
          <p:nvPr/>
        </p:nvSpPr>
        <p:spPr bwMode="auto">
          <a:xfrm>
            <a:off x="762000" y="4076700"/>
            <a:ext cx="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1" name="Line 77"/>
          <p:cNvSpPr>
            <a:spLocks noChangeShapeType="1"/>
          </p:cNvSpPr>
          <p:nvPr/>
        </p:nvSpPr>
        <p:spPr bwMode="auto">
          <a:xfrm>
            <a:off x="762000" y="4686300"/>
            <a:ext cx="4818063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2" name="Line 78"/>
          <p:cNvSpPr>
            <a:spLocks noChangeShapeType="1"/>
          </p:cNvSpPr>
          <p:nvPr/>
        </p:nvSpPr>
        <p:spPr bwMode="auto">
          <a:xfrm flipV="1">
            <a:off x="5580063" y="1052513"/>
            <a:ext cx="0" cy="3657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3" name="Line 79"/>
          <p:cNvSpPr>
            <a:spLocks noChangeShapeType="1"/>
          </p:cNvSpPr>
          <p:nvPr/>
        </p:nvSpPr>
        <p:spPr bwMode="auto">
          <a:xfrm flipH="1">
            <a:off x="3886200" y="1028700"/>
            <a:ext cx="1693863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4" name="Rectangle 80"/>
          <p:cNvSpPr>
            <a:spLocks noChangeArrowheads="1"/>
          </p:cNvSpPr>
          <p:nvPr/>
        </p:nvSpPr>
        <p:spPr bwMode="auto">
          <a:xfrm>
            <a:off x="0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305" name="Rectangle 81"/>
          <p:cNvSpPr>
            <a:spLocks noChangeArrowheads="1"/>
          </p:cNvSpPr>
          <p:nvPr/>
        </p:nvSpPr>
        <p:spPr bwMode="auto">
          <a:xfrm>
            <a:off x="684213" y="40767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307" name="Line 83"/>
          <p:cNvSpPr>
            <a:spLocks noChangeShapeType="1"/>
          </p:cNvSpPr>
          <p:nvPr/>
        </p:nvSpPr>
        <p:spPr bwMode="auto">
          <a:xfrm>
            <a:off x="2146300" y="4076700"/>
            <a:ext cx="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8" name="Rectangle 84"/>
          <p:cNvSpPr>
            <a:spLocks noChangeArrowheads="1"/>
          </p:cNvSpPr>
          <p:nvPr/>
        </p:nvSpPr>
        <p:spPr bwMode="auto">
          <a:xfrm>
            <a:off x="2771775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309" name="Rectangle 85"/>
          <p:cNvSpPr>
            <a:spLocks noChangeArrowheads="1"/>
          </p:cNvSpPr>
          <p:nvPr/>
        </p:nvSpPr>
        <p:spPr bwMode="auto">
          <a:xfrm>
            <a:off x="2051050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311" name="Line 87"/>
          <p:cNvSpPr>
            <a:spLocks noChangeShapeType="1"/>
          </p:cNvSpPr>
          <p:nvPr/>
        </p:nvSpPr>
        <p:spPr bwMode="auto">
          <a:xfrm>
            <a:off x="3492500" y="4003675"/>
            <a:ext cx="0" cy="649288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140200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313" name="Rectangle 89"/>
          <p:cNvSpPr>
            <a:spLocks noChangeArrowheads="1"/>
          </p:cNvSpPr>
          <p:nvPr/>
        </p:nvSpPr>
        <p:spPr bwMode="auto">
          <a:xfrm>
            <a:off x="5651500" y="2420938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315" name="Line 91"/>
          <p:cNvSpPr>
            <a:spLocks noChangeShapeType="1"/>
          </p:cNvSpPr>
          <p:nvPr/>
        </p:nvSpPr>
        <p:spPr bwMode="auto">
          <a:xfrm>
            <a:off x="4932363" y="3932238"/>
            <a:ext cx="0" cy="79216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16" name="Rectangle 92"/>
          <p:cNvSpPr>
            <a:spLocks noChangeArrowheads="1"/>
          </p:cNvSpPr>
          <p:nvPr/>
        </p:nvSpPr>
        <p:spPr bwMode="auto">
          <a:xfrm flipH="1">
            <a:off x="1403350" y="4076700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317" name="Rectangle 93"/>
          <p:cNvSpPr>
            <a:spLocks noChangeArrowheads="1"/>
          </p:cNvSpPr>
          <p:nvPr/>
        </p:nvSpPr>
        <p:spPr bwMode="auto">
          <a:xfrm>
            <a:off x="3419475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42" name="Rectangle 34"/>
          <p:cNvSpPr>
            <a:spLocks noChangeArrowheads="1"/>
          </p:cNvSpPr>
          <p:nvPr/>
        </p:nvSpPr>
        <p:spPr bwMode="auto">
          <a:xfrm>
            <a:off x="609600" y="22860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可见由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三级触发器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即可完成。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A、B、C、D、E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6643" name="Rectangle 35"/>
          <p:cNvSpPr>
            <a:spLocks noChangeArrowheads="1"/>
          </p:cNvSpPr>
          <p:nvPr/>
        </p:nvSpPr>
        <p:spPr bwMode="auto">
          <a:xfrm>
            <a:off x="0" y="838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自然二进制数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为：000  001  010  011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6644" name="Rectangle 36"/>
          <p:cNvSpPr>
            <a:spLocks noChangeArrowheads="1"/>
          </p:cNvSpPr>
          <p:nvPr/>
        </p:nvSpPr>
        <p:spPr bwMode="auto">
          <a:xfrm>
            <a:off x="0" y="15240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 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6678" name="Group 70"/>
          <p:cNvGrpSpPr/>
          <p:nvPr/>
        </p:nvGrpSpPr>
        <p:grpSpPr bwMode="auto">
          <a:xfrm>
            <a:off x="381000" y="1600200"/>
            <a:ext cx="8305800" cy="4733925"/>
            <a:chOff x="240" y="1008"/>
            <a:chExt cx="5232" cy="2982"/>
          </a:xfrm>
        </p:grpSpPr>
        <p:sp>
          <p:nvSpPr>
            <p:cNvPr id="196612" name="Oval 4"/>
            <p:cNvSpPr>
              <a:spLocks noChangeArrowheads="1"/>
            </p:cNvSpPr>
            <p:nvPr/>
          </p:nvSpPr>
          <p:spPr bwMode="auto">
            <a:xfrm>
              <a:off x="4752" y="1872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3" name="Oval 5"/>
            <p:cNvSpPr>
              <a:spLocks noChangeArrowheads="1"/>
            </p:cNvSpPr>
            <p:nvPr/>
          </p:nvSpPr>
          <p:spPr bwMode="auto">
            <a:xfrm>
              <a:off x="3696" y="1872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4" name="Oval 6"/>
            <p:cNvSpPr>
              <a:spLocks noChangeArrowheads="1"/>
            </p:cNvSpPr>
            <p:nvPr/>
          </p:nvSpPr>
          <p:spPr bwMode="auto">
            <a:xfrm>
              <a:off x="4224" y="100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5" name="Oval 7"/>
            <p:cNvSpPr>
              <a:spLocks noChangeArrowheads="1"/>
            </p:cNvSpPr>
            <p:nvPr/>
          </p:nvSpPr>
          <p:spPr bwMode="auto">
            <a:xfrm>
              <a:off x="4224" y="292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 flipH="1">
              <a:off x="4032" y="1536"/>
              <a:ext cx="288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17" name="Line 9"/>
            <p:cNvSpPr>
              <a:spLocks noChangeShapeType="1"/>
            </p:cNvSpPr>
            <p:nvPr/>
          </p:nvSpPr>
          <p:spPr bwMode="auto">
            <a:xfrm>
              <a:off x="4704" y="1536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18" name="Rectangle 10"/>
            <p:cNvSpPr>
              <a:spLocks noChangeArrowheads="1"/>
            </p:cNvSpPr>
            <p:nvPr/>
          </p:nvSpPr>
          <p:spPr bwMode="auto">
            <a:xfrm>
              <a:off x="4272" y="301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4272" y="109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20" name="Rectangle 12"/>
            <p:cNvSpPr>
              <a:spLocks noChangeArrowheads="1"/>
            </p:cNvSpPr>
            <p:nvPr/>
          </p:nvSpPr>
          <p:spPr bwMode="auto">
            <a:xfrm>
              <a:off x="3744" y="196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21" name="Rectangle 13"/>
            <p:cNvSpPr>
              <a:spLocks noChangeArrowheads="1"/>
            </p:cNvSpPr>
            <p:nvPr/>
          </p:nvSpPr>
          <p:spPr bwMode="auto">
            <a:xfrm>
              <a:off x="4800" y="196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010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22" name="Rectangle 14"/>
            <p:cNvSpPr>
              <a:spLocks noChangeArrowheads="1"/>
            </p:cNvSpPr>
            <p:nvPr/>
          </p:nvSpPr>
          <p:spPr bwMode="auto">
            <a:xfrm>
              <a:off x="3792" y="25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23" name="Rectangle 15"/>
            <p:cNvSpPr>
              <a:spLocks noChangeArrowheads="1"/>
            </p:cNvSpPr>
            <p:nvPr/>
          </p:nvSpPr>
          <p:spPr bwMode="auto">
            <a:xfrm>
              <a:off x="3744" y="13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24" name="Rectangle 16"/>
            <p:cNvSpPr>
              <a:spLocks noChangeArrowheads="1"/>
            </p:cNvSpPr>
            <p:nvPr/>
          </p:nvSpPr>
          <p:spPr bwMode="auto">
            <a:xfrm>
              <a:off x="3216" y="23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25" name="Rectangle 17"/>
            <p:cNvSpPr>
              <a:spLocks noChangeArrowheads="1"/>
            </p:cNvSpPr>
            <p:nvPr/>
          </p:nvSpPr>
          <p:spPr bwMode="auto">
            <a:xfrm>
              <a:off x="2880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26" name="Rectangle 18"/>
            <p:cNvSpPr>
              <a:spLocks noChangeArrowheads="1"/>
            </p:cNvSpPr>
            <p:nvPr/>
          </p:nvSpPr>
          <p:spPr bwMode="auto">
            <a:xfrm>
              <a:off x="4752" y="144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27" name="Rectangle 19"/>
            <p:cNvSpPr>
              <a:spLocks noChangeArrowheads="1"/>
            </p:cNvSpPr>
            <p:nvPr/>
          </p:nvSpPr>
          <p:spPr bwMode="auto">
            <a:xfrm>
              <a:off x="4416" y="234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28" name="Rectangle 20"/>
            <p:cNvSpPr>
              <a:spLocks noChangeArrowheads="1"/>
            </p:cNvSpPr>
            <p:nvPr/>
          </p:nvSpPr>
          <p:spPr bwMode="auto">
            <a:xfrm>
              <a:off x="3360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29" name="Oval 21"/>
            <p:cNvSpPr>
              <a:spLocks noChangeArrowheads="1"/>
            </p:cNvSpPr>
            <p:nvPr/>
          </p:nvSpPr>
          <p:spPr bwMode="auto">
            <a:xfrm>
              <a:off x="3120" y="292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0" name="Rectangle 22"/>
            <p:cNvSpPr>
              <a:spLocks noChangeArrowheads="1"/>
            </p:cNvSpPr>
            <p:nvPr/>
          </p:nvSpPr>
          <p:spPr bwMode="auto">
            <a:xfrm>
              <a:off x="3168" y="301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31" name="Line 23"/>
            <p:cNvSpPr>
              <a:spLocks noChangeShapeType="1"/>
            </p:cNvSpPr>
            <p:nvPr/>
          </p:nvSpPr>
          <p:spPr bwMode="auto">
            <a:xfrm flipH="1">
              <a:off x="4656" y="2448"/>
              <a:ext cx="336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2" name="Line 24"/>
            <p:cNvSpPr>
              <a:spLocks noChangeShapeType="1"/>
            </p:cNvSpPr>
            <p:nvPr/>
          </p:nvSpPr>
          <p:spPr bwMode="auto">
            <a:xfrm>
              <a:off x="4032" y="2448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3" name="Line 25"/>
            <p:cNvSpPr>
              <a:spLocks noChangeShapeType="1"/>
            </p:cNvSpPr>
            <p:nvPr/>
          </p:nvSpPr>
          <p:spPr bwMode="auto">
            <a:xfrm flipH="1">
              <a:off x="3504" y="2400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4" name="Line 26"/>
            <p:cNvSpPr>
              <a:spLocks noChangeShapeType="1"/>
            </p:cNvSpPr>
            <p:nvPr/>
          </p:nvSpPr>
          <p:spPr bwMode="auto">
            <a:xfrm>
              <a:off x="3360" y="3504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5" name="Line 27"/>
            <p:cNvSpPr>
              <a:spLocks noChangeShapeType="1"/>
            </p:cNvSpPr>
            <p:nvPr/>
          </p:nvSpPr>
          <p:spPr bwMode="auto">
            <a:xfrm>
              <a:off x="4560" y="3504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6" name="Rectangle 28"/>
            <p:cNvSpPr>
              <a:spLocks noChangeArrowheads="1"/>
            </p:cNvSpPr>
            <p:nvPr/>
          </p:nvSpPr>
          <p:spPr bwMode="auto">
            <a:xfrm>
              <a:off x="4080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37" name="Rectangle 29"/>
            <p:cNvSpPr>
              <a:spLocks noChangeArrowheads="1"/>
            </p:cNvSpPr>
            <p:nvPr/>
          </p:nvSpPr>
          <p:spPr bwMode="auto">
            <a:xfrm>
              <a:off x="4512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38" name="Line 30"/>
            <p:cNvSpPr>
              <a:spLocks noChangeShapeType="1"/>
            </p:cNvSpPr>
            <p:nvPr/>
          </p:nvSpPr>
          <p:spPr bwMode="auto">
            <a:xfrm>
              <a:off x="3360" y="3984"/>
              <a:ext cx="211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9" name="Line 31"/>
            <p:cNvSpPr>
              <a:spLocks noChangeShapeType="1"/>
            </p:cNvSpPr>
            <p:nvPr/>
          </p:nvSpPr>
          <p:spPr bwMode="auto">
            <a:xfrm flipV="1">
              <a:off x="5472" y="1296"/>
              <a:ext cx="0" cy="26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40" name="Line 32"/>
            <p:cNvSpPr>
              <a:spLocks noChangeShapeType="1"/>
            </p:cNvSpPr>
            <p:nvPr/>
          </p:nvSpPr>
          <p:spPr bwMode="auto">
            <a:xfrm flipH="1">
              <a:off x="4848" y="1296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41" name="Rectangle 33"/>
            <p:cNvSpPr>
              <a:spLocks noChangeArrowheads="1"/>
            </p:cNvSpPr>
            <p:nvPr/>
          </p:nvSpPr>
          <p:spPr bwMode="auto">
            <a:xfrm>
              <a:off x="4896" y="23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48" name="Oval 40"/>
            <p:cNvSpPr>
              <a:spLocks noChangeArrowheads="1"/>
            </p:cNvSpPr>
            <p:nvPr/>
          </p:nvSpPr>
          <p:spPr bwMode="auto">
            <a:xfrm>
              <a:off x="2112" y="187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9" name="Oval 41"/>
            <p:cNvSpPr>
              <a:spLocks noChangeArrowheads="1"/>
            </p:cNvSpPr>
            <p:nvPr/>
          </p:nvSpPr>
          <p:spPr bwMode="auto">
            <a:xfrm>
              <a:off x="1056" y="187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0" name="Oval 42"/>
            <p:cNvSpPr>
              <a:spLocks noChangeArrowheads="1"/>
            </p:cNvSpPr>
            <p:nvPr/>
          </p:nvSpPr>
          <p:spPr bwMode="auto">
            <a:xfrm>
              <a:off x="1584" y="101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1" name="Oval 43"/>
            <p:cNvSpPr>
              <a:spLocks noChangeArrowheads="1"/>
            </p:cNvSpPr>
            <p:nvPr/>
          </p:nvSpPr>
          <p:spPr bwMode="auto">
            <a:xfrm>
              <a:off x="1584" y="293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2" name="Rectangle 44"/>
            <p:cNvSpPr>
              <a:spLocks noChangeArrowheads="1"/>
            </p:cNvSpPr>
            <p:nvPr/>
          </p:nvSpPr>
          <p:spPr bwMode="auto">
            <a:xfrm>
              <a:off x="1776" y="30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53" name="Rectangle 45"/>
            <p:cNvSpPr>
              <a:spLocks noChangeArrowheads="1"/>
            </p:cNvSpPr>
            <p:nvPr/>
          </p:nvSpPr>
          <p:spPr bwMode="auto">
            <a:xfrm>
              <a:off x="1776" y="1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54" name="Rectangle 46"/>
            <p:cNvSpPr>
              <a:spLocks noChangeArrowheads="1"/>
            </p:cNvSpPr>
            <p:nvPr/>
          </p:nvSpPr>
          <p:spPr bwMode="auto">
            <a:xfrm>
              <a:off x="1248" y="1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55" name="Rectangle 47"/>
            <p:cNvSpPr>
              <a:spLocks noChangeArrowheads="1"/>
            </p:cNvSpPr>
            <p:nvPr/>
          </p:nvSpPr>
          <p:spPr bwMode="auto">
            <a:xfrm>
              <a:off x="2304" y="1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56" name="Line 48"/>
            <p:cNvSpPr>
              <a:spLocks noChangeShapeType="1"/>
            </p:cNvSpPr>
            <p:nvPr/>
          </p:nvSpPr>
          <p:spPr bwMode="auto">
            <a:xfrm flipH="1">
              <a:off x="1392" y="1542"/>
              <a:ext cx="288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7" name="Rectangle 49"/>
            <p:cNvSpPr>
              <a:spLocks noChangeArrowheads="1"/>
            </p:cNvSpPr>
            <p:nvPr/>
          </p:nvSpPr>
          <p:spPr bwMode="auto">
            <a:xfrm>
              <a:off x="1104" y="13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58" name="Line 50"/>
            <p:cNvSpPr>
              <a:spLocks noChangeShapeType="1"/>
            </p:cNvSpPr>
            <p:nvPr/>
          </p:nvSpPr>
          <p:spPr bwMode="auto">
            <a:xfrm>
              <a:off x="2064" y="1542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9" name="Rectangle 51"/>
            <p:cNvSpPr>
              <a:spLocks noChangeArrowheads="1"/>
            </p:cNvSpPr>
            <p:nvPr/>
          </p:nvSpPr>
          <p:spPr bwMode="auto">
            <a:xfrm>
              <a:off x="2112" y="144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60" name="Oval 52"/>
            <p:cNvSpPr>
              <a:spLocks noChangeArrowheads="1"/>
            </p:cNvSpPr>
            <p:nvPr/>
          </p:nvSpPr>
          <p:spPr bwMode="auto">
            <a:xfrm>
              <a:off x="480" y="293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61" name="Rectangle 53"/>
            <p:cNvSpPr>
              <a:spLocks noChangeArrowheads="1"/>
            </p:cNvSpPr>
            <p:nvPr/>
          </p:nvSpPr>
          <p:spPr bwMode="auto">
            <a:xfrm>
              <a:off x="672" y="30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62" name="Rectangle 54"/>
            <p:cNvSpPr>
              <a:spLocks noChangeArrowheads="1"/>
            </p:cNvSpPr>
            <p:nvPr/>
          </p:nvSpPr>
          <p:spPr bwMode="auto">
            <a:xfrm>
              <a:off x="1104" y="249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63" name="Line 55"/>
            <p:cNvSpPr>
              <a:spLocks noChangeShapeType="1"/>
            </p:cNvSpPr>
            <p:nvPr/>
          </p:nvSpPr>
          <p:spPr bwMode="auto">
            <a:xfrm>
              <a:off x="1392" y="2454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64" name="Rectangle 56"/>
            <p:cNvSpPr>
              <a:spLocks noChangeArrowheads="1"/>
            </p:cNvSpPr>
            <p:nvPr/>
          </p:nvSpPr>
          <p:spPr bwMode="auto">
            <a:xfrm>
              <a:off x="576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65" name="Line 57"/>
            <p:cNvSpPr>
              <a:spLocks noChangeShapeType="1"/>
            </p:cNvSpPr>
            <p:nvPr/>
          </p:nvSpPr>
          <p:spPr bwMode="auto">
            <a:xfrm flipH="1">
              <a:off x="864" y="2406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66" name="Line 58"/>
            <p:cNvSpPr>
              <a:spLocks noChangeShapeType="1"/>
            </p:cNvSpPr>
            <p:nvPr/>
          </p:nvSpPr>
          <p:spPr bwMode="auto">
            <a:xfrm>
              <a:off x="1920" y="3510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67" name="Rectangle 59"/>
            <p:cNvSpPr>
              <a:spLocks noChangeArrowheads="1"/>
            </p:cNvSpPr>
            <p:nvPr/>
          </p:nvSpPr>
          <p:spPr bwMode="auto">
            <a:xfrm>
              <a:off x="1440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68" name="Rectangle 60"/>
            <p:cNvSpPr>
              <a:spLocks noChangeArrowheads="1"/>
            </p:cNvSpPr>
            <p:nvPr/>
          </p:nvSpPr>
          <p:spPr bwMode="auto">
            <a:xfrm>
              <a:off x="1872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69" name="Rectangle 61"/>
            <p:cNvSpPr>
              <a:spLocks noChangeArrowheads="1"/>
            </p:cNvSpPr>
            <p:nvPr/>
          </p:nvSpPr>
          <p:spPr bwMode="auto">
            <a:xfrm>
              <a:off x="240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70" name="Rectangle 62"/>
            <p:cNvSpPr>
              <a:spLocks noChangeArrowheads="1"/>
            </p:cNvSpPr>
            <p:nvPr/>
          </p:nvSpPr>
          <p:spPr bwMode="auto">
            <a:xfrm>
              <a:off x="720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71" name="Line 63"/>
            <p:cNvSpPr>
              <a:spLocks noChangeShapeType="1"/>
            </p:cNvSpPr>
            <p:nvPr/>
          </p:nvSpPr>
          <p:spPr bwMode="auto">
            <a:xfrm>
              <a:off x="720" y="3510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2" name="Line 64"/>
            <p:cNvSpPr>
              <a:spLocks noChangeShapeType="1"/>
            </p:cNvSpPr>
            <p:nvPr/>
          </p:nvSpPr>
          <p:spPr bwMode="auto">
            <a:xfrm>
              <a:off x="720" y="3990"/>
              <a:ext cx="211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3" name="Line 65"/>
            <p:cNvSpPr>
              <a:spLocks noChangeShapeType="1"/>
            </p:cNvSpPr>
            <p:nvPr/>
          </p:nvSpPr>
          <p:spPr bwMode="auto">
            <a:xfrm flipV="1">
              <a:off x="2832" y="1302"/>
              <a:ext cx="0" cy="26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4" name="Line 66"/>
            <p:cNvSpPr>
              <a:spLocks noChangeShapeType="1"/>
            </p:cNvSpPr>
            <p:nvPr/>
          </p:nvSpPr>
          <p:spPr bwMode="auto">
            <a:xfrm flipH="1">
              <a:off x="2208" y="1302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5" name="Rectangle 67"/>
            <p:cNvSpPr>
              <a:spLocks noChangeArrowheads="1"/>
            </p:cNvSpPr>
            <p:nvPr/>
          </p:nvSpPr>
          <p:spPr bwMode="auto">
            <a:xfrm>
              <a:off x="1776" y="235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676" name="Line 68"/>
            <p:cNvSpPr>
              <a:spLocks noChangeShapeType="1"/>
            </p:cNvSpPr>
            <p:nvPr/>
          </p:nvSpPr>
          <p:spPr bwMode="auto">
            <a:xfrm flipH="1">
              <a:off x="2016" y="2454"/>
              <a:ext cx="336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7" name="Rectangle 69"/>
            <p:cNvSpPr>
              <a:spLocks noChangeArrowheads="1"/>
            </p:cNvSpPr>
            <p:nvPr/>
          </p:nvSpPr>
          <p:spPr bwMode="auto">
            <a:xfrm>
              <a:off x="2256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6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99" name="Group 51"/>
          <p:cNvGrpSpPr/>
          <p:nvPr/>
        </p:nvGrpSpPr>
        <p:grpSpPr bwMode="auto">
          <a:xfrm>
            <a:off x="1295400" y="2735263"/>
            <a:ext cx="6705600" cy="3743325"/>
            <a:chOff x="816" y="1723"/>
            <a:chExt cx="4224" cy="2358"/>
          </a:xfrm>
        </p:grpSpPr>
        <p:sp>
          <p:nvSpPr>
            <p:cNvPr id="181252" name="Line 4"/>
            <p:cNvSpPr>
              <a:spLocks noChangeShapeType="1"/>
            </p:cNvSpPr>
            <p:nvPr/>
          </p:nvSpPr>
          <p:spPr bwMode="auto">
            <a:xfrm>
              <a:off x="912" y="2113"/>
              <a:ext cx="4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>
              <a:off x="2688" y="1825"/>
              <a:ext cx="0" cy="22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4704" y="1825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5" name="Rectangle 7"/>
            <p:cNvSpPr>
              <a:spLocks noChangeArrowheads="1"/>
            </p:cNvSpPr>
            <p:nvPr/>
          </p:nvSpPr>
          <p:spPr bwMode="auto">
            <a:xfrm>
              <a:off x="816" y="1723"/>
              <a:ext cx="41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3352800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58" name="Oval 10"/>
          <p:cNvSpPr>
            <a:spLocks noChangeArrowheads="1"/>
          </p:cNvSpPr>
          <p:nvPr/>
        </p:nvSpPr>
        <p:spPr bwMode="auto">
          <a:xfrm>
            <a:off x="3352800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59" name="Oval 11"/>
          <p:cNvSpPr>
            <a:spLocks noChangeArrowheads="1"/>
          </p:cNvSpPr>
          <p:nvPr/>
        </p:nvSpPr>
        <p:spPr bwMode="auto">
          <a:xfrm>
            <a:off x="1905000" y="10668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0" name="Oval 12"/>
          <p:cNvSpPr>
            <a:spLocks noChangeArrowheads="1"/>
          </p:cNvSpPr>
          <p:nvPr/>
        </p:nvSpPr>
        <p:spPr bwMode="auto">
          <a:xfrm>
            <a:off x="5105400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1" name="Oval 13"/>
          <p:cNvSpPr>
            <a:spLocks noChangeArrowheads="1"/>
          </p:cNvSpPr>
          <p:nvPr/>
        </p:nvSpPr>
        <p:spPr bwMode="auto">
          <a:xfrm>
            <a:off x="5105400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1905000" y="1219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3" name="Rectangle 15"/>
          <p:cNvSpPr>
            <a:spLocks noChangeArrowheads="1"/>
          </p:cNvSpPr>
          <p:nvPr/>
        </p:nvSpPr>
        <p:spPr bwMode="auto">
          <a:xfrm>
            <a:off x="3352800" y="685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4" name="Rectangle 16"/>
          <p:cNvSpPr>
            <a:spLocks noChangeArrowheads="1"/>
          </p:cNvSpPr>
          <p:nvPr/>
        </p:nvSpPr>
        <p:spPr bwMode="auto">
          <a:xfrm>
            <a:off x="3352800" y="1752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5" name="Rectangle 17"/>
          <p:cNvSpPr>
            <a:spLocks noChangeArrowheads="1"/>
          </p:cNvSpPr>
          <p:nvPr/>
        </p:nvSpPr>
        <p:spPr bwMode="auto">
          <a:xfrm>
            <a:off x="5105400" y="1752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6" name="Rectangle 18"/>
          <p:cNvSpPr>
            <a:spLocks noChangeArrowheads="1"/>
          </p:cNvSpPr>
          <p:nvPr/>
        </p:nvSpPr>
        <p:spPr bwMode="auto">
          <a:xfrm>
            <a:off x="5105400" y="685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011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 flipV="1">
            <a:off x="2438400" y="914400"/>
            <a:ext cx="914400" cy="228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>
            <a:off x="2514600" y="1676400"/>
            <a:ext cx="838200" cy="304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9" name="Line 21"/>
          <p:cNvSpPr>
            <a:spLocks noChangeShapeType="1"/>
          </p:cNvSpPr>
          <p:nvPr/>
        </p:nvSpPr>
        <p:spPr bwMode="auto">
          <a:xfrm>
            <a:off x="4038600" y="762000"/>
            <a:ext cx="1143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1" name="Line 23"/>
          <p:cNvSpPr>
            <a:spLocks noChangeShapeType="1"/>
          </p:cNvSpPr>
          <p:nvPr/>
        </p:nvSpPr>
        <p:spPr bwMode="auto">
          <a:xfrm>
            <a:off x="4038600" y="198120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 flipV="1">
            <a:off x="3962400" y="1143000"/>
            <a:ext cx="12954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3" name="Line 25"/>
          <p:cNvSpPr>
            <a:spLocks noChangeShapeType="1"/>
          </p:cNvSpPr>
          <p:nvPr/>
        </p:nvSpPr>
        <p:spPr bwMode="auto">
          <a:xfrm>
            <a:off x="5791200" y="838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>
            <a:off x="5791200" y="1981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5" name="Line 27"/>
          <p:cNvSpPr>
            <a:spLocks noChangeShapeType="1"/>
          </p:cNvSpPr>
          <p:nvPr/>
        </p:nvSpPr>
        <p:spPr bwMode="auto">
          <a:xfrm flipV="1">
            <a:off x="6553200" y="304800"/>
            <a:ext cx="0" cy="1676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6" name="Line 28"/>
          <p:cNvSpPr>
            <a:spLocks noChangeShapeType="1"/>
          </p:cNvSpPr>
          <p:nvPr/>
        </p:nvSpPr>
        <p:spPr bwMode="auto">
          <a:xfrm flipH="1">
            <a:off x="2209800" y="304800"/>
            <a:ext cx="434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7" name="Line 29"/>
          <p:cNvSpPr>
            <a:spLocks noChangeShapeType="1"/>
          </p:cNvSpPr>
          <p:nvPr/>
        </p:nvSpPr>
        <p:spPr bwMode="auto">
          <a:xfrm>
            <a:off x="2209800" y="3048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2438400" y="1752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4191000" y="1981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5867400" y="1981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1" name="Rectangle 33"/>
          <p:cNvSpPr>
            <a:spLocks noChangeArrowheads="1"/>
          </p:cNvSpPr>
          <p:nvPr/>
        </p:nvSpPr>
        <p:spPr bwMode="auto">
          <a:xfrm>
            <a:off x="4267200" y="1447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4114800" y="7620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3" name="Rectangle 35"/>
          <p:cNvSpPr>
            <a:spLocks noChangeArrowheads="1"/>
          </p:cNvSpPr>
          <p:nvPr/>
        </p:nvSpPr>
        <p:spPr bwMode="auto">
          <a:xfrm>
            <a:off x="4114800" y="457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2590800" y="685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5" name="Rectangle 37"/>
          <p:cNvSpPr>
            <a:spLocks noChangeArrowheads="1"/>
          </p:cNvSpPr>
          <p:nvPr/>
        </p:nvSpPr>
        <p:spPr bwMode="auto">
          <a:xfrm>
            <a:off x="5867400" y="1600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6" name="Rectangle 38"/>
          <p:cNvSpPr>
            <a:spLocks noChangeArrowheads="1"/>
          </p:cNvSpPr>
          <p:nvPr/>
        </p:nvSpPr>
        <p:spPr bwMode="auto">
          <a:xfrm>
            <a:off x="5867400" y="838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7" name="Rectangle 39"/>
          <p:cNvSpPr>
            <a:spLocks noChangeArrowheads="1"/>
          </p:cNvSpPr>
          <p:nvPr/>
        </p:nvSpPr>
        <p:spPr bwMode="auto">
          <a:xfrm>
            <a:off x="5867400" y="5334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8" name="Rectangle 40"/>
          <p:cNvSpPr>
            <a:spLocks noChangeArrowheads="1"/>
          </p:cNvSpPr>
          <p:nvPr/>
        </p:nvSpPr>
        <p:spPr bwMode="auto">
          <a:xfrm>
            <a:off x="1524000" y="3354388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0  0   0   0   0    0    1    0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89" name="Rectangle 41"/>
          <p:cNvSpPr>
            <a:spLocks noChangeArrowheads="1"/>
          </p:cNvSpPr>
          <p:nvPr/>
        </p:nvSpPr>
        <p:spPr bwMode="auto">
          <a:xfrm>
            <a:off x="1524000" y="3735388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0  0   0   1   0    1    1    0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0" name="Rectangle 42"/>
          <p:cNvSpPr>
            <a:spLocks noChangeArrowheads="1"/>
          </p:cNvSpPr>
          <p:nvPr/>
        </p:nvSpPr>
        <p:spPr bwMode="auto">
          <a:xfrm>
            <a:off x="1524000" y="4106863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0  0   1   0   0    1    1    0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1524000" y="4573588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0  0   1   1   0    0    0    0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2" name="Rectangle 44"/>
          <p:cNvSpPr>
            <a:spLocks noChangeArrowheads="1"/>
          </p:cNvSpPr>
          <p:nvPr/>
        </p:nvSpPr>
        <p:spPr bwMode="auto">
          <a:xfrm>
            <a:off x="1524000" y="4953000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0  1   0   0   0    0    0    0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3" name="Rectangle 45"/>
          <p:cNvSpPr>
            <a:spLocks noChangeArrowheads="1"/>
          </p:cNvSpPr>
          <p:nvPr/>
        </p:nvSpPr>
        <p:spPr bwMode="auto">
          <a:xfrm>
            <a:off x="1524000" y="5334000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4" name="Rectangle 46"/>
          <p:cNvSpPr>
            <a:spLocks noChangeArrowheads="1"/>
          </p:cNvSpPr>
          <p:nvPr/>
        </p:nvSpPr>
        <p:spPr bwMode="auto">
          <a:xfrm>
            <a:off x="1524000" y="5630863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95" name="Rectangle 47"/>
          <p:cNvSpPr>
            <a:spLocks noChangeArrowheads="1"/>
          </p:cNvSpPr>
          <p:nvPr/>
        </p:nvSpPr>
        <p:spPr bwMode="auto">
          <a:xfrm>
            <a:off x="1524000" y="6019800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d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1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88" grpId="0" autoUpdateAnimBg="0" build="p"/>
      <p:bldP spid="181289" grpId="0" autoUpdateAnimBg="0" build="p"/>
      <p:bldP spid="181290" grpId="0" autoUpdateAnimBg="0" build="p"/>
      <p:bldP spid="181291" grpId="0" autoUpdateAnimBg="0" build="p"/>
      <p:bldP spid="181292" grpId="0" autoUpdateAnimBg="0" build="p"/>
      <p:bldP spid="181293" grpId="0" autoUpdateAnimBg="0" build="p"/>
      <p:bldP spid="181294" grpId="0" autoUpdateAnimBg="0" build="p"/>
      <p:bldP spid="181295" grpId="0" autoUpdateAnimBg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1295400" y="3286125"/>
            <a:ext cx="670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4191000" y="2828925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7467600" y="2828925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1295400" y="2667000"/>
            <a:ext cx="67329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3352800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3352800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3" name="Oval 11"/>
          <p:cNvSpPr>
            <a:spLocks noChangeArrowheads="1"/>
          </p:cNvSpPr>
          <p:nvPr/>
        </p:nvSpPr>
        <p:spPr bwMode="auto">
          <a:xfrm>
            <a:off x="1905000" y="10668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4" name="Oval 12"/>
          <p:cNvSpPr>
            <a:spLocks noChangeArrowheads="1"/>
          </p:cNvSpPr>
          <p:nvPr/>
        </p:nvSpPr>
        <p:spPr bwMode="auto">
          <a:xfrm>
            <a:off x="5105400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5" name="Oval 13"/>
          <p:cNvSpPr>
            <a:spLocks noChangeArrowheads="1"/>
          </p:cNvSpPr>
          <p:nvPr/>
        </p:nvSpPr>
        <p:spPr bwMode="auto">
          <a:xfrm>
            <a:off x="5105400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1905000" y="1219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3352800" y="685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3352800" y="1752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5105400" y="1752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5105400" y="685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011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 flipV="1">
            <a:off x="2438400" y="914400"/>
            <a:ext cx="914400" cy="228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2514600" y="1676400"/>
            <a:ext cx="838200" cy="304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4038600" y="762000"/>
            <a:ext cx="1143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4038600" y="198120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 flipV="1">
            <a:off x="3962400" y="1143000"/>
            <a:ext cx="12954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5791200" y="838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7" name="Line 25"/>
          <p:cNvSpPr>
            <a:spLocks noChangeShapeType="1"/>
          </p:cNvSpPr>
          <p:nvPr/>
        </p:nvSpPr>
        <p:spPr bwMode="auto">
          <a:xfrm>
            <a:off x="5791200" y="1981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 flipV="1">
            <a:off x="6553200" y="304800"/>
            <a:ext cx="0" cy="1676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9" name="Line 27"/>
          <p:cNvSpPr>
            <a:spLocks noChangeShapeType="1"/>
          </p:cNvSpPr>
          <p:nvPr/>
        </p:nvSpPr>
        <p:spPr bwMode="auto">
          <a:xfrm flipH="1">
            <a:off x="2209800" y="304800"/>
            <a:ext cx="434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00" name="Line 28"/>
          <p:cNvSpPr>
            <a:spLocks noChangeShapeType="1"/>
          </p:cNvSpPr>
          <p:nvPr/>
        </p:nvSpPr>
        <p:spPr bwMode="auto">
          <a:xfrm>
            <a:off x="2209800" y="3048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2438400" y="1752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302" name="Rectangle 30"/>
          <p:cNvSpPr>
            <a:spLocks noChangeArrowheads="1"/>
          </p:cNvSpPr>
          <p:nvPr/>
        </p:nvSpPr>
        <p:spPr bwMode="auto">
          <a:xfrm>
            <a:off x="4191000" y="1981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303" name="Rectangle 31"/>
          <p:cNvSpPr>
            <a:spLocks noChangeArrowheads="1"/>
          </p:cNvSpPr>
          <p:nvPr/>
        </p:nvSpPr>
        <p:spPr bwMode="auto">
          <a:xfrm>
            <a:off x="5867400" y="1981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304" name="Rectangle 32"/>
          <p:cNvSpPr>
            <a:spLocks noChangeArrowheads="1"/>
          </p:cNvSpPr>
          <p:nvPr/>
        </p:nvSpPr>
        <p:spPr bwMode="auto">
          <a:xfrm>
            <a:off x="4267200" y="1447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305" name="Rectangle 33"/>
          <p:cNvSpPr>
            <a:spLocks noChangeArrowheads="1"/>
          </p:cNvSpPr>
          <p:nvPr/>
        </p:nvSpPr>
        <p:spPr bwMode="auto">
          <a:xfrm>
            <a:off x="4114800" y="7620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4114800" y="457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2590800" y="685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308" name="Rectangle 36"/>
          <p:cNvSpPr>
            <a:spLocks noChangeArrowheads="1"/>
          </p:cNvSpPr>
          <p:nvPr/>
        </p:nvSpPr>
        <p:spPr bwMode="auto">
          <a:xfrm>
            <a:off x="5867400" y="1600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309" name="Rectangle 37"/>
          <p:cNvSpPr>
            <a:spLocks noChangeArrowheads="1"/>
          </p:cNvSpPr>
          <p:nvPr/>
        </p:nvSpPr>
        <p:spPr bwMode="auto">
          <a:xfrm>
            <a:off x="5867400" y="838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310" name="Rectangle 38"/>
          <p:cNvSpPr>
            <a:spLocks noChangeArrowheads="1"/>
          </p:cNvSpPr>
          <p:nvPr/>
        </p:nvSpPr>
        <p:spPr bwMode="auto">
          <a:xfrm>
            <a:off x="5867400" y="5334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1295400" y="3276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1  0   0   0   0     1    0    0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1295400" y="3741738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1  0   0   1   1     0    0    0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1295400" y="41148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1  0   1   0   0     1    1    0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1295400" y="44958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1  0   1   1   0     0    0    0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1295400" y="4960938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1  1   0   0   0     0    0    1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1295400" y="53340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317" name="Rectangle 45"/>
          <p:cNvSpPr>
            <a:spLocks noChangeArrowheads="1"/>
          </p:cNvSpPr>
          <p:nvPr/>
        </p:nvSpPr>
        <p:spPr bwMode="auto">
          <a:xfrm>
            <a:off x="1295400" y="5722938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318" name="Rectangle 46"/>
          <p:cNvSpPr>
            <a:spLocks noChangeArrowheads="1"/>
          </p:cNvSpPr>
          <p:nvPr/>
        </p:nvSpPr>
        <p:spPr bwMode="auto">
          <a:xfrm>
            <a:off x="1295400" y="6103938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1" grpId="0" autoUpdateAnimBg="0" build="p"/>
      <p:bldP spid="182312" grpId="0" autoUpdateAnimBg="0" build="p"/>
      <p:bldP spid="182313" grpId="0" autoUpdateAnimBg="0" build="p"/>
      <p:bldP spid="182314" grpId="0" autoUpdateAnimBg="0" build="p"/>
      <p:bldP spid="182315" grpId="0" autoUpdateAnimBg="0" build="p"/>
      <p:bldP spid="182316" grpId="0" autoUpdateAnimBg="0" build="p"/>
      <p:bldP spid="182317" grpId="0" autoUpdateAnimBg="0" build="p"/>
      <p:bldP spid="182318" grpId="0" autoUpdateAnimBg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124200" y="16859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1" name="Line 5"/>
          <p:cNvSpPr>
            <a:spLocks noChangeShapeType="1"/>
          </p:cNvSpPr>
          <p:nvPr/>
        </p:nvSpPr>
        <p:spPr bwMode="auto">
          <a:xfrm flipV="1">
            <a:off x="3124200" y="23717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2" name="Line 6"/>
          <p:cNvSpPr>
            <a:spLocks noChangeShapeType="1"/>
          </p:cNvSpPr>
          <p:nvPr/>
        </p:nvSpPr>
        <p:spPr bwMode="auto">
          <a:xfrm>
            <a:off x="3124200" y="3819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>
            <a:off x="3124200" y="3057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39624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5" name="Line 9"/>
          <p:cNvSpPr>
            <a:spLocks noChangeShapeType="1"/>
          </p:cNvSpPr>
          <p:nvPr/>
        </p:nvSpPr>
        <p:spPr bwMode="auto">
          <a:xfrm>
            <a:off x="56388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48006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 flipH="1" flipV="1">
            <a:off x="2362200" y="923925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1828800" y="3143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1828800" y="1000125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2514600" y="6191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32004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25146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40386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2514600" y="2362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48768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2514600" y="3048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2514600" y="3810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57912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32766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41148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49530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58674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>
            <a:off x="5867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4953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25" name="Rectangle 29"/>
          <p:cNvSpPr>
            <a:spLocks noChangeArrowheads="1"/>
          </p:cNvSpPr>
          <p:nvPr/>
        </p:nvSpPr>
        <p:spPr bwMode="auto">
          <a:xfrm>
            <a:off x="41910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26" name="Rectangle 30"/>
          <p:cNvSpPr>
            <a:spLocks noChangeArrowheads="1"/>
          </p:cNvSpPr>
          <p:nvPr/>
        </p:nvSpPr>
        <p:spPr bwMode="auto">
          <a:xfrm>
            <a:off x="50292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27" name="Rectangle 31"/>
          <p:cNvSpPr>
            <a:spLocks noChangeArrowheads="1"/>
          </p:cNvSpPr>
          <p:nvPr/>
        </p:nvSpPr>
        <p:spPr bwMode="auto">
          <a:xfrm>
            <a:off x="32766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28" name="Rectangle 32"/>
          <p:cNvSpPr>
            <a:spLocks noChangeArrowheads="1"/>
          </p:cNvSpPr>
          <p:nvPr/>
        </p:nvSpPr>
        <p:spPr bwMode="auto">
          <a:xfrm>
            <a:off x="3276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4114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9436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49530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41148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33" name="Rectangle 37"/>
          <p:cNvSpPr>
            <a:spLocks noChangeArrowheads="1"/>
          </p:cNvSpPr>
          <p:nvPr/>
        </p:nvSpPr>
        <p:spPr bwMode="auto">
          <a:xfrm>
            <a:off x="5867400" y="2438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33528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35" name="Oval 39"/>
          <p:cNvSpPr>
            <a:spLocks noChangeArrowheads="1"/>
          </p:cNvSpPr>
          <p:nvPr/>
        </p:nvSpPr>
        <p:spPr bwMode="auto">
          <a:xfrm>
            <a:off x="3962400" y="3133725"/>
            <a:ext cx="838200" cy="1371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3346" name="Group 50"/>
          <p:cNvGrpSpPr/>
          <p:nvPr/>
        </p:nvGrpSpPr>
        <p:grpSpPr bwMode="auto">
          <a:xfrm>
            <a:off x="3352800" y="5072083"/>
            <a:ext cx="2011363" cy="1357313"/>
            <a:chOff x="2112" y="3030"/>
            <a:chExt cx="1267" cy="855"/>
          </a:xfrm>
        </p:grpSpPr>
        <p:graphicFrame>
          <p:nvGraphicFramePr>
            <p:cNvPr id="183344" name="Object 48"/>
            <p:cNvGraphicFramePr>
              <a:graphicFrameLocks noChangeAspect="1"/>
            </p:cNvGraphicFramePr>
            <p:nvPr/>
          </p:nvGraphicFramePr>
          <p:xfrm>
            <a:off x="2112" y="3030"/>
            <a:ext cx="126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554" name="Equation" r:id="rId1" imgW="1536700" imgH="431800" progId="Equation.3">
                    <p:embed/>
                  </p:oleObj>
                </mc:Choice>
                <mc:Fallback>
                  <p:oleObj name="Equation" r:id="rId1" imgW="1536700" imgH="431800" progId="Equation.3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030"/>
                          <a:ext cx="1267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45" name="Object 49"/>
            <p:cNvGraphicFramePr>
              <a:graphicFrameLocks noChangeAspect="1"/>
            </p:cNvGraphicFramePr>
            <p:nvPr/>
          </p:nvGraphicFramePr>
          <p:xfrm>
            <a:off x="2112" y="3552"/>
            <a:ext cx="108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555" name="Equation" r:id="rId3" imgW="1320800" imgH="406400" progId="Equation.DSMT4">
                    <p:embed/>
                  </p:oleObj>
                </mc:Choice>
                <mc:Fallback>
                  <p:oleObj name="Equation" r:id="rId3" imgW="1320800" imgH="406400" progId="Equation.DSMT4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552"/>
                          <a:ext cx="1084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124200" y="16097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V="1">
            <a:off x="3124200" y="2295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3124200" y="3743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3124200" y="2981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39624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>
            <a:off x="56388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48006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 flipH="1" flipV="1">
            <a:off x="2362200" y="847725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1752600" y="3143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1828800" y="923925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2438400" y="5429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32004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2514600" y="1600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40386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2514600" y="2286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48768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2514600" y="2971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2514600" y="3733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57912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3276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41148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45" name="Rectangle 25"/>
          <p:cNvSpPr>
            <a:spLocks noChangeArrowheads="1"/>
          </p:cNvSpPr>
          <p:nvPr/>
        </p:nvSpPr>
        <p:spPr bwMode="auto">
          <a:xfrm>
            <a:off x="49530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46" name="Rectangle 26"/>
          <p:cNvSpPr>
            <a:spLocks noChangeArrowheads="1"/>
          </p:cNvSpPr>
          <p:nvPr/>
        </p:nvSpPr>
        <p:spPr bwMode="auto">
          <a:xfrm>
            <a:off x="58674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47" name="Rectangle 27"/>
          <p:cNvSpPr>
            <a:spLocks noChangeArrowheads="1"/>
          </p:cNvSpPr>
          <p:nvPr/>
        </p:nvSpPr>
        <p:spPr bwMode="auto">
          <a:xfrm>
            <a:off x="58674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48" name="Rectangle 28"/>
          <p:cNvSpPr>
            <a:spLocks noChangeArrowheads="1"/>
          </p:cNvSpPr>
          <p:nvPr/>
        </p:nvSpPr>
        <p:spPr bwMode="auto">
          <a:xfrm>
            <a:off x="49530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49" name="Rectangle 29"/>
          <p:cNvSpPr>
            <a:spLocks noChangeArrowheads="1"/>
          </p:cNvSpPr>
          <p:nvPr/>
        </p:nvSpPr>
        <p:spPr bwMode="auto">
          <a:xfrm>
            <a:off x="41910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0" name="Rectangle 30"/>
          <p:cNvSpPr>
            <a:spLocks noChangeArrowheads="1"/>
          </p:cNvSpPr>
          <p:nvPr/>
        </p:nvSpPr>
        <p:spPr bwMode="auto">
          <a:xfrm>
            <a:off x="50292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1" name="Rectangle 31"/>
          <p:cNvSpPr>
            <a:spLocks noChangeArrowheads="1"/>
          </p:cNvSpPr>
          <p:nvPr/>
        </p:nvSpPr>
        <p:spPr bwMode="auto">
          <a:xfrm>
            <a:off x="3276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2" name="Rectangle 32"/>
          <p:cNvSpPr>
            <a:spLocks noChangeArrowheads="1"/>
          </p:cNvSpPr>
          <p:nvPr/>
        </p:nvSpPr>
        <p:spPr bwMode="auto">
          <a:xfrm>
            <a:off x="32766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41148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9436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5" name="Rectangle 35"/>
          <p:cNvSpPr>
            <a:spLocks noChangeArrowheads="1"/>
          </p:cNvSpPr>
          <p:nvPr/>
        </p:nvSpPr>
        <p:spPr bwMode="auto">
          <a:xfrm>
            <a:off x="49530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6" name="Rectangle 36"/>
          <p:cNvSpPr>
            <a:spLocks noChangeArrowheads="1"/>
          </p:cNvSpPr>
          <p:nvPr/>
        </p:nvSpPr>
        <p:spPr bwMode="auto">
          <a:xfrm>
            <a:off x="4114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7" name="Rectangle 37"/>
          <p:cNvSpPr>
            <a:spLocks noChangeArrowheads="1"/>
          </p:cNvSpPr>
          <p:nvPr/>
        </p:nvSpPr>
        <p:spPr bwMode="auto">
          <a:xfrm>
            <a:off x="58674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33528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4368" name="Group 48"/>
          <p:cNvGrpSpPr/>
          <p:nvPr/>
        </p:nvGrpSpPr>
        <p:grpSpPr bwMode="auto">
          <a:xfrm>
            <a:off x="2971800" y="3667125"/>
            <a:ext cx="3810000" cy="835025"/>
            <a:chOff x="2112" y="2304"/>
            <a:chExt cx="2400" cy="526"/>
          </a:xfrm>
        </p:grpSpPr>
        <p:sp>
          <p:nvSpPr>
            <p:cNvPr id="184359" name="Arc 39"/>
            <p:cNvSpPr/>
            <p:nvPr/>
          </p:nvSpPr>
          <p:spPr bwMode="auto">
            <a:xfrm>
              <a:off x="2112" y="2352"/>
              <a:ext cx="519" cy="478"/>
            </a:xfrm>
            <a:custGeom>
              <a:avLst/>
              <a:gdLst>
                <a:gd name="G0" fmla="+- 8667 0 0"/>
                <a:gd name="G1" fmla="+- 21600 0 0"/>
                <a:gd name="G2" fmla="+- 21600 0 0"/>
                <a:gd name="T0" fmla="*/ 1579 w 30267"/>
                <a:gd name="T1" fmla="*/ 1196 h 43200"/>
                <a:gd name="T2" fmla="*/ 0 w 30267"/>
                <a:gd name="T3" fmla="*/ 41385 h 43200"/>
                <a:gd name="T4" fmla="*/ 8667 w 3026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67" h="43200" fill="none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</a:path>
                <a:path w="30267" h="43200" stroke="0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  <a:lnTo>
                    <a:pt x="8667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60" name="Arc 40"/>
            <p:cNvSpPr/>
            <p:nvPr/>
          </p:nvSpPr>
          <p:spPr bwMode="auto">
            <a:xfrm flipH="1">
              <a:off x="3888" y="2304"/>
              <a:ext cx="624" cy="478"/>
            </a:xfrm>
            <a:custGeom>
              <a:avLst/>
              <a:gdLst>
                <a:gd name="G0" fmla="+- 8667 0 0"/>
                <a:gd name="G1" fmla="+- 21600 0 0"/>
                <a:gd name="G2" fmla="+- 21600 0 0"/>
                <a:gd name="T0" fmla="*/ 1579 w 30267"/>
                <a:gd name="T1" fmla="*/ 1196 h 43200"/>
                <a:gd name="T2" fmla="*/ 0 w 30267"/>
                <a:gd name="T3" fmla="*/ 41385 h 43200"/>
                <a:gd name="T4" fmla="*/ 8667 w 3026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67" h="43200" fill="none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</a:path>
                <a:path w="30267" h="43200" stroke="0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  <a:lnTo>
                    <a:pt x="8667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61" name="Oval 41"/>
          <p:cNvSpPr>
            <a:spLocks noChangeArrowheads="1"/>
          </p:cNvSpPr>
          <p:nvPr/>
        </p:nvSpPr>
        <p:spPr bwMode="auto">
          <a:xfrm>
            <a:off x="4038600" y="1685925"/>
            <a:ext cx="685800" cy="1295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62" name="Oval 42"/>
          <p:cNvSpPr>
            <a:spLocks noChangeArrowheads="1"/>
          </p:cNvSpPr>
          <p:nvPr/>
        </p:nvSpPr>
        <p:spPr bwMode="auto">
          <a:xfrm>
            <a:off x="5638800" y="1685925"/>
            <a:ext cx="914400" cy="2819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4381" name="Group 61"/>
          <p:cNvGrpSpPr/>
          <p:nvPr/>
        </p:nvGrpSpPr>
        <p:grpSpPr bwMode="auto">
          <a:xfrm>
            <a:off x="2285999" y="5140347"/>
            <a:ext cx="5311776" cy="1503363"/>
            <a:chOff x="1440" y="3060"/>
            <a:chExt cx="3346" cy="947"/>
          </a:xfrm>
        </p:grpSpPr>
        <p:graphicFrame>
          <p:nvGraphicFramePr>
            <p:cNvPr id="184379" name="Object 59"/>
            <p:cNvGraphicFramePr>
              <a:graphicFrameLocks noChangeAspect="1"/>
            </p:cNvGraphicFramePr>
            <p:nvPr/>
          </p:nvGraphicFramePr>
          <p:xfrm>
            <a:off x="1485" y="3060"/>
            <a:ext cx="3301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30" name="Equation" r:id="rId1" imgW="2438400" imgH="292100" progId="Equation.DSMT4">
                    <p:embed/>
                  </p:oleObj>
                </mc:Choice>
                <mc:Fallback>
                  <p:oleObj name="Equation" r:id="rId1" imgW="2438400" imgH="292100" progId="Equation.DSMT4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060"/>
                          <a:ext cx="3301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0" name="Object 60"/>
            <p:cNvGraphicFramePr>
              <a:graphicFrameLocks noChangeAspect="1"/>
            </p:cNvGraphicFramePr>
            <p:nvPr/>
          </p:nvGraphicFramePr>
          <p:xfrm>
            <a:off x="1440" y="3600"/>
            <a:ext cx="3190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31" name="Equation" r:id="rId3" imgW="2108200" imgH="266700" progId="Equation.DSMT4">
                    <p:embed/>
                  </p:oleObj>
                </mc:Choice>
                <mc:Fallback>
                  <p:oleObj name="Equation" r:id="rId3" imgW="2108200" imgH="266700" progId="Equation.DSMT4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600"/>
                          <a:ext cx="3190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cxnSp>
        <p:nvCxnSpPr>
          <p:cNvPr id="46" name="直接箭头连接符 45"/>
          <p:cNvCxnSpPr/>
          <p:nvPr/>
        </p:nvCxnSpPr>
        <p:spPr bwMode="auto">
          <a:xfrm rot="16200000" flipV="1">
            <a:off x="3143240" y="4786322"/>
            <a:ext cx="857256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rot="16200000" flipV="1">
            <a:off x="3786182" y="3857628"/>
            <a:ext cx="2143140" cy="5715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 rot="16200000" flipV="1">
            <a:off x="5572132" y="3857628"/>
            <a:ext cx="2143140" cy="5715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4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1" grpId="0" animBg="1"/>
      <p:bldP spid="1843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7" name="Rectangle 81"/>
          <p:cNvSpPr>
            <a:spLocks noChangeArrowheads="1"/>
          </p:cNvSpPr>
          <p:nvPr/>
        </p:nvSpPr>
        <p:spPr bwMode="auto">
          <a:xfrm>
            <a:off x="0" y="342900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2: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试分析下列同步时序电路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79388" y="1196975"/>
            <a:ext cx="8785225" cy="3703638"/>
            <a:chOff x="179388" y="1196975"/>
            <a:chExt cx="8785225" cy="3703638"/>
          </a:xfrm>
        </p:grpSpPr>
        <p:grpSp>
          <p:nvGrpSpPr>
            <p:cNvPr id="40038" name="Group 102"/>
            <p:cNvGrpSpPr/>
            <p:nvPr/>
          </p:nvGrpSpPr>
          <p:grpSpPr bwMode="auto">
            <a:xfrm>
              <a:off x="179388" y="1196975"/>
              <a:ext cx="8785225" cy="3703638"/>
              <a:chOff x="113" y="1162"/>
              <a:chExt cx="5534" cy="2333"/>
            </a:xfrm>
          </p:grpSpPr>
          <p:sp>
            <p:nvSpPr>
              <p:cNvPr id="39944" name="Line 8"/>
              <p:cNvSpPr>
                <a:spLocks noChangeShapeType="1"/>
              </p:cNvSpPr>
              <p:nvPr/>
            </p:nvSpPr>
            <p:spPr bwMode="auto">
              <a:xfrm flipH="1">
                <a:off x="384" y="2256"/>
                <a:ext cx="240" cy="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6" name="Line 20"/>
              <p:cNvSpPr>
                <a:spLocks noChangeShapeType="1"/>
              </p:cNvSpPr>
              <p:nvPr/>
            </p:nvSpPr>
            <p:spPr bwMode="auto">
              <a:xfrm flipH="1">
                <a:off x="1632" y="2256"/>
                <a:ext cx="480" cy="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6" name="Line 30"/>
              <p:cNvSpPr>
                <a:spLocks noChangeShapeType="1"/>
              </p:cNvSpPr>
              <p:nvPr/>
            </p:nvSpPr>
            <p:spPr bwMode="auto">
              <a:xfrm flipH="1">
                <a:off x="3216" y="2256"/>
                <a:ext cx="336" cy="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3" name="Line 37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1" cy="120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4" name="Line 38"/>
              <p:cNvSpPr>
                <a:spLocks noChangeShapeType="1"/>
              </p:cNvSpPr>
              <p:nvPr/>
            </p:nvSpPr>
            <p:spPr bwMode="auto">
              <a:xfrm>
                <a:off x="1632" y="2256"/>
                <a:ext cx="1" cy="120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5" name="Line 39"/>
              <p:cNvSpPr>
                <a:spLocks noChangeShapeType="1"/>
              </p:cNvSpPr>
              <p:nvPr/>
            </p:nvSpPr>
            <p:spPr bwMode="auto">
              <a:xfrm>
                <a:off x="3216" y="2256"/>
                <a:ext cx="1" cy="120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6" name="Line 40"/>
              <p:cNvSpPr>
                <a:spLocks noChangeShapeType="1"/>
              </p:cNvSpPr>
              <p:nvPr/>
            </p:nvSpPr>
            <p:spPr bwMode="auto">
              <a:xfrm>
                <a:off x="144" y="3456"/>
                <a:ext cx="3072" cy="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1" name="Rectangle 5"/>
              <p:cNvSpPr>
                <a:spLocks noChangeArrowheads="1"/>
              </p:cNvSpPr>
              <p:nvPr/>
            </p:nvSpPr>
            <p:spPr bwMode="auto">
              <a:xfrm>
                <a:off x="738" y="1594"/>
                <a:ext cx="818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2" name="Line 6"/>
              <p:cNvSpPr>
                <a:spLocks noChangeShapeType="1"/>
              </p:cNvSpPr>
              <p:nvPr/>
            </p:nvSpPr>
            <p:spPr bwMode="auto">
              <a:xfrm>
                <a:off x="738" y="212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 flipV="1">
                <a:off x="738" y="2266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/>
            </p:nvSpPr>
            <p:spPr bwMode="auto">
              <a:xfrm>
                <a:off x="738" y="1636"/>
                <a:ext cx="24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J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1123" y="1690"/>
                <a:ext cx="48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/>
            </p:nvSpPr>
            <p:spPr bwMode="auto">
              <a:xfrm>
                <a:off x="1171" y="2548"/>
                <a:ext cx="32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50" name="Oval 14"/>
              <p:cNvSpPr>
                <a:spLocks noChangeArrowheads="1"/>
              </p:cNvSpPr>
              <p:nvPr/>
            </p:nvSpPr>
            <p:spPr bwMode="auto">
              <a:xfrm>
                <a:off x="642" y="221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/>
            </p:nvSpPr>
            <p:spPr bwMode="auto">
              <a:xfrm>
                <a:off x="738" y="2596"/>
                <a:ext cx="24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52" name="Line 16"/>
              <p:cNvSpPr>
                <a:spLocks noChangeShapeType="1"/>
              </p:cNvSpPr>
              <p:nvPr/>
            </p:nvSpPr>
            <p:spPr bwMode="auto">
              <a:xfrm>
                <a:off x="1219" y="260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3" name="Rectangle 17"/>
              <p:cNvSpPr>
                <a:spLocks noChangeArrowheads="1"/>
              </p:cNvSpPr>
              <p:nvPr/>
            </p:nvSpPr>
            <p:spPr bwMode="auto">
              <a:xfrm>
                <a:off x="2229" y="1594"/>
                <a:ext cx="817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4" name="Line 18"/>
              <p:cNvSpPr>
                <a:spLocks noChangeShapeType="1"/>
              </p:cNvSpPr>
              <p:nvPr/>
            </p:nvSpPr>
            <p:spPr bwMode="auto">
              <a:xfrm>
                <a:off x="2229" y="212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5" name="Line 19"/>
              <p:cNvSpPr>
                <a:spLocks noChangeShapeType="1"/>
              </p:cNvSpPr>
              <p:nvPr/>
            </p:nvSpPr>
            <p:spPr bwMode="auto">
              <a:xfrm flipV="1">
                <a:off x="2229" y="2266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7" name="Rectangle 21"/>
              <p:cNvSpPr>
                <a:spLocks noChangeArrowheads="1"/>
              </p:cNvSpPr>
              <p:nvPr/>
            </p:nvSpPr>
            <p:spPr bwMode="auto">
              <a:xfrm>
                <a:off x="2229" y="163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J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2662" y="163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59" name="Rectangle 23"/>
              <p:cNvSpPr>
                <a:spLocks noChangeArrowheads="1"/>
              </p:cNvSpPr>
              <p:nvPr/>
            </p:nvSpPr>
            <p:spPr bwMode="auto">
              <a:xfrm>
                <a:off x="2662" y="254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60" name="Oval 24"/>
              <p:cNvSpPr>
                <a:spLocks noChangeArrowheads="1"/>
              </p:cNvSpPr>
              <p:nvPr/>
            </p:nvSpPr>
            <p:spPr bwMode="auto">
              <a:xfrm>
                <a:off x="2133" y="221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1" name="Rectangle 25"/>
              <p:cNvSpPr>
                <a:spLocks noChangeArrowheads="1"/>
              </p:cNvSpPr>
              <p:nvPr/>
            </p:nvSpPr>
            <p:spPr bwMode="auto">
              <a:xfrm>
                <a:off x="2229" y="259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62" name="Line 26"/>
              <p:cNvSpPr>
                <a:spLocks noChangeShapeType="1"/>
              </p:cNvSpPr>
              <p:nvPr/>
            </p:nvSpPr>
            <p:spPr bwMode="auto">
              <a:xfrm>
                <a:off x="2710" y="260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3" name="Rectangle 27"/>
              <p:cNvSpPr>
                <a:spLocks noChangeArrowheads="1"/>
              </p:cNvSpPr>
              <p:nvPr/>
            </p:nvSpPr>
            <p:spPr bwMode="auto">
              <a:xfrm>
                <a:off x="3671" y="1594"/>
                <a:ext cx="818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4" name="Line 28"/>
              <p:cNvSpPr>
                <a:spLocks noChangeShapeType="1"/>
              </p:cNvSpPr>
              <p:nvPr/>
            </p:nvSpPr>
            <p:spPr bwMode="auto">
              <a:xfrm>
                <a:off x="3671" y="2122"/>
                <a:ext cx="193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5" name="Line 29"/>
              <p:cNvSpPr>
                <a:spLocks noChangeShapeType="1"/>
              </p:cNvSpPr>
              <p:nvPr/>
            </p:nvSpPr>
            <p:spPr bwMode="auto">
              <a:xfrm flipV="1">
                <a:off x="3671" y="2266"/>
                <a:ext cx="193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7" name="Rectangle 31"/>
              <p:cNvSpPr>
                <a:spLocks noChangeArrowheads="1"/>
              </p:cNvSpPr>
              <p:nvPr/>
            </p:nvSpPr>
            <p:spPr bwMode="auto">
              <a:xfrm>
                <a:off x="3923" y="1616"/>
                <a:ext cx="24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J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68" name="Rectangle 32"/>
              <p:cNvSpPr>
                <a:spLocks noChangeArrowheads="1"/>
              </p:cNvSpPr>
              <p:nvPr/>
            </p:nvSpPr>
            <p:spPr bwMode="auto">
              <a:xfrm>
                <a:off x="4195" y="1570"/>
                <a:ext cx="32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69" name="Rectangle 33"/>
              <p:cNvSpPr>
                <a:spLocks noChangeArrowheads="1"/>
              </p:cNvSpPr>
              <p:nvPr/>
            </p:nvSpPr>
            <p:spPr bwMode="auto">
              <a:xfrm>
                <a:off x="4195" y="2568"/>
                <a:ext cx="32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70" name="Oval 34"/>
              <p:cNvSpPr>
                <a:spLocks noChangeArrowheads="1"/>
              </p:cNvSpPr>
              <p:nvPr/>
            </p:nvSpPr>
            <p:spPr bwMode="auto">
              <a:xfrm>
                <a:off x="3575" y="221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1" name="Rectangle 35"/>
              <p:cNvSpPr>
                <a:spLocks noChangeArrowheads="1"/>
              </p:cNvSpPr>
              <p:nvPr/>
            </p:nvSpPr>
            <p:spPr bwMode="auto">
              <a:xfrm>
                <a:off x="3671" y="2596"/>
                <a:ext cx="24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72" name="Line 36"/>
              <p:cNvSpPr>
                <a:spLocks noChangeShapeType="1"/>
              </p:cNvSpPr>
              <p:nvPr/>
            </p:nvSpPr>
            <p:spPr bwMode="auto">
              <a:xfrm>
                <a:off x="4243" y="2622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/>
            </p:nvSpPr>
            <p:spPr bwMode="auto">
              <a:xfrm>
                <a:off x="113" y="3130"/>
                <a:ext cx="57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CP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78" name="Oval 42"/>
              <p:cNvSpPr>
                <a:spLocks noChangeArrowheads="1"/>
              </p:cNvSpPr>
              <p:nvPr/>
            </p:nvSpPr>
            <p:spPr bwMode="auto">
              <a:xfrm>
                <a:off x="2085" y="274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0" name="Line 44"/>
              <p:cNvSpPr>
                <a:spLocks noChangeShapeType="1"/>
              </p:cNvSpPr>
              <p:nvPr/>
            </p:nvSpPr>
            <p:spPr bwMode="auto">
              <a:xfrm>
                <a:off x="2181" y="2794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1" name="Line 45"/>
              <p:cNvSpPr>
                <a:spLocks noChangeShapeType="1"/>
              </p:cNvSpPr>
              <p:nvPr/>
            </p:nvSpPr>
            <p:spPr bwMode="auto">
              <a:xfrm>
                <a:off x="1655" y="2746"/>
                <a:ext cx="2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2" name="Line 46"/>
              <p:cNvSpPr>
                <a:spLocks noChangeShapeType="1"/>
              </p:cNvSpPr>
              <p:nvPr/>
            </p:nvSpPr>
            <p:spPr bwMode="auto">
              <a:xfrm flipH="1">
                <a:off x="1700" y="289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3" name="Line 47"/>
              <p:cNvSpPr>
                <a:spLocks noChangeShapeType="1"/>
              </p:cNvSpPr>
              <p:nvPr/>
            </p:nvSpPr>
            <p:spPr bwMode="auto">
              <a:xfrm>
                <a:off x="1700" y="289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4" name="Line 48"/>
              <p:cNvSpPr>
                <a:spLocks noChangeShapeType="1"/>
              </p:cNvSpPr>
              <p:nvPr/>
            </p:nvSpPr>
            <p:spPr bwMode="auto">
              <a:xfrm>
                <a:off x="1700" y="3178"/>
                <a:ext cx="29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5" name="Line 49"/>
              <p:cNvSpPr>
                <a:spLocks noChangeShapeType="1"/>
              </p:cNvSpPr>
              <p:nvPr/>
            </p:nvSpPr>
            <p:spPr bwMode="auto">
              <a:xfrm>
                <a:off x="4558" y="2746"/>
                <a:ext cx="1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6" name="Line 50"/>
              <p:cNvSpPr>
                <a:spLocks noChangeShapeType="1"/>
              </p:cNvSpPr>
              <p:nvPr/>
            </p:nvSpPr>
            <p:spPr bwMode="auto">
              <a:xfrm>
                <a:off x="4681" y="274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0011" name="Group 75"/>
              <p:cNvGrpSpPr/>
              <p:nvPr/>
            </p:nvGrpSpPr>
            <p:grpSpPr bwMode="auto">
              <a:xfrm>
                <a:off x="1556" y="1498"/>
                <a:ext cx="2115" cy="384"/>
                <a:chOff x="1536" y="1488"/>
                <a:chExt cx="2112" cy="384"/>
              </a:xfrm>
            </p:grpSpPr>
            <p:sp>
              <p:nvSpPr>
                <p:cNvPr id="39940" name="Oval 4"/>
                <p:cNvSpPr>
                  <a:spLocks noChangeArrowheads="1"/>
                </p:cNvSpPr>
                <p:nvPr/>
              </p:nvSpPr>
              <p:spPr bwMode="auto">
                <a:xfrm>
                  <a:off x="1824" y="177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7" name="Line 51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872" y="1488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7" name="Line 61"/>
                <p:cNvSpPr>
                  <a:spLocks noChangeShapeType="1"/>
                </p:cNvSpPr>
                <p:nvPr/>
              </p:nvSpPr>
              <p:spPr bwMode="auto">
                <a:xfrm>
                  <a:off x="1872" y="1488"/>
                  <a:ext cx="13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8" name="Line 62"/>
                <p:cNvSpPr>
                  <a:spLocks noChangeShapeType="1"/>
                </p:cNvSpPr>
                <p:nvPr/>
              </p:nvSpPr>
              <p:spPr bwMode="auto">
                <a:xfrm>
                  <a:off x="3264" y="1488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9" name="Line 63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9945" name="Line 9"/>
              <p:cNvSpPr>
                <a:spLocks noChangeShapeType="1"/>
              </p:cNvSpPr>
              <p:nvPr/>
            </p:nvSpPr>
            <p:spPr bwMode="auto">
              <a:xfrm flipH="1">
                <a:off x="498" y="183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9" name="Oval 53"/>
              <p:cNvSpPr>
                <a:spLocks noChangeArrowheads="1"/>
              </p:cNvSpPr>
              <p:nvPr/>
            </p:nvSpPr>
            <p:spPr bwMode="auto">
              <a:xfrm>
                <a:off x="4874" y="154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1" name="Line 55"/>
              <p:cNvSpPr>
                <a:spLocks noChangeShapeType="1"/>
              </p:cNvSpPr>
              <p:nvPr/>
            </p:nvSpPr>
            <p:spPr bwMode="auto">
              <a:xfrm>
                <a:off x="4489" y="178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95" name="Line 59"/>
              <p:cNvSpPr>
                <a:spLocks noChangeShapeType="1"/>
              </p:cNvSpPr>
              <p:nvPr/>
            </p:nvSpPr>
            <p:spPr bwMode="auto">
              <a:xfrm>
                <a:off x="3479" y="1498"/>
                <a:ext cx="11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0" name="Line 64"/>
              <p:cNvSpPr>
                <a:spLocks noChangeShapeType="1"/>
              </p:cNvSpPr>
              <p:nvPr/>
            </p:nvSpPr>
            <p:spPr bwMode="auto">
              <a:xfrm flipV="1">
                <a:off x="498" y="1162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1" name="Line 65"/>
              <p:cNvSpPr>
                <a:spLocks noChangeShapeType="1"/>
              </p:cNvSpPr>
              <p:nvPr/>
            </p:nvSpPr>
            <p:spPr bwMode="auto">
              <a:xfrm>
                <a:off x="498" y="1162"/>
                <a:ext cx="4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2" name="Line 66"/>
              <p:cNvSpPr>
                <a:spLocks noChangeShapeType="1"/>
              </p:cNvSpPr>
              <p:nvPr/>
            </p:nvSpPr>
            <p:spPr bwMode="auto">
              <a:xfrm>
                <a:off x="4970" y="159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5" name="Line 69"/>
              <p:cNvSpPr>
                <a:spLocks noChangeShapeType="1"/>
              </p:cNvSpPr>
              <p:nvPr/>
            </p:nvSpPr>
            <p:spPr bwMode="auto">
              <a:xfrm>
                <a:off x="5018" y="116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4" name="Oval 68"/>
              <p:cNvSpPr>
                <a:spLocks noChangeArrowheads="1"/>
              </p:cNvSpPr>
              <p:nvPr/>
            </p:nvSpPr>
            <p:spPr bwMode="auto">
              <a:xfrm>
                <a:off x="5306" y="1541"/>
                <a:ext cx="104" cy="1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6" name="Line 70"/>
              <p:cNvSpPr>
                <a:spLocks noChangeShapeType="1"/>
              </p:cNvSpPr>
              <p:nvPr/>
            </p:nvSpPr>
            <p:spPr bwMode="auto">
              <a:xfrm>
                <a:off x="5403" y="1594"/>
                <a:ext cx="15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8" name="Rectangle 72"/>
              <p:cNvSpPr>
                <a:spLocks noChangeArrowheads="1"/>
              </p:cNvSpPr>
              <p:nvPr/>
            </p:nvSpPr>
            <p:spPr bwMode="auto">
              <a:xfrm>
                <a:off x="5403" y="126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40014" name="Group 78"/>
              <p:cNvGrpSpPr/>
              <p:nvPr/>
            </p:nvGrpSpPr>
            <p:grpSpPr bwMode="auto">
              <a:xfrm>
                <a:off x="3046" y="1498"/>
                <a:ext cx="625" cy="1344"/>
                <a:chOff x="3024" y="1488"/>
                <a:chExt cx="624" cy="1344"/>
              </a:xfrm>
            </p:grpSpPr>
            <p:sp>
              <p:nvSpPr>
                <p:cNvPr id="39992" name="Line 56"/>
                <p:cNvSpPr>
                  <a:spLocks noChangeShapeType="1"/>
                </p:cNvSpPr>
                <p:nvPr/>
              </p:nvSpPr>
              <p:spPr bwMode="auto">
                <a:xfrm>
                  <a:off x="3024" y="1824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3" name="Line 57"/>
                <p:cNvSpPr>
                  <a:spLocks noChangeShapeType="1"/>
                </p:cNvSpPr>
                <p:nvPr/>
              </p:nvSpPr>
              <p:spPr bwMode="auto">
                <a:xfrm>
                  <a:off x="3456" y="1488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4" name="Line 58"/>
                <p:cNvSpPr>
                  <a:spLocks noChangeShapeType="1"/>
                </p:cNvSpPr>
                <p:nvPr/>
              </p:nvSpPr>
              <p:spPr bwMode="auto">
                <a:xfrm>
                  <a:off x="3456" y="283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3" name="Oval 77"/>
                <p:cNvSpPr>
                  <a:spLocks noChangeArrowheads="1"/>
                </p:cNvSpPr>
                <p:nvPr/>
              </p:nvSpPr>
              <p:spPr bwMode="auto">
                <a:xfrm>
                  <a:off x="3408" y="177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019" name="Line 83"/>
              <p:cNvSpPr>
                <a:spLocks noChangeShapeType="1"/>
              </p:cNvSpPr>
              <p:nvPr/>
            </p:nvSpPr>
            <p:spPr bwMode="auto">
              <a:xfrm flipH="1">
                <a:off x="498" y="226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0" name="Line 84"/>
              <p:cNvSpPr>
                <a:spLocks noChangeShapeType="1"/>
              </p:cNvSpPr>
              <p:nvPr/>
            </p:nvSpPr>
            <p:spPr bwMode="auto">
              <a:xfrm>
                <a:off x="498" y="2266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1" name="Line 85"/>
              <p:cNvSpPr>
                <a:spLocks noChangeShapeType="1"/>
              </p:cNvSpPr>
              <p:nvPr/>
            </p:nvSpPr>
            <p:spPr bwMode="auto">
              <a:xfrm flipH="1">
                <a:off x="1796" y="2266"/>
                <a:ext cx="3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3" name="Line 87"/>
              <p:cNvSpPr>
                <a:spLocks noChangeShapeType="1"/>
              </p:cNvSpPr>
              <p:nvPr/>
            </p:nvSpPr>
            <p:spPr bwMode="auto">
              <a:xfrm>
                <a:off x="1796" y="2266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4" name="Line 88"/>
              <p:cNvSpPr>
                <a:spLocks noChangeShapeType="1"/>
              </p:cNvSpPr>
              <p:nvPr/>
            </p:nvSpPr>
            <p:spPr bwMode="auto">
              <a:xfrm flipH="1">
                <a:off x="3239" y="226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3239" y="2266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6" name="Line 90"/>
              <p:cNvSpPr>
                <a:spLocks noChangeShapeType="1"/>
              </p:cNvSpPr>
              <p:nvPr/>
            </p:nvSpPr>
            <p:spPr bwMode="auto">
              <a:xfrm>
                <a:off x="353" y="3466"/>
                <a:ext cx="28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8" name="Oval 92"/>
              <p:cNvSpPr>
                <a:spLocks noChangeArrowheads="1"/>
              </p:cNvSpPr>
              <p:nvPr/>
            </p:nvSpPr>
            <p:spPr bwMode="auto">
              <a:xfrm>
                <a:off x="4970" y="154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35" name="Oval 99"/>
              <p:cNvSpPr>
                <a:spLocks noChangeArrowheads="1"/>
              </p:cNvSpPr>
              <p:nvPr/>
            </p:nvSpPr>
            <p:spPr bwMode="auto">
              <a:xfrm>
                <a:off x="1565" y="27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36" name="Oval 100"/>
              <p:cNvSpPr>
                <a:spLocks noChangeArrowheads="1"/>
              </p:cNvSpPr>
              <p:nvPr/>
            </p:nvSpPr>
            <p:spPr bwMode="auto">
              <a:xfrm>
                <a:off x="3061" y="27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37" name="Oval 101"/>
              <p:cNvSpPr>
                <a:spLocks noChangeArrowheads="1"/>
              </p:cNvSpPr>
              <p:nvPr/>
            </p:nvSpPr>
            <p:spPr bwMode="auto">
              <a:xfrm>
                <a:off x="4468" y="27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7371730" y="1615754"/>
              <a:ext cx="357190" cy="630238"/>
              <a:chOff x="7177088" y="3041650"/>
              <a:chExt cx="768350" cy="630238"/>
            </a:xfrm>
          </p:grpSpPr>
          <p:sp>
            <p:nvSpPr>
              <p:cNvPr id="91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973067" y="3500438"/>
              <a:ext cx="347030" cy="630238"/>
              <a:chOff x="7177088" y="3041650"/>
              <a:chExt cx="746495" cy="630238"/>
            </a:xfrm>
          </p:grpSpPr>
          <p:sp>
            <p:nvSpPr>
              <p:cNvPr id="96" name="Arc 92"/>
              <p:cNvSpPr/>
              <p:nvPr/>
            </p:nvSpPr>
            <p:spPr bwMode="auto">
              <a:xfrm>
                <a:off x="7536233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96"/>
              <p:cNvSpPr>
                <a:spLocks noChangeShapeType="1"/>
              </p:cNvSpPr>
              <p:nvPr/>
            </p:nvSpPr>
            <p:spPr bwMode="auto">
              <a:xfrm>
                <a:off x="722079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0" name="AutoShape 36"/>
            <p:cNvSpPr>
              <a:spLocks noChangeArrowheads="1"/>
            </p:cNvSpPr>
            <p:nvPr/>
          </p:nvSpPr>
          <p:spPr bwMode="auto">
            <a:xfrm rot="5400000">
              <a:off x="7958008" y="1740658"/>
              <a:ext cx="649288" cy="27750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5929322" y="1969746"/>
              <a:ext cx="357190" cy="630238"/>
              <a:chOff x="7177088" y="3041650"/>
              <a:chExt cx="768350" cy="630238"/>
            </a:xfrm>
          </p:grpSpPr>
          <p:sp>
            <p:nvSpPr>
              <p:cNvPr id="102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6" name="灯片编号占位符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08" name="Oval 25"/>
          <p:cNvSpPr>
            <a:spLocks noChangeArrowheads="1"/>
          </p:cNvSpPr>
          <p:nvPr/>
        </p:nvSpPr>
        <p:spPr bwMode="auto">
          <a:xfrm>
            <a:off x="2771800" y="47971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9" name="Oval 25"/>
          <p:cNvSpPr>
            <a:spLocks noChangeArrowheads="1"/>
          </p:cNvSpPr>
          <p:nvPr/>
        </p:nvSpPr>
        <p:spPr bwMode="auto">
          <a:xfrm>
            <a:off x="714048" y="478876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2971800" y="16859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V="1">
            <a:off x="2971800" y="23717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>
            <a:off x="2971800" y="3819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2971800" y="3057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>
            <a:off x="38100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3" name="Line 9"/>
          <p:cNvSpPr>
            <a:spLocks noChangeShapeType="1"/>
          </p:cNvSpPr>
          <p:nvPr/>
        </p:nvSpPr>
        <p:spPr bwMode="auto">
          <a:xfrm>
            <a:off x="54864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46482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2133600" y="8477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1447800" y="3143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1752600" y="1076325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2286000" y="6191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30480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60" name="Rectangle 16"/>
          <p:cNvSpPr>
            <a:spLocks noChangeArrowheads="1"/>
          </p:cNvSpPr>
          <p:nvPr/>
        </p:nvSpPr>
        <p:spPr bwMode="auto">
          <a:xfrm>
            <a:off x="23622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61" name="Rectangle 17"/>
          <p:cNvSpPr>
            <a:spLocks noChangeArrowheads="1"/>
          </p:cNvSpPr>
          <p:nvPr/>
        </p:nvSpPr>
        <p:spPr bwMode="auto">
          <a:xfrm>
            <a:off x="38862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62" name="Rectangle 18"/>
          <p:cNvSpPr>
            <a:spLocks noChangeArrowheads="1"/>
          </p:cNvSpPr>
          <p:nvPr/>
        </p:nvSpPr>
        <p:spPr bwMode="auto">
          <a:xfrm>
            <a:off x="2362200" y="2362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47244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2362200" y="3048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2362200" y="3810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56388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31242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39624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48006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70" name="Rectangle 26"/>
          <p:cNvSpPr>
            <a:spLocks noChangeArrowheads="1"/>
          </p:cNvSpPr>
          <p:nvPr/>
        </p:nvSpPr>
        <p:spPr bwMode="auto">
          <a:xfrm>
            <a:off x="57150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71" name="Rectangle 27"/>
          <p:cNvSpPr>
            <a:spLocks noChangeArrowheads="1"/>
          </p:cNvSpPr>
          <p:nvPr/>
        </p:nvSpPr>
        <p:spPr bwMode="auto">
          <a:xfrm>
            <a:off x="5715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72" name="Rectangle 28"/>
          <p:cNvSpPr>
            <a:spLocks noChangeArrowheads="1"/>
          </p:cNvSpPr>
          <p:nvPr/>
        </p:nvSpPr>
        <p:spPr bwMode="auto">
          <a:xfrm>
            <a:off x="4800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73" name="Rectangle 29"/>
          <p:cNvSpPr>
            <a:spLocks noChangeArrowheads="1"/>
          </p:cNvSpPr>
          <p:nvPr/>
        </p:nvSpPr>
        <p:spPr bwMode="auto">
          <a:xfrm>
            <a:off x="40386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74" name="Rectangle 30"/>
          <p:cNvSpPr>
            <a:spLocks noChangeArrowheads="1"/>
          </p:cNvSpPr>
          <p:nvPr/>
        </p:nvSpPr>
        <p:spPr bwMode="auto">
          <a:xfrm>
            <a:off x="48768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31242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76" name="Rectangle 32"/>
          <p:cNvSpPr>
            <a:spLocks noChangeArrowheads="1"/>
          </p:cNvSpPr>
          <p:nvPr/>
        </p:nvSpPr>
        <p:spPr bwMode="auto">
          <a:xfrm>
            <a:off x="3124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77" name="Rectangle 33"/>
          <p:cNvSpPr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78" name="Rectangle 34"/>
          <p:cNvSpPr>
            <a:spLocks noChangeArrowheads="1"/>
          </p:cNvSpPr>
          <p:nvPr/>
        </p:nvSpPr>
        <p:spPr bwMode="auto">
          <a:xfrm>
            <a:off x="57912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79" name="Rectangle 35"/>
          <p:cNvSpPr>
            <a:spLocks noChangeArrowheads="1"/>
          </p:cNvSpPr>
          <p:nvPr/>
        </p:nvSpPr>
        <p:spPr bwMode="auto">
          <a:xfrm>
            <a:off x="48006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80" name="Rectangle 36"/>
          <p:cNvSpPr>
            <a:spLocks noChangeArrowheads="1"/>
          </p:cNvSpPr>
          <p:nvPr/>
        </p:nvSpPr>
        <p:spPr bwMode="auto">
          <a:xfrm>
            <a:off x="39624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5715000" y="2438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32004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5393" name="Oval 49"/>
          <p:cNvSpPr>
            <a:spLocks noChangeArrowheads="1"/>
          </p:cNvSpPr>
          <p:nvPr/>
        </p:nvSpPr>
        <p:spPr bwMode="auto">
          <a:xfrm>
            <a:off x="3124200" y="1685925"/>
            <a:ext cx="14478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94" name="Oval 50"/>
          <p:cNvSpPr>
            <a:spLocks noChangeArrowheads="1"/>
          </p:cNvSpPr>
          <p:nvPr/>
        </p:nvSpPr>
        <p:spPr bwMode="auto">
          <a:xfrm>
            <a:off x="5486400" y="1762125"/>
            <a:ext cx="914400" cy="2743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5406" name="Group 62"/>
          <p:cNvGrpSpPr/>
          <p:nvPr/>
        </p:nvGrpSpPr>
        <p:grpSpPr bwMode="auto">
          <a:xfrm>
            <a:off x="2895600" y="5143521"/>
            <a:ext cx="3494088" cy="1357313"/>
            <a:chOff x="1824" y="3030"/>
            <a:chExt cx="2201" cy="855"/>
          </a:xfrm>
        </p:grpSpPr>
        <p:graphicFrame>
          <p:nvGraphicFramePr>
            <p:cNvPr id="185404" name="Object 60"/>
            <p:cNvGraphicFramePr>
              <a:graphicFrameLocks noChangeAspect="1"/>
            </p:cNvGraphicFramePr>
            <p:nvPr/>
          </p:nvGraphicFramePr>
          <p:xfrm>
            <a:off x="1824" y="3030"/>
            <a:ext cx="220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06" name="Equation" r:id="rId1" imgW="2679700" imgH="431800" progId="Equation.3">
                    <p:embed/>
                  </p:oleObj>
                </mc:Choice>
                <mc:Fallback>
                  <p:oleObj name="Equation" r:id="rId1" imgW="2679700" imgH="431800" progId="Equation.3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030"/>
                          <a:ext cx="2201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405" name="Object 61"/>
            <p:cNvGraphicFramePr>
              <a:graphicFrameLocks noChangeAspect="1"/>
            </p:cNvGraphicFramePr>
            <p:nvPr/>
          </p:nvGraphicFramePr>
          <p:xfrm>
            <a:off x="1968" y="3552"/>
            <a:ext cx="196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07" name="Equation" r:id="rId3" imgW="2387600" imgH="406400" progId="Equation.3">
                    <p:embed/>
                  </p:oleObj>
                </mc:Choice>
                <mc:Fallback>
                  <p:oleObj name="Equation" r:id="rId3" imgW="2387600" imgH="406400" progId="Equation.3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552"/>
                          <a:ext cx="1967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cxnSp>
        <p:nvCxnSpPr>
          <p:cNvPr id="43" name="直接箭头连接符 42"/>
          <p:cNvCxnSpPr/>
          <p:nvPr/>
        </p:nvCxnSpPr>
        <p:spPr bwMode="auto">
          <a:xfrm rot="16200000" flipV="1">
            <a:off x="2643174" y="3643314"/>
            <a:ext cx="2571768" cy="285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 rot="5400000" flipH="1" flipV="1">
            <a:off x="5679277" y="4679153"/>
            <a:ext cx="78584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5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93" grpId="0" animBg="1"/>
      <p:bldP spid="18539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819400" y="1752600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V="1">
            <a:off x="2819400" y="24384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>
            <a:off x="2819400" y="38862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>
            <a:off x="2819400" y="31242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6" name="Line 8"/>
          <p:cNvSpPr>
            <a:spLocks noChangeShapeType="1"/>
          </p:cNvSpPr>
          <p:nvPr/>
        </p:nvSpPr>
        <p:spPr bwMode="auto">
          <a:xfrm>
            <a:off x="3657600" y="17526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>
            <a:off x="5334000" y="17526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8" name="Line 10"/>
          <p:cNvSpPr>
            <a:spLocks noChangeShapeType="1"/>
          </p:cNvSpPr>
          <p:nvPr/>
        </p:nvSpPr>
        <p:spPr bwMode="auto">
          <a:xfrm>
            <a:off x="4495800" y="17526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9" name="Line 11"/>
          <p:cNvSpPr>
            <a:spLocks noChangeShapeType="1"/>
          </p:cNvSpPr>
          <p:nvPr/>
        </p:nvSpPr>
        <p:spPr bwMode="auto">
          <a:xfrm flipH="1" flipV="1">
            <a:off x="1905000" y="838200"/>
            <a:ext cx="914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1524000" y="3810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81" name="Rectangle 13"/>
          <p:cNvSpPr>
            <a:spLocks noChangeArrowheads="1"/>
          </p:cNvSpPr>
          <p:nvPr/>
        </p:nvSpPr>
        <p:spPr bwMode="auto">
          <a:xfrm>
            <a:off x="1600200" y="1143000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2133600" y="6858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83" name="Rectangle 15"/>
          <p:cNvSpPr>
            <a:spLocks noChangeArrowheads="1"/>
          </p:cNvSpPr>
          <p:nvPr/>
        </p:nvSpPr>
        <p:spPr bwMode="auto">
          <a:xfrm>
            <a:off x="28956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84" name="Rectangle 16"/>
          <p:cNvSpPr>
            <a:spLocks noChangeArrowheads="1"/>
          </p:cNvSpPr>
          <p:nvPr/>
        </p:nvSpPr>
        <p:spPr bwMode="auto">
          <a:xfrm>
            <a:off x="2209800" y="1743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85" name="Rectangle 17"/>
          <p:cNvSpPr>
            <a:spLocks noChangeArrowheads="1"/>
          </p:cNvSpPr>
          <p:nvPr/>
        </p:nvSpPr>
        <p:spPr bwMode="auto">
          <a:xfrm>
            <a:off x="37338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86" name="Rectangle 18"/>
          <p:cNvSpPr>
            <a:spLocks noChangeArrowheads="1"/>
          </p:cNvSpPr>
          <p:nvPr/>
        </p:nvSpPr>
        <p:spPr bwMode="auto">
          <a:xfrm>
            <a:off x="2209800" y="2428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87" name="Rectangle 19"/>
          <p:cNvSpPr>
            <a:spLocks noChangeArrowheads="1"/>
          </p:cNvSpPr>
          <p:nvPr/>
        </p:nvSpPr>
        <p:spPr bwMode="auto">
          <a:xfrm>
            <a:off x="45720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2209800" y="3114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2209800" y="3876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54864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91" name="Rectangle 23"/>
          <p:cNvSpPr>
            <a:spLocks noChangeArrowheads="1"/>
          </p:cNvSpPr>
          <p:nvPr/>
        </p:nvSpPr>
        <p:spPr bwMode="auto">
          <a:xfrm>
            <a:off x="29718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92" name="Rectangle 24"/>
          <p:cNvSpPr>
            <a:spLocks noChangeArrowheads="1"/>
          </p:cNvSpPr>
          <p:nvPr/>
        </p:nvSpPr>
        <p:spPr bwMode="auto">
          <a:xfrm>
            <a:off x="38100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93" name="Rectangle 25"/>
          <p:cNvSpPr>
            <a:spLocks noChangeArrowheads="1"/>
          </p:cNvSpPr>
          <p:nvPr/>
        </p:nvSpPr>
        <p:spPr bwMode="auto">
          <a:xfrm>
            <a:off x="46482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94" name="Rectangle 26"/>
          <p:cNvSpPr>
            <a:spLocks noChangeArrowheads="1"/>
          </p:cNvSpPr>
          <p:nvPr/>
        </p:nvSpPr>
        <p:spPr bwMode="auto">
          <a:xfrm>
            <a:off x="55626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95" name="Rectangle 27"/>
          <p:cNvSpPr>
            <a:spLocks noChangeArrowheads="1"/>
          </p:cNvSpPr>
          <p:nvPr/>
        </p:nvSpPr>
        <p:spPr bwMode="auto">
          <a:xfrm>
            <a:off x="5562600" y="3876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96" name="Rectangle 28"/>
          <p:cNvSpPr>
            <a:spLocks noChangeArrowheads="1"/>
          </p:cNvSpPr>
          <p:nvPr/>
        </p:nvSpPr>
        <p:spPr bwMode="auto">
          <a:xfrm>
            <a:off x="4648200" y="3876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97" name="Rectangle 29"/>
          <p:cNvSpPr>
            <a:spLocks noChangeArrowheads="1"/>
          </p:cNvSpPr>
          <p:nvPr/>
        </p:nvSpPr>
        <p:spPr bwMode="auto">
          <a:xfrm>
            <a:off x="38862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98" name="Rectangle 30"/>
          <p:cNvSpPr>
            <a:spLocks noChangeArrowheads="1"/>
          </p:cNvSpPr>
          <p:nvPr/>
        </p:nvSpPr>
        <p:spPr bwMode="auto">
          <a:xfrm>
            <a:off x="47244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99" name="Rectangle 31"/>
          <p:cNvSpPr>
            <a:spLocks noChangeArrowheads="1"/>
          </p:cNvSpPr>
          <p:nvPr/>
        </p:nvSpPr>
        <p:spPr bwMode="auto">
          <a:xfrm>
            <a:off x="29718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400" name="Rectangle 32"/>
          <p:cNvSpPr>
            <a:spLocks noChangeArrowheads="1"/>
          </p:cNvSpPr>
          <p:nvPr/>
        </p:nvSpPr>
        <p:spPr bwMode="auto">
          <a:xfrm>
            <a:off x="2971800" y="3876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401" name="Rectangle 33"/>
          <p:cNvSpPr>
            <a:spLocks noChangeArrowheads="1"/>
          </p:cNvSpPr>
          <p:nvPr/>
        </p:nvSpPr>
        <p:spPr bwMode="auto">
          <a:xfrm>
            <a:off x="3810000" y="3876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402" name="Rectangle 34"/>
          <p:cNvSpPr>
            <a:spLocks noChangeArrowheads="1"/>
          </p:cNvSpPr>
          <p:nvPr/>
        </p:nvSpPr>
        <p:spPr bwMode="auto">
          <a:xfrm>
            <a:off x="56388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403" name="Rectangle 35"/>
          <p:cNvSpPr>
            <a:spLocks noChangeArrowheads="1"/>
          </p:cNvSpPr>
          <p:nvPr/>
        </p:nvSpPr>
        <p:spPr bwMode="auto">
          <a:xfrm>
            <a:off x="46482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38100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405" name="Rectangle 37"/>
          <p:cNvSpPr>
            <a:spLocks noChangeArrowheads="1"/>
          </p:cNvSpPr>
          <p:nvPr/>
        </p:nvSpPr>
        <p:spPr bwMode="auto">
          <a:xfrm>
            <a:off x="5562600" y="2505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30480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408" name="Oval 40"/>
          <p:cNvSpPr>
            <a:spLocks noChangeArrowheads="1"/>
          </p:cNvSpPr>
          <p:nvPr/>
        </p:nvSpPr>
        <p:spPr bwMode="auto">
          <a:xfrm>
            <a:off x="2819400" y="3048000"/>
            <a:ext cx="3276600" cy="914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86411" name="Object 43"/>
          <p:cNvGraphicFramePr>
            <a:graphicFrameLocks noChangeAspect="1"/>
          </p:cNvGraphicFramePr>
          <p:nvPr/>
        </p:nvGraphicFramePr>
        <p:xfrm>
          <a:off x="3581400" y="5029200"/>
          <a:ext cx="11906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12" name="Equation" r:id="rId1" imgW="914400" imgH="368300" progId="Equation.3">
                  <p:embed/>
                </p:oleObj>
              </mc:Choice>
              <mc:Fallback>
                <p:oleObj name="Equation" r:id="rId1" imgW="914400" imgH="36830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0"/>
                        <a:ext cx="11906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6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8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609600" y="1524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检查电路能否自启动：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7433" name="Group 41"/>
          <p:cNvGrpSpPr/>
          <p:nvPr/>
        </p:nvGrpSpPr>
        <p:grpSpPr bwMode="auto">
          <a:xfrm>
            <a:off x="457200" y="2667000"/>
            <a:ext cx="6858000" cy="3276600"/>
            <a:chOff x="288" y="1680"/>
            <a:chExt cx="4320" cy="2064"/>
          </a:xfrm>
        </p:grpSpPr>
        <p:sp>
          <p:nvSpPr>
            <p:cNvPr id="187397" name="Rectangle 5"/>
            <p:cNvSpPr>
              <a:spLocks noChangeArrowheads="1"/>
            </p:cNvSpPr>
            <p:nvPr/>
          </p:nvSpPr>
          <p:spPr bwMode="auto">
            <a:xfrm>
              <a:off x="288" y="1680"/>
              <a:ext cx="42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 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7398" name="Line 6"/>
            <p:cNvSpPr>
              <a:spLocks noChangeShapeType="1"/>
            </p:cNvSpPr>
            <p:nvPr/>
          </p:nvSpPr>
          <p:spPr bwMode="auto">
            <a:xfrm>
              <a:off x="288" y="2118"/>
              <a:ext cx="4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99" name="Line 7"/>
            <p:cNvSpPr>
              <a:spLocks noChangeShapeType="1"/>
            </p:cNvSpPr>
            <p:nvPr/>
          </p:nvSpPr>
          <p:spPr bwMode="auto">
            <a:xfrm>
              <a:off x="2256" y="1728"/>
              <a:ext cx="0" cy="2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00" name="Line 8"/>
            <p:cNvSpPr>
              <a:spLocks noChangeShapeType="1"/>
            </p:cNvSpPr>
            <p:nvPr/>
          </p:nvSpPr>
          <p:spPr bwMode="auto">
            <a:xfrm>
              <a:off x="4224" y="1776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420" name="Rectangle 28"/>
          <p:cNvSpPr>
            <a:spLocks noChangeArrowheads="1"/>
          </p:cNvSpPr>
          <p:nvPr/>
        </p:nvSpPr>
        <p:spPr bwMode="auto">
          <a:xfrm>
            <a:off x="457200" y="3276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0   1    0   1   0    1    0   0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421" name="Rectangle 29"/>
          <p:cNvSpPr>
            <a:spLocks noChangeArrowheads="1"/>
          </p:cNvSpPr>
          <p:nvPr/>
        </p:nvSpPr>
        <p:spPr bwMode="auto">
          <a:xfrm>
            <a:off x="457200" y="37338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0   1    1   0   0    1    1   0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422" name="Rectangle 30"/>
          <p:cNvSpPr>
            <a:spLocks noChangeArrowheads="1"/>
          </p:cNvSpPr>
          <p:nvPr/>
        </p:nvSpPr>
        <p:spPr bwMode="auto">
          <a:xfrm>
            <a:off x="457200" y="4189413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0   1    1   1   0    0    0   0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457200" y="4570413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1   1    0   1   1    0    0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424" name="Rectangle 32"/>
          <p:cNvSpPr>
            <a:spLocks noChangeArrowheads="1"/>
          </p:cNvSpPr>
          <p:nvPr/>
        </p:nvSpPr>
        <p:spPr bwMode="auto">
          <a:xfrm>
            <a:off x="457200" y="4943475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1   1    1   0   0    1    1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425" name="Rectangle 33"/>
          <p:cNvSpPr>
            <a:spLocks noChangeArrowheads="1"/>
          </p:cNvSpPr>
          <p:nvPr/>
        </p:nvSpPr>
        <p:spPr bwMode="auto">
          <a:xfrm>
            <a:off x="457200" y="5408613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1   1    1   1   0    0    0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7432" name="Group 40"/>
          <p:cNvGrpSpPr/>
          <p:nvPr/>
        </p:nvGrpSpPr>
        <p:grpSpPr bwMode="auto">
          <a:xfrm>
            <a:off x="304800" y="838200"/>
            <a:ext cx="8518526" cy="1470025"/>
            <a:chOff x="192" y="528"/>
            <a:chExt cx="5366" cy="926"/>
          </a:xfrm>
        </p:grpSpPr>
        <p:graphicFrame>
          <p:nvGraphicFramePr>
            <p:cNvPr id="187428" name="Object 36"/>
            <p:cNvGraphicFramePr>
              <a:graphicFrameLocks noChangeAspect="1"/>
            </p:cNvGraphicFramePr>
            <p:nvPr/>
          </p:nvGraphicFramePr>
          <p:xfrm>
            <a:off x="240" y="576"/>
            <a:ext cx="126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82" name="Equation" r:id="rId1" imgW="1536700" imgH="431800" progId="Equation.3">
                    <p:embed/>
                  </p:oleObj>
                </mc:Choice>
                <mc:Fallback>
                  <p:oleObj name="Equation" r:id="rId1" imgW="1536700" imgH="431800" progId="Equation.3">
                    <p:embed/>
                    <p:pic>
                      <p:nvPicPr>
                        <p:cNvPr id="0" name="Picture 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576"/>
                          <a:ext cx="1267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29" name="Object 37"/>
            <p:cNvGraphicFramePr>
              <a:graphicFrameLocks noChangeAspect="1"/>
            </p:cNvGraphicFramePr>
            <p:nvPr/>
          </p:nvGraphicFramePr>
          <p:xfrm>
            <a:off x="2640" y="528"/>
            <a:ext cx="291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83" name="Equation" r:id="rId3" imgW="3543300" imgH="431800" progId="Equation.DSMT4">
                    <p:embed/>
                  </p:oleObj>
                </mc:Choice>
                <mc:Fallback>
                  <p:oleObj name="Equation" r:id="rId3" imgW="3543300" imgH="431800" progId="Equation.DSMT4">
                    <p:embed/>
                    <p:pic>
                      <p:nvPicPr>
                        <p:cNvPr id="0" name="Picture 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528"/>
                          <a:ext cx="2918" cy="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30" name="Object 38"/>
            <p:cNvGraphicFramePr>
              <a:graphicFrameLocks noChangeAspect="1"/>
            </p:cNvGraphicFramePr>
            <p:nvPr/>
          </p:nvGraphicFramePr>
          <p:xfrm>
            <a:off x="192" y="1104"/>
            <a:ext cx="220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84" name="Equation" r:id="rId5" imgW="2679700" imgH="431800" progId="Equation.3">
                    <p:embed/>
                  </p:oleObj>
                </mc:Choice>
                <mc:Fallback>
                  <p:oleObj name="Equation" r:id="rId5" imgW="2679700" imgH="431800" progId="Equation.3">
                    <p:embed/>
                    <p:pic>
                      <p:nvPicPr>
                        <p:cNvPr id="0" name="Picture 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04"/>
                          <a:ext cx="2201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31" name="Object 39"/>
            <p:cNvGraphicFramePr>
              <a:graphicFrameLocks noChangeAspect="1"/>
            </p:cNvGraphicFramePr>
            <p:nvPr/>
          </p:nvGraphicFramePr>
          <p:xfrm>
            <a:off x="2640" y="1152"/>
            <a:ext cx="75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85" name="Equation" r:id="rId7" imgW="914400" imgH="368300" progId="Equation.DSMT4">
                    <p:embed/>
                  </p:oleObj>
                </mc:Choice>
                <mc:Fallback>
                  <p:oleObj name="Equation" r:id="rId7" imgW="914400" imgH="368300" progId="Equation.DSMT4">
                    <p:embed/>
                    <p:pic>
                      <p:nvPicPr>
                        <p:cNvPr id="0" name="Picture 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152"/>
                          <a:ext cx="75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8596" y="6072206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无关状态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次态和输出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43768" y="4645422"/>
            <a:ext cx="22365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次态均为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有效状态，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能自启动！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436096" y="905164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0" grpId="0" autoUpdateAnimBg="0" build="p"/>
      <p:bldP spid="187421" grpId="0" autoUpdateAnimBg="0" build="p"/>
      <p:bldP spid="187422" grpId="0" autoUpdateAnimBg="0" build="p"/>
      <p:bldP spid="187423" grpId="0" autoUpdateAnimBg="0" build="p"/>
      <p:bldP spid="187424" grpId="0" autoUpdateAnimBg="0" build="p"/>
      <p:bldP spid="187425" grpId="0" autoUpdateAnimBg="0" build="p"/>
      <p:bldP spid="20" grpId="0"/>
      <p:bldP spid="21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09649"/>
            <a:ext cx="7772400" cy="214313"/>
          </a:xfrm>
        </p:spPr>
        <p:txBody>
          <a:bodyPr/>
          <a:lstStyle/>
          <a:p>
            <a:r>
              <a:rPr lang="zh-CN" altLang="en-US" sz="800"/>
              <a:t>.</a:t>
            </a:r>
            <a:endParaRPr lang="zh-CN" altLang="en-US" sz="800"/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28574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可见：电路能自启动。但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有错误输出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，这可修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0" y="957249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改输出方程使           来解决。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1748" name="Object 20"/>
          <p:cNvGraphicFramePr>
            <a:graphicFrameLocks noChangeAspect="1"/>
          </p:cNvGraphicFramePr>
          <p:nvPr/>
        </p:nvGraphicFramePr>
        <p:xfrm>
          <a:off x="2514600" y="1042974"/>
          <a:ext cx="20891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49" name="Equation" r:id="rId1" imgW="1600200" imgH="406400" progId="Equation.3">
                  <p:embed/>
                </p:oleObj>
              </mc:Choice>
              <mc:Fallback>
                <p:oleObj name="Equation" r:id="rId1" imgW="1600200" imgH="40640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42974"/>
                        <a:ext cx="20891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19400" y="3395682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819400" y="4081482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819400" y="5529282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819400" y="4767282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657600" y="339568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334000" y="339568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495800" y="339568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905000" y="2481282"/>
            <a:ext cx="914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524000" y="2024082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600200" y="2786082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133600" y="2328882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895600" y="2852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209800" y="33861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733800" y="2852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209800" y="40719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572000" y="2852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209800" y="4757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9800" y="5519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486400" y="2852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971800" y="4833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810000" y="4833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648200" y="4833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562600" y="4833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562600" y="55197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648200" y="55197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886200" y="3386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724400" y="3386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971800" y="4071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971800" y="55197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810000" y="55197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638800" y="3386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4648200" y="4071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810000" y="4071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5562600" y="4148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3048000" y="3386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2819400" y="4691082"/>
            <a:ext cx="823906" cy="914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09649"/>
            <a:ext cx="7772400" cy="22089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800"/>
              <a:t>.</a:t>
            </a:r>
            <a:endParaRPr lang="zh-CN" altLang="en-US" sz="800"/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214282" y="214290"/>
            <a:ext cx="6750566" cy="165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需要判断电路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能否自启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动的原因：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）存在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无效循环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）存在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无关状态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（其次态为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214282" y="2285992"/>
            <a:ext cx="75713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判断方法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状态方程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中，根据输入的各种取值，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无关状态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其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如果均为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能自启动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4282" y="5286388"/>
            <a:ext cx="8392041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解决方法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根据状态转换表，作卡诺图，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修改激励方程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571472" y="2071678"/>
            <a:ext cx="716093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判断方法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根据输入的各种取值，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针对无关状态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输出方程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如果输出值为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，则有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输出错误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428596" y="285728"/>
            <a:ext cx="6955750" cy="110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产生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输出错误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的原因：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求输出方程时，圈入了无关项（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2910" y="5072074"/>
            <a:ext cx="7776488" cy="120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解决方法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不要圈入无关项（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），重新求输出方程。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Line 4"/>
          <p:cNvSpPr>
            <a:spLocks noChangeShapeType="1"/>
          </p:cNvSpPr>
          <p:nvPr/>
        </p:nvSpPr>
        <p:spPr bwMode="auto">
          <a:xfrm flipH="1">
            <a:off x="636588" y="1941513"/>
            <a:ext cx="381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5" name="Line 5"/>
          <p:cNvSpPr>
            <a:spLocks noChangeShapeType="1"/>
          </p:cNvSpPr>
          <p:nvPr/>
        </p:nvSpPr>
        <p:spPr bwMode="auto">
          <a:xfrm flipH="1">
            <a:off x="2617788" y="1941513"/>
            <a:ext cx="762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 flipH="1">
            <a:off x="5132388" y="1941513"/>
            <a:ext cx="533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>
            <a:off x="6365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26177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>
            <a:off x="51323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>
            <a:off x="255588" y="3846513"/>
            <a:ext cx="48768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1169988" y="87471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73" name="Line 13"/>
          <p:cNvSpPr>
            <a:spLocks noChangeShapeType="1"/>
          </p:cNvSpPr>
          <p:nvPr/>
        </p:nvSpPr>
        <p:spPr bwMode="auto">
          <a:xfrm>
            <a:off x="1169988" y="17129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74" name="Line 14"/>
          <p:cNvSpPr>
            <a:spLocks noChangeShapeType="1"/>
          </p:cNvSpPr>
          <p:nvPr/>
        </p:nvSpPr>
        <p:spPr bwMode="auto">
          <a:xfrm flipV="1">
            <a:off x="1169988" y="19415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1169988" y="941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76" name="Rectangle 16"/>
          <p:cNvSpPr>
            <a:spLocks noChangeArrowheads="1"/>
          </p:cNvSpPr>
          <p:nvPr/>
        </p:nvSpPr>
        <p:spPr bwMode="auto">
          <a:xfrm>
            <a:off x="1779588" y="1027113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77" name="Rectangle 17"/>
          <p:cNvSpPr>
            <a:spLocks noChangeArrowheads="1"/>
          </p:cNvSpPr>
          <p:nvPr/>
        </p:nvSpPr>
        <p:spPr bwMode="auto">
          <a:xfrm>
            <a:off x="1855788" y="2389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78" name="Oval 18"/>
          <p:cNvSpPr>
            <a:spLocks noChangeArrowheads="1"/>
          </p:cNvSpPr>
          <p:nvPr/>
        </p:nvSpPr>
        <p:spPr bwMode="auto">
          <a:xfrm>
            <a:off x="1017588" y="18653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1169988" y="2465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80" name="Line 20"/>
          <p:cNvSpPr>
            <a:spLocks noChangeShapeType="1"/>
          </p:cNvSpPr>
          <p:nvPr/>
        </p:nvSpPr>
        <p:spPr bwMode="auto">
          <a:xfrm>
            <a:off x="1931988" y="24749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81" name="Rectangle 21"/>
          <p:cNvSpPr>
            <a:spLocks noChangeArrowheads="1"/>
          </p:cNvSpPr>
          <p:nvPr/>
        </p:nvSpPr>
        <p:spPr bwMode="auto">
          <a:xfrm>
            <a:off x="3532188" y="87471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82" name="Line 22"/>
          <p:cNvSpPr>
            <a:spLocks noChangeShapeType="1"/>
          </p:cNvSpPr>
          <p:nvPr/>
        </p:nvSpPr>
        <p:spPr bwMode="auto">
          <a:xfrm>
            <a:off x="3532188" y="17129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83" name="Line 23"/>
          <p:cNvSpPr>
            <a:spLocks noChangeShapeType="1"/>
          </p:cNvSpPr>
          <p:nvPr/>
        </p:nvSpPr>
        <p:spPr bwMode="auto">
          <a:xfrm flipV="1">
            <a:off x="3532188" y="19415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84" name="Rectangle 24"/>
          <p:cNvSpPr>
            <a:spLocks noChangeArrowheads="1"/>
          </p:cNvSpPr>
          <p:nvPr/>
        </p:nvSpPr>
        <p:spPr bwMode="auto">
          <a:xfrm>
            <a:off x="3532188" y="941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85" name="Rectangle 25"/>
          <p:cNvSpPr>
            <a:spLocks noChangeArrowheads="1"/>
          </p:cNvSpPr>
          <p:nvPr/>
        </p:nvSpPr>
        <p:spPr bwMode="auto">
          <a:xfrm>
            <a:off x="4217988" y="9413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86" name="Rectangle 26"/>
          <p:cNvSpPr>
            <a:spLocks noChangeArrowheads="1"/>
          </p:cNvSpPr>
          <p:nvPr/>
        </p:nvSpPr>
        <p:spPr bwMode="auto">
          <a:xfrm>
            <a:off x="4217988" y="2389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87" name="Oval 27"/>
          <p:cNvSpPr>
            <a:spLocks noChangeArrowheads="1"/>
          </p:cNvSpPr>
          <p:nvPr/>
        </p:nvSpPr>
        <p:spPr bwMode="auto">
          <a:xfrm>
            <a:off x="3379788" y="18653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88" name="Rectangle 28"/>
          <p:cNvSpPr>
            <a:spLocks noChangeArrowheads="1"/>
          </p:cNvSpPr>
          <p:nvPr/>
        </p:nvSpPr>
        <p:spPr bwMode="auto">
          <a:xfrm>
            <a:off x="3532188" y="2465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89" name="Line 29"/>
          <p:cNvSpPr>
            <a:spLocks noChangeShapeType="1"/>
          </p:cNvSpPr>
          <p:nvPr/>
        </p:nvSpPr>
        <p:spPr bwMode="auto">
          <a:xfrm>
            <a:off x="4294188" y="24749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90" name="Rectangle 30"/>
          <p:cNvSpPr>
            <a:spLocks noChangeArrowheads="1"/>
          </p:cNvSpPr>
          <p:nvPr/>
        </p:nvSpPr>
        <p:spPr bwMode="auto">
          <a:xfrm>
            <a:off x="5818188" y="87471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91" name="Line 31"/>
          <p:cNvSpPr>
            <a:spLocks noChangeShapeType="1"/>
          </p:cNvSpPr>
          <p:nvPr/>
        </p:nvSpPr>
        <p:spPr bwMode="auto">
          <a:xfrm>
            <a:off x="5818188" y="17129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92" name="Line 32"/>
          <p:cNvSpPr>
            <a:spLocks noChangeShapeType="1"/>
          </p:cNvSpPr>
          <p:nvPr/>
        </p:nvSpPr>
        <p:spPr bwMode="auto">
          <a:xfrm flipV="1">
            <a:off x="5818188" y="19415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93" name="Rectangle 33"/>
          <p:cNvSpPr>
            <a:spLocks noChangeArrowheads="1"/>
          </p:cNvSpPr>
          <p:nvPr/>
        </p:nvSpPr>
        <p:spPr bwMode="auto">
          <a:xfrm>
            <a:off x="6227763" y="9080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4" name="Rectangle 34"/>
          <p:cNvSpPr>
            <a:spLocks noChangeArrowheads="1"/>
          </p:cNvSpPr>
          <p:nvPr/>
        </p:nvSpPr>
        <p:spPr bwMode="auto">
          <a:xfrm>
            <a:off x="6659563" y="90805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6588125" y="2349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6" name="Oval 36"/>
          <p:cNvSpPr>
            <a:spLocks noChangeArrowheads="1"/>
          </p:cNvSpPr>
          <p:nvPr/>
        </p:nvSpPr>
        <p:spPr bwMode="auto">
          <a:xfrm>
            <a:off x="5665788" y="18653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5818188" y="2465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8" name="Line 38"/>
          <p:cNvSpPr>
            <a:spLocks noChangeShapeType="1"/>
          </p:cNvSpPr>
          <p:nvPr/>
        </p:nvSpPr>
        <p:spPr bwMode="auto">
          <a:xfrm>
            <a:off x="6664325" y="24352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99" name="Rectangle 39"/>
          <p:cNvSpPr>
            <a:spLocks noChangeArrowheads="1"/>
          </p:cNvSpPr>
          <p:nvPr/>
        </p:nvSpPr>
        <p:spPr bwMode="auto">
          <a:xfrm>
            <a:off x="179388" y="3313113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01" name="Oval 41"/>
          <p:cNvSpPr>
            <a:spLocks noChangeArrowheads="1"/>
          </p:cNvSpPr>
          <p:nvPr/>
        </p:nvSpPr>
        <p:spPr bwMode="auto">
          <a:xfrm>
            <a:off x="3303588" y="27035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03" name="Line 43"/>
          <p:cNvSpPr>
            <a:spLocks noChangeShapeType="1"/>
          </p:cNvSpPr>
          <p:nvPr/>
        </p:nvSpPr>
        <p:spPr bwMode="auto">
          <a:xfrm>
            <a:off x="3455988" y="2779713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4" name="Line 44"/>
          <p:cNvSpPr>
            <a:spLocks noChangeShapeType="1"/>
          </p:cNvSpPr>
          <p:nvPr/>
        </p:nvSpPr>
        <p:spPr bwMode="auto">
          <a:xfrm>
            <a:off x="2627313" y="2703513"/>
            <a:ext cx="371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5" name="Line 45"/>
          <p:cNvSpPr>
            <a:spLocks noChangeShapeType="1"/>
          </p:cNvSpPr>
          <p:nvPr/>
        </p:nvSpPr>
        <p:spPr bwMode="auto">
          <a:xfrm flipH="1">
            <a:off x="2693988" y="29321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6" name="Line 46"/>
          <p:cNvSpPr>
            <a:spLocks noChangeShapeType="1"/>
          </p:cNvSpPr>
          <p:nvPr/>
        </p:nvSpPr>
        <p:spPr bwMode="auto">
          <a:xfrm>
            <a:off x="2693988" y="293211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7" name="Line 47"/>
          <p:cNvSpPr>
            <a:spLocks noChangeShapeType="1"/>
          </p:cNvSpPr>
          <p:nvPr/>
        </p:nvSpPr>
        <p:spPr bwMode="auto">
          <a:xfrm>
            <a:off x="2693988" y="3389313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8" name="Line 48"/>
          <p:cNvSpPr>
            <a:spLocks noChangeShapeType="1"/>
          </p:cNvSpPr>
          <p:nvPr/>
        </p:nvSpPr>
        <p:spPr bwMode="auto">
          <a:xfrm>
            <a:off x="7235825" y="2703513"/>
            <a:ext cx="182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9" name="Line 49"/>
          <p:cNvSpPr>
            <a:spLocks noChangeShapeType="1"/>
          </p:cNvSpPr>
          <p:nvPr/>
        </p:nvSpPr>
        <p:spPr bwMode="auto">
          <a:xfrm>
            <a:off x="7418388" y="2703513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5810" name="Group 50"/>
          <p:cNvGrpSpPr/>
          <p:nvPr/>
        </p:nvGrpSpPr>
        <p:grpSpPr bwMode="auto">
          <a:xfrm>
            <a:off x="2465388" y="722313"/>
            <a:ext cx="3352800" cy="609600"/>
            <a:chOff x="1536" y="1488"/>
            <a:chExt cx="2112" cy="384"/>
          </a:xfrm>
        </p:grpSpPr>
        <p:sp>
          <p:nvSpPr>
            <p:cNvPr id="245811" name="Oval 51"/>
            <p:cNvSpPr>
              <a:spLocks noChangeArrowheads="1"/>
            </p:cNvSpPr>
            <p:nvPr/>
          </p:nvSpPr>
          <p:spPr bwMode="auto">
            <a:xfrm>
              <a:off x="1824" y="177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12" name="Line 52"/>
            <p:cNvSpPr>
              <a:spLocks noChangeShapeType="1"/>
            </p:cNvSpPr>
            <p:nvPr/>
          </p:nvSpPr>
          <p:spPr bwMode="auto">
            <a:xfrm>
              <a:off x="1536" y="182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3" name="Line 53"/>
            <p:cNvSpPr>
              <a:spLocks noChangeShapeType="1"/>
            </p:cNvSpPr>
            <p:nvPr/>
          </p:nvSpPr>
          <p:spPr bwMode="auto">
            <a:xfrm flipV="1">
              <a:off x="1872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4" name="Line 54"/>
            <p:cNvSpPr>
              <a:spLocks noChangeShapeType="1"/>
            </p:cNvSpPr>
            <p:nvPr/>
          </p:nvSpPr>
          <p:spPr bwMode="auto">
            <a:xfrm>
              <a:off x="1872" y="14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5" name="Line 55"/>
            <p:cNvSpPr>
              <a:spLocks noChangeShapeType="1"/>
            </p:cNvSpPr>
            <p:nvPr/>
          </p:nvSpPr>
          <p:spPr bwMode="auto">
            <a:xfrm>
              <a:off x="3264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6" name="Line 56"/>
            <p:cNvSpPr>
              <a:spLocks noChangeShapeType="1"/>
            </p:cNvSpPr>
            <p:nvPr/>
          </p:nvSpPr>
          <p:spPr bwMode="auto">
            <a:xfrm>
              <a:off x="3264" y="17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817" name="Line 57"/>
          <p:cNvSpPr>
            <a:spLocks noChangeShapeType="1"/>
          </p:cNvSpPr>
          <p:nvPr/>
        </p:nvSpPr>
        <p:spPr bwMode="auto">
          <a:xfrm flipH="1">
            <a:off x="788988" y="12557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19" name="Oval 59"/>
          <p:cNvSpPr>
            <a:spLocks noChangeArrowheads="1"/>
          </p:cNvSpPr>
          <p:nvPr/>
        </p:nvSpPr>
        <p:spPr bwMode="auto">
          <a:xfrm>
            <a:off x="7723188" y="7985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21" name="Line 61"/>
          <p:cNvSpPr>
            <a:spLocks noChangeShapeType="1"/>
          </p:cNvSpPr>
          <p:nvPr/>
        </p:nvSpPr>
        <p:spPr bwMode="auto">
          <a:xfrm>
            <a:off x="7113588" y="11795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2" name="Line 62"/>
          <p:cNvSpPr>
            <a:spLocks noChangeShapeType="1"/>
          </p:cNvSpPr>
          <p:nvPr/>
        </p:nvSpPr>
        <p:spPr bwMode="auto">
          <a:xfrm>
            <a:off x="5513388" y="722313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3" name="Line 63"/>
          <p:cNvSpPr>
            <a:spLocks noChangeShapeType="1"/>
          </p:cNvSpPr>
          <p:nvPr/>
        </p:nvSpPr>
        <p:spPr bwMode="auto">
          <a:xfrm flipV="1">
            <a:off x="788988" y="188913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4" name="Line 64"/>
          <p:cNvSpPr>
            <a:spLocks noChangeShapeType="1"/>
          </p:cNvSpPr>
          <p:nvPr/>
        </p:nvSpPr>
        <p:spPr bwMode="auto">
          <a:xfrm>
            <a:off x="788988" y="188913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5" name="Line 65"/>
          <p:cNvSpPr>
            <a:spLocks noChangeShapeType="1"/>
          </p:cNvSpPr>
          <p:nvPr/>
        </p:nvSpPr>
        <p:spPr bwMode="auto">
          <a:xfrm>
            <a:off x="7875588" y="8747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6" name="Line 66"/>
          <p:cNvSpPr>
            <a:spLocks noChangeShapeType="1"/>
          </p:cNvSpPr>
          <p:nvPr/>
        </p:nvSpPr>
        <p:spPr bwMode="auto">
          <a:xfrm>
            <a:off x="7951788" y="188913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8" name="Oval 68"/>
          <p:cNvSpPr>
            <a:spLocks noChangeArrowheads="1"/>
          </p:cNvSpPr>
          <p:nvPr/>
        </p:nvSpPr>
        <p:spPr bwMode="auto">
          <a:xfrm>
            <a:off x="8408988" y="790575"/>
            <a:ext cx="163512" cy="160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29" name="Line 69"/>
          <p:cNvSpPr>
            <a:spLocks noChangeShapeType="1"/>
          </p:cNvSpPr>
          <p:nvPr/>
        </p:nvSpPr>
        <p:spPr bwMode="auto">
          <a:xfrm>
            <a:off x="8561388" y="874713"/>
            <a:ext cx="2460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1" name="Rectangle 71"/>
          <p:cNvSpPr>
            <a:spLocks noChangeArrowheads="1"/>
          </p:cNvSpPr>
          <p:nvPr/>
        </p:nvSpPr>
        <p:spPr bwMode="auto">
          <a:xfrm>
            <a:off x="8561388" y="3492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5832" name="Group 72"/>
          <p:cNvGrpSpPr/>
          <p:nvPr/>
        </p:nvGrpSpPr>
        <p:grpSpPr bwMode="auto">
          <a:xfrm>
            <a:off x="4827588" y="722313"/>
            <a:ext cx="990600" cy="2133600"/>
            <a:chOff x="3024" y="1488"/>
            <a:chExt cx="624" cy="1344"/>
          </a:xfrm>
        </p:grpSpPr>
        <p:sp>
          <p:nvSpPr>
            <p:cNvPr id="245833" name="Line 73"/>
            <p:cNvSpPr>
              <a:spLocks noChangeShapeType="1"/>
            </p:cNvSpPr>
            <p:nvPr/>
          </p:nvSpPr>
          <p:spPr bwMode="auto">
            <a:xfrm>
              <a:off x="3024" y="182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4" name="Line 74"/>
            <p:cNvSpPr>
              <a:spLocks noChangeShapeType="1"/>
            </p:cNvSpPr>
            <p:nvPr/>
          </p:nvSpPr>
          <p:spPr bwMode="auto">
            <a:xfrm>
              <a:off x="3456" y="148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5" name="Line 75"/>
            <p:cNvSpPr>
              <a:spLocks noChangeShapeType="1"/>
            </p:cNvSpPr>
            <p:nvPr/>
          </p:nvSpPr>
          <p:spPr bwMode="auto">
            <a:xfrm>
              <a:off x="3456" y="28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6" name="Oval 76"/>
            <p:cNvSpPr>
              <a:spLocks noChangeArrowheads="1"/>
            </p:cNvSpPr>
            <p:nvPr/>
          </p:nvSpPr>
          <p:spPr bwMode="auto">
            <a:xfrm>
              <a:off x="3408" y="177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37" name="Line 77"/>
          <p:cNvSpPr>
            <a:spLocks noChangeShapeType="1"/>
          </p:cNvSpPr>
          <p:nvPr/>
        </p:nvSpPr>
        <p:spPr bwMode="auto">
          <a:xfrm flipH="1">
            <a:off x="788988" y="19415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8" name="Line 78"/>
          <p:cNvSpPr>
            <a:spLocks noChangeShapeType="1"/>
          </p:cNvSpPr>
          <p:nvPr/>
        </p:nvSpPr>
        <p:spPr bwMode="auto">
          <a:xfrm>
            <a:off x="7889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9" name="Line 79"/>
          <p:cNvSpPr>
            <a:spLocks noChangeShapeType="1"/>
          </p:cNvSpPr>
          <p:nvPr/>
        </p:nvSpPr>
        <p:spPr bwMode="auto">
          <a:xfrm flipH="1">
            <a:off x="2846388" y="194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0" name="Line 80"/>
          <p:cNvSpPr>
            <a:spLocks noChangeShapeType="1"/>
          </p:cNvSpPr>
          <p:nvPr/>
        </p:nvSpPr>
        <p:spPr bwMode="auto">
          <a:xfrm>
            <a:off x="28463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1" name="Line 81"/>
          <p:cNvSpPr>
            <a:spLocks noChangeShapeType="1"/>
          </p:cNvSpPr>
          <p:nvPr/>
        </p:nvSpPr>
        <p:spPr bwMode="auto">
          <a:xfrm flipH="1">
            <a:off x="5132388" y="194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2" name="Line 82"/>
          <p:cNvSpPr>
            <a:spLocks noChangeShapeType="1"/>
          </p:cNvSpPr>
          <p:nvPr/>
        </p:nvSpPr>
        <p:spPr bwMode="auto">
          <a:xfrm>
            <a:off x="51323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3" name="Line 83"/>
          <p:cNvSpPr>
            <a:spLocks noChangeShapeType="1"/>
          </p:cNvSpPr>
          <p:nvPr/>
        </p:nvSpPr>
        <p:spPr bwMode="auto">
          <a:xfrm>
            <a:off x="560388" y="3846513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4" name="Oval 84"/>
          <p:cNvSpPr>
            <a:spLocks noChangeArrowheads="1"/>
          </p:cNvSpPr>
          <p:nvPr/>
        </p:nvSpPr>
        <p:spPr bwMode="auto">
          <a:xfrm>
            <a:off x="7875588" y="7985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45" name="Rectangle 85"/>
          <p:cNvSpPr>
            <a:spLocks noChangeArrowheads="1"/>
          </p:cNvSpPr>
          <p:nvPr/>
        </p:nvSpPr>
        <p:spPr bwMode="auto">
          <a:xfrm>
            <a:off x="395288" y="38608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(1)求方程组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5846" name="Group 86"/>
          <p:cNvGrpSpPr/>
          <p:nvPr/>
        </p:nvGrpSpPr>
        <p:grpSpPr bwMode="auto">
          <a:xfrm>
            <a:off x="1916705" y="4509120"/>
            <a:ext cx="4713288" cy="555625"/>
            <a:chOff x="816" y="576"/>
            <a:chExt cx="2969" cy="350"/>
          </a:xfrm>
        </p:grpSpPr>
        <p:graphicFrame>
          <p:nvGraphicFramePr>
            <p:cNvPr id="245847" name="Object 87"/>
            <p:cNvGraphicFramePr>
              <a:graphicFrameLocks noChangeAspect="1"/>
            </p:cNvGraphicFramePr>
            <p:nvPr/>
          </p:nvGraphicFramePr>
          <p:xfrm>
            <a:off x="816" y="576"/>
            <a:ext cx="183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077" name="Equation" r:id="rId1" imgW="2235200" imgH="431800" progId="Equation.3">
                    <p:embed/>
                  </p:oleObj>
                </mc:Choice>
                <mc:Fallback>
                  <p:oleObj name="Equation" r:id="rId1" imgW="2235200" imgH="431800" progId="Equation.3">
                    <p:embed/>
                    <p:pic>
                      <p:nvPicPr>
                        <p:cNvPr id="0" name="Picture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839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8" name="Object 88"/>
            <p:cNvGraphicFramePr>
              <a:graphicFrameLocks noChangeAspect="1"/>
            </p:cNvGraphicFramePr>
            <p:nvPr/>
          </p:nvGraphicFramePr>
          <p:xfrm>
            <a:off x="3216" y="576"/>
            <a:ext cx="56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078" name="Equation" r:id="rId3" imgW="685800" imgH="342900" progId="Equation.3">
                    <p:embed/>
                  </p:oleObj>
                </mc:Choice>
                <mc:Fallback>
                  <p:oleObj name="Equation" r:id="rId3" imgW="685800" imgH="342900" progId="Equation.3">
                    <p:embed/>
                    <p:pic>
                      <p:nvPicPr>
                        <p:cNvPr id="0" name="Picture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576"/>
                          <a:ext cx="56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49" name="Group 89"/>
          <p:cNvGrpSpPr/>
          <p:nvPr/>
        </p:nvGrpSpPr>
        <p:grpSpPr bwMode="auto">
          <a:xfrm>
            <a:off x="1871700" y="4940920"/>
            <a:ext cx="7073900" cy="633412"/>
            <a:chOff x="768" y="1008"/>
            <a:chExt cx="4456" cy="399"/>
          </a:xfrm>
        </p:grpSpPr>
        <p:graphicFrame>
          <p:nvGraphicFramePr>
            <p:cNvPr id="245850" name="Object 90"/>
            <p:cNvGraphicFramePr>
              <a:graphicFrameLocks noChangeAspect="1"/>
            </p:cNvGraphicFramePr>
            <p:nvPr/>
          </p:nvGraphicFramePr>
          <p:xfrm>
            <a:off x="768" y="1104"/>
            <a:ext cx="70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079" name="Equation" r:id="rId5" imgW="850900" imgH="368300" progId="Equation.3">
                    <p:embed/>
                  </p:oleObj>
                </mc:Choice>
                <mc:Fallback>
                  <p:oleObj name="Equation" r:id="rId5" imgW="850900" imgH="368300" progId="Equation.3">
                    <p:embed/>
                    <p:pic>
                      <p:nvPicPr>
                        <p:cNvPr id="0" name="Picture 1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04"/>
                          <a:ext cx="70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1" name="Object 91"/>
            <p:cNvGraphicFramePr>
              <a:graphicFrameLocks noChangeAspect="1"/>
            </p:cNvGraphicFramePr>
            <p:nvPr/>
          </p:nvGraphicFramePr>
          <p:xfrm>
            <a:off x="3216" y="1008"/>
            <a:ext cx="200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080" name="Equation" r:id="rId7" imgW="2438400" imgH="482600" progId="Equation.3">
                    <p:embed/>
                  </p:oleObj>
                </mc:Choice>
                <mc:Fallback>
                  <p:oleObj name="Equation" r:id="rId7" imgW="2438400" imgH="482600" progId="Equation.3">
                    <p:embed/>
                    <p:pic>
                      <p:nvPicPr>
                        <p:cNvPr id="0" name="Picture 1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008"/>
                          <a:ext cx="2008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52" name="Group 92"/>
          <p:cNvGrpSpPr/>
          <p:nvPr/>
        </p:nvGrpSpPr>
        <p:grpSpPr bwMode="auto">
          <a:xfrm>
            <a:off x="1828053" y="5517182"/>
            <a:ext cx="5129212" cy="577850"/>
            <a:chOff x="720" y="1536"/>
            <a:chExt cx="3231" cy="364"/>
          </a:xfrm>
        </p:grpSpPr>
        <p:graphicFrame>
          <p:nvGraphicFramePr>
            <p:cNvPr id="245853" name="Object 93"/>
            <p:cNvGraphicFramePr>
              <a:graphicFrameLocks noChangeAspect="1"/>
            </p:cNvGraphicFramePr>
            <p:nvPr/>
          </p:nvGraphicFramePr>
          <p:xfrm>
            <a:off x="720" y="1584"/>
            <a:ext cx="93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081" name="Equation" r:id="rId9" imgW="1130300" imgH="381000" progId="Equation.3">
                    <p:embed/>
                  </p:oleObj>
                </mc:Choice>
                <mc:Fallback>
                  <p:oleObj name="Equation" r:id="rId9" imgW="1130300" imgH="381000" progId="Equation.3">
                    <p:embed/>
                    <p:pic>
                      <p:nvPicPr>
                        <p:cNvPr id="0" name="Picture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84"/>
                          <a:ext cx="93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4" name="Object 94"/>
            <p:cNvGraphicFramePr>
              <a:graphicFrameLocks noChangeAspect="1"/>
            </p:cNvGraphicFramePr>
            <p:nvPr/>
          </p:nvGraphicFramePr>
          <p:xfrm>
            <a:off x="3216" y="1536"/>
            <a:ext cx="73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082" name="Equation" r:id="rId11" imgW="889000" imgH="381000" progId="Equation.3">
                    <p:embed/>
                  </p:oleObj>
                </mc:Choice>
                <mc:Fallback>
                  <p:oleObj name="Equation" r:id="rId11" imgW="889000" imgH="381000" progId="Equation.3">
                    <p:embed/>
                    <p:pic>
                      <p:nvPicPr>
                        <p:cNvPr id="0" name="Picture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36"/>
                          <a:ext cx="735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55" name="Object 95"/>
          <p:cNvGraphicFramePr>
            <a:graphicFrameLocks noChangeAspect="1"/>
          </p:cNvGraphicFramePr>
          <p:nvPr/>
        </p:nvGraphicFramePr>
        <p:xfrm>
          <a:off x="2186735" y="6174305"/>
          <a:ext cx="1352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83" name="Equation" r:id="rId13" imgW="1028700" imgH="381000" progId="Equation.3">
                  <p:embed/>
                </p:oleObj>
              </mc:Choice>
              <mc:Fallback>
                <p:oleObj name="Equation" r:id="rId13" imgW="1028700" imgH="381000" progId="Equation.3">
                  <p:embed/>
                  <p:pic>
                    <p:nvPicPr>
                      <p:cNvPr id="0" name="Picture 1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735" y="6174305"/>
                        <a:ext cx="13525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9" name="Oval 99"/>
          <p:cNvSpPr>
            <a:spLocks noChangeArrowheads="1"/>
          </p:cNvSpPr>
          <p:nvPr/>
        </p:nvSpPr>
        <p:spPr bwMode="auto">
          <a:xfrm>
            <a:off x="2484438" y="2636838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60" name="Oval 100"/>
          <p:cNvSpPr>
            <a:spLocks noChangeArrowheads="1"/>
          </p:cNvSpPr>
          <p:nvPr/>
        </p:nvSpPr>
        <p:spPr bwMode="auto">
          <a:xfrm>
            <a:off x="4787900" y="25654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61" name="Oval 101"/>
          <p:cNvSpPr>
            <a:spLocks noChangeArrowheads="1"/>
          </p:cNvSpPr>
          <p:nvPr/>
        </p:nvSpPr>
        <p:spPr bwMode="auto">
          <a:xfrm>
            <a:off x="7092950" y="2636838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" name="Rectangle 81"/>
          <p:cNvSpPr>
            <a:spLocks noChangeArrowheads="1"/>
          </p:cNvSpPr>
          <p:nvPr/>
        </p:nvSpPr>
        <p:spPr bwMode="auto">
          <a:xfrm>
            <a:off x="8403804" y="4986957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161510" y="6101135"/>
            <a:ext cx="1877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206515" y="4734145"/>
            <a:ext cx="108939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371730" y="628326"/>
            <a:ext cx="357190" cy="630238"/>
            <a:chOff x="7177088" y="3041650"/>
            <a:chExt cx="768350" cy="630238"/>
          </a:xfrm>
        </p:grpSpPr>
        <p:sp>
          <p:nvSpPr>
            <p:cNvPr id="105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9" name="AutoShape 36"/>
          <p:cNvSpPr>
            <a:spLocks noChangeArrowheads="1"/>
          </p:cNvSpPr>
          <p:nvPr/>
        </p:nvSpPr>
        <p:spPr bwMode="auto">
          <a:xfrm rot="5400000">
            <a:off x="7958008" y="751026"/>
            <a:ext cx="649288" cy="277504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2973067" y="2500306"/>
            <a:ext cx="347030" cy="630238"/>
            <a:chOff x="7177088" y="3041650"/>
            <a:chExt cx="746495" cy="630238"/>
          </a:xfrm>
        </p:grpSpPr>
        <p:sp>
          <p:nvSpPr>
            <p:cNvPr id="111" name="Arc 92"/>
            <p:cNvSpPr/>
            <p:nvPr/>
          </p:nvSpPr>
          <p:spPr bwMode="auto">
            <a:xfrm>
              <a:off x="7536233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Line 96"/>
            <p:cNvSpPr>
              <a:spLocks noChangeShapeType="1"/>
            </p:cNvSpPr>
            <p:nvPr/>
          </p:nvSpPr>
          <p:spPr bwMode="auto">
            <a:xfrm>
              <a:off x="7198943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929322" y="1000108"/>
            <a:ext cx="357190" cy="630238"/>
            <a:chOff x="7177088" y="3041650"/>
            <a:chExt cx="768350" cy="630238"/>
          </a:xfrm>
        </p:grpSpPr>
        <p:sp>
          <p:nvSpPr>
            <p:cNvPr id="116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21" name="Oval 25"/>
          <p:cNvSpPr>
            <a:spLocks noChangeArrowheads="1"/>
          </p:cNvSpPr>
          <p:nvPr/>
        </p:nvSpPr>
        <p:spPr bwMode="auto">
          <a:xfrm>
            <a:off x="2763416" y="377888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" name="Oval 25"/>
          <p:cNvSpPr>
            <a:spLocks noChangeArrowheads="1"/>
          </p:cNvSpPr>
          <p:nvPr/>
        </p:nvSpPr>
        <p:spPr bwMode="auto">
          <a:xfrm>
            <a:off x="703888" y="37881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5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5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5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2" name="Group 52"/>
          <p:cNvGrpSpPr/>
          <p:nvPr/>
        </p:nvGrpSpPr>
        <p:grpSpPr bwMode="auto">
          <a:xfrm>
            <a:off x="2063958" y="392113"/>
            <a:ext cx="4713287" cy="555625"/>
            <a:chOff x="816" y="576"/>
            <a:chExt cx="2969" cy="350"/>
          </a:xfrm>
        </p:grpSpPr>
        <p:graphicFrame>
          <p:nvGraphicFramePr>
            <p:cNvPr id="41000" name="Object 40"/>
            <p:cNvGraphicFramePr>
              <a:graphicFrameLocks noChangeAspect="1"/>
            </p:cNvGraphicFramePr>
            <p:nvPr/>
          </p:nvGraphicFramePr>
          <p:xfrm>
            <a:off x="816" y="576"/>
            <a:ext cx="183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08" name="Equation" r:id="rId1" imgW="2235200" imgH="431800" progId="Equation.3">
                    <p:embed/>
                  </p:oleObj>
                </mc:Choice>
                <mc:Fallback>
                  <p:oleObj name="Equation" r:id="rId1" imgW="2235200" imgH="431800" progId="Equation.3">
                    <p:embed/>
                    <p:pic>
                      <p:nvPicPr>
                        <p:cNvPr id="0" name="Picture 1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839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2" name="Object 42"/>
            <p:cNvGraphicFramePr>
              <a:graphicFrameLocks noChangeAspect="1"/>
            </p:cNvGraphicFramePr>
            <p:nvPr/>
          </p:nvGraphicFramePr>
          <p:xfrm>
            <a:off x="3216" y="576"/>
            <a:ext cx="56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09" name="Equation" r:id="rId3" imgW="685800" imgH="342900" progId="Equation.3">
                    <p:embed/>
                  </p:oleObj>
                </mc:Choice>
                <mc:Fallback>
                  <p:oleObj name="Equation" r:id="rId3" imgW="685800" imgH="342900" progId="Equation.3">
                    <p:embed/>
                    <p:pic>
                      <p:nvPicPr>
                        <p:cNvPr id="0" name="Picture 1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576"/>
                          <a:ext cx="56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13" name="Group 53"/>
          <p:cNvGrpSpPr/>
          <p:nvPr/>
        </p:nvGrpSpPr>
        <p:grpSpPr bwMode="auto">
          <a:xfrm>
            <a:off x="1998600" y="1077913"/>
            <a:ext cx="7073900" cy="633412"/>
            <a:chOff x="768" y="1008"/>
            <a:chExt cx="4456" cy="399"/>
          </a:xfrm>
        </p:grpSpPr>
        <p:graphicFrame>
          <p:nvGraphicFramePr>
            <p:cNvPr id="41003" name="Object 43"/>
            <p:cNvGraphicFramePr>
              <a:graphicFrameLocks noChangeAspect="1"/>
            </p:cNvGraphicFramePr>
            <p:nvPr/>
          </p:nvGraphicFramePr>
          <p:xfrm>
            <a:off x="768" y="1104"/>
            <a:ext cx="70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10" name="Equation" r:id="rId5" imgW="850900" imgH="368300" progId="Equation.3">
                    <p:embed/>
                  </p:oleObj>
                </mc:Choice>
                <mc:Fallback>
                  <p:oleObj name="Equation" r:id="rId5" imgW="850900" imgH="368300" progId="Equation.3">
                    <p:embed/>
                    <p:pic>
                      <p:nvPicPr>
                        <p:cNvPr id="0" name="Picture 1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04"/>
                          <a:ext cx="70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5" name="Object 45"/>
            <p:cNvGraphicFramePr>
              <a:graphicFrameLocks noChangeAspect="1"/>
            </p:cNvGraphicFramePr>
            <p:nvPr/>
          </p:nvGraphicFramePr>
          <p:xfrm>
            <a:off x="3216" y="1008"/>
            <a:ext cx="200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11" name="Equation" r:id="rId7" imgW="2438400" imgH="482600" progId="Equation.3">
                    <p:embed/>
                  </p:oleObj>
                </mc:Choice>
                <mc:Fallback>
                  <p:oleObj name="Equation" r:id="rId7" imgW="2438400" imgH="482600" progId="Equation.3">
                    <p:embed/>
                    <p:pic>
                      <p:nvPicPr>
                        <p:cNvPr id="0" name="Picture 1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008"/>
                          <a:ext cx="2008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14" name="Group 54"/>
          <p:cNvGrpSpPr/>
          <p:nvPr/>
        </p:nvGrpSpPr>
        <p:grpSpPr bwMode="auto">
          <a:xfrm>
            <a:off x="1963068" y="1916113"/>
            <a:ext cx="5129212" cy="577850"/>
            <a:chOff x="720" y="1536"/>
            <a:chExt cx="3231" cy="364"/>
          </a:xfrm>
        </p:grpSpPr>
        <p:graphicFrame>
          <p:nvGraphicFramePr>
            <p:cNvPr id="41006" name="Object 46"/>
            <p:cNvGraphicFramePr>
              <a:graphicFrameLocks noChangeAspect="1"/>
            </p:cNvGraphicFramePr>
            <p:nvPr/>
          </p:nvGraphicFramePr>
          <p:xfrm>
            <a:off x="720" y="1584"/>
            <a:ext cx="93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12" name="Equation" r:id="rId9" imgW="1130300" imgH="381000" progId="Equation.3">
                    <p:embed/>
                  </p:oleObj>
                </mc:Choice>
                <mc:Fallback>
                  <p:oleObj name="Equation" r:id="rId9" imgW="1130300" imgH="381000" progId="Equation.3">
                    <p:embed/>
                    <p:pic>
                      <p:nvPicPr>
                        <p:cNvPr id="0" name="Picture 1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84"/>
                          <a:ext cx="93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7" name="Object 47"/>
            <p:cNvGraphicFramePr>
              <a:graphicFrameLocks noChangeAspect="1"/>
            </p:cNvGraphicFramePr>
            <p:nvPr/>
          </p:nvGraphicFramePr>
          <p:xfrm>
            <a:off x="3216" y="1536"/>
            <a:ext cx="73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13" name="Equation" r:id="rId11" imgW="889000" imgH="381000" progId="Equation.3">
                    <p:embed/>
                  </p:oleObj>
                </mc:Choice>
                <mc:Fallback>
                  <p:oleObj name="Equation" r:id="rId11" imgW="889000" imgH="381000" progId="Equation.3">
                    <p:embed/>
                    <p:pic>
                      <p:nvPicPr>
                        <p:cNvPr id="0" name="Picture 1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36"/>
                          <a:ext cx="735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08" name="Object 48"/>
          <p:cNvGraphicFramePr>
            <a:graphicFrameLocks noChangeAspect="1"/>
          </p:cNvGraphicFramePr>
          <p:nvPr/>
        </p:nvGraphicFramePr>
        <p:xfrm>
          <a:off x="2141730" y="3152375"/>
          <a:ext cx="1352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14" name="Equation" r:id="rId13" imgW="1028700" imgH="381000" progId="Equation.3">
                  <p:embed/>
                </p:oleObj>
              </mc:Choice>
              <mc:Fallback>
                <p:oleObj name="Equation" r:id="rId13" imgW="1028700" imgH="381000" progId="Equation.3">
                  <p:embed/>
                  <p:pic>
                    <p:nvPicPr>
                      <p:cNvPr id="0" name="Picture 1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730" y="3152375"/>
                        <a:ext cx="13525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9" name="Object 49"/>
          <p:cNvGraphicFramePr>
            <a:graphicFrameLocks noChangeAspect="1"/>
          </p:cNvGraphicFramePr>
          <p:nvPr/>
        </p:nvGraphicFramePr>
        <p:xfrm>
          <a:off x="2096725" y="4276288"/>
          <a:ext cx="48021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15" name="Equation" r:id="rId15" imgW="3670300" imgH="431800" progId="Equation.3">
                  <p:embed/>
                </p:oleObj>
              </mc:Choice>
              <mc:Fallback>
                <p:oleObj name="Equation" r:id="rId15" imgW="3670300" imgH="431800" progId="Equation.3">
                  <p:embed/>
                  <p:pic>
                    <p:nvPicPr>
                      <p:cNvPr id="0" name="Picture 1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25" y="4276288"/>
                        <a:ext cx="48021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0" name="Object 50"/>
          <p:cNvGraphicFramePr>
            <a:graphicFrameLocks noChangeAspect="1"/>
          </p:cNvGraphicFramePr>
          <p:nvPr/>
        </p:nvGraphicFramePr>
        <p:xfrm>
          <a:off x="2096725" y="5038288"/>
          <a:ext cx="55721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16" name="Equation" r:id="rId17" imgW="4254500" imgH="431800" progId="Equation.3">
                  <p:embed/>
                </p:oleObj>
              </mc:Choice>
              <mc:Fallback>
                <p:oleObj name="Equation" r:id="rId17" imgW="4254500" imgH="431800" progId="Equation.3">
                  <p:embed/>
                  <p:pic>
                    <p:nvPicPr>
                      <p:cNvPr id="0" name="Picture 1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25" y="5038288"/>
                        <a:ext cx="55721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1" name="Object 51"/>
          <p:cNvGraphicFramePr>
            <a:graphicFrameLocks noChangeAspect="1"/>
          </p:cNvGraphicFramePr>
          <p:nvPr/>
        </p:nvGraphicFramePr>
        <p:xfrm>
          <a:off x="2096725" y="5800288"/>
          <a:ext cx="53609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17" name="Equation" r:id="rId19" imgW="4102100" imgH="431800" progId="Equation.3">
                  <p:embed/>
                </p:oleObj>
              </mc:Choice>
              <mc:Fallback>
                <p:oleObj name="Equation" r:id="rId19" imgW="4102100" imgH="431800" progId="Equation.3">
                  <p:embed/>
                  <p:pic>
                    <p:nvPicPr>
                      <p:cNvPr id="0" name="Picture 1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25" y="5800288"/>
                        <a:ext cx="53609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1"/>
          <p:cNvSpPr>
            <a:spLocks noChangeArrowheads="1"/>
          </p:cNvSpPr>
          <p:nvPr/>
        </p:nvSpPr>
        <p:spPr bwMode="auto">
          <a:xfrm>
            <a:off x="2247537" y="56748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Rectangle 60"/>
          <p:cNvSpPr>
            <a:spLocks noChangeArrowheads="1"/>
          </p:cNvSpPr>
          <p:nvPr/>
        </p:nvSpPr>
        <p:spPr bwMode="auto">
          <a:xfrm>
            <a:off x="0" y="3106982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61"/>
          <p:cNvSpPr>
            <a:spLocks noChangeArrowheads="1"/>
          </p:cNvSpPr>
          <p:nvPr/>
        </p:nvSpPr>
        <p:spPr bwMode="auto">
          <a:xfrm>
            <a:off x="26495" y="1240595"/>
            <a:ext cx="1787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71500" y="515165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36" name="Group 52"/>
          <p:cNvGrpSpPr/>
          <p:nvPr/>
        </p:nvGrpSpPr>
        <p:grpSpPr bwMode="auto">
          <a:xfrm>
            <a:off x="457200" y="2133600"/>
            <a:ext cx="7332663" cy="4495800"/>
            <a:chOff x="288" y="1344"/>
            <a:chExt cx="4619" cy="2832"/>
          </a:xfrm>
        </p:grpSpPr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288" y="1344"/>
              <a:ext cx="46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Y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  <a:endPara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480" y="1728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4272" y="1392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>
              <a:off x="2016" y="1440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914400" y="3276600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0  0   1    0     1     0     0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914400" y="36576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0  1   0    0     1     1     0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914400" y="41148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0  1   1    1     0     0     0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914400" y="46482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1  0   0    1     0     1     0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914400" y="51816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1  0   1    1     1     0     0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914400" y="5637213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1  1   0    0     0     0     1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914400" y="6094413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1  1   1    0     0     0     1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914400" y="27432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0  0   0    0     0     1     0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0" y="15240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(2)求状态转换表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037" name="Group 53"/>
          <p:cNvGrpSpPr/>
          <p:nvPr/>
        </p:nvGrpSpPr>
        <p:grpSpPr bwMode="auto">
          <a:xfrm>
            <a:off x="685800" y="685800"/>
            <a:ext cx="7588250" cy="1316038"/>
            <a:chOff x="432" y="432"/>
            <a:chExt cx="4780" cy="829"/>
          </a:xfrm>
        </p:grpSpPr>
        <p:graphicFrame>
          <p:nvGraphicFramePr>
            <p:cNvPr id="42031" name="Object 47"/>
            <p:cNvGraphicFramePr>
              <a:graphicFrameLocks noChangeAspect="1"/>
            </p:cNvGraphicFramePr>
            <p:nvPr/>
          </p:nvGraphicFramePr>
          <p:xfrm>
            <a:off x="432" y="528"/>
            <a:ext cx="170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38" name="Equation" r:id="rId1" imgW="2070100" imgH="431800" progId="Equation.3">
                    <p:embed/>
                  </p:oleObj>
                </mc:Choice>
                <mc:Fallback>
                  <p:oleObj name="Equation" r:id="rId1" imgW="2070100" imgH="431800" progId="Equation.3">
                    <p:embed/>
                    <p:pic>
                      <p:nvPicPr>
                        <p:cNvPr id="0" name="Picture 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28"/>
                          <a:ext cx="1705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2" name="Object 48"/>
            <p:cNvGraphicFramePr>
              <a:graphicFrameLocks noChangeAspect="1"/>
            </p:cNvGraphicFramePr>
            <p:nvPr/>
          </p:nvGraphicFramePr>
          <p:xfrm>
            <a:off x="3072" y="432"/>
            <a:ext cx="214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39" name="Equation" r:id="rId3" imgW="2590800" imgH="431800" progId="Equation.3">
                    <p:embed/>
                  </p:oleObj>
                </mc:Choice>
                <mc:Fallback>
                  <p:oleObj name="Equation" r:id="rId3" imgW="2590800" imgH="431800" progId="Equation.3">
                    <p:embed/>
                    <p:pic>
                      <p:nvPicPr>
                        <p:cNvPr id="0" name="Picture 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2140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3" name="Object 49"/>
            <p:cNvGraphicFramePr>
              <a:graphicFrameLocks noChangeAspect="1"/>
            </p:cNvGraphicFramePr>
            <p:nvPr/>
          </p:nvGraphicFramePr>
          <p:xfrm>
            <a:off x="432" y="912"/>
            <a:ext cx="202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40" name="Equation" r:id="rId5" imgW="2451100" imgH="431800" progId="Equation.3">
                    <p:embed/>
                  </p:oleObj>
                </mc:Choice>
                <mc:Fallback>
                  <p:oleObj name="Equation" r:id="rId5" imgW="2451100" imgH="431800" progId="Equation.3">
                    <p:embed/>
                    <p:pic>
                      <p:nvPicPr>
                        <p:cNvPr id="0" name="Picture 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912"/>
                          <a:ext cx="2023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4" name="Object 50"/>
            <p:cNvGraphicFramePr>
              <a:graphicFrameLocks noChangeAspect="1"/>
            </p:cNvGraphicFramePr>
            <p:nvPr/>
          </p:nvGraphicFramePr>
          <p:xfrm>
            <a:off x="3120" y="912"/>
            <a:ext cx="85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41" name="Equation" r:id="rId7" imgW="1028700" imgH="381000" progId="Equation.3">
                    <p:embed/>
                  </p:oleObj>
                </mc:Choice>
                <mc:Fallback>
                  <p:oleObj name="Equation" r:id="rId7" imgW="1028700" imgH="381000" progId="Equation.3">
                    <p:embed/>
                    <p:pic>
                      <p:nvPicPr>
                        <p:cNvPr id="0" name="Picture 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912"/>
                          <a:ext cx="85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9" grpId="0" autoUpdateAnimBg="0" build="p"/>
      <p:bldP spid="42020" grpId="0" autoUpdateAnimBg="0" build="p"/>
      <p:bldP spid="42021" grpId="0" autoUpdateAnimBg="0" build="p"/>
      <p:bldP spid="42022" grpId="0" autoUpdateAnimBg="0" build="p"/>
      <p:bldP spid="42023" grpId="0" autoUpdateAnimBg="0" build="p"/>
      <p:bldP spid="42024" grpId="0" autoUpdateAnimBg="0" build="p"/>
      <p:bldP spid="42025" grpId="0" autoUpdateAnimBg="0" build="p"/>
      <p:bldP spid="42029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84188" y="41259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855788" y="41259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227388" y="41259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522788" y="41259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522788" y="55737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151188" y="55737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703388" y="55737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31788" y="55737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108" name="Group 100"/>
          <p:cNvGrpSpPr/>
          <p:nvPr/>
        </p:nvGrpSpPr>
        <p:grpSpPr bwMode="auto">
          <a:xfrm>
            <a:off x="1322388" y="3716338"/>
            <a:ext cx="590550" cy="725487"/>
            <a:chOff x="833" y="2341"/>
            <a:chExt cx="372" cy="457"/>
          </a:xfrm>
        </p:grpSpPr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881" y="2797"/>
              <a:ext cx="270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833" y="234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109" name="Group 101"/>
          <p:cNvGrpSpPr/>
          <p:nvPr/>
        </p:nvGrpSpPr>
        <p:grpSpPr bwMode="auto">
          <a:xfrm>
            <a:off x="2617788" y="3744913"/>
            <a:ext cx="590550" cy="695325"/>
            <a:chOff x="1649" y="2359"/>
            <a:chExt cx="372" cy="438"/>
          </a:xfrm>
        </p:grpSpPr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1697" y="2797"/>
              <a:ext cx="28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1649" y="235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110" name="Group 102"/>
          <p:cNvGrpSpPr/>
          <p:nvPr/>
        </p:nvGrpSpPr>
        <p:grpSpPr bwMode="auto">
          <a:xfrm>
            <a:off x="4065588" y="3821113"/>
            <a:ext cx="590550" cy="619125"/>
            <a:chOff x="2561" y="2407"/>
            <a:chExt cx="372" cy="390"/>
          </a:xfrm>
        </p:grpSpPr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2609" y="2797"/>
              <a:ext cx="24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2561" y="240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111" name="Group 103"/>
          <p:cNvGrpSpPr/>
          <p:nvPr/>
        </p:nvGrpSpPr>
        <p:grpSpPr bwMode="auto">
          <a:xfrm>
            <a:off x="4979988" y="4735513"/>
            <a:ext cx="590550" cy="847725"/>
            <a:chOff x="3137" y="2983"/>
            <a:chExt cx="372" cy="534"/>
          </a:xfrm>
        </p:grpSpPr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3137" y="2989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3137" y="298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112" name="Group 104"/>
          <p:cNvGrpSpPr/>
          <p:nvPr/>
        </p:nvGrpSpPr>
        <p:grpSpPr bwMode="auto">
          <a:xfrm>
            <a:off x="3989388" y="5802313"/>
            <a:ext cx="666750" cy="579437"/>
            <a:chOff x="2513" y="3655"/>
            <a:chExt cx="420" cy="365"/>
          </a:xfrm>
        </p:grpSpPr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H="1">
              <a:off x="2513" y="3709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2561" y="36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113" name="Group 105"/>
          <p:cNvGrpSpPr/>
          <p:nvPr/>
        </p:nvGrpSpPr>
        <p:grpSpPr bwMode="auto">
          <a:xfrm>
            <a:off x="2617788" y="5802313"/>
            <a:ext cx="590550" cy="579437"/>
            <a:chOff x="1649" y="3655"/>
            <a:chExt cx="372" cy="365"/>
          </a:xfrm>
        </p:grpSpPr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H="1">
              <a:off x="1649" y="3709"/>
              <a:ext cx="33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1649" y="36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114" name="Group 106"/>
          <p:cNvGrpSpPr/>
          <p:nvPr/>
        </p:nvGrpSpPr>
        <p:grpSpPr bwMode="auto">
          <a:xfrm>
            <a:off x="1093788" y="4592638"/>
            <a:ext cx="838200" cy="1069975"/>
            <a:chOff x="689" y="2893"/>
            <a:chExt cx="528" cy="674"/>
          </a:xfrm>
        </p:grpSpPr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H="1" flipV="1">
              <a:off x="829" y="2893"/>
              <a:ext cx="388" cy="67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689" y="3109"/>
              <a:ext cx="37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115" name="Group 107"/>
          <p:cNvGrpSpPr/>
          <p:nvPr/>
        </p:nvGrpSpPr>
        <p:grpSpPr bwMode="auto">
          <a:xfrm>
            <a:off x="179388" y="4745038"/>
            <a:ext cx="590550" cy="762000"/>
            <a:chOff x="113" y="2989"/>
            <a:chExt cx="372" cy="480"/>
          </a:xfrm>
        </p:grpSpPr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V="1">
              <a:off x="449" y="2989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113" y="303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3089" name="Rectangle 81"/>
          <p:cNvSpPr>
            <a:spLocks noChangeArrowheads="1"/>
          </p:cNvSpPr>
          <p:nvPr/>
        </p:nvSpPr>
        <p:spPr bwMode="auto">
          <a:xfrm>
            <a:off x="0" y="1524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 状态转换图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95" name="Line 87"/>
          <p:cNvSpPr>
            <a:spLocks noChangeShapeType="1"/>
          </p:cNvSpPr>
          <p:nvPr/>
        </p:nvSpPr>
        <p:spPr bwMode="auto">
          <a:xfrm flipV="1">
            <a:off x="4564063" y="765175"/>
            <a:ext cx="4257675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96" name="Line 88"/>
          <p:cNvSpPr>
            <a:spLocks noChangeShapeType="1"/>
          </p:cNvSpPr>
          <p:nvPr/>
        </p:nvSpPr>
        <p:spPr bwMode="auto">
          <a:xfrm>
            <a:off x="6013450" y="404813"/>
            <a:ext cx="0" cy="309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3097" name="Group 89"/>
          <p:cNvGrpSpPr/>
          <p:nvPr/>
        </p:nvGrpSpPr>
        <p:grpSpPr bwMode="auto">
          <a:xfrm>
            <a:off x="4284663" y="333375"/>
            <a:ext cx="4625975" cy="3205163"/>
            <a:chOff x="476" y="845"/>
            <a:chExt cx="3532" cy="2815"/>
          </a:xfrm>
        </p:grpSpPr>
        <p:sp>
          <p:nvSpPr>
            <p:cNvPr id="43098" name="Rectangle 90"/>
            <p:cNvSpPr>
              <a:spLocks noChangeArrowheads="1"/>
            </p:cNvSpPr>
            <p:nvPr/>
          </p:nvSpPr>
          <p:spPr bwMode="auto">
            <a:xfrm>
              <a:off x="476" y="845"/>
              <a:ext cx="353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Y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  <a:endPara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099" name="Rectangle 91"/>
            <p:cNvSpPr>
              <a:spLocks noChangeArrowheads="1"/>
            </p:cNvSpPr>
            <p:nvPr/>
          </p:nvSpPr>
          <p:spPr bwMode="auto">
            <a:xfrm>
              <a:off x="748" y="1555"/>
              <a:ext cx="314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0  0   1    0     1     0     0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100" name="Rectangle 92"/>
            <p:cNvSpPr>
              <a:spLocks noChangeArrowheads="1"/>
            </p:cNvSpPr>
            <p:nvPr/>
          </p:nvSpPr>
          <p:spPr bwMode="auto">
            <a:xfrm>
              <a:off x="748" y="1806"/>
              <a:ext cx="31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0  1   0    0     1     1     0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101" name="Rectangle 93"/>
            <p:cNvSpPr>
              <a:spLocks noChangeArrowheads="1"/>
            </p:cNvSpPr>
            <p:nvPr/>
          </p:nvSpPr>
          <p:spPr bwMode="auto">
            <a:xfrm>
              <a:off x="748" y="2093"/>
              <a:ext cx="31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0  1   1    1     0     0     0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102" name="Rectangle 94"/>
            <p:cNvSpPr>
              <a:spLocks noChangeArrowheads="1"/>
            </p:cNvSpPr>
            <p:nvPr/>
          </p:nvSpPr>
          <p:spPr bwMode="auto">
            <a:xfrm>
              <a:off x="748" y="2429"/>
              <a:ext cx="31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1  0   0    1     0     1     0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103" name="Rectangle 95"/>
            <p:cNvSpPr>
              <a:spLocks noChangeArrowheads="1"/>
            </p:cNvSpPr>
            <p:nvPr/>
          </p:nvSpPr>
          <p:spPr bwMode="auto">
            <a:xfrm>
              <a:off x="748" y="2766"/>
              <a:ext cx="314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1  0   1    1     1     0     0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104" name="Rectangle 96"/>
            <p:cNvSpPr>
              <a:spLocks noChangeArrowheads="1"/>
            </p:cNvSpPr>
            <p:nvPr/>
          </p:nvSpPr>
          <p:spPr bwMode="auto">
            <a:xfrm>
              <a:off x="748" y="3042"/>
              <a:ext cx="314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1  1   0    0     0     0     1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105" name="Rectangle 97"/>
            <p:cNvSpPr>
              <a:spLocks noChangeArrowheads="1"/>
            </p:cNvSpPr>
            <p:nvPr/>
          </p:nvSpPr>
          <p:spPr bwMode="auto">
            <a:xfrm>
              <a:off x="748" y="3338"/>
              <a:ext cx="314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1  1   1    0     0     0     1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106" name="Rectangle 98"/>
            <p:cNvSpPr>
              <a:spLocks noChangeArrowheads="1"/>
            </p:cNvSpPr>
            <p:nvPr/>
          </p:nvSpPr>
          <p:spPr bwMode="auto">
            <a:xfrm>
              <a:off x="748" y="1228"/>
              <a:ext cx="314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0  0   0    0     0     1     0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3107" name="Line 99"/>
          <p:cNvSpPr>
            <a:spLocks noChangeShapeType="1"/>
          </p:cNvSpPr>
          <p:nvPr/>
        </p:nvSpPr>
        <p:spPr bwMode="auto">
          <a:xfrm>
            <a:off x="8245475" y="404813"/>
            <a:ext cx="0" cy="3024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14636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>
            <a:off x="14636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29" name="Line 97"/>
          <p:cNvSpPr>
            <a:spLocks noChangeShapeType="1"/>
          </p:cNvSpPr>
          <p:nvPr/>
        </p:nvSpPr>
        <p:spPr bwMode="auto">
          <a:xfrm flipV="1">
            <a:off x="17684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0" name="Line 98"/>
          <p:cNvSpPr>
            <a:spLocks noChangeShapeType="1"/>
          </p:cNvSpPr>
          <p:nvPr/>
        </p:nvSpPr>
        <p:spPr bwMode="auto">
          <a:xfrm>
            <a:off x="1768475" y="3052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1" name="Line 99"/>
          <p:cNvSpPr>
            <a:spLocks noChangeShapeType="1"/>
          </p:cNvSpPr>
          <p:nvPr/>
        </p:nvSpPr>
        <p:spPr bwMode="auto">
          <a:xfrm>
            <a:off x="20732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2" name="Line 100"/>
          <p:cNvSpPr>
            <a:spLocks noChangeShapeType="1"/>
          </p:cNvSpPr>
          <p:nvPr/>
        </p:nvSpPr>
        <p:spPr bwMode="auto">
          <a:xfrm>
            <a:off x="20732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3" name="Line 101"/>
          <p:cNvSpPr>
            <a:spLocks noChangeShapeType="1"/>
          </p:cNvSpPr>
          <p:nvPr/>
        </p:nvSpPr>
        <p:spPr bwMode="auto">
          <a:xfrm flipV="1">
            <a:off x="23780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4" name="Line 102"/>
          <p:cNvSpPr>
            <a:spLocks noChangeShapeType="1"/>
          </p:cNvSpPr>
          <p:nvPr/>
        </p:nvSpPr>
        <p:spPr bwMode="auto">
          <a:xfrm>
            <a:off x="23780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5" name="Line 103"/>
          <p:cNvSpPr>
            <a:spLocks noChangeShapeType="1"/>
          </p:cNvSpPr>
          <p:nvPr/>
        </p:nvSpPr>
        <p:spPr bwMode="auto">
          <a:xfrm flipH="1">
            <a:off x="12350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6" name="Line 104"/>
          <p:cNvSpPr>
            <a:spLocks noChangeShapeType="1"/>
          </p:cNvSpPr>
          <p:nvPr/>
        </p:nvSpPr>
        <p:spPr bwMode="auto">
          <a:xfrm>
            <a:off x="26828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7" name="Line 105"/>
          <p:cNvSpPr>
            <a:spLocks noChangeShapeType="1"/>
          </p:cNvSpPr>
          <p:nvPr/>
        </p:nvSpPr>
        <p:spPr bwMode="auto">
          <a:xfrm>
            <a:off x="26828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8" name="Line 106"/>
          <p:cNvSpPr>
            <a:spLocks noChangeShapeType="1"/>
          </p:cNvSpPr>
          <p:nvPr/>
        </p:nvSpPr>
        <p:spPr bwMode="auto">
          <a:xfrm flipV="1">
            <a:off x="29876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9" name="Line 107"/>
          <p:cNvSpPr>
            <a:spLocks noChangeShapeType="1"/>
          </p:cNvSpPr>
          <p:nvPr/>
        </p:nvSpPr>
        <p:spPr bwMode="auto">
          <a:xfrm>
            <a:off x="2987675" y="3052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0" name="Line 108"/>
          <p:cNvSpPr>
            <a:spLocks noChangeShapeType="1"/>
          </p:cNvSpPr>
          <p:nvPr/>
        </p:nvSpPr>
        <p:spPr bwMode="auto">
          <a:xfrm>
            <a:off x="32924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1" name="Line 109"/>
          <p:cNvSpPr>
            <a:spLocks noChangeShapeType="1"/>
          </p:cNvSpPr>
          <p:nvPr/>
        </p:nvSpPr>
        <p:spPr bwMode="auto">
          <a:xfrm>
            <a:off x="32924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2" name="Line 110"/>
          <p:cNvSpPr>
            <a:spLocks noChangeShapeType="1"/>
          </p:cNvSpPr>
          <p:nvPr/>
        </p:nvSpPr>
        <p:spPr bwMode="auto">
          <a:xfrm flipV="1">
            <a:off x="35972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3" name="Line 111"/>
          <p:cNvSpPr>
            <a:spLocks noChangeShapeType="1"/>
          </p:cNvSpPr>
          <p:nvPr/>
        </p:nvSpPr>
        <p:spPr bwMode="auto">
          <a:xfrm>
            <a:off x="35972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4" name="Line 112"/>
          <p:cNvSpPr>
            <a:spLocks noChangeShapeType="1"/>
          </p:cNvSpPr>
          <p:nvPr/>
        </p:nvSpPr>
        <p:spPr bwMode="auto">
          <a:xfrm flipH="1">
            <a:off x="24542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5" name="Line 113"/>
          <p:cNvSpPr>
            <a:spLocks noChangeShapeType="1"/>
          </p:cNvSpPr>
          <p:nvPr/>
        </p:nvSpPr>
        <p:spPr bwMode="auto">
          <a:xfrm>
            <a:off x="38258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6" name="Line 114"/>
          <p:cNvSpPr>
            <a:spLocks noChangeShapeType="1"/>
          </p:cNvSpPr>
          <p:nvPr/>
        </p:nvSpPr>
        <p:spPr bwMode="auto">
          <a:xfrm>
            <a:off x="38258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7" name="Line 115"/>
          <p:cNvSpPr>
            <a:spLocks noChangeShapeType="1"/>
          </p:cNvSpPr>
          <p:nvPr/>
        </p:nvSpPr>
        <p:spPr bwMode="auto">
          <a:xfrm flipV="1">
            <a:off x="41306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8" name="Line 116"/>
          <p:cNvSpPr>
            <a:spLocks noChangeShapeType="1"/>
          </p:cNvSpPr>
          <p:nvPr/>
        </p:nvSpPr>
        <p:spPr bwMode="auto">
          <a:xfrm flipH="1">
            <a:off x="35972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9" name="Line 117"/>
          <p:cNvSpPr>
            <a:spLocks noChangeShapeType="1"/>
          </p:cNvSpPr>
          <p:nvPr/>
        </p:nvSpPr>
        <p:spPr bwMode="auto">
          <a:xfrm flipH="1">
            <a:off x="854075" y="305276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0" name="Rectangle 118"/>
          <p:cNvSpPr>
            <a:spLocks noChangeArrowheads="1"/>
          </p:cNvSpPr>
          <p:nvPr/>
        </p:nvSpPr>
        <p:spPr bwMode="auto">
          <a:xfrm>
            <a:off x="13874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151" name="Rectangle 119"/>
          <p:cNvSpPr>
            <a:spLocks noChangeArrowheads="1"/>
          </p:cNvSpPr>
          <p:nvPr/>
        </p:nvSpPr>
        <p:spPr bwMode="auto">
          <a:xfrm>
            <a:off x="19970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152" name="Rectangle 120"/>
          <p:cNvSpPr>
            <a:spLocks noChangeArrowheads="1"/>
          </p:cNvSpPr>
          <p:nvPr/>
        </p:nvSpPr>
        <p:spPr bwMode="auto">
          <a:xfrm>
            <a:off x="26066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153" name="Rectangle 121"/>
          <p:cNvSpPr>
            <a:spLocks noChangeArrowheads="1"/>
          </p:cNvSpPr>
          <p:nvPr/>
        </p:nvSpPr>
        <p:spPr bwMode="auto">
          <a:xfrm>
            <a:off x="32162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154" name="Rectangle 122"/>
          <p:cNvSpPr>
            <a:spLocks noChangeArrowheads="1"/>
          </p:cNvSpPr>
          <p:nvPr/>
        </p:nvSpPr>
        <p:spPr bwMode="auto">
          <a:xfrm>
            <a:off x="37496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155" name="Rectangle 123"/>
          <p:cNvSpPr>
            <a:spLocks noChangeArrowheads="1"/>
          </p:cNvSpPr>
          <p:nvPr/>
        </p:nvSpPr>
        <p:spPr bwMode="auto">
          <a:xfrm>
            <a:off x="244475" y="25860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160" name="Line 128"/>
          <p:cNvSpPr>
            <a:spLocks noChangeShapeType="1"/>
          </p:cNvSpPr>
          <p:nvPr/>
        </p:nvSpPr>
        <p:spPr bwMode="auto">
          <a:xfrm>
            <a:off x="41306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3" name="Line 141"/>
          <p:cNvSpPr>
            <a:spLocks noChangeShapeType="1"/>
          </p:cNvSpPr>
          <p:nvPr/>
        </p:nvSpPr>
        <p:spPr bwMode="auto">
          <a:xfrm>
            <a:off x="43592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4" name="Line 142"/>
          <p:cNvSpPr>
            <a:spLocks noChangeShapeType="1"/>
          </p:cNvSpPr>
          <p:nvPr/>
        </p:nvSpPr>
        <p:spPr bwMode="auto">
          <a:xfrm>
            <a:off x="43592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5" name="Line 143"/>
          <p:cNvSpPr>
            <a:spLocks noChangeShapeType="1"/>
          </p:cNvSpPr>
          <p:nvPr/>
        </p:nvSpPr>
        <p:spPr bwMode="auto">
          <a:xfrm flipV="1">
            <a:off x="46640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6" name="Line 144"/>
          <p:cNvSpPr>
            <a:spLocks noChangeShapeType="1"/>
          </p:cNvSpPr>
          <p:nvPr/>
        </p:nvSpPr>
        <p:spPr bwMode="auto">
          <a:xfrm>
            <a:off x="46640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7" name="Line 145"/>
          <p:cNvSpPr>
            <a:spLocks noChangeShapeType="1"/>
          </p:cNvSpPr>
          <p:nvPr/>
        </p:nvSpPr>
        <p:spPr bwMode="auto">
          <a:xfrm>
            <a:off x="48926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8" name="Line 146"/>
          <p:cNvSpPr>
            <a:spLocks noChangeShapeType="1"/>
          </p:cNvSpPr>
          <p:nvPr/>
        </p:nvSpPr>
        <p:spPr bwMode="auto">
          <a:xfrm>
            <a:off x="48926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9" name="Line 147"/>
          <p:cNvSpPr>
            <a:spLocks noChangeShapeType="1"/>
          </p:cNvSpPr>
          <p:nvPr/>
        </p:nvSpPr>
        <p:spPr bwMode="auto">
          <a:xfrm flipV="1">
            <a:off x="51974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80" name="Line 148"/>
          <p:cNvSpPr>
            <a:spLocks noChangeShapeType="1"/>
          </p:cNvSpPr>
          <p:nvPr/>
        </p:nvSpPr>
        <p:spPr bwMode="auto">
          <a:xfrm flipH="1">
            <a:off x="46640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81" name="Line 149"/>
          <p:cNvSpPr>
            <a:spLocks noChangeShapeType="1"/>
          </p:cNvSpPr>
          <p:nvPr/>
        </p:nvSpPr>
        <p:spPr bwMode="auto">
          <a:xfrm>
            <a:off x="5197475" y="30527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216" name="Rectangle 184"/>
          <p:cNvSpPr>
            <a:spLocks noChangeArrowheads="1"/>
          </p:cNvSpPr>
          <p:nvPr/>
        </p:nvSpPr>
        <p:spPr bwMode="auto">
          <a:xfrm>
            <a:off x="42830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217" name="Rectangle 185"/>
          <p:cNvSpPr>
            <a:spLocks noChangeArrowheads="1"/>
          </p:cNvSpPr>
          <p:nvPr/>
        </p:nvSpPr>
        <p:spPr bwMode="auto">
          <a:xfrm>
            <a:off x="48164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4234" name="Group 202"/>
          <p:cNvGrpSpPr/>
          <p:nvPr/>
        </p:nvGrpSpPr>
        <p:grpSpPr bwMode="auto">
          <a:xfrm>
            <a:off x="244475" y="3357563"/>
            <a:ext cx="2133600" cy="2855912"/>
            <a:chOff x="1200" y="1536"/>
            <a:chExt cx="1344" cy="1799"/>
          </a:xfrm>
        </p:grpSpPr>
        <p:sp>
          <p:nvSpPr>
            <p:cNvPr id="44164" name="Line 132"/>
            <p:cNvSpPr>
              <a:spLocks noChangeShapeType="1"/>
            </p:cNvSpPr>
            <p:nvPr/>
          </p:nvSpPr>
          <p:spPr bwMode="auto">
            <a:xfrm>
              <a:off x="2160" y="15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2" name="Line 130"/>
            <p:cNvSpPr>
              <a:spLocks noChangeShapeType="1"/>
            </p:cNvSpPr>
            <p:nvPr/>
          </p:nvSpPr>
          <p:spPr bwMode="auto">
            <a:xfrm>
              <a:off x="1632" y="1824"/>
              <a:ext cx="5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3" name="Line 131"/>
            <p:cNvSpPr>
              <a:spLocks noChangeShapeType="1"/>
            </p:cNvSpPr>
            <p:nvPr/>
          </p:nvSpPr>
          <p:spPr bwMode="auto">
            <a:xfrm>
              <a:off x="2160" y="1536"/>
              <a:ext cx="1" cy="2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2" name="Line 160"/>
            <p:cNvSpPr>
              <a:spLocks noChangeShapeType="1"/>
            </p:cNvSpPr>
            <p:nvPr/>
          </p:nvSpPr>
          <p:spPr bwMode="auto">
            <a:xfrm>
              <a:off x="1632" y="2304"/>
              <a:ext cx="9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3" name="Line 171"/>
            <p:cNvSpPr>
              <a:spLocks noChangeShapeType="1"/>
            </p:cNvSpPr>
            <p:nvPr/>
          </p:nvSpPr>
          <p:spPr bwMode="auto">
            <a:xfrm>
              <a:off x="1632" y="2784"/>
              <a:ext cx="9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1" name="Line 179"/>
            <p:cNvSpPr>
              <a:spLocks noChangeShapeType="1"/>
            </p:cNvSpPr>
            <p:nvPr/>
          </p:nvSpPr>
          <p:spPr bwMode="auto">
            <a:xfrm>
              <a:off x="1632" y="321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8" name="Rectangle 186"/>
            <p:cNvSpPr>
              <a:spLocks noChangeArrowheads="1"/>
            </p:cNvSpPr>
            <p:nvPr/>
          </p:nvSpPr>
          <p:spPr bwMode="auto">
            <a:xfrm>
              <a:off x="1200" y="158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219" name="Rectangle 187"/>
            <p:cNvSpPr>
              <a:spLocks noChangeArrowheads="1"/>
            </p:cNvSpPr>
            <p:nvPr/>
          </p:nvSpPr>
          <p:spPr bwMode="auto">
            <a:xfrm>
              <a:off x="1200" y="206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220" name="Rectangle 188"/>
            <p:cNvSpPr>
              <a:spLocks noChangeArrowheads="1"/>
            </p:cNvSpPr>
            <p:nvPr/>
          </p:nvSpPr>
          <p:spPr bwMode="auto">
            <a:xfrm>
              <a:off x="1200" y="254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221" name="Rectangle 189"/>
            <p:cNvSpPr>
              <a:spLocks noChangeArrowheads="1"/>
            </p:cNvSpPr>
            <p:nvPr/>
          </p:nvSpPr>
          <p:spPr bwMode="auto">
            <a:xfrm>
              <a:off x="1248" y="297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0" y="3810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(4) 时序图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4237" name="Group 205"/>
          <p:cNvGrpSpPr/>
          <p:nvPr/>
        </p:nvGrpSpPr>
        <p:grpSpPr bwMode="auto">
          <a:xfrm>
            <a:off x="2301875" y="3357563"/>
            <a:ext cx="685800" cy="2667000"/>
            <a:chOff x="2496" y="1536"/>
            <a:chExt cx="432" cy="1680"/>
          </a:xfrm>
        </p:grpSpPr>
        <p:sp>
          <p:nvSpPr>
            <p:cNvPr id="44165" name="Line 133"/>
            <p:cNvSpPr>
              <a:spLocks noChangeShapeType="1"/>
            </p:cNvSpPr>
            <p:nvPr/>
          </p:nvSpPr>
          <p:spPr bwMode="auto">
            <a:xfrm>
              <a:off x="2544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6" name="Line 134"/>
            <p:cNvSpPr>
              <a:spLocks noChangeShapeType="1"/>
            </p:cNvSpPr>
            <p:nvPr/>
          </p:nvSpPr>
          <p:spPr bwMode="auto">
            <a:xfrm>
              <a:off x="2544" y="18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3" name="Line 161"/>
            <p:cNvSpPr>
              <a:spLocks noChangeShapeType="1"/>
            </p:cNvSpPr>
            <p:nvPr/>
          </p:nvSpPr>
          <p:spPr bwMode="auto">
            <a:xfrm>
              <a:off x="2544" y="19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4" name="Line 162"/>
            <p:cNvSpPr>
              <a:spLocks noChangeShapeType="1"/>
            </p:cNvSpPr>
            <p:nvPr/>
          </p:nvSpPr>
          <p:spPr bwMode="auto">
            <a:xfrm>
              <a:off x="2544" y="19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5" name="Line 203"/>
            <p:cNvSpPr>
              <a:spLocks noChangeShapeType="1"/>
            </p:cNvSpPr>
            <p:nvPr/>
          </p:nvSpPr>
          <p:spPr bwMode="auto">
            <a:xfrm>
              <a:off x="2496" y="278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36" name="Line 204"/>
            <p:cNvSpPr>
              <a:spLocks noChangeShapeType="1"/>
            </p:cNvSpPr>
            <p:nvPr/>
          </p:nvSpPr>
          <p:spPr bwMode="auto">
            <a:xfrm>
              <a:off x="2544" y="32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41" name="Group 209"/>
          <p:cNvGrpSpPr/>
          <p:nvPr/>
        </p:nvGrpSpPr>
        <p:grpSpPr bwMode="auto">
          <a:xfrm>
            <a:off x="2987675" y="3357563"/>
            <a:ext cx="609600" cy="2667000"/>
            <a:chOff x="2928" y="1536"/>
            <a:chExt cx="384" cy="1680"/>
          </a:xfrm>
        </p:grpSpPr>
        <p:sp>
          <p:nvSpPr>
            <p:cNvPr id="44167" name="Line 135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8" name="Line 136"/>
            <p:cNvSpPr>
              <a:spLocks noChangeShapeType="1"/>
            </p:cNvSpPr>
            <p:nvPr/>
          </p:nvSpPr>
          <p:spPr bwMode="auto">
            <a:xfrm>
              <a:off x="2928" y="15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8" name="Line 206"/>
            <p:cNvSpPr>
              <a:spLocks noChangeShapeType="1"/>
            </p:cNvSpPr>
            <p:nvPr/>
          </p:nvSpPr>
          <p:spPr bwMode="auto">
            <a:xfrm>
              <a:off x="2928" y="32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39" name="Line 207"/>
            <p:cNvSpPr>
              <a:spLocks noChangeShapeType="1"/>
            </p:cNvSpPr>
            <p:nvPr/>
          </p:nvSpPr>
          <p:spPr bwMode="auto">
            <a:xfrm>
              <a:off x="2928" y="27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0" name="Line 208"/>
            <p:cNvSpPr>
              <a:spLocks noChangeShapeType="1"/>
            </p:cNvSpPr>
            <p:nvPr/>
          </p:nvSpPr>
          <p:spPr bwMode="auto">
            <a:xfrm>
              <a:off x="2928" y="19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43" name="Group 211"/>
          <p:cNvGrpSpPr/>
          <p:nvPr/>
        </p:nvGrpSpPr>
        <p:grpSpPr bwMode="auto">
          <a:xfrm>
            <a:off x="3597275" y="3357563"/>
            <a:ext cx="533400" cy="2667000"/>
            <a:chOff x="3312" y="1536"/>
            <a:chExt cx="336" cy="1680"/>
          </a:xfrm>
        </p:grpSpPr>
        <p:sp>
          <p:nvSpPr>
            <p:cNvPr id="44169" name="Line 137"/>
            <p:cNvSpPr>
              <a:spLocks noChangeShapeType="1"/>
            </p:cNvSpPr>
            <p:nvPr/>
          </p:nvSpPr>
          <p:spPr bwMode="auto">
            <a:xfrm>
              <a:off x="3312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70" name="Line 138"/>
            <p:cNvSpPr>
              <a:spLocks noChangeShapeType="1"/>
            </p:cNvSpPr>
            <p:nvPr/>
          </p:nvSpPr>
          <p:spPr bwMode="auto">
            <a:xfrm>
              <a:off x="3312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5" name="Line 163"/>
            <p:cNvSpPr>
              <a:spLocks noChangeShapeType="1"/>
            </p:cNvSpPr>
            <p:nvPr/>
          </p:nvSpPr>
          <p:spPr bwMode="auto">
            <a:xfrm>
              <a:off x="3312" y="19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6" name="Line 164"/>
            <p:cNvSpPr>
              <a:spLocks noChangeShapeType="1"/>
            </p:cNvSpPr>
            <p:nvPr/>
          </p:nvSpPr>
          <p:spPr bwMode="auto">
            <a:xfrm>
              <a:off x="3312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4" name="Line 172"/>
            <p:cNvSpPr>
              <a:spLocks noChangeShapeType="1"/>
            </p:cNvSpPr>
            <p:nvPr/>
          </p:nvSpPr>
          <p:spPr bwMode="auto">
            <a:xfrm>
              <a:off x="3312" y="24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5" name="Line 173"/>
            <p:cNvSpPr>
              <a:spLocks noChangeShapeType="1"/>
            </p:cNvSpPr>
            <p:nvPr/>
          </p:nvSpPr>
          <p:spPr bwMode="auto">
            <a:xfrm>
              <a:off x="3312" y="24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2" name="Line 210"/>
            <p:cNvSpPr>
              <a:spLocks noChangeShapeType="1"/>
            </p:cNvSpPr>
            <p:nvPr/>
          </p:nvSpPr>
          <p:spPr bwMode="auto">
            <a:xfrm>
              <a:off x="3312" y="32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47" name="Group 215"/>
          <p:cNvGrpSpPr/>
          <p:nvPr/>
        </p:nvGrpSpPr>
        <p:grpSpPr bwMode="auto">
          <a:xfrm>
            <a:off x="4054475" y="3357563"/>
            <a:ext cx="609600" cy="2667000"/>
            <a:chOff x="3600" y="1536"/>
            <a:chExt cx="384" cy="1680"/>
          </a:xfrm>
        </p:grpSpPr>
        <p:sp>
          <p:nvSpPr>
            <p:cNvPr id="44171" name="Line 139"/>
            <p:cNvSpPr>
              <a:spLocks noChangeShapeType="1"/>
            </p:cNvSpPr>
            <p:nvPr/>
          </p:nvSpPr>
          <p:spPr bwMode="auto">
            <a:xfrm>
              <a:off x="3648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72" name="Line 140"/>
            <p:cNvSpPr>
              <a:spLocks noChangeShapeType="1"/>
            </p:cNvSpPr>
            <p:nvPr/>
          </p:nvSpPr>
          <p:spPr bwMode="auto">
            <a:xfrm>
              <a:off x="3648" y="15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" name="Line 212"/>
            <p:cNvSpPr>
              <a:spLocks noChangeShapeType="1"/>
            </p:cNvSpPr>
            <p:nvPr/>
          </p:nvSpPr>
          <p:spPr bwMode="auto">
            <a:xfrm>
              <a:off x="3648" y="32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5" name="Line 213"/>
            <p:cNvSpPr>
              <a:spLocks noChangeShapeType="1"/>
            </p:cNvSpPr>
            <p:nvPr/>
          </p:nvSpPr>
          <p:spPr bwMode="auto">
            <a:xfrm>
              <a:off x="3600" y="24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6" name="Line 214"/>
            <p:cNvSpPr>
              <a:spLocks noChangeShapeType="1"/>
            </p:cNvSpPr>
            <p:nvPr/>
          </p:nvSpPr>
          <p:spPr bwMode="auto">
            <a:xfrm>
              <a:off x="3648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49" name="Group 217"/>
          <p:cNvGrpSpPr/>
          <p:nvPr/>
        </p:nvGrpSpPr>
        <p:grpSpPr bwMode="auto">
          <a:xfrm>
            <a:off x="4664075" y="3357563"/>
            <a:ext cx="533400" cy="2667000"/>
            <a:chOff x="3984" y="1536"/>
            <a:chExt cx="336" cy="1680"/>
          </a:xfrm>
        </p:grpSpPr>
        <p:sp>
          <p:nvSpPr>
            <p:cNvPr id="44184" name="Line 152"/>
            <p:cNvSpPr>
              <a:spLocks noChangeShapeType="1"/>
            </p:cNvSpPr>
            <p:nvPr/>
          </p:nvSpPr>
          <p:spPr bwMode="auto">
            <a:xfrm>
              <a:off x="3984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85" name="Line 153"/>
            <p:cNvSpPr>
              <a:spLocks noChangeShapeType="1"/>
            </p:cNvSpPr>
            <p:nvPr/>
          </p:nvSpPr>
          <p:spPr bwMode="auto">
            <a:xfrm>
              <a:off x="3984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7" name="Line 165"/>
            <p:cNvSpPr>
              <a:spLocks noChangeShapeType="1"/>
            </p:cNvSpPr>
            <p:nvPr/>
          </p:nvSpPr>
          <p:spPr bwMode="auto">
            <a:xfrm>
              <a:off x="3984" y="19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8" name="Line 166"/>
            <p:cNvSpPr>
              <a:spLocks noChangeShapeType="1"/>
            </p:cNvSpPr>
            <p:nvPr/>
          </p:nvSpPr>
          <p:spPr bwMode="auto">
            <a:xfrm>
              <a:off x="3984" y="19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2" name="Line 180"/>
            <p:cNvSpPr>
              <a:spLocks noChangeShapeType="1"/>
            </p:cNvSpPr>
            <p:nvPr/>
          </p:nvSpPr>
          <p:spPr bwMode="auto">
            <a:xfrm>
              <a:off x="3984" y="28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3" name="Line 181"/>
            <p:cNvSpPr>
              <a:spLocks noChangeShapeType="1"/>
            </p:cNvSpPr>
            <p:nvPr/>
          </p:nvSpPr>
          <p:spPr bwMode="auto">
            <a:xfrm>
              <a:off x="3984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8" name="Line 216"/>
            <p:cNvSpPr>
              <a:spLocks noChangeShapeType="1"/>
            </p:cNvSpPr>
            <p:nvPr/>
          </p:nvSpPr>
          <p:spPr bwMode="auto">
            <a:xfrm>
              <a:off x="3984" y="24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51" name="Group 219"/>
          <p:cNvGrpSpPr/>
          <p:nvPr/>
        </p:nvGrpSpPr>
        <p:grpSpPr bwMode="auto">
          <a:xfrm>
            <a:off x="5197475" y="3814763"/>
            <a:ext cx="609600" cy="2209800"/>
            <a:chOff x="4320" y="1824"/>
            <a:chExt cx="384" cy="1392"/>
          </a:xfrm>
        </p:grpSpPr>
        <p:sp>
          <p:nvSpPr>
            <p:cNvPr id="44199" name="Line 167"/>
            <p:cNvSpPr>
              <a:spLocks noChangeShapeType="1"/>
            </p:cNvSpPr>
            <p:nvPr/>
          </p:nvSpPr>
          <p:spPr bwMode="auto">
            <a:xfrm>
              <a:off x="4320" y="19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0" name="Line 168"/>
            <p:cNvSpPr>
              <a:spLocks noChangeShapeType="1"/>
            </p:cNvSpPr>
            <p:nvPr/>
          </p:nvSpPr>
          <p:spPr bwMode="auto">
            <a:xfrm>
              <a:off x="4320" y="230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6" name="Line 174"/>
            <p:cNvSpPr>
              <a:spLocks noChangeShapeType="1"/>
            </p:cNvSpPr>
            <p:nvPr/>
          </p:nvSpPr>
          <p:spPr bwMode="auto">
            <a:xfrm>
              <a:off x="4320" y="24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7" name="Line 175"/>
            <p:cNvSpPr>
              <a:spLocks noChangeShapeType="1"/>
            </p:cNvSpPr>
            <p:nvPr/>
          </p:nvSpPr>
          <p:spPr bwMode="auto">
            <a:xfrm>
              <a:off x="4320" y="27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4" name="Line 182"/>
            <p:cNvSpPr>
              <a:spLocks noChangeShapeType="1"/>
            </p:cNvSpPr>
            <p:nvPr/>
          </p:nvSpPr>
          <p:spPr bwMode="auto">
            <a:xfrm>
              <a:off x="4320" y="28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5" name="Line 183"/>
            <p:cNvSpPr>
              <a:spLocks noChangeShapeType="1"/>
            </p:cNvSpPr>
            <p:nvPr/>
          </p:nvSpPr>
          <p:spPr bwMode="auto">
            <a:xfrm>
              <a:off x="4320" y="32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50" name="Line 218"/>
            <p:cNvSpPr>
              <a:spLocks noChangeShapeType="1"/>
            </p:cNvSpPr>
            <p:nvPr/>
          </p:nvSpPr>
          <p:spPr bwMode="auto">
            <a:xfrm>
              <a:off x="4320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253" name="Rectangle 221"/>
          <p:cNvSpPr>
            <a:spLocks noChangeArrowheads="1"/>
          </p:cNvSpPr>
          <p:nvPr/>
        </p:nvSpPr>
        <p:spPr bwMode="auto">
          <a:xfrm>
            <a:off x="251520" y="6219600"/>
            <a:ext cx="9007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通过分析可知：该电路为7进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制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有权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4286" name="Group 254"/>
          <p:cNvGrpSpPr/>
          <p:nvPr/>
        </p:nvGrpSpPr>
        <p:grpSpPr bwMode="auto">
          <a:xfrm>
            <a:off x="4284663" y="0"/>
            <a:ext cx="4808537" cy="2305050"/>
            <a:chOff x="2364" y="0"/>
            <a:chExt cx="3447" cy="1755"/>
          </a:xfrm>
        </p:grpSpPr>
        <p:sp>
          <p:nvSpPr>
            <p:cNvPr id="44254" name="Rectangle 222"/>
            <p:cNvSpPr>
              <a:spLocks noChangeArrowheads="1"/>
            </p:cNvSpPr>
            <p:nvPr/>
          </p:nvSpPr>
          <p:spPr bwMode="auto">
            <a:xfrm>
              <a:off x="2556" y="257"/>
              <a:ext cx="5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255" name="Rectangle 223"/>
            <p:cNvSpPr>
              <a:spLocks noChangeArrowheads="1"/>
            </p:cNvSpPr>
            <p:nvPr/>
          </p:nvSpPr>
          <p:spPr bwMode="auto">
            <a:xfrm>
              <a:off x="3420" y="257"/>
              <a:ext cx="5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256" name="Rectangle 224"/>
            <p:cNvSpPr>
              <a:spLocks noChangeArrowheads="1"/>
            </p:cNvSpPr>
            <p:nvPr/>
          </p:nvSpPr>
          <p:spPr bwMode="auto">
            <a:xfrm>
              <a:off x="4285" y="257"/>
              <a:ext cx="5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257" name="Rectangle 225"/>
            <p:cNvSpPr>
              <a:spLocks noChangeArrowheads="1"/>
            </p:cNvSpPr>
            <p:nvPr/>
          </p:nvSpPr>
          <p:spPr bwMode="auto">
            <a:xfrm>
              <a:off x="5099" y="257"/>
              <a:ext cx="5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258" name="Rectangle 226"/>
            <p:cNvSpPr>
              <a:spLocks noChangeArrowheads="1"/>
            </p:cNvSpPr>
            <p:nvPr/>
          </p:nvSpPr>
          <p:spPr bwMode="auto">
            <a:xfrm>
              <a:off x="5099" y="1170"/>
              <a:ext cx="569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259" name="Rectangle 227"/>
            <p:cNvSpPr>
              <a:spLocks noChangeArrowheads="1"/>
            </p:cNvSpPr>
            <p:nvPr/>
          </p:nvSpPr>
          <p:spPr bwMode="auto">
            <a:xfrm>
              <a:off x="4237" y="1170"/>
              <a:ext cx="569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260" name="Rectangle 228"/>
            <p:cNvSpPr>
              <a:spLocks noChangeArrowheads="1"/>
            </p:cNvSpPr>
            <p:nvPr/>
          </p:nvSpPr>
          <p:spPr bwMode="auto">
            <a:xfrm>
              <a:off x="3324" y="1170"/>
              <a:ext cx="59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261" name="Rectangle 229"/>
            <p:cNvSpPr>
              <a:spLocks noChangeArrowheads="1"/>
            </p:cNvSpPr>
            <p:nvPr/>
          </p:nvSpPr>
          <p:spPr bwMode="auto">
            <a:xfrm>
              <a:off x="2458" y="1170"/>
              <a:ext cx="569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4262" name="Group 230"/>
            <p:cNvGrpSpPr/>
            <p:nvPr/>
          </p:nvGrpSpPr>
          <p:grpSpPr bwMode="auto">
            <a:xfrm>
              <a:off x="3084" y="0"/>
              <a:ext cx="423" cy="457"/>
              <a:chOff x="833" y="2341"/>
              <a:chExt cx="423" cy="457"/>
            </a:xfrm>
          </p:grpSpPr>
          <p:sp>
            <p:nvSpPr>
              <p:cNvPr id="44263" name="Line 231"/>
              <p:cNvSpPr>
                <a:spLocks noChangeShapeType="1"/>
              </p:cNvSpPr>
              <p:nvPr/>
            </p:nvSpPr>
            <p:spPr bwMode="auto">
              <a:xfrm>
                <a:off x="881" y="2797"/>
                <a:ext cx="270" cy="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64" name="Rectangle 232"/>
              <p:cNvSpPr>
                <a:spLocks noChangeArrowheads="1"/>
              </p:cNvSpPr>
              <p:nvPr/>
            </p:nvSpPr>
            <p:spPr bwMode="auto">
              <a:xfrm>
                <a:off x="833" y="2341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/0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4265" name="Group 233"/>
            <p:cNvGrpSpPr/>
            <p:nvPr/>
          </p:nvGrpSpPr>
          <p:grpSpPr bwMode="auto">
            <a:xfrm>
              <a:off x="3900" y="18"/>
              <a:ext cx="423" cy="441"/>
              <a:chOff x="1649" y="2359"/>
              <a:chExt cx="423" cy="441"/>
            </a:xfrm>
          </p:grpSpPr>
          <p:sp>
            <p:nvSpPr>
              <p:cNvPr id="44266" name="Line 234"/>
              <p:cNvSpPr>
                <a:spLocks noChangeShapeType="1"/>
              </p:cNvSpPr>
              <p:nvPr/>
            </p:nvSpPr>
            <p:spPr bwMode="auto">
              <a:xfrm>
                <a:off x="1697" y="279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67" name="Rectangle 235"/>
              <p:cNvSpPr>
                <a:spLocks noChangeArrowheads="1"/>
              </p:cNvSpPr>
              <p:nvPr/>
            </p:nvSpPr>
            <p:spPr bwMode="auto">
              <a:xfrm>
                <a:off x="1649" y="2359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/0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4268" name="Group 236"/>
            <p:cNvGrpSpPr/>
            <p:nvPr/>
          </p:nvGrpSpPr>
          <p:grpSpPr bwMode="auto">
            <a:xfrm>
              <a:off x="4812" y="66"/>
              <a:ext cx="423" cy="442"/>
              <a:chOff x="2561" y="2407"/>
              <a:chExt cx="423" cy="442"/>
            </a:xfrm>
          </p:grpSpPr>
          <p:sp>
            <p:nvSpPr>
              <p:cNvPr id="44269" name="Line 237"/>
              <p:cNvSpPr>
                <a:spLocks noChangeShapeType="1"/>
              </p:cNvSpPr>
              <p:nvPr/>
            </p:nvSpPr>
            <p:spPr bwMode="auto">
              <a:xfrm>
                <a:off x="2609" y="2797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70" name="Rectangle 238"/>
              <p:cNvSpPr>
                <a:spLocks noChangeArrowheads="1"/>
              </p:cNvSpPr>
              <p:nvPr/>
            </p:nvSpPr>
            <p:spPr bwMode="auto">
              <a:xfrm>
                <a:off x="2561" y="2407"/>
                <a:ext cx="42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/0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4271" name="Group 239"/>
            <p:cNvGrpSpPr/>
            <p:nvPr/>
          </p:nvGrpSpPr>
          <p:grpSpPr bwMode="auto">
            <a:xfrm>
              <a:off x="5388" y="642"/>
              <a:ext cx="423" cy="534"/>
              <a:chOff x="3137" y="2983"/>
              <a:chExt cx="423" cy="534"/>
            </a:xfrm>
          </p:grpSpPr>
          <p:sp>
            <p:nvSpPr>
              <p:cNvPr id="44272" name="Line 240"/>
              <p:cNvSpPr>
                <a:spLocks noChangeShapeType="1"/>
              </p:cNvSpPr>
              <p:nvPr/>
            </p:nvSpPr>
            <p:spPr bwMode="auto">
              <a:xfrm>
                <a:off x="3137" y="2989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73" name="Rectangle 241"/>
              <p:cNvSpPr>
                <a:spLocks noChangeArrowheads="1"/>
              </p:cNvSpPr>
              <p:nvPr/>
            </p:nvSpPr>
            <p:spPr bwMode="auto">
              <a:xfrm>
                <a:off x="3137" y="2983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/0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4274" name="Group 242"/>
            <p:cNvGrpSpPr/>
            <p:nvPr/>
          </p:nvGrpSpPr>
          <p:grpSpPr bwMode="auto">
            <a:xfrm>
              <a:off x="4764" y="1314"/>
              <a:ext cx="511" cy="441"/>
              <a:chOff x="2513" y="3655"/>
              <a:chExt cx="511" cy="441"/>
            </a:xfrm>
          </p:grpSpPr>
          <p:sp>
            <p:nvSpPr>
              <p:cNvPr id="44275" name="Line 243"/>
              <p:cNvSpPr>
                <a:spLocks noChangeShapeType="1"/>
              </p:cNvSpPr>
              <p:nvPr/>
            </p:nvSpPr>
            <p:spPr bwMode="auto">
              <a:xfrm flipH="1">
                <a:off x="2513" y="3709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76" name="Rectangle 244"/>
              <p:cNvSpPr>
                <a:spLocks noChangeArrowheads="1"/>
              </p:cNvSpPr>
              <p:nvPr/>
            </p:nvSpPr>
            <p:spPr bwMode="auto">
              <a:xfrm>
                <a:off x="2561" y="3655"/>
                <a:ext cx="46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/0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4277" name="Group 245"/>
            <p:cNvGrpSpPr/>
            <p:nvPr/>
          </p:nvGrpSpPr>
          <p:grpSpPr bwMode="auto">
            <a:xfrm>
              <a:off x="3900" y="1314"/>
              <a:ext cx="423" cy="441"/>
              <a:chOff x="1649" y="3655"/>
              <a:chExt cx="423" cy="441"/>
            </a:xfrm>
          </p:grpSpPr>
          <p:sp>
            <p:nvSpPr>
              <p:cNvPr id="44278" name="Line 246"/>
              <p:cNvSpPr>
                <a:spLocks noChangeShapeType="1"/>
              </p:cNvSpPr>
              <p:nvPr/>
            </p:nvSpPr>
            <p:spPr bwMode="auto">
              <a:xfrm flipH="1">
                <a:off x="1649" y="3709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79" name="Rectangle 247"/>
              <p:cNvSpPr>
                <a:spLocks noChangeArrowheads="1"/>
              </p:cNvSpPr>
              <p:nvPr/>
            </p:nvSpPr>
            <p:spPr bwMode="auto">
              <a:xfrm>
                <a:off x="1649" y="3655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/0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4280" name="Group 248"/>
            <p:cNvGrpSpPr/>
            <p:nvPr/>
          </p:nvGrpSpPr>
          <p:grpSpPr bwMode="auto">
            <a:xfrm>
              <a:off x="2940" y="552"/>
              <a:ext cx="528" cy="674"/>
              <a:chOff x="689" y="2893"/>
              <a:chExt cx="528" cy="674"/>
            </a:xfrm>
          </p:grpSpPr>
          <p:sp>
            <p:nvSpPr>
              <p:cNvPr id="44281" name="Line 249"/>
              <p:cNvSpPr>
                <a:spLocks noChangeShapeType="1"/>
              </p:cNvSpPr>
              <p:nvPr/>
            </p:nvSpPr>
            <p:spPr bwMode="auto">
              <a:xfrm flipH="1" flipV="1">
                <a:off x="829" y="2893"/>
                <a:ext cx="388" cy="674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82" name="Rectangle 250"/>
              <p:cNvSpPr>
                <a:spLocks noChangeArrowheads="1"/>
              </p:cNvSpPr>
              <p:nvPr/>
            </p:nvSpPr>
            <p:spPr bwMode="auto">
              <a:xfrm>
                <a:off x="689" y="3110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4283" name="Group 251"/>
            <p:cNvGrpSpPr/>
            <p:nvPr/>
          </p:nvGrpSpPr>
          <p:grpSpPr bwMode="auto">
            <a:xfrm>
              <a:off x="2364" y="648"/>
              <a:ext cx="423" cy="483"/>
              <a:chOff x="113" y="2989"/>
              <a:chExt cx="423" cy="483"/>
            </a:xfrm>
          </p:grpSpPr>
          <p:sp>
            <p:nvSpPr>
              <p:cNvPr id="44284" name="Line 252"/>
              <p:cNvSpPr>
                <a:spLocks noChangeShapeType="1"/>
              </p:cNvSpPr>
              <p:nvPr/>
            </p:nvSpPr>
            <p:spPr bwMode="auto">
              <a:xfrm flipV="1">
                <a:off x="449" y="2989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85" name="Rectangle 253"/>
              <p:cNvSpPr>
                <a:spLocks noChangeArrowheads="1"/>
              </p:cNvSpPr>
              <p:nvPr/>
            </p:nvSpPr>
            <p:spPr bwMode="auto">
              <a:xfrm>
                <a:off x="113" y="3031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/1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87434" name="Rectangle 1066"/>
          <p:cNvSpPr>
            <a:spLocks noChangeArrowheads="1"/>
          </p:cNvSpPr>
          <p:nvPr/>
        </p:nvSpPr>
        <p:spPr bwMode="auto">
          <a:xfrm>
            <a:off x="4716463" y="3141663"/>
            <a:ext cx="468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435" name="Rectangle 1067"/>
          <p:cNvSpPr>
            <a:spLocks noChangeArrowheads="1"/>
          </p:cNvSpPr>
          <p:nvPr/>
        </p:nvSpPr>
        <p:spPr bwMode="auto">
          <a:xfrm>
            <a:off x="4716463" y="3933825"/>
            <a:ext cx="46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436" name="Rectangle 1068"/>
          <p:cNvSpPr>
            <a:spLocks noChangeArrowheads="1"/>
          </p:cNvSpPr>
          <p:nvPr/>
        </p:nvSpPr>
        <p:spPr bwMode="auto">
          <a:xfrm>
            <a:off x="4716463" y="4724400"/>
            <a:ext cx="46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437" name="Rectangle 1069"/>
          <p:cNvSpPr>
            <a:spLocks noChangeArrowheads="1"/>
          </p:cNvSpPr>
          <p:nvPr/>
        </p:nvSpPr>
        <p:spPr bwMode="auto">
          <a:xfrm>
            <a:off x="4716463" y="5589588"/>
            <a:ext cx="468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438" name="Line 1070"/>
          <p:cNvSpPr>
            <a:spLocks noChangeShapeType="1"/>
          </p:cNvSpPr>
          <p:nvPr/>
        </p:nvSpPr>
        <p:spPr bwMode="auto">
          <a:xfrm flipH="1">
            <a:off x="1763713" y="1773238"/>
            <a:ext cx="360362" cy="11525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7439" name="Rectangle 1071"/>
          <p:cNvSpPr>
            <a:spLocks noChangeArrowheads="1"/>
          </p:cNvSpPr>
          <p:nvPr/>
        </p:nvSpPr>
        <p:spPr bwMode="auto">
          <a:xfrm>
            <a:off x="2124075" y="908050"/>
            <a:ext cx="1873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时钟下降边沿触发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" name="Line 64"/>
          <p:cNvSpPr>
            <a:spLocks noChangeShapeType="1"/>
          </p:cNvSpPr>
          <p:nvPr/>
        </p:nvSpPr>
        <p:spPr bwMode="auto">
          <a:xfrm>
            <a:off x="1781690" y="3384235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" name="Line 64"/>
          <p:cNvSpPr>
            <a:spLocks noChangeShapeType="1"/>
          </p:cNvSpPr>
          <p:nvPr/>
        </p:nvSpPr>
        <p:spPr bwMode="auto">
          <a:xfrm>
            <a:off x="2366755" y="3383995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" name="Line 64"/>
          <p:cNvSpPr>
            <a:spLocks noChangeShapeType="1"/>
          </p:cNvSpPr>
          <p:nvPr/>
        </p:nvSpPr>
        <p:spPr bwMode="auto">
          <a:xfrm>
            <a:off x="2996825" y="3383995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" name="Line 64"/>
          <p:cNvSpPr>
            <a:spLocks noChangeShapeType="1"/>
          </p:cNvSpPr>
          <p:nvPr/>
        </p:nvSpPr>
        <p:spPr bwMode="auto">
          <a:xfrm>
            <a:off x="3581890" y="3429000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2" name="Line 64"/>
          <p:cNvSpPr>
            <a:spLocks noChangeShapeType="1"/>
          </p:cNvSpPr>
          <p:nvPr/>
        </p:nvSpPr>
        <p:spPr bwMode="auto">
          <a:xfrm>
            <a:off x="4121950" y="3383995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" name="Line 64"/>
          <p:cNvSpPr>
            <a:spLocks noChangeShapeType="1"/>
          </p:cNvSpPr>
          <p:nvPr/>
        </p:nvSpPr>
        <p:spPr bwMode="auto">
          <a:xfrm>
            <a:off x="4662010" y="3429240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6858016" y="2500306"/>
            <a:ext cx="1754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9" name="灯片编号占位符 1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44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53" grpId="0" autoUpdateAnimBg="0" build="p"/>
      <p:bldP spid="187434" grpId="0"/>
      <p:bldP spid="187435" grpId="0"/>
      <p:bldP spid="187436" grpId="0"/>
      <p:bldP spid="187437" grpId="0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12" name="Group 356"/>
          <p:cNvGrpSpPr/>
          <p:nvPr/>
        </p:nvGrpSpPr>
        <p:grpSpPr bwMode="auto">
          <a:xfrm>
            <a:off x="304800" y="1181100"/>
            <a:ext cx="8229600" cy="1874838"/>
            <a:chOff x="192" y="744"/>
            <a:chExt cx="5184" cy="1181"/>
          </a:xfrm>
        </p:grpSpPr>
        <p:sp>
          <p:nvSpPr>
            <p:cNvPr id="45232" name="Line 176"/>
            <p:cNvSpPr>
              <a:spLocks noChangeShapeType="1"/>
            </p:cNvSpPr>
            <p:nvPr/>
          </p:nvSpPr>
          <p:spPr bwMode="auto">
            <a:xfrm>
              <a:off x="624" y="13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3" name="Line 177"/>
            <p:cNvSpPr>
              <a:spLocks noChangeShapeType="1"/>
            </p:cNvSpPr>
            <p:nvPr/>
          </p:nvSpPr>
          <p:spPr bwMode="auto">
            <a:xfrm flipV="1">
              <a:off x="76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4" name="Line 178"/>
            <p:cNvSpPr>
              <a:spLocks noChangeShapeType="1"/>
            </p:cNvSpPr>
            <p:nvPr/>
          </p:nvSpPr>
          <p:spPr bwMode="auto">
            <a:xfrm>
              <a:off x="768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5" name="Line 179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6" name="Line 180"/>
            <p:cNvSpPr>
              <a:spLocks noChangeShapeType="1"/>
            </p:cNvSpPr>
            <p:nvPr/>
          </p:nvSpPr>
          <p:spPr bwMode="auto">
            <a:xfrm>
              <a:off x="86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7" name="Line 181"/>
            <p:cNvSpPr>
              <a:spLocks noChangeShapeType="1"/>
            </p:cNvSpPr>
            <p:nvPr/>
          </p:nvSpPr>
          <p:spPr bwMode="auto">
            <a:xfrm>
              <a:off x="86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8" name="Line 182"/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9" name="Line 183"/>
            <p:cNvSpPr>
              <a:spLocks noChangeShapeType="1"/>
            </p:cNvSpPr>
            <p:nvPr/>
          </p:nvSpPr>
          <p:spPr bwMode="auto">
            <a:xfrm>
              <a:off x="960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0" name="Line 184"/>
            <p:cNvSpPr>
              <a:spLocks noChangeShapeType="1"/>
            </p:cNvSpPr>
            <p:nvPr/>
          </p:nvSpPr>
          <p:spPr bwMode="auto">
            <a:xfrm>
              <a:off x="105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1" name="Line 185"/>
            <p:cNvSpPr>
              <a:spLocks noChangeShapeType="1"/>
            </p:cNvSpPr>
            <p:nvPr/>
          </p:nvSpPr>
          <p:spPr bwMode="auto">
            <a:xfrm>
              <a:off x="105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2" name="Line 186"/>
            <p:cNvSpPr>
              <a:spLocks noChangeShapeType="1"/>
            </p:cNvSpPr>
            <p:nvPr/>
          </p:nvSpPr>
          <p:spPr bwMode="auto">
            <a:xfrm>
              <a:off x="105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3" name="Line 187"/>
            <p:cNvSpPr>
              <a:spLocks noChangeShapeType="1"/>
            </p:cNvSpPr>
            <p:nvPr/>
          </p:nvSpPr>
          <p:spPr bwMode="auto">
            <a:xfrm flipV="1">
              <a:off x="115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4" name="Line 188"/>
            <p:cNvSpPr>
              <a:spLocks noChangeShapeType="1"/>
            </p:cNvSpPr>
            <p:nvPr/>
          </p:nvSpPr>
          <p:spPr bwMode="auto">
            <a:xfrm>
              <a:off x="1152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5" name="Line 189"/>
            <p:cNvSpPr>
              <a:spLocks noChangeShapeType="1"/>
            </p:cNvSpPr>
            <p:nvPr/>
          </p:nvSpPr>
          <p:spPr bwMode="auto">
            <a:xfrm>
              <a:off x="124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6" name="Line 190"/>
            <p:cNvSpPr>
              <a:spLocks noChangeShapeType="1"/>
            </p:cNvSpPr>
            <p:nvPr/>
          </p:nvSpPr>
          <p:spPr bwMode="auto">
            <a:xfrm>
              <a:off x="124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7" name="Line 191"/>
            <p:cNvSpPr>
              <a:spLocks noChangeShapeType="1"/>
            </p:cNvSpPr>
            <p:nvPr/>
          </p:nvSpPr>
          <p:spPr bwMode="auto">
            <a:xfrm>
              <a:off x="124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8" name="Line 192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9" name="Line 193"/>
            <p:cNvSpPr>
              <a:spLocks noChangeShapeType="1"/>
            </p:cNvSpPr>
            <p:nvPr/>
          </p:nvSpPr>
          <p:spPr bwMode="auto">
            <a:xfrm>
              <a:off x="1344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0" name="Line 194"/>
            <p:cNvSpPr>
              <a:spLocks noChangeShapeType="1"/>
            </p:cNvSpPr>
            <p:nvPr/>
          </p:nvSpPr>
          <p:spPr bwMode="auto">
            <a:xfrm>
              <a:off x="144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1" name="Line 195"/>
            <p:cNvSpPr>
              <a:spLocks noChangeShapeType="1"/>
            </p:cNvSpPr>
            <p:nvPr/>
          </p:nvSpPr>
          <p:spPr bwMode="auto">
            <a:xfrm>
              <a:off x="144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2" name="Line 196"/>
            <p:cNvSpPr>
              <a:spLocks noChangeShapeType="1"/>
            </p:cNvSpPr>
            <p:nvPr/>
          </p:nvSpPr>
          <p:spPr bwMode="auto">
            <a:xfrm>
              <a:off x="144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3" name="Line 197"/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4" name="Line 198"/>
            <p:cNvSpPr>
              <a:spLocks noChangeShapeType="1"/>
            </p:cNvSpPr>
            <p:nvPr/>
          </p:nvSpPr>
          <p:spPr bwMode="auto">
            <a:xfrm>
              <a:off x="1536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5" name="Line 199"/>
            <p:cNvSpPr>
              <a:spLocks noChangeShapeType="1"/>
            </p:cNvSpPr>
            <p:nvPr/>
          </p:nvSpPr>
          <p:spPr bwMode="auto">
            <a:xfrm>
              <a:off x="163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6" name="Line 200"/>
            <p:cNvSpPr>
              <a:spLocks noChangeShapeType="1"/>
            </p:cNvSpPr>
            <p:nvPr/>
          </p:nvSpPr>
          <p:spPr bwMode="auto">
            <a:xfrm>
              <a:off x="163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7" name="Line 201"/>
            <p:cNvSpPr>
              <a:spLocks noChangeShapeType="1"/>
            </p:cNvSpPr>
            <p:nvPr/>
          </p:nvSpPr>
          <p:spPr bwMode="auto">
            <a:xfrm>
              <a:off x="163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8" name="Line 202"/>
            <p:cNvSpPr>
              <a:spLocks noChangeShapeType="1"/>
            </p:cNvSpPr>
            <p:nvPr/>
          </p:nvSpPr>
          <p:spPr bwMode="auto">
            <a:xfrm flipV="1">
              <a:off x="172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9" name="Line 203"/>
            <p:cNvSpPr>
              <a:spLocks noChangeShapeType="1"/>
            </p:cNvSpPr>
            <p:nvPr/>
          </p:nvSpPr>
          <p:spPr bwMode="auto">
            <a:xfrm>
              <a:off x="1728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0" name="Line 204"/>
            <p:cNvSpPr>
              <a:spLocks noChangeShapeType="1"/>
            </p:cNvSpPr>
            <p:nvPr/>
          </p:nvSpPr>
          <p:spPr bwMode="auto">
            <a:xfrm>
              <a:off x="182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1" name="Line 205"/>
            <p:cNvSpPr>
              <a:spLocks noChangeShapeType="1"/>
            </p:cNvSpPr>
            <p:nvPr/>
          </p:nvSpPr>
          <p:spPr bwMode="auto">
            <a:xfrm>
              <a:off x="182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2" name="Line 206"/>
            <p:cNvSpPr>
              <a:spLocks noChangeShapeType="1"/>
            </p:cNvSpPr>
            <p:nvPr/>
          </p:nvSpPr>
          <p:spPr bwMode="auto">
            <a:xfrm>
              <a:off x="182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3" name="Line 207"/>
            <p:cNvSpPr>
              <a:spLocks noChangeShapeType="1"/>
            </p:cNvSpPr>
            <p:nvPr/>
          </p:nvSpPr>
          <p:spPr bwMode="auto">
            <a:xfrm flipV="1">
              <a:off x="192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4" name="Line 208"/>
            <p:cNvSpPr>
              <a:spLocks noChangeShapeType="1"/>
            </p:cNvSpPr>
            <p:nvPr/>
          </p:nvSpPr>
          <p:spPr bwMode="auto">
            <a:xfrm>
              <a:off x="1920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5" name="Line 209"/>
            <p:cNvSpPr>
              <a:spLocks noChangeShapeType="1"/>
            </p:cNvSpPr>
            <p:nvPr/>
          </p:nvSpPr>
          <p:spPr bwMode="auto">
            <a:xfrm>
              <a:off x="201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6" name="Line 210"/>
            <p:cNvSpPr>
              <a:spLocks noChangeShapeType="1"/>
            </p:cNvSpPr>
            <p:nvPr/>
          </p:nvSpPr>
          <p:spPr bwMode="auto">
            <a:xfrm>
              <a:off x="201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7" name="Line 211"/>
            <p:cNvSpPr>
              <a:spLocks noChangeShapeType="1"/>
            </p:cNvSpPr>
            <p:nvPr/>
          </p:nvSpPr>
          <p:spPr bwMode="auto">
            <a:xfrm>
              <a:off x="201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8" name="Line 212"/>
            <p:cNvSpPr>
              <a:spLocks noChangeShapeType="1"/>
            </p:cNvSpPr>
            <p:nvPr/>
          </p:nvSpPr>
          <p:spPr bwMode="auto">
            <a:xfrm flipV="1">
              <a:off x="211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9" name="Line 213"/>
            <p:cNvSpPr>
              <a:spLocks noChangeShapeType="1"/>
            </p:cNvSpPr>
            <p:nvPr/>
          </p:nvSpPr>
          <p:spPr bwMode="auto">
            <a:xfrm>
              <a:off x="2112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0" name="Line 214"/>
            <p:cNvSpPr>
              <a:spLocks noChangeShapeType="1"/>
            </p:cNvSpPr>
            <p:nvPr/>
          </p:nvSpPr>
          <p:spPr bwMode="auto">
            <a:xfrm>
              <a:off x="220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1" name="Line 215"/>
            <p:cNvSpPr>
              <a:spLocks noChangeShapeType="1"/>
            </p:cNvSpPr>
            <p:nvPr/>
          </p:nvSpPr>
          <p:spPr bwMode="auto">
            <a:xfrm>
              <a:off x="220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2" name="Line 216"/>
            <p:cNvSpPr>
              <a:spLocks noChangeShapeType="1"/>
            </p:cNvSpPr>
            <p:nvPr/>
          </p:nvSpPr>
          <p:spPr bwMode="auto">
            <a:xfrm>
              <a:off x="220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3" name="Line 217"/>
            <p:cNvSpPr>
              <a:spLocks noChangeShapeType="1"/>
            </p:cNvSpPr>
            <p:nvPr/>
          </p:nvSpPr>
          <p:spPr bwMode="auto">
            <a:xfrm flipV="1">
              <a:off x="230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4" name="Line 218"/>
            <p:cNvSpPr>
              <a:spLocks noChangeShapeType="1"/>
            </p:cNvSpPr>
            <p:nvPr/>
          </p:nvSpPr>
          <p:spPr bwMode="auto">
            <a:xfrm>
              <a:off x="2304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5" name="Line 219"/>
            <p:cNvSpPr>
              <a:spLocks noChangeShapeType="1"/>
            </p:cNvSpPr>
            <p:nvPr/>
          </p:nvSpPr>
          <p:spPr bwMode="auto">
            <a:xfrm>
              <a:off x="240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6" name="Line 220"/>
            <p:cNvSpPr>
              <a:spLocks noChangeShapeType="1"/>
            </p:cNvSpPr>
            <p:nvPr/>
          </p:nvSpPr>
          <p:spPr bwMode="auto">
            <a:xfrm>
              <a:off x="240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7" name="Line 221"/>
            <p:cNvSpPr>
              <a:spLocks noChangeShapeType="1"/>
            </p:cNvSpPr>
            <p:nvPr/>
          </p:nvSpPr>
          <p:spPr bwMode="auto">
            <a:xfrm>
              <a:off x="240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8" name="Line 222"/>
            <p:cNvSpPr>
              <a:spLocks noChangeShapeType="1"/>
            </p:cNvSpPr>
            <p:nvPr/>
          </p:nvSpPr>
          <p:spPr bwMode="auto">
            <a:xfrm flipV="1">
              <a:off x="249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9" name="Line 223"/>
            <p:cNvSpPr>
              <a:spLocks noChangeShapeType="1"/>
            </p:cNvSpPr>
            <p:nvPr/>
          </p:nvSpPr>
          <p:spPr bwMode="auto">
            <a:xfrm>
              <a:off x="2496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0" name="Line 224"/>
            <p:cNvSpPr>
              <a:spLocks noChangeShapeType="1"/>
            </p:cNvSpPr>
            <p:nvPr/>
          </p:nvSpPr>
          <p:spPr bwMode="auto">
            <a:xfrm>
              <a:off x="259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1" name="Line 225"/>
            <p:cNvSpPr>
              <a:spLocks noChangeShapeType="1"/>
            </p:cNvSpPr>
            <p:nvPr/>
          </p:nvSpPr>
          <p:spPr bwMode="auto">
            <a:xfrm>
              <a:off x="259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2" name="Line 226"/>
            <p:cNvSpPr>
              <a:spLocks noChangeShapeType="1"/>
            </p:cNvSpPr>
            <p:nvPr/>
          </p:nvSpPr>
          <p:spPr bwMode="auto">
            <a:xfrm>
              <a:off x="259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3" name="Line 227"/>
            <p:cNvSpPr>
              <a:spLocks noChangeShapeType="1"/>
            </p:cNvSpPr>
            <p:nvPr/>
          </p:nvSpPr>
          <p:spPr bwMode="auto">
            <a:xfrm flipV="1">
              <a:off x="268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4" name="Line 228"/>
            <p:cNvSpPr>
              <a:spLocks noChangeShapeType="1"/>
            </p:cNvSpPr>
            <p:nvPr/>
          </p:nvSpPr>
          <p:spPr bwMode="auto">
            <a:xfrm>
              <a:off x="2688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5" name="Line 229"/>
            <p:cNvSpPr>
              <a:spLocks noChangeShapeType="1"/>
            </p:cNvSpPr>
            <p:nvPr/>
          </p:nvSpPr>
          <p:spPr bwMode="auto">
            <a:xfrm>
              <a:off x="278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6" name="Line 230"/>
            <p:cNvSpPr>
              <a:spLocks noChangeShapeType="1"/>
            </p:cNvSpPr>
            <p:nvPr/>
          </p:nvSpPr>
          <p:spPr bwMode="auto">
            <a:xfrm>
              <a:off x="278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7" name="Line 231"/>
            <p:cNvSpPr>
              <a:spLocks noChangeShapeType="1"/>
            </p:cNvSpPr>
            <p:nvPr/>
          </p:nvSpPr>
          <p:spPr bwMode="auto">
            <a:xfrm>
              <a:off x="278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8" name="Line 232"/>
            <p:cNvSpPr>
              <a:spLocks noChangeShapeType="1"/>
            </p:cNvSpPr>
            <p:nvPr/>
          </p:nvSpPr>
          <p:spPr bwMode="auto">
            <a:xfrm flipV="1">
              <a:off x="288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9" name="Line 233"/>
            <p:cNvSpPr>
              <a:spLocks noChangeShapeType="1"/>
            </p:cNvSpPr>
            <p:nvPr/>
          </p:nvSpPr>
          <p:spPr bwMode="auto">
            <a:xfrm>
              <a:off x="2880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0" name="Line 234"/>
            <p:cNvSpPr>
              <a:spLocks noChangeShapeType="1"/>
            </p:cNvSpPr>
            <p:nvPr/>
          </p:nvSpPr>
          <p:spPr bwMode="auto">
            <a:xfrm>
              <a:off x="297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1" name="Line 235"/>
            <p:cNvSpPr>
              <a:spLocks noChangeShapeType="1"/>
            </p:cNvSpPr>
            <p:nvPr/>
          </p:nvSpPr>
          <p:spPr bwMode="auto">
            <a:xfrm>
              <a:off x="297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2" name="Line 236"/>
            <p:cNvSpPr>
              <a:spLocks noChangeShapeType="1"/>
            </p:cNvSpPr>
            <p:nvPr/>
          </p:nvSpPr>
          <p:spPr bwMode="auto">
            <a:xfrm>
              <a:off x="297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3" name="Line 237"/>
            <p:cNvSpPr>
              <a:spLocks noChangeShapeType="1"/>
            </p:cNvSpPr>
            <p:nvPr/>
          </p:nvSpPr>
          <p:spPr bwMode="auto">
            <a:xfrm flipV="1">
              <a:off x="307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4" name="Line 238"/>
            <p:cNvSpPr>
              <a:spLocks noChangeShapeType="1"/>
            </p:cNvSpPr>
            <p:nvPr/>
          </p:nvSpPr>
          <p:spPr bwMode="auto">
            <a:xfrm>
              <a:off x="3072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5" name="Line 239"/>
            <p:cNvSpPr>
              <a:spLocks noChangeShapeType="1"/>
            </p:cNvSpPr>
            <p:nvPr/>
          </p:nvSpPr>
          <p:spPr bwMode="auto">
            <a:xfrm>
              <a:off x="316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6" name="Line 240"/>
            <p:cNvSpPr>
              <a:spLocks noChangeShapeType="1"/>
            </p:cNvSpPr>
            <p:nvPr/>
          </p:nvSpPr>
          <p:spPr bwMode="auto">
            <a:xfrm>
              <a:off x="316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7" name="Line 241"/>
            <p:cNvSpPr>
              <a:spLocks noChangeShapeType="1"/>
            </p:cNvSpPr>
            <p:nvPr/>
          </p:nvSpPr>
          <p:spPr bwMode="auto">
            <a:xfrm>
              <a:off x="316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8" name="Line 242"/>
            <p:cNvSpPr>
              <a:spLocks noChangeShapeType="1"/>
            </p:cNvSpPr>
            <p:nvPr/>
          </p:nvSpPr>
          <p:spPr bwMode="auto">
            <a:xfrm flipV="1">
              <a:off x="32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9" name="Line 243"/>
            <p:cNvSpPr>
              <a:spLocks noChangeShapeType="1"/>
            </p:cNvSpPr>
            <p:nvPr/>
          </p:nvSpPr>
          <p:spPr bwMode="auto">
            <a:xfrm>
              <a:off x="3264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0" name="Line 244"/>
            <p:cNvSpPr>
              <a:spLocks noChangeShapeType="1"/>
            </p:cNvSpPr>
            <p:nvPr/>
          </p:nvSpPr>
          <p:spPr bwMode="auto">
            <a:xfrm>
              <a:off x="336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1" name="Line 245"/>
            <p:cNvSpPr>
              <a:spLocks noChangeShapeType="1"/>
            </p:cNvSpPr>
            <p:nvPr/>
          </p:nvSpPr>
          <p:spPr bwMode="auto">
            <a:xfrm>
              <a:off x="336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2" name="Line 246"/>
            <p:cNvSpPr>
              <a:spLocks noChangeShapeType="1"/>
            </p:cNvSpPr>
            <p:nvPr/>
          </p:nvSpPr>
          <p:spPr bwMode="auto">
            <a:xfrm>
              <a:off x="336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3" name="Line 247"/>
            <p:cNvSpPr>
              <a:spLocks noChangeShapeType="1"/>
            </p:cNvSpPr>
            <p:nvPr/>
          </p:nvSpPr>
          <p:spPr bwMode="auto">
            <a:xfrm flipV="1">
              <a:off x="345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4" name="Line 248"/>
            <p:cNvSpPr>
              <a:spLocks noChangeShapeType="1"/>
            </p:cNvSpPr>
            <p:nvPr/>
          </p:nvSpPr>
          <p:spPr bwMode="auto">
            <a:xfrm>
              <a:off x="3456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5" name="Line 249"/>
            <p:cNvSpPr>
              <a:spLocks noChangeShapeType="1"/>
            </p:cNvSpPr>
            <p:nvPr/>
          </p:nvSpPr>
          <p:spPr bwMode="auto">
            <a:xfrm>
              <a:off x="355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6" name="Line 250"/>
            <p:cNvSpPr>
              <a:spLocks noChangeShapeType="1"/>
            </p:cNvSpPr>
            <p:nvPr/>
          </p:nvSpPr>
          <p:spPr bwMode="auto">
            <a:xfrm>
              <a:off x="355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7" name="Line 251"/>
            <p:cNvSpPr>
              <a:spLocks noChangeShapeType="1"/>
            </p:cNvSpPr>
            <p:nvPr/>
          </p:nvSpPr>
          <p:spPr bwMode="auto">
            <a:xfrm>
              <a:off x="355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8" name="Line 252"/>
            <p:cNvSpPr>
              <a:spLocks noChangeShapeType="1"/>
            </p:cNvSpPr>
            <p:nvPr/>
          </p:nvSpPr>
          <p:spPr bwMode="auto">
            <a:xfrm flipV="1">
              <a:off x="364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9" name="Line 253"/>
            <p:cNvSpPr>
              <a:spLocks noChangeShapeType="1"/>
            </p:cNvSpPr>
            <p:nvPr/>
          </p:nvSpPr>
          <p:spPr bwMode="auto">
            <a:xfrm>
              <a:off x="3648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0" name="Line 254"/>
            <p:cNvSpPr>
              <a:spLocks noChangeShapeType="1"/>
            </p:cNvSpPr>
            <p:nvPr/>
          </p:nvSpPr>
          <p:spPr bwMode="auto">
            <a:xfrm>
              <a:off x="374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1" name="Line 255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2" name="Line 256"/>
            <p:cNvSpPr>
              <a:spLocks noChangeShapeType="1"/>
            </p:cNvSpPr>
            <p:nvPr/>
          </p:nvSpPr>
          <p:spPr bwMode="auto">
            <a:xfrm>
              <a:off x="374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3" name="Line 257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4" name="Line 258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5" name="Line 259"/>
            <p:cNvSpPr>
              <a:spLocks noChangeShapeType="1"/>
            </p:cNvSpPr>
            <p:nvPr/>
          </p:nvSpPr>
          <p:spPr bwMode="auto">
            <a:xfrm flipV="1">
              <a:off x="384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6" name="Line 260"/>
            <p:cNvSpPr>
              <a:spLocks noChangeShapeType="1"/>
            </p:cNvSpPr>
            <p:nvPr/>
          </p:nvSpPr>
          <p:spPr bwMode="auto">
            <a:xfrm>
              <a:off x="3840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7" name="Line 261"/>
            <p:cNvSpPr>
              <a:spLocks noChangeShapeType="1"/>
            </p:cNvSpPr>
            <p:nvPr/>
          </p:nvSpPr>
          <p:spPr bwMode="auto">
            <a:xfrm>
              <a:off x="393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8" name="Line 262"/>
            <p:cNvSpPr>
              <a:spLocks noChangeShapeType="1"/>
            </p:cNvSpPr>
            <p:nvPr/>
          </p:nvSpPr>
          <p:spPr bwMode="auto">
            <a:xfrm>
              <a:off x="393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9" name="Line 263"/>
            <p:cNvSpPr>
              <a:spLocks noChangeShapeType="1"/>
            </p:cNvSpPr>
            <p:nvPr/>
          </p:nvSpPr>
          <p:spPr bwMode="auto">
            <a:xfrm>
              <a:off x="393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0" name="Line 264"/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1" name="Line 265"/>
            <p:cNvSpPr>
              <a:spLocks noChangeShapeType="1"/>
            </p:cNvSpPr>
            <p:nvPr/>
          </p:nvSpPr>
          <p:spPr bwMode="auto">
            <a:xfrm>
              <a:off x="4032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2" name="Line 266"/>
            <p:cNvSpPr>
              <a:spLocks noChangeShapeType="1"/>
            </p:cNvSpPr>
            <p:nvPr/>
          </p:nvSpPr>
          <p:spPr bwMode="auto">
            <a:xfrm>
              <a:off x="412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3" name="Line 267"/>
            <p:cNvSpPr>
              <a:spLocks noChangeShapeType="1"/>
            </p:cNvSpPr>
            <p:nvPr/>
          </p:nvSpPr>
          <p:spPr bwMode="auto">
            <a:xfrm>
              <a:off x="412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4" name="Line 268"/>
            <p:cNvSpPr>
              <a:spLocks noChangeShapeType="1"/>
            </p:cNvSpPr>
            <p:nvPr/>
          </p:nvSpPr>
          <p:spPr bwMode="auto">
            <a:xfrm>
              <a:off x="412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5" name="Line 269"/>
            <p:cNvSpPr>
              <a:spLocks noChangeShapeType="1"/>
            </p:cNvSpPr>
            <p:nvPr/>
          </p:nvSpPr>
          <p:spPr bwMode="auto">
            <a:xfrm flipV="1">
              <a:off x="422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6" name="Line 270"/>
            <p:cNvSpPr>
              <a:spLocks noChangeShapeType="1"/>
            </p:cNvSpPr>
            <p:nvPr/>
          </p:nvSpPr>
          <p:spPr bwMode="auto">
            <a:xfrm>
              <a:off x="4224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7" name="Line 271"/>
            <p:cNvSpPr>
              <a:spLocks noChangeShapeType="1"/>
            </p:cNvSpPr>
            <p:nvPr/>
          </p:nvSpPr>
          <p:spPr bwMode="auto">
            <a:xfrm>
              <a:off x="432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8" name="Line 272"/>
            <p:cNvSpPr>
              <a:spLocks noChangeShapeType="1"/>
            </p:cNvSpPr>
            <p:nvPr/>
          </p:nvSpPr>
          <p:spPr bwMode="auto">
            <a:xfrm>
              <a:off x="432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9" name="Line 273"/>
            <p:cNvSpPr>
              <a:spLocks noChangeShapeType="1"/>
            </p:cNvSpPr>
            <p:nvPr/>
          </p:nvSpPr>
          <p:spPr bwMode="auto">
            <a:xfrm>
              <a:off x="432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0" name="Line 274"/>
            <p:cNvSpPr>
              <a:spLocks noChangeShapeType="1"/>
            </p:cNvSpPr>
            <p:nvPr/>
          </p:nvSpPr>
          <p:spPr bwMode="auto">
            <a:xfrm flipV="1">
              <a:off x="441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1" name="Line 275"/>
            <p:cNvSpPr>
              <a:spLocks noChangeShapeType="1"/>
            </p:cNvSpPr>
            <p:nvPr/>
          </p:nvSpPr>
          <p:spPr bwMode="auto">
            <a:xfrm>
              <a:off x="4416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2" name="Line 276"/>
            <p:cNvSpPr>
              <a:spLocks noChangeShapeType="1"/>
            </p:cNvSpPr>
            <p:nvPr/>
          </p:nvSpPr>
          <p:spPr bwMode="auto">
            <a:xfrm>
              <a:off x="451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3" name="Line 277"/>
            <p:cNvSpPr>
              <a:spLocks noChangeShapeType="1"/>
            </p:cNvSpPr>
            <p:nvPr/>
          </p:nvSpPr>
          <p:spPr bwMode="auto">
            <a:xfrm>
              <a:off x="451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4" name="Line 278"/>
            <p:cNvSpPr>
              <a:spLocks noChangeShapeType="1"/>
            </p:cNvSpPr>
            <p:nvPr/>
          </p:nvSpPr>
          <p:spPr bwMode="auto">
            <a:xfrm>
              <a:off x="451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5" name="Line 279"/>
            <p:cNvSpPr>
              <a:spLocks noChangeShapeType="1"/>
            </p:cNvSpPr>
            <p:nvPr/>
          </p:nvSpPr>
          <p:spPr bwMode="auto">
            <a:xfrm flipV="1">
              <a:off x="460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6" name="Line 280"/>
            <p:cNvSpPr>
              <a:spLocks noChangeShapeType="1"/>
            </p:cNvSpPr>
            <p:nvPr/>
          </p:nvSpPr>
          <p:spPr bwMode="auto">
            <a:xfrm>
              <a:off x="4608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7" name="Line 281"/>
            <p:cNvSpPr>
              <a:spLocks noChangeShapeType="1"/>
            </p:cNvSpPr>
            <p:nvPr/>
          </p:nvSpPr>
          <p:spPr bwMode="auto">
            <a:xfrm>
              <a:off x="470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8" name="Line 282"/>
            <p:cNvSpPr>
              <a:spLocks noChangeShapeType="1"/>
            </p:cNvSpPr>
            <p:nvPr/>
          </p:nvSpPr>
          <p:spPr bwMode="auto">
            <a:xfrm>
              <a:off x="4704" y="13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9" name="Line 283"/>
            <p:cNvSpPr>
              <a:spLocks noChangeShapeType="1"/>
            </p:cNvSpPr>
            <p:nvPr/>
          </p:nvSpPr>
          <p:spPr bwMode="auto">
            <a:xfrm>
              <a:off x="1824" y="139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0" name="Line 284"/>
            <p:cNvSpPr>
              <a:spLocks noChangeShapeType="1"/>
            </p:cNvSpPr>
            <p:nvPr/>
          </p:nvSpPr>
          <p:spPr bwMode="auto">
            <a:xfrm>
              <a:off x="2016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1" name="Line 285"/>
            <p:cNvSpPr>
              <a:spLocks noChangeShapeType="1"/>
            </p:cNvSpPr>
            <p:nvPr/>
          </p:nvSpPr>
          <p:spPr bwMode="auto">
            <a:xfrm>
              <a:off x="3168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2" name="Line 286"/>
            <p:cNvSpPr>
              <a:spLocks noChangeShapeType="1"/>
            </p:cNvSpPr>
            <p:nvPr/>
          </p:nvSpPr>
          <p:spPr bwMode="auto">
            <a:xfrm>
              <a:off x="3360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3" name="Line 287"/>
            <p:cNvSpPr>
              <a:spLocks noChangeShapeType="1"/>
            </p:cNvSpPr>
            <p:nvPr/>
          </p:nvSpPr>
          <p:spPr bwMode="auto">
            <a:xfrm>
              <a:off x="4512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4" name="Line 288"/>
            <p:cNvSpPr>
              <a:spLocks noChangeShapeType="1"/>
            </p:cNvSpPr>
            <p:nvPr/>
          </p:nvSpPr>
          <p:spPr bwMode="auto">
            <a:xfrm>
              <a:off x="4704" y="139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5" name="Line 289"/>
            <p:cNvSpPr>
              <a:spLocks noChangeShapeType="1"/>
            </p:cNvSpPr>
            <p:nvPr/>
          </p:nvSpPr>
          <p:spPr bwMode="auto">
            <a:xfrm>
              <a:off x="1824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6" name="Line 290"/>
            <p:cNvSpPr>
              <a:spLocks noChangeShapeType="1"/>
            </p:cNvSpPr>
            <p:nvPr/>
          </p:nvSpPr>
          <p:spPr bwMode="auto">
            <a:xfrm flipH="1">
              <a:off x="624" y="177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7" name="Line 291"/>
            <p:cNvSpPr>
              <a:spLocks noChangeShapeType="1"/>
            </p:cNvSpPr>
            <p:nvPr/>
          </p:nvSpPr>
          <p:spPr bwMode="auto">
            <a:xfrm>
              <a:off x="1824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8" name="Line 292"/>
            <p:cNvSpPr>
              <a:spLocks noChangeShapeType="1"/>
            </p:cNvSpPr>
            <p:nvPr/>
          </p:nvSpPr>
          <p:spPr bwMode="auto">
            <a:xfrm>
              <a:off x="2016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9" name="Line 293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0" name="Line 294"/>
            <p:cNvSpPr>
              <a:spLocks noChangeShapeType="1"/>
            </p:cNvSpPr>
            <p:nvPr/>
          </p:nvSpPr>
          <p:spPr bwMode="auto">
            <a:xfrm>
              <a:off x="2016" y="177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1" name="Line 295"/>
            <p:cNvSpPr>
              <a:spLocks noChangeShapeType="1"/>
            </p:cNvSpPr>
            <p:nvPr/>
          </p:nvSpPr>
          <p:spPr bwMode="auto">
            <a:xfrm>
              <a:off x="31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2" name="Line 296"/>
            <p:cNvSpPr>
              <a:spLocks noChangeShapeType="1"/>
            </p:cNvSpPr>
            <p:nvPr/>
          </p:nvSpPr>
          <p:spPr bwMode="auto">
            <a:xfrm>
              <a:off x="3360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3" name="Line 297"/>
            <p:cNvSpPr>
              <a:spLocks noChangeShapeType="1"/>
            </p:cNvSpPr>
            <p:nvPr/>
          </p:nvSpPr>
          <p:spPr bwMode="auto">
            <a:xfrm>
              <a:off x="3360" y="177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4" name="Line 298"/>
            <p:cNvSpPr>
              <a:spLocks noChangeShapeType="1"/>
            </p:cNvSpPr>
            <p:nvPr/>
          </p:nvSpPr>
          <p:spPr bwMode="auto">
            <a:xfrm>
              <a:off x="4512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5" name="Line 299"/>
            <p:cNvSpPr>
              <a:spLocks noChangeShapeType="1"/>
            </p:cNvSpPr>
            <p:nvPr/>
          </p:nvSpPr>
          <p:spPr bwMode="auto">
            <a:xfrm>
              <a:off x="4512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6" name="Line 300"/>
            <p:cNvSpPr>
              <a:spLocks noChangeShapeType="1"/>
            </p:cNvSpPr>
            <p:nvPr/>
          </p:nvSpPr>
          <p:spPr bwMode="auto">
            <a:xfrm>
              <a:off x="4704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7" name="Line 301"/>
            <p:cNvSpPr>
              <a:spLocks noChangeShapeType="1"/>
            </p:cNvSpPr>
            <p:nvPr/>
          </p:nvSpPr>
          <p:spPr bwMode="auto">
            <a:xfrm>
              <a:off x="4704" y="177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8" name="Rectangle 302"/>
            <p:cNvSpPr>
              <a:spLocks noChangeArrowheads="1"/>
            </p:cNvSpPr>
            <p:nvPr/>
          </p:nvSpPr>
          <p:spPr bwMode="auto">
            <a:xfrm>
              <a:off x="1824" y="74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59" name="Rectangle 303"/>
            <p:cNvSpPr>
              <a:spLocks noChangeArrowheads="1"/>
            </p:cNvSpPr>
            <p:nvPr/>
          </p:nvSpPr>
          <p:spPr bwMode="auto">
            <a:xfrm>
              <a:off x="3024" y="74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14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60" name="Rectangle 304"/>
            <p:cNvSpPr>
              <a:spLocks noChangeArrowheads="1"/>
            </p:cNvSpPr>
            <p:nvPr/>
          </p:nvSpPr>
          <p:spPr bwMode="auto">
            <a:xfrm>
              <a:off x="4464" y="74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62" name="Rectangle 306"/>
            <p:cNvSpPr>
              <a:spLocks noChangeArrowheads="1"/>
            </p:cNvSpPr>
            <p:nvPr/>
          </p:nvSpPr>
          <p:spPr bwMode="auto">
            <a:xfrm>
              <a:off x="192" y="108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63" name="Rectangle 307"/>
            <p:cNvSpPr>
              <a:spLocks noChangeArrowheads="1"/>
            </p:cNvSpPr>
            <p:nvPr/>
          </p:nvSpPr>
          <p:spPr bwMode="auto">
            <a:xfrm>
              <a:off x="288" y="15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5413" name="Group 357"/>
          <p:cNvGrpSpPr/>
          <p:nvPr/>
        </p:nvGrpSpPr>
        <p:grpSpPr bwMode="auto">
          <a:xfrm>
            <a:off x="762000" y="4014788"/>
            <a:ext cx="6781800" cy="1905000"/>
            <a:chOff x="480" y="2529"/>
            <a:chExt cx="4272" cy="1200"/>
          </a:xfrm>
        </p:grpSpPr>
        <p:sp>
          <p:nvSpPr>
            <p:cNvPr id="45365" name="Rectangle 309"/>
            <p:cNvSpPr>
              <a:spLocks noChangeArrowheads="1"/>
            </p:cNvSpPr>
            <p:nvPr/>
          </p:nvSpPr>
          <p:spPr bwMode="auto">
            <a:xfrm>
              <a:off x="1776" y="2529"/>
              <a:ext cx="624" cy="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6" name="Rectangle 310"/>
            <p:cNvSpPr>
              <a:spLocks noChangeArrowheads="1"/>
            </p:cNvSpPr>
            <p:nvPr/>
          </p:nvSpPr>
          <p:spPr bwMode="auto">
            <a:xfrm>
              <a:off x="1968" y="261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67" name="Rectangle 311"/>
            <p:cNvSpPr>
              <a:spLocks noChangeArrowheads="1"/>
            </p:cNvSpPr>
            <p:nvPr/>
          </p:nvSpPr>
          <p:spPr bwMode="auto">
            <a:xfrm>
              <a:off x="1920" y="29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进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68" name="Rectangle 312"/>
            <p:cNvSpPr>
              <a:spLocks noChangeArrowheads="1"/>
            </p:cNvSpPr>
            <p:nvPr/>
          </p:nvSpPr>
          <p:spPr bwMode="auto">
            <a:xfrm>
              <a:off x="1920" y="33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制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69" name="Rectangle 313"/>
            <p:cNvSpPr>
              <a:spLocks noChangeArrowheads="1"/>
            </p:cNvSpPr>
            <p:nvPr/>
          </p:nvSpPr>
          <p:spPr bwMode="auto">
            <a:xfrm>
              <a:off x="3024" y="2529"/>
              <a:ext cx="624" cy="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0" name="Rectangle 314"/>
            <p:cNvSpPr>
              <a:spLocks noChangeArrowheads="1"/>
            </p:cNvSpPr>
            <p:nvPr/>
          </p:nvSpPr>
          <p:spPr bwMode="auto">
            <a:xfrm>
              <a:off x="3216" y="261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71" name="Rectangle 315"/>
            <p:cNvSpPr>
              <a:spLocks noChangeArrowheads="1"/>
            </p:cNvSpPr>
            <p:nvPr/>
          </p:nvSpPr>
          <p:spPr bwMode="auto">
            <a:xfrm>
              <a:off x="3168" y="29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进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72" name="Rectangle 316"/>
            <p:cNvSpPr>
              <a:spLocks noChangeArrowheads="1"/>
            </p:cNvSpPr>
            <p:nvPr/>
          </p:nvSpPr>
          <p:spPr bwMode="auto">
            <a:xfrm>
              <a:off x="3168" y="33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制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73" name="Line 317"/>
            <p:cNvSpPr>
              <a:spLocks noChangeShapeType="1"/>
            </p:cNvSpPr>
            <p:nvPr/>
          </p:nvSpPr>
          <p:spPr bwMode="auto">
            <a:xfrm>
              <a:off x="1056" y="3105"/>
              <a:ext cx="7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74" name="Line 318"/>
            <p:cNvSpPr>
              <a:spLocks noChangeShapeType="1"/>
            </p:cNvSpPr>
            <p:nvPr/>
          </p:nvSpPr>
          <p:spPr bwMode="auto">
            <a:xfrm>
              <a:off x="2400" y="3105"/>
              <a:ext cx="6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75" name="Line 319"/>
            <p:cNvSpPr>
              <a:spLocks noChangeShapeType="1"/>
            </p:cNvSpPr>
            <p:nvPr/>
          </p:nvSpPr>
          <p:spPr bwMode="auto">
            <a:xfrm>
              <a:off x="3648" y="3105"/>
              <a:ext cx="4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76" name="Rectangle 320"/>
            <p:cNvSpPr>
              <a:spLocks noChangeArrowheads="1"/>
            </p:cNvSpPr>
            <p:nvPr/>
          </p:nvSpPr>
          <p:spPr bwMode="auto">
            <a:xfrm>
              <a:off x="672" y="285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377" name="Line 321"/>
            <p:cNvSpPr>
              <a:spLocks noChangeShapeType="1"/>
            </p:cNvSpPr>
            <p:nvPr/>
          </p:nvSpPr>
          <p:spPr bwMode="auto">
            <a:xfrm>
              <a:off x="4032" y="3201"/>
              <a:ext cx="2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78" name="Line 322"/>
            <p:cNvSpPr>
              <a:spLocks noChangeShapeType="1"/>
            </p:cNvSpPr>
            <p:nvPr/>
          </p:nvSpPr>
          <p:spPr bwMode="auto">
            <a:xfrm>
              <a:off x="4272" y="3201"/>
              <a:ext cx="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79" name="Line 323"/>
            <p:cNvSpPr>
              <a:spLocks noChangeShapeType="1"/>
            </p:cNvSpPr>
            <p:nvPr/>
          </p:nvSpPr>
          <p:spPr bwMode="auto">
            <a:xfrm flipV="1">
              <a:off x="4272" y="2961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0" name="Line 324"/>
            <p:cNvSpPr>
              <a:spLocks noChangeShapeType="1"/>
            </p:cNvSpPr>
            <p:nvPr/>
          </p:nvSpPr>
          <p:spPr bwMode="auto">
            <a:xfrm>
              <a:off x="4272" y="2961"/>
              <a:ext cx="2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1" name="Line 325"/>
            <p:cNvSpPr>
              <a:spLocks noChangeShapeType="1"/>
            </p:cNvSpPr>
            <p:nvPr/>
          </p:nvSpPr>
          <p:spPr bwMode="auto">
            <a:xfrm>
              <a:off x="4560" y="2961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2" name="Line 326"/>
            <p:cNvSpPr>
              <a:spLocks noChangeShapeType="1"/>
            </p:cNvSpPr>
            <p:nvPr/>
          </p:nvSpPr>
          <p:spPr bwMode="auto">
            <a:xfrm>
              <a:off x="4560" y="3201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3" name="Line 327"/>
            <p:cNvSpPr>
              <a:spLocks noChangeShapeType="1"/>
            </p:cNvSpPr>
            <p:nvPr/>
          </p:nvSpPr>
          <p:spPr bwMode="auto">
            <a:xfrm>
              <a:off x="480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4" name="Line 328"/>
            <p:cNvSpPr>
              <a:spLocks noChangeShapeType="1"/>
            </p:cNvSpPr>
            <p:nvPr/>
          </p:nvSpPr>
          <p:spPr bwMode="auto">
            <a:xfrm flipV="1">
              <a:off x="576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5" name="Line 329"/>
            <p:cNvSpPr>
              <a:spLocks noChangeShapeType="1"/>
            </p:cNvSpPr>
            <p:nvPr/>
          </p:nvSpPr>
          <p:spPr bwMode="auto">
            <a:xfrm>
              <a:off x="576" y="329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6" name="Line 330"/>
            <p:cNvSpPr>
              <a:spLocks noChangeShapeType="1"/>
            </p:cNvSpPr>
            <p:nvPr/>
          </p:nvSpPr>
          <p:spPr bwMode="auto">
            <a:xfrm>
              <a:off x="672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7" name="Line 331"/>
            <p:cNvSpPr>
              <a:spLocks noChangeShapeType="1"/>
            </p:cNvSpPr>
            <p:nvPr/>
          </p:nvSpPr>
          <p:spPr bwMode="auto">
            <a:xfrm>
              <a:off x="672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8" name="Line 332"/>
            <p:cNvSpPr>
              <a:spLocks noChangeShapeType="1"/>
            </p:cNvSpPr>
            <p:nvPr/>
          </p:nvSpPr>
          <p:spPr bwMode="auto">
            <a:xfrm>
              <a:off x="672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9" name="Line 333"/>
            <p:cNvSpPr>
              <a:spLocks noChangeShapeType="1"/>
            </p:cNvSpPr>
            <p:nvPr/>
          </p:nvSpPr>
          <p:spPr bwMode="auto">
            <a:xfrm flipV="1">
              <a:off x="768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0" name="Line 334"/>
            <p:cNvSpPr>
              <a:spLocks noChangeShapeType="1"/>
            </p:cNvSpPr>
            <p:nvPr/>
          </p:nvSpPr>
          <p:spPr bwMode="auto">
            <a:xfrm>
              <a:off x="768" y="329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1" name="Line 335"/>
            <p:cNvSpPr>
              <a:spLocks noChangeShapeType="1"/>
            </p:cNvSpPr>
            <p:nvPr/>
          </p:nvSpPr>
          <p:spPr bwMode="auto">
            <a:xfrm>
              <a:off x="864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2" name="Line 336"/>
            <p:cNvSpPr>
              <a:spLocks noChangeShapeType="1"/>
            </p:cNvSpPr>
            <p:nvPr/>
          </p:nvSpPr>
          <p:spPr bwMode="auto">
            <a:xfrm>
              <a:off x="864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3" name="Line 337"/>
            <p:cNvSpPr>
              <a:spLocks noChangeShapeType="1"/>
            </p:cNvSpPr>
            <p:nvPr/>
          </p:nvSpPr>
          <p:spPr bwMode="auto">
            <a:xfrm>
              <a:off x="1008" y="3537"/>
              <a:ext cx="4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4" name="Line 338"/>
            <p:cNvSpPr>
              <a:spLocks noChangeShapeType="1"/>
            </p:cNvSpPr>
            <p:nvPr/>
          </p:nvSpPr>
          <p:spPr bwMode="auto">
            <a:xfrm>
              <a:off x="1056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5" name="Line 339"/>
            <p:cNvSpPr>
              <a:spLocks noChangeShapeType="1"/>
            </p:cNvSpPr>
            <p:nvPr/>
          </p:nvSpPr>
          <p:spPr bwMode="auto">
            <a:xfrm>
              <a:off x="1200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6" name="Line 340"/>
            <p:cNvSpPr>
              <a:spLocks noChangeShapeType="1"/>
            </p:cNvSpPr>
            <p:nvPr/>
          </p:nvSpPr>
          <p:spPr bwMode="auto">
            <a:xfrm flipV="1">
              <a:off x="1296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7" name="Line 341"/>
            <p:cNvSpPr>
              <a:spLocks noChangeShapeType="1"/>
            </p:cNvSpPr>
            <p:nvPr/>
          </p:nvSpPr>
          <p:spPr bwMode="auto">
            <a:xfrm>
              <a:off x="1296" y="329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8" name="Line 342"/>
            <p:cNvSpPr>
              <a:spLocks noChangeShapeType="1"/>
            </p:cNvSpPr>
            <p:nvPr/>
          </p:nvSpPr>
          <p:spPr bwMode="auto">
            <a:xfrm>
              <a:off x="1392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9" name="Line 343"/>
            <p:cNvSpPr>
              <a:spLocks noChangeShapeType="1"/>
            </p:cNvSpPr>
            <p:nvPr/>
          </p:nvSpPr>
          <p:spPr bwMode="auto">
            <a:xfrm>
              <a:off x="1392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0" name="Line 344"/>
            <p:cNvSpPr>
              <a:spLocks noChangeShapeType="1"/>
            </p:cNvSpPr>
            <p:nvPr/>
          </p:nvSpPr>
          <p:spPr bwMode="auto">
            <a:xfrm>
              <a:off x="1392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1" name="Line 345"/>
            <p:cNvSpPr>
              <a:spLocks noChangeShapeType="1"/>
            </p:cNvSpPr>
            <p:nvPr/>
          </p:nvSpPr>
          <p:spPr bwMode="auto">
            <a:xfrm flipV="1">
              <a:off x="1488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2" name="Line 346"/>
            <p:cNvSpPr>
              <a:spLocks noChangeShapeType="1"/>
            </p:cNvSpPr>
            <p:nvPr/>
          </p:nvSpPr>
          <p:spPr bwMode="auto">
            <a:xfrm>
              <a:off x="1488" y="329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3" name="Line 347"/>
            <p:cNvSpPr>
              <a:spLocks noChangeShapeType="1"/>
            </p:cNvSpPr>
            <p:nvPr/>
          </p:nvSpPr>
          <p:spPr bwMode="auto">
            <a:xfrm>
              <a:off x="1584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4" name="Line 348"/>
            <p:cNvSpPr>
              <a:spLocks noChangeShapeType="1"/>
            </p:cNvSpPr>
            <p:nvPr/>
          </p:nvSpPr>
          <p:spPr bwMode="auto">
            <a:xfrm>
              <a:off x="1584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5" name="Line 349"/>
            <p:cNvSpPr>
              <a:spLocks noChangeShapeType="1"/>
            </p:cNvSpPr>
            <p:nvPr/>
          </p:nvSpPr>
          <p:spPr bwMode="auto">
            <a:xfrm>
              <a:off x="912" y="3393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6" name="Line 350"/>
            <p:cNvSpPr>
              <a:spLocks noChangeShapeType="1"/>
            </p:cNvSpPr>
            <p:nvPr/>
          </p:nvSpPr>
          <p:spPr bwMode="auto">
            <a:xfrm>
              <a:off x="1104" y="3393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409" name="Rectangle 353"/>
          <p:cNvSpPr>
            <a:spLocks noChangeArrowheads="1"/>
          </p:cNvSpPr>
          <p:nvPr/>
        </p:nvSpPr>
        <p:spPr bwMode="auto">
          <a:xfrm>
            <a:off x="533400" y="2286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为周期性信号时，计数器可用作为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分频器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414" name="Rectangle 358"/>
          <p:cNvSpPr>
            <a:spLocks noChangeArrowheads="1"/>
          </p:cNvSpPr>
          <p:nvPr/>
        </p:nvSpPr>
        <p:spPr bwMode="auto">
          <a:xfrm>
            <a:off x="6659563" y="5300663"/>
            <a:ext cx="1943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频率为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1/49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" name="灯片编号占位符 1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1" name="Rectangle 91"/>
          <p:cNvSpPr>
            <a:spLocks noChangeArrowheads="1"/>
          </p:cNvSpPr>
          <p:nvPr/>
        </p:nvSpPr>
        <p:spPr bwMode="auto">
          <a:xfrm>
            <a:off x="457200" y="228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试分析下列电路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228600" y="1354102"/>
            <a:ext cx="8915400" cy="4589499"/>
            <a:chOff x="228600" y="1354102"/>
            <a:chExt cx="8915400" cy="4589499"/>
          </a:xfrm>
        </p:grpSpPr>
        <p:grpSp>
          <p:nvGrpSpPr>
            <p:cNvPr id="46185" name="Group 105"/>
            <p:cNvGrpSpPr/>
            <p:nvPr/>
          </p:nvGrpSpPr>
          <p:grpSpPr bwMode="auto">
            <a:xfrm>
              <a:off x="228600" y="1493838"/>
              <a:ext cx="8915400" cy="4449763"/>
              <a:chOff x="144" y="941"/>
              <a:chExt cx="5616" cy="2803"/>
            </a:xfrm>
          </p:grpSpPr>
          <p:sp>
            <p:nvSpPr>
              <p:cNvPr id="46084" name="Rectangle 4"/>
              <p:cNvSpPr>
                <a:spLocks noChangeArrowheads="1"/>
              </p:cNvSpPr>
              <p:nvPr/>
            </p:nvSpPr>
            <p:spPr bwMode="auto">
              <a:xfrm>
                <a:off x="2880" y="1794"/>
                <a:ext cx="816" cy="1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85" name="Line 5"/>
              <p:cNvSpPr>
                <a:spLocks noChangeShapeType="1"/>
              </p:cNvSpPr>
              <p:nvPr/>
            </p:nvSpPr>
            <p:spPr bwMode="auto">
              <a:xfrm>
                <a:off x="2880" y="2308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086" name="Line 6"/>
              <p:cNvSpPr>
                <a:spLocks noChangeShapeType="1"/>
              </p:cNvSpPr>
              <p:nvPr/>
            </p:nvSpPr>
            <p:spPr bwMode="auto">
              <a:xfrm flipV="1">
                <a:off x="2880" y="2452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087" name="Rectangle 7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J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088" name="Rectangle 8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089" name="Rectangle 9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090" name="Oval 10"/>
              <p:cNvSpPr>
                <a:spLocks noChangeArrowheads="1"/>
              </p:cNvSpPr>
              <p:nvPr/>
            </p:nvSpPr>
            <p:spPr bwMode="auto">
              <a:xfrm>
                <a:off x="2784" y="2403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1" name="Rectangle 11"/>
              <p:cNvSpPr>
                <a:spLocks noChangeArrowheads="1"/>
              </p:cNvSpPr>
              <p:nvPr/>
            </p:nvSpPr>
            <p:spPr bwMode="auto">
              <a:xfrm>
                <a:off x="2880" y="278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>
                <a:off x="3408" y="2786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912" y="1746"/>
                <a:ext cx="816" cy="1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3" name="Line 23"/>
              <p:cNvSpPr>
                <a:spLocks noChangeShapeType="1"/>
              </p:cNvSpPr>
              <p:nvPr/>
            </p:nvSpPr>
            <p:spPr bwMode="auto">
              <a:xfrm>
                <a:off x="912" y="2260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4" name="Line 24"/>
              <p:cNvSpPr>
                <a:spLocks noChangeShapeType="1"/>
              </p:cNvSpPr>
              <p:nvPr/>
            </p:nvSpPr>
            <p:spPr bwMode="auto">
              <a:xfrm flipV="1">
                <a:off x="912" y="2404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5" name="Rectangle 25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J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1392" y="177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07" name="Rectangle 27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08" name="Oval 28"/>
              <p:cNvSpPr>
                <a:spLocks noChangeArrowheads="1"/>
              </p:cNvSpPr>
              <p:nvPr/>
            </p:nvSpPr>
            <p:spPr bwMode="auto">
              <a:xfrm>
                <a:off x="816" y="2355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9" name="Rectangle 29"/>
              <p:cNvSpPr>
                <a:spLocks noChangeArrowheads="1"/>
              </p:cNvSpPr>
              <p:nvPr/>
            </p:nvSpPr>
            <p:spPr bwMode="auto">
              <a:xfrm>
                <a:off x="912" y="273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10" name="Line 30"/>
              <p:cNvSpPr>
                <a:spLocks noChangeShapeType="1"/>
              </p:cNvSpPr>
              <p:nvPr/>
            </p:nvSpPr>
            <p:spPr bwMode="auto">
              <a:xfrm>
                <a:off x="1440" y="2738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098" name="Oval 18"/>
              <p:cNvSpPr>
                <a:spLocks noChangeArrowheads="1"/>
              </p:cNvSpPr>
              <p:nvPr/>
            </p:nvSpPr>
            <p:spPr bwMode="auto">
              <a:xfrm>
                <a:off x="3264" y="1275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9" name="Line 19"/>
              <p:cNvSpPr>
                <a:spLocks noChangeShapeType="1"/>
              </p:cNvSpPr>
              <p:nvPr/>
            </p:nvSpPr>
            <p:spPr bwMode="auto">
              <a:xfrm>
                <a:off x="3360" y="1323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6" name="Line 46"/>
              <p:cNvSpPr>
                <a:spLocks noChangeShapeType="1"/>
              </p:cNvSpPr>
              <p:nvPr/>
            </p:nvSpPr>
            <p:spPr bwMode="auto">
              <a:xfrm>
                <a:off x="1837" y="2889"/>
                <a:ext cx="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7" name="Line 47"/>
              <p:cNvSpPr>
                <a:spLocks noChangeShapeType="1"/>
              </p:cNvSpPr>
              <p:nvPr/>
            </p:nvSpPr>
            <p:spPr bwMode="auto">
              <a:xfrm>
                <a:off x="1872" y="2889"/>
                <a:ext cx="0" cy="6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8" name="Line 48"/>
              <p:cNvSpPr>
                <a:spLocks noChangeShapeType="1"/>
              </p:cNvSpPr>
              <p:nvPr/>
            </p:nvSpPr>
            <p:spPr bwMode="auto">
              <a:xfrm>
                <a:off x="1872" y="3554"/>
                <a:ext cx="23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4" name="Line 54"/>
              <p:cNvSpPr>
                <a:spLocks noChangeShapeType="1"/>
              </p:cNvSpPr>
              <p:nvPr/>
            </p:nvSpPr>
            <p:spPr bwMode="auto">
              <a:xfrm>
                <a:off x="1968" y="3317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5" name="Line 55"/>
              <p:cNvSpPr>
                <a:spLocks noChangeShapeType="1"/>
              </p:cNvSpPr>
              <p:nvPr/>
            </p:nvSpPr>
            <p:spPr bwMode="auto">
              <a:xfrm>
                <a:off x="3787" y="2937"/>
                <a:ext cx="1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6" name="Line 56"/>
              <p:cNvSpPr>
                <a:spLocks noChangeShapeType="1"/>
              </p:cNvSpPr>
              <p:nvPr/>
            </p:nvSpPr>
            <p:spPr bwMode="auto">
              <a:xfrm flipV="1">
                <a:off x="3936" y="1700"/>
                <a:ext cx="0" cy="1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7" name="Line 57"/>
              <p:cNvSpPr>
                <a:spLocks noChangeShapeType="1"/>
              </p:cNvSpPr>
              <p:nvPr/>
            </p:nvSpPr>
            <p:spPr bwMode="auto">
              <a:xfrm>
                <a:off x="3936" y="17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8" name="Line 58"/>
              <p:cNvSpPr>
                <a:spLocks noChangeShapeType="1"/>
              </p:cNvSpPr>
              <p:nvPr/>
            </p:nvSpPr>
            <p:spPr bwMode="auto">
              <a:xfrm flipV="1">
                <a:off x="4080" y="1892"/>
                <a:ext cx="0" cy="14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9" name="Line 59"/>
              <p:cNvSpPr>
                <a:spLocks noChangeShapeType="1"/>
              </p:cNvSpPr>
              <p:nvPr/>
            </p:nvSpPr>
            <p:spPr bwMode="auto">
              <a:xfrm>
                <a:off x="4080" y="189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0" name="Line 60"/>
              <p:cNvSpPr>
                <a:spLocks noChangeShapeType="1"/>
              </p:cNvSpPr>
              <p:nvPr/>
            </p:nvSpPr>
            <p:spPr bwMode="auto">
              <a:xfrm flipV="1">
                <a:off x="4224" y="2036"/>
                <a:ext cx="0" cy="15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2" name="Line 62"/>
              <p:cNvSpPr>
                <a:spLocks noChangeShapeType="1"/>
              </p:cNvSpPr>
              <p:nvPr/>
            </p:nvSpPr>
            <p:spPr bwMode="auto">
              <a:xfrm>
                <a:off x="3696" y="2035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3" name="Line 63"/>
              <p:cNvSpPr>
                <a:spLocks noChangeShapeType="1"/>
              </p:cNvSpPr>
              <p:nvPr/>
            </p:nvSpPr>
            <p:spPr bwMode="auto">
              <a:xfrm flipV="1">
                <a:off x="3840" y="1268"/>
                <a:ext cx="0" cy="7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4" name="Line 64"/>
              <p:cNvSpPr>
                <a:spLocks noChangeShapeType="1"/>
              </p:cNvSpPr>
              <p:nvPr/>
            </p:nvSpPr>
            <p:spPr bwMode="auto">
              <a:xfrm>
                <a:off x="3840" y="126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5383" y="1190"/>
                <a:ext cx="37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endPara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095" name="Oval 15"/>
              <p:cNvSpPr>
                <a:spLocks noChangeArrowheads="1"/>
              </p:cNvSpPr>
              <p:nvPr/>
            </p:nvSpPr>
            <p:spPr bwMode="auto">
              <a:xfrm>
                <a:off x="4608" y="1053"/>
                <a:ext cx="94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2" name="Oval 32"/>
              <p:cNvSpPr>
                <a:spLocks noChangeArrowheads="1"/>
              </p:cNvSpPr>
              <p:nvPr/>
            </p:nvSpPr>
            <p:spPr bwMode="auto">
              <a:xfrm>
                <a:off x="4615" y="1841"/>
                <a:ext cx="94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5" name="Oval 35"/>
              <p:cNvSpPr>
                <a:spLocks noChangeArrowheads="1"/>
              </p:cNvSpPr>
              <p:nvPr/>
            </p:nvSpPr>
            <p:spPr bwMode="auto">
              <a:xfrm>
                <a:off x="5287" y="1479"/>
                <a:ext cx="94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49" name="Line 69"/>
              <p:cNvSpPr>
                <a:spLocks noChangeShapeType="1"/>
              </p:cNvSpPr>
              <p:nvPr/>
            </p:nvSpPr>
            <p:spPr bwMode="auto">
              <a:xfrm>
                <a:off x="4704" y="1101"/>
                <a:ext cx="14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0" name="Line 70"/>
              <p:cNvSpPr>
                <a:spLocks noChangeShapeType="1"/>
              </p:cNvSpPr>
              <p:nvPr/>
            </p:nvSpPr>
            <p:spPr bwMode="auto">
              <a:xfrm>
                <a:off x="4848" y="1104"/>
                <a:ext cx="1" cy="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1" name="Line 71"/>
              <p:cNvSpPr>
                <a:spLocks noChangeShapeType="1"/>
              </p:cNvSpPr>
              <p:nvPr/>
            </p:nvSpPr>
            <p:spPr bwMode="auto">
              <a:xfrm>
                <a:off x="4848" y="1440"/>
                <a:ext cx="18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2" name="Line 72"/>
              <p:cNvSpPr>
                <a:spLocks noChangeShapeType="1"/>
              </p:cNvSpPr>
              <p:nvPr/>
            </p:nvSpPr>
            <p:spPr bwMode="auto">
              <a:xfrm>
                <a:off x="4711" y="1888"/>
                <a:ext cx="137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3" name="Line 73"/>
              <p:cNvSpPr>
                <a:spLocks noChangeShapeType="1"/>
              </p:cNvSpPr>
              <p:nvPr/>
            </p:nvSpPr>
            <p:spPr bwMode="auto">
              <a:xfrm flipV="1">
                <a:off x="4855" y="1604"/>
                <a:ext cx="1" cy="2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4" name="Line 74"/>
              <p:cNvSpPr>
                <a:spLocks noChangeShapeType="1"/>
              </p:cNvSpPr>
              <p:nvPr/>
            </p:nvSpPr>
            <p:spPr bwMode="auto">
              <a:xfrm>
                <a:off x="4855" y="1604"/>
                <a:ext cx="185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5" name="Line 75"/>
              <p:cNvSpPr>
                <a:spLocks noChangeShapeType="1"/>
              </p:cNvSpPr>
              <p:nvPr/>
            </p:nvSpPr>
            <p:spPr bwMode="auto">
              <a:xfrm>
                <a:off x="5383" y="1526"/>
                <a:ext cx="23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5" name="Line 65"/>
              <p:cNvSpPr>
                <a:spLocks noChangeShapeType="1"/>
              </p:cNvSpPr>
              <p:nvPr/>
            </p:nvSpPr>
            <p:spPr bwMode="auto">
              <a:xfrm flipV="1">
                <a:off x="1824" y="941"/>
                <a:ext cx="0" cy="10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6" name="Line 66"/>
              <p:cNvSpPr>
                <a:spLocks noChangeShapeType="1"/>
              </p:cNvSpPr>
              <p:nvPr/>
            </p:nvSpPr>
            <p:spPr bwMode="auto">
              <a:xfrm>
                <a:off x="1824" y="941"/>
                <a:ext cx="2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19" name="Line 39"/>
              <p:cNvSpPr>
                <a:spLocks noChangeShapeType="1"/>
              </p:cNvSpPr>
              <p:nvPr/>
            </p:nvSpPr>
            <p:spPr bwMode="auto">
              <a:xfrm>
                <a:off x="2496" y="1956"/>
                <a:ext cx="38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0" name="Line 40"/>
              <p:cNvSpPr>
                <a:spLocks noChangeShapeType="1"/>
              </p:cNvSpPr>
              <p:nvPr/>
            </p:nvSpPr>
            <p:spPr bwMode="auto">
              <a:xfrm>
                <a:off x="1728" y="2005"/>
                <a:ext cx="48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1" name="Line 41"/>
              <p:cNvSpPr>
                <a:spLocks noChangeShapeType="1"/>
              </p:cNvSpPr>
              <p:nvPr/>
            </p:nvSpPr>
            <p:spPr bwMode="auto">
              <a:xfrm>
                <a:off x="720" y="1257"/>
                <a:ext cx="230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2" name="Line 42"/>
              <p:cNvSpPr>
                <a:spLocks noChangeShapeType="1"/>
              </p:cNvSpPr>
              <p:nvPr/>
            </p:nvSpPr>
            <p:spPr bwMode="auto">
              <a:xfrm>
                <a:off x="1968" y="1257"/>
                <a:ext cx="1" cy="20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3" name="Line 43"/>
              <p:cNvSpPr>
                <a:spLocks noChangeShapeType="1"/>
              </p:cNvSpPr>
              <p:nvPr/>
            </p:nvSpPr>
            <p:spPr bwMode="auto">
              <a:xfrm>
                <a:off x="1968" y="1862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4" name="Line 44"/>
              <p:cNvSpPr>
                <a:spLocks noChangeShapeType="1"/>
              </p:cNvSpPr>
              <p:nvPr/>
            </p:nvSpPr>
            <p:spPr bwMode="auto">
              <a:xfrm>
                <a:off x="2640" y="1956"/>
                <a:ext cx="1" cy="10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5" name="Line 45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6" name="Rectangle 76"/>
              <p:cNvSpPr>
                <a:spLocks noChangeArrowheads="1"/>
              </p:cNvSpPr>
              <p:nvPr/>
            </p:nvSpPr>
            <p:spPr bwMode="auto">
              <a:xfrm>
                <a:off x="480" y="101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endPara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60" name="Oval 80"/>
              <p:cNvSpPr>
                <a:spLocks noChangeArrowheads="1"/>
              </p:cNvSpPr>
              <p:nvPr/>
            </p:nvSpPr>
            <p:spPr bwMode="auto">
              <a:xfrm>
                <a:off x="1920" y="18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9" name="Line 49"/>
              <p:cNvSpPr>
                <a:spLocks noChangeShapeType="1"/>
              </p:cNvSpPr>
              <p:nvPr/>
            </p:nvSpPr>
            <p:spPr bwMode="auto">
              <a:xfrm flipH="1">
                <a:off x="618" y="2420"/>
                <a:ext cx="19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0" name="Line 50"/>
              <p:cNvSpPr>
                <a:spLocks noChangeShapeType="1"/>
              </p:cNvSpPr>
              <p:nvPr/>
            </p:nvSpPr>
            <p:spPr bwMode="auto">
              <a:xfrm flipH="1">
                <a:off x="2326" y="2466"/>
                <a:ext cx="45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1" name="Line 51"/>
              <p:cNvSpPr>
                <a:spLocks noChangeShapeType="1"/>
              </p:cNvSpPr>
              <p:nvPr/>
            </p:nvSpPr>
            <p:spPr bwMode="auto">
              <a:xfrm>
                <a:off x="2326" y="2466"/>
                <a:ext cx="1" cy="1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2" name="Line 52"/>
              <p:cNvSpPr>
                <a:spLocks noChangeShapeType="1"/>
              </p:cNvSpPr>
              <p:nvPr/>
            </p:nvSpPr>
            <p:spPr bwMode="auto">
              <a:xfrm>
                <a:off x="618" y="2420"/>
                <a:ext cx="1" cy="1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9" name="Rectangle 79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CP</a:t>
                </a:r>
                <a:endPara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74" name="Line 94"/>
              <p:cNvSpPr>
                <a:spLocks noChangeShapeType="1"/>
              </p:cNvSpPr>
              <p:nvPr/>
            </p:nvSpPr>
            <p:spPr bwMode="auto">
              <a:xfrm flipV="1">
                <a:off x="3600" y="112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5" name="Line 95"/>
              <p:cNvSpPr>
                <a:spLocks noChangeShapeType="1"/>
              </p:cNvSpPr>
              <p:nvPr/>
            </p:nvSpPr>
            <p:spPr bwMode="auto">
              <a:xfrm>
                <a:off x="3600" y="1124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6" name="Line 96"/>
              <p:cNvSpPr>
                <a:spLocks noChangeShapeType="1"/>
              </p:cNvSpPr>
              <p:nvPr/>
            </p:nvSpPr>
            <p:spPr bwMode="auto">
              <a:xfrm>
                <a:off x="4224" y="20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7" name="Oval 97"/>
              <p:cNvSpPr>
                <a:spLocks noChangeArrowheads="1"/>
              </p:cNvSpPr>
              <p:nvPr/>
            </p:nvSpPr>
            <p:spPr bwMode="auto">
              <a:xfrm>
                <a:off x="1776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78" name="Oval 98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79" name="Oval 99"/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81" name="Line 101"/>
              <p:cNvSpPr>
                <a:spLocks noChangeShapeType="1"/>
              </p:cNvSpPr>
              <p:nvPr/>
            </p:nvSpPr>
            <p:spPr bwMode="auto">
              <a:xfrm flipH="1">
                <a:off x="216" y="3744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3" name="Oval 103"/>
              <p:cNvSpPr>
                <a:spLocks noChangeArrowheads="1"/>
              </p:cNvSpPr>
              <p:nvPr/>
            </p:nvSpPr>
            <p:spPr bwMode="auto">
              <a:xfrm>
                <a:off x="1746" y="2840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84" name="Oval 104"/>
              <p:cNvSpPr>
                <a:spLocks noChangeArrowheads="1"/>
              </p:cNvSpPr>
              <p:nvPr/>
            </p:nvSpPr>
            <p:spPr bwMode="auto">
              <a:xfrm>
                <a:off x="3696" y="2886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6929454" y="1354102"/>
              <a:ext cx="357190" cy="777041"/>
              <a:chOff x="7177088" y="3041650"/>
              <a:chExt cx="768350" cy="633439"/>
            </a:xfrm>
          </p:grpSpPr>
          <p:sp>
            <p:nvSpPr>
              <p:cNvPr id="84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6929454" y="2580521"/>
              <a:ext cx="357190" cy="777041"/>
              <a:chOff x="7177088" y="3041650"/>
              <a:chExt cx="768350" cy="633439"/>
            </a:xfrm>
          </p:grpSpPr>
          <p:sp>
            <p:nvSpPr>
              <p:cNvPr id="89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001024" y="2000240"/>
              <a:ext cx="357190" cy="777041"/>
              <a:chOff x="7177088" y="3041650"/>
              <a:chExt cx="768350" cy="633439"/>
            </a:xfrm>
          </p:grpSpPr>
          <p:sp>
            <p:nvSpPr>
              <p:cNvPr id="94" name="Arc 92"/>
              <p:cNvSpPr/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8" name="AutoShape 36"/>
            <p:cNvSpPr>
              <a:spLocks noChangeArrowheads="1"/>
            </p:cNvSpPr>
            <p:nvPr/>
          </p:nvSpPr>
          <p:spPr bwMode="auto">
            <a:xfrm rot="5400000">
              <a:off x="4649788" y="1916105"/>
              <a:ext cx="649288" cy="37623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3428992" y="2714620"/>
              <a:ext cx="519109" cy="762000"/>
              <a:chOff x="7086600" y="4024322"/>
              <a:chExt cx="1019175" cy="762000"/>
            </a:xfrm>
          </p:grpSpPr>
          <p:sp>
            <p:nvSpPr>
              <p:cNvPr id="99" name="Arc 76"/>
              <p:cNvSpPr/>
              <p:nvPr/>
            </p:nvSpPr>
            <p:spPr bwMode="auto">
              <a:xfrm>
                <a:off x="7154863" y="4024322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Arc 77"/>
              <p:cNvSpPr/>
              <p:nvPr/>
            </p:nvSpPr>
            <p:spPr bwMode="auto">
              <a:xfrm>
                <a:off x="7162800" y="4027497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Arc 80"/>
              <p:cNvSpPr/>
              <p:nvPr/>
            </p:nvSpPr>
            <p:spPr bwMode="auto">
              <a:xfrm>
                <a:off x="7086600" y="4103697"/>
                <a:ext cx="152400" cy="609600"/>
              </a:xfrm>
              <a:custGeom>
                <a:avLst/>
                <a:gdLst>
                  <a:gd name="G0" fmla="+- 2335 0 0"/>
                  <a:gd name="G1" fmla="+- 21600 0 0"/>
                  <a:gd name="G2" fmla="+- 21600 0 0"/>
                  <a:gd name="T0" fmla="*/ 2335 w 23935"/>
                  <a:gd name="T1" fmla="*/ 0 h 43200"/>
                  <a:gd name="T2" fmla="*/ 0 w 23935"/>
                  <a:gd name="T3" fmla="*/ 43073 h 43200"/>
                  <a:gd name="T4" fmla="*/ 2335 w 23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5" h="43200" fill="none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</a:path>
                  <a:path w="23935" h="43200" stroke="0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  <a:lnTo>
                      <a:pt x="233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" name="灯片编号占位符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05" name="Oval 25"/>
          <p:cNvSpPr>
            <a:spLocks noChangeArrowheads="1"/>
          </p:cNvSpPr>
          <p:nvPr/>
        </p:nvSpPr>
        <p:spPr bwMode="auto">
          <a:xfrm>
            <a:off x="902256" y="586888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第六章 同步时序电路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915400" cy="58674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6.1 同步时序电路的基本概念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6.2 同步时序电路分析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6.3 同步时序电路设计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6.4 典型同步时序电路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26495" y="4734145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 方程组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2006715" y="5274992"/>
          <a:ext cx="15382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13" name="Equation" r:id="rId1" imgW="1181100" imgH="342900" progId="Equation.3">
                  <p:embed/>
                </p:oleObj>
              </mc:Choice>
              <mc:Fallback>
                <p:oleObj name="Equation" r:id="rId1" imgW="1181100" imgH="342900" progId="Equation.3">
                  <p:embed/>
                  <p:pic>
                    <p:nvPicPr>
                      <p:cNvPr id="0" name="Picture 1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715" y="5274992"/>
                        <a:ext cx="15382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1961710" y="5781514"/>
          <a:ext cx="2413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14" name="Equation" r:id="rId3" imgW="1841500" imgH="342900" progId="Equation.3">
                  <p:embed/>
                </p:oleObj>
              </mc:Choice>
              <mc:Fallback>
                <p:oleObj name="Equation" r:id="rId3" imgW="1841500" imgH="342900" progId="Equation.3">
                  <p:embed/>
                  <p:pic>
                    <p:nvPicPr>
                      <p:cNvPr id="0" name="Picture 1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710" y="5781514"/>
                        <a:ext cx="24130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6"/>
          <p:cNvGraphicFramePr>
            <a:graphicFrameLocks noChangeAspect="1"/>
          </p:cNvGraphicFramePr>
          <p:nvPr/>
        </p:nvGraphicFramePr>
        <p:xfrm>
          <a:off x="6364905" y="5184195"/>
          <a:ext cx="14049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15" name="Equation" r:id="rId5" imgW="1079500" imgH="406400" progId="Equation.3">
                  <p:embed/>
                </p:oleObj>
              </mc:Choice>
              <mc:Fallback>
                <p:oleObj name="Equation" r:id="rId5" imgW="1079500" imgH="406400" progId="Equation.3">
                  <p:embed/>
                  <p:pic>
                    <p:nvPicPr>
                      <p:cNvPr id="0" name="Picture 1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905" y="5184195"/>
                        <a:ext cx="1404938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7"/>
          <p:cNvGraphicFramePr>
            <a:graphicFrameLocks noChangeAspect="1"/>
          </p:cNvGraphicFramePr>
          <p:nvPr/>
        </p:nvGraphicFramePr>
        <p:xfrm>
          <a:off x="6316600" y="5814265"/>
          <a:ext cx="2755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16" name="Equation" r:id="rId7" imgW="2108200" imgH="368300" progId="Equation.3">
                  <p:embed/>
                </p:oleObj>
              </mc:Choice>
              <mc:Fallback>
                <p:oleObj name="Equation" r:id="rId7" imgW="2108200" imgH="368300" progId="Equation.3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00" y="5814265"/>
                        <a:ext cx="27559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2006715" y="6309320"/>
          <a:ext cx="32067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17" name="Equation" r:id="rId9" imgW="2451100" imgH="406400" progId="Equation.3">
                  <p:embed/>
                </p:oleObj>
              </mc:Choice>
              <mc:Fallback>
                <p:oleObj name="Equation" r:id="rId9" imgW="2451100" imgH="406400" progId="Equation.3">
                  <p:embed/>
                  <p:pic>
                    <p:nvPicPr>
                      <p:cNvPr id="0" name="Picture 1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715" y="6309320"/>
                        <a:ext cx="32067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4459905" y="1606200"/>
            <a:ext cx="1295400" cy="226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4459905" y="2422175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V="1">
            <a:off x="4459905" y="2650775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4459905" y="165382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5221905" y="165382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5221905" y="310162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4307505" y="2572987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4459905" y="317782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5298105" y="3181000"/>
            <a:ext cx="228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1335705" y="1530000"/>
            <a:ext cx="1295400" cy="226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335705" y="2345975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 flipV="1">
            <a:off x="1335705" y="2574575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1335705" y="157762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48" name="Rectangle 44"/>
          <p:cNvSpPr>
            <a:spLocks noChangeArrowheads="1"/>
          </p:cNvSpPr>
          <p:nvPr/>
        </p:nvSpPr>
        <p:spPr bwMode="auto">
          <a:xfrm>
            <a:off x="2097705" y="157762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2097705" y="302542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50" name="Oval 46"/>
          <p:cNvSpPr>
            <a:spLocks noChangeArrowheads="1"/>
          </p:cNvSpPr>
          <p:nvPr/>
        </p:nvSpPr>
        <p:spPr bwMode="auto">
          <a:xfrm>
            <a:off x="1183305" y="2496787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51" name="Rectangle 47"/>
          <p:cNvSpPr>
            <a:spLocks noChangeArrowheads="1"/>
          </p:cNvSpPr>
          <p:nvPr/>
        </p:nvSpPr>
        <p:spPr bwMode="auto">
          <a:xfrm>
            <a:off x="1335705" y="310162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2173905" y="3104800"/>
            <a:ext cx="228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4" name="Oval 50"/>
          <p:cNvSpPr>
            <a:spLocks noChangeArrowheads="1"/>
          </p:cNvSpPr>
          <p:nvPr/>
        </p:nvSpPr>
        <p:spPr bwMode="auto">
          <a:xfrm>
            <a:off x="5069505" y="782287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5221905" y="858487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2804143" y="3344512"/>
            <a:ext cx="55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>
            <a:off x="2859705" y="3344512"/>
            <a:ext cx="0" cy="1055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9" name="Line 55"/>
          <p:cNvSpPr>
            <a:spLocks noChangeShapeType="1"/>
          </p:cNvSpPr>
          <p:nvPr/>
        </p:nvSpPr>
        <p:spPr bwMode="auto">
          <a:xfrm>
            <a:off x="2859705" y="4400200"/>
            <a:ext cx="373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>
            <a:off x="3012105" y="4023962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>
            <a:off x="5899768" y="3420712"/>
            <a:ext cx="2365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2" name="Line 58"/>
          <p:cNvSpPr>
            <a:spLocks noChangeShapeType="1"/>
          </p:cNvSpPr>
          <p:nvPr/>
        </p:nvSpPr>
        <p:spPr bwMode="auto">
          <a:xfrm flipV="1">
            <a:off x="6136305" y="1456975"/>
            <a:ext cx="0" cy="1963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6136305" y="14569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4" name="Line 60"/>
          <p:cNvSpPr>
            <a:spLocks noChangeShapeType="1"/>
          </p:cNvSpPr>
          <p:nvPr/>
        </p:nvSpPr>
        <p:spPr bwMode="auto">
          <a:xfrm flipV="1">
            <a:off x="6364905" y="1761775"/>
            <a:ext cx="0" cy="226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5" name="Line 61"/>
          <p:cNvSpPr>
            <a:spLocks noChangeShapeType="1"/>
          </p:cNvSpPr>
          <p:nvPr/>
        </p:nvSpPr>
        <p:spPr bwMode="auto">
          <a:xfrm>
            <a:off x="6364905" y="17617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6" name="Line 62"/>
          <p:cNvSpPr>
            <a:spLocks noChangeShapeType="1"/>
          </p:cNvSpPr>
          <p:nvPr/>
        </p:nvSpPr>
        <p:spPr bwMode="auto">
          <a:xfrm flipV="1">
            <a:off x="6593505" y="1990375"/>
            <a:ext cx="0" cy="2409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7" name="Line 63"/>
          <p:cNvSpPr>
            <a:spLocks noChangeShapeType="1"/>
          </p:cNvSpPr>
          <p:nvPr/>
        </p:nvSpPr>
        <p:spPr bwMode="auto">
          <a:xfrm>
            <a:off x="5755305" y="198878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8" name="Line 64"/>
          <p:cNvSpPr>
            <a:spLocks noChangeShapeType="1"/>
          </p:cNvSpPr>
          <p:nvPr/>
        </p:nvSpPr>
        <p:spPr bwMode="auto">
          <a:xfrm flipV="1">
            <a:off x="5983905" y="771175"/>
            <a:ext cx="0" cy="1217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9" name="Line 65"/>
          <p:cNvSpPr>
            <a:spLocks noChangeShapeType="1"/>
          </p:cNvSpPr>
          <p:nvPr/>
        </p:nvSpPr>
        <p:spPr bwMode="auto">
          <a:xfrm>
            <a:off x="5983905" y="77117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70" name="Rectangle 66"/>
          <p:cNvSpPr>
            <a:spLocks noChangeArrowheads="1"/>
          </p:cNvSpPr>
          <p:nvPr/>
        </p:nvSpPr>
        <p:spPr bwMode="auto">
          <a:xfrm>
            <a:off x="8433418" y="647350"/>
            <a:ext cx="598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72" name="Oval 68"/>
          <p:cNvSpPr>
            <a:spLocks noChangeArrowheads="1"/>
          </p:cNvSpPr>
          <p:nvPr/>
        </p:nvSpPr>
        <p:spPr bwMode="auto">
          <a:xfrm>
            <a:off x="7203105" y="429862"/>
            <a:ext cx="149225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7214218" y="1680812"/>
            <a:ext cx="149225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78" name="Oval 74"/>
          <p:cNvSpPr>
            <a:spLocks noChangeArrowheads="1"/>
          </p:cNvSpPr>
          <p:nvPr/>
        </p:nvSpPr>
        <p:spPr bwMode="auto">
          <a:xfrm>
            <a:off x="8281018" y="1106137"/>
            <a:ext cx="149225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7355505" y="506062"/>
            <a:ext cx="2286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1" name="Line 77"/>
          <p:cNvSpPr>
            <a:spLocks noChangeShapeType="1"/>
          </p:cNvSpPr>
          <p:nvPr/>
        </p:nvSpPr>
        <p:spPr bwMode="auto">
          <a:xfrm>
            <a:off x="7584105" y="510825"/>
            <a:ext cx="1588" cy="525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2" name="Line 78"/>
          <p:cNvSpPr>
            <a:spLocks noChangeShapeType="1"/>
          </p:cNvSpPr>
          <p:nvPr/>
        </p:nvSpPr>
        <p:spPr bwMode="auto">
          <a:xfrm>
            <a:off x="7584105" y="1044225"/>
            <a:ext cx="30003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3" name="Line 79"/>
          <p:cNvSpPr>
            <a:spLocks noChangeShapeType="1"/>
          </p:cNvSpPr>
          <p:nvPr/>
        </p:nvSpPr>
        <p:spPr bwMode="auto">
          <a:xfrm>
            <a:off x="7366618" y="1755425"/>
            <a:ext cx="2174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4" name="Line 80"/>
          <p:cNvSpPr>
            <a:spLocks noChangeShapeType="1"/>
          </p:cNvSpPr>
          <p:nvPr/>
        </p:nvSpPr>
        <p:spPr bwMode="auto">
          <a:xfrm flipV="1">
            <a:off x="7595218" y="1304575"/>
            <a:ext cx="1587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5" name="Line 81"/>
          <p:cNvSpPr>
            <a:spLocks noChangeShapeType="1"/>
          </p:cNvSpPr>
          <p:nvPr/>
        </p:nvSpPr>
        <p:spPr bwMode="auto">
          <a:xfrm>
            <a:off x="7595218" y="1304575"/>
            <a:ext cx="293687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6" name="Line 82"/>
          <p:cNvSpPr>
            <a:spLocks noChangeShapeType="1"/>
          </p:cNvSpPr>
          <p:nvPr/>
        </p:nvSpPr>
        <p:spPr bwMode="auto">
          <a:xfrm>
            <a:off x="8433418" y="1180750"/>
            <a:ext cx="3714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7" name="Line 83"/>
          <p:cNvSpPr>
            <a:spLocks noChangeShapeType="1"/>
          </p:cNvSpPr>
          <p:nvPr/>
        </p:nvSpPr>
        <p:spPr bwMode="auto">
          <a:xfrm flipV="1">
            <a:off x="2783505" y="252062"/>
            <a:ext cx="0" cy="1733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2783505" y="252062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>
            <a:off x="3850305" y="1863375"/>
            <a:ext cx="609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2" name="Line 88"/>
          <p:cNvSpPr>
            <a:spLocks noChangeShapeType="1"/>
          </p:cNvSpPr>
          <p:nvPr/>
        </p:nvSpPr>
        <p:spPr bwMode="auto">
          <a:xfrm>
            <a:off x="2631105" y="1941162"/>
            <a:ext cx="762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3" name="Line 89"/>
          <p:cNvSpPr>
            <a:spLocks noChangeShapeType="1"/>
          </p:cNvSpPr>
          <p:nvPr/>
        </p:nvSpPr>
        <p:spPr bwMode="auto">
          <a:xfrm>
            <a:off x="1030905" y="753712"/>
            <a:ext cx="3657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4" name="Line 90"/>
          <p:cNvSpPr>
            <a:spLocks noChangeShapeType="1"/>
          </p:cNvSpPr>
          <p:nvPr/>
        </p:nvSpPr>
        <p:spPr bwMode="auto">
          <a:xfrm>
            <a:off x="3012105" y="753712"/>
            <a:ext cx="1588" cy="326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5" name="Line 91"/>
          <p:cNvSpPr>
            <a:spLocks noChangeShapeType="1"/>
          </p:cNvSpPr>
          <p:nvPr/>
        </p:nvSpPr>
        <p:spPr bwMode="auto">
          <a:xfrm>
            <a:off x="3012105" y="1714150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6" name="Line 92"/>
          <p:cNvSpPr>
            <a:spLocks noChangeShapeType="1"/>
          </p:cNvSpPr>
          <p:nvPr/>
        </p:nvSpPr>
        <p:spPr bwMode="auto">
          <a:xfrm>
            <a:off x="4078905" y="1863375"/>
            <a:ext cx="1588" cy="1595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7" name="Line 93"/>
          <p:cNvSpPr>
            <a:spLocks noChangeShapeType="1"/>
          </p:cNvSpPr>
          <p:nvPr/>
        </p:nvSpPr>
        <p:spPr bwMode="auto">
          <a:xfrm>
            <a:off x="4078905" y="3482625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8" name="Rectangle 94"/>
          <p:cNvSpPr>
            <a:spLocks noChangeArrowheads="1"/>
          </p:cNvSpPr>
          <p:nvPr/>
        </p:nvSpPr>
        <p:spPr bwMode="auto">
          <a:xfrm>
            <a:off x="649905" y="36477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99" name="Oval 95"/>
          <p:cNvSpPr>
            <a:spLocks noChangeArrowheads="1"/>
          </p:cNvSpPr>
          <p:nvPr/>
        </p:nvSpPr>
        <p:spPr bwMode="auto">
          <a:xfrm>
            <a:off x="2935905" y="163636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00" name="Line 96"/>
          <p:cNvSpPr>
            <a:spLocks noChangeShapeType="1"/>
          </p:cNvSpPr>
          <p:nvPr/>
        </p:nvSpPr>
        <p:spPr bwMode="auto">
          <a:xfrm flipH="1">
            <a:off x="868980" y="2599975"/>
            <a:ext cx="314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1" name="Line 97"/>
          <p:cNvSpPr>
            <a:spLocks noChangeShapeType="1"/>
          </p:cNvSpPr>
          <p:nvPr/>
        </p:nvSpPr>
        <p:spPr bwMode="auto">
          <a:xfrm flipH="1">
            <a:off x="3580430" y="2673000"/>
            <a:ext cx="7270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2" name="Line 98"/>
          <p:cNvSpPr>
            <a:spLocks noChangeShapeType="1"/>
          </p:cNvSpPr>
          <p:nvPr/>
        </p:nvSpPr>
        <p:spPr bwMode="auto">
          <a:xfrm>
            <a:off x="3590590" y="2673000"/>
            <a:ext cx="1588" cy="202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3" name="Line 99"/>
          <p:cNvSpPr>
            <a:spLocks noChangeShapeType="1"/>
          </p:cNvSpPr>
          <p:nvPr/>
        </p:nvSpPr>
        <p:spPr bwMode="auto">
          <a:xfrm>
            <a:off x="868980" y="2599975"/>
            <a:ext cx="1588" cy="210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4" name="Rectangle 100"/>
          <p:cNvSpPr>
            <a:spLocks noChangeArrowheads="1"/>
          </p:cNvSpPr>
          <p:nvPr/>
        </p:nvSpPr>
        <p:spPr bwMode="auto">
          <a:xfrm>
            <a:off x="116505" y="4092225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205" name="Line 101"/>
          <p:cNvSpPr>
            <a:spLocks noChangeShapeType="1"/>
          </p:cNvSpPr>
          <p:nvPr/>
        </p:nvSpPr>
        <p:spPr bwMode="auto">
          <a:xfrm flipV="1">
            <a:off x="5602905" y="5425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6" name="Line 102"/>
          <p:cNvSpPr>
            <a:spLocks noChangeShapeType="1"/>
          </p:cNvSpPr>
          <p:nvPr/>
        </p:nvSpPr>
        <p:spPr bwMode="auto">
          <a:xfrm>
            <a:off x="5602905" y="542575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" name="Line 103"/>
          <p:cNvSpPr>
            <a:spLocks noChangeShapeType="1"/>
          </p:cNvSpPr>
          <p:nvPr/>
        </p:nvSpPr>
        <p:spPr bwMode="auto">
          <a:xfrm>
            <a:off x="6593505" y="19903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8" name="Oval 104"/>
          <p:cNvSpPr>
            <a:spLocks noChangeArrowheads="1"/>
          </p:cNvSpPr>
          <p:nvPr/>
        </p:nvSpPr>
        <p:spPr bwMode="auto">
          <a:xfrm>
            <a:off x="2707305" y="18824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09" name="Oval 105"/>
          <p:cNvSpPr>
            <a:spLocks noChangeArrowheads="1"/>
          </p:cNvSpPr>
          <p:nvPr/>
        </p:nvSpPr>
        <p:spPr bwMode="auto">
          <a:xfrm>
            <a:off x="2935905" y="6632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10" name="Oval 106"/>
          <p:cNvSpPr>
            <a:spLocks noChangeArrowheads="1"/>
          </p:cNvSpPr>
          <p:nvPr/>
        </p:nvSpPr>
        <p:spPr bwMode="auto">
          <a:xfrm>
            <a:off x="4002705" y="18062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11" name="Line 107"/>
          <p:cNvSpPr>
            <a:spLocks noChangeShapeType="1"/>
          </p:cNvSpPr>
          <p:nvPr/>
        </p:nvSpPr>
        <p:spPr bwMode="auto">
          <a:xfrm flipH="1">
            <a:off x="258745" y="4691665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12" name="Oval 108"/>
          <p:cNvSpPr>
            <a:spLocks noChangeArrowheads="1"/>
          </p:cNvSpPr>
          <p:nvPr/>
        </p:nvSpPr>
        <p:spPr bwMode="auto">
          <a:xfrm>
            <a:off x="2659680" y="3293712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213" name="Oval 109"/>
          <p:cNvSpPr>
            <a:spLocks noChangeArrowheads="1"/>
          </p:cNvSpPr>
          <p:nvPr/>
        </p:nvSpPr>
        <p:spPr bwMode="auto">
          <a:xfrm>
            <a:off x="5755305" y="3365150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auto">
          <a:xfrm>
            <a:off x="71500" y="626431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Rectangle 61"/>
          <p:cNvSpPr>
            <a:spLocks noChangeArrowheads="1"/>
          </p:cNvSpPr>
          <p:nvPr/>
        </p:nvSpPr>
        <p:spPr bwMode="auto">
          <a:xfrm>
            <a:off x="71500" y="538105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Rectangle 62"/>
          <p:cNvSpPr>
            <a:spLocks noChangeArrowheads="1"/>
          </p:cNvSpPr>
          <p:nvPr/>
        </p:nvSpPr>
        <p:spPr bwMode="auto">
          <a:xfrm>
            <a:off x="4564412" y="5520570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7929586" y="785794"/>
            <a:ext cx="357190" cy="777041"/>
            <a:chOff x="7177088" y="3041650"/>
            <a:chExt cx="768350" cy="633439"/>
          </a:xfrm>
        </p:grpSpPr>
        <p:sp>
          <p:nvSpPr>
            <p:cNvPr id="92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6" name="AutoShape 36"/>
          <p:cNvSpPr>
            <a:spLocks noChangeArrowheads="1"/>
          </p:cNvSpPr>
          <p:nvPr/>
        </p:nvSpPr>
        <p:spPr bwMode="auto">
          <a:xfrm rot="5400000">
            <a:off x="4578351" y="636567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3357554" y="1428736"/>
            <a:ext cx="519109" cy="762000"/>
            <a:chOff x="7086600" y="4024322"/>
            <a:chExt cx="1019175" cy="762000"/>
          </a:xfrm>
        </p:grpSpPr>
        <p:sp>
          <p:nvSpPr>
            <p:cNvPr id="98" name="Arc 76"/>
            <p:cNvSpPr/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Arc 77"/>
            <p:cNvSpPr/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Arc 80"/>
            <p:cNvSpPr/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858016" y="132402"/>
            <a:ext cx="357190" cy="777041"/>
            <a:chOff x="7177088" y="3041650"/>
            <a:chExt cx="768350" cy="633439"/>
          </a:xfrm>
        </p:grpSpPr>
        <p:sp>
          <p:nvSpPr>
            <p:cNvPr id="102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858016" y="1366075"/>
            <a:ext cx="357190" cy="777041"/>
            <a:chOff x="7177088" y="3041650"/>
            <a:chExt cx="768350" cy="633439"/>
          </a:xfrm>
        </p:grpSpPr>
        <p:sp>
          <p:nvSpPr>
            <p:cNvPr id="107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072066" y="4357694"/>
            <a:ext cx="3789435" cy="594658"/>
            <a:chOff x="5072066" y="4357694"/>
            <a:chExt cx="3789435" cy="594658"/>
          </a:xfrm>
        </p:grpSpPr>
        <p:graphicFrame>
          <p:nvGraphicFramePr>
            <p:cNvPr id="185072" name="Object 1776"/>
            <p:cNvGraphicFramePr>
              <a:graphicFrameLocks noChangeAspect="1"/>
            </p:cNvGraphicFramePr>
            <p:nvPr/>
          </p:nvGraphicFramePr>
          <p:xfrm>
            <a:off x="6619874" y="4357694"/>
            <a:ext cx="2241627" cy="520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618" name="Equation" r:id="rId11" imgW="1040765" imgH="254000" progId="Equation.DSMT4">
                    <p:embed/>
                  </p:oleObj>
                </mc:Choice>
                <mc:Fallback>
                  <p:oleObj name="Equation" r:id="rId11" imgW="1040765" imgH="254000" progId="Equation.DSMT4">
                    <p:embed/>
                    <p:pic>
                      <p:nvPicPr>
                        <p:cNvPr id="0" name="Picture 1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9874" y="4357694"/>
                          <a:ext cx="2241627" cy="5206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矩形 110"/>
            <p:cNvSpPr/>
            <p:nvPr/>
          </p:nvSpPr>
          <p:spPr>
            <a:xfrm>
              <a:off x="5072066" y="4429132"/>
              <a:ext cx="144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sz="28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215206" y="142876"/>
            <a:ext cx="1285884" cy="2809212"/>
            <a:chOff x="7215206" y="142876"/>
            <a:chExt cx="1285884" cy="2809212"/>
          </a:xfrm>
        </p:grpSpPr>
        <p:sp>
          <p:nvSpPr>
            <p:cNvPr id="112" name="矩形 111"/>
            <p:cNvSpPr/>
            <p:nvPr/>
          </p:nvSpPr>
          <p:spPr bwMode="auto">
            <a:xfrm>
              <a:off x="7215206" y="142876"/>
              <a:ext cx="1285884" cy="2071678"/>
            </a:xfrm>
            <a:prstGeom prst="rect">
              <a:avLst/>
            </a:prstGeom>
            <a:noFill/>
            <a:ln w="25400" cap="flat" cmpd="sng" algn="ctr">
              <a:solidFill>
                <a:srgbClr val="FFFF0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429520" y="242886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或门</a:t>
              </a:r>
              <a:endParaRPr lang="zh-CN" altLang="en-US" sz="2800" dirty="0"/>
            </a:p>
          </p:txBody>
        </p:sp>
      </p:grp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17" name="矩形 116"/>
          <p:cNvSpPr/>
          <p:nvPr/>
        </p:nvSpPr>
        <p:spPr>
          <a:xfrm>
            <a:off x="6662054" y="3214686"/>
            <a:ext cx="23391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J=1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K=1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触发器翻转</a:t>
            </a:r>
            <a:endParaRPr lang="zh-CN" altLang="en-US" sz="2800" dirty="0"/>
          </a:p>
        </p:txBody>
      </p:sp>
      <p:sp>
        <p:nvSpPr>
          <p:cNvPr id="118" name="Oval 25"/>
          <p:cNvSpPr>
            <a:spLocks noChangeArrowheads="1"/>
          </p:cNvSpPr>
          <p:nvPr/>
        </p:nvSpPr>
        <p:spPr bwMode="auto">
          <a:xfrm>
            <a:off x="788720" y="463370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0" grpId="0"/>
      <p:bldP spid="1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63" name="Group 35"/>
          <p:cNvGrpSpPr/>
          <p:nvPr/>
        </p:nvGrpSpPr>
        <p:grpSpPr bwMode="auto">
          <a:xfrm>
            <a:off x="1676400" y="2844823"/>
            <a:ext cx="5561013" cy="3819525"/>
            <a:chOff x="1056" y="1536"/>
            <a:chExt cx="3503" cy="2406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1056" y="1920"/>
              <a:ext cx="35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2688" y="1698"/>
              <a:ext cx="1" cy="2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4128" y="1698"/>
              <a:ext cx="1" cy="2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1152" y="1536"/>
              <a:ext cx="3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1428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 状态转换表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1828800" y="34639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0   0   0      0   1    0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1828800" y="38449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0   0   1      1   0    0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1828800" y="4292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0   1   0      1   1    0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1828800" y="4673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0   1   1      0   0    1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1828800" y="5054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1   0   0      1   1    1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828800" y="5435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1   0   1      0   0    0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1828800" y="58261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1   1   0      0   1    0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1828800" y="62071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1   1   1      1   0    0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8162" name="Group 34"/>
          <p:cNvGrpSpPr/>
          <p:nvPr/>
        </p:nvGrpSpPr>
        <p:grpSpPr bwMode="auto">
          <a:xfrm>
            <a:off x="1016605" y="785794"/>
            <a:ext cx="4889500" cy="1290638"/>
            <a:chOff x="624" y="624"/>
            <a:chExt cx="3080" cy="813"/>
          </a:xfrm>
        </p:grpSpPr>
        <p:graphicFrame>
          <p:nvGraphicFramePr>
            <p:cNvPr id="48159" name="Object 31"/>
            <p:cNvGraphicFramePr>
              <a:graphicFrameLocks noChangeAspect="1"/>
            </p:cNvGraphicFramePr>
            <p:nvPr/>
          </p:nvGraphicFramePr>
          <p:xfrm>
            <a:off x="624" y="624"/>
            <a:ext cx="88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47" name="Equation" r:id="rId1" imgW="1079500" imgH="406400" progId="Equation.3">
                    <p:embed/>
                  </p:oleObj>
                </mc:Choice>
                <mc:Fallback>
                  <p:oleObj name="Equation" r:id="rId1" imgW="1079500" imgH="406400" progId="Equation.3">
                    <p:embed/>
                    <p:pic>
                      <p:nvPicPr>
                        <p:cNvPr id="0" name="Picture 1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624"/>
                          <a:ext cx="88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0" name="Object 32"/>
            <p:cNvGraphicFramePr>
              <a:graphicFrameLocks noChangeAspect="1"/>
            </p:cNvGraphicFramePr>
            <p:nvPr/>
          </p:nvGraphicFramePr>
          <p:xfrm>
            <a:off x="1968" y="624"/>
            <a:ext cx="17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48" name="Equation" r:id="rId3" imgW="2108200" imgH="368300" progId="Equation.3">
                    <p:embed/>
                  </p:oleObj>
                </mc:Choice>
                <mc:Fallback>
                  <p:oleObj name="Equation" r:id="rId3" imgW="2108200" imgH="368300" progId="Equation.3">
                    <p:embed/>
                    <p:pic>
                      <p:nvPicPr>
                        <p:cNvPr id="0" name="Picture 1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24"/>
                          <a:ext cx="1736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1" name="Object 33"/>
            <p:cNvGraphicFramePr>
              <a:graphicFrameLocks noChangeAspect="1"/>
            </p:cNvGraphicFramePr>
            <p:nvPr/>
          </p:nvGraphicFramePr>
          <p:xfrm>
            <a:off x="624" y="1104"/>
            <a:ext cx="202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49" name="Equation" r:id="rId5" imgW="2451100" imgH="406400" progId="Equation.3">
                    <p:embed/>
                  </p:oleObj>
                </mc:Choice>
                <mc:Fallback>
                  <p:oleObj name="Equation" r:id="rId5" imgW="2451100" imgH="406400" progId="Equation.3">
                    <p:embed/>
                    <p:pic>
                      <p:nvPicPr>
                        <p:cNvPr id="0" name="Picture 1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04"/>
                          <a:ext cx="2020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214414" y="2214554"/>
            <a:ext cx="1214414" cy="928694"/>
            <a:chOff x="642974" y="1643050"/>
            <a:chExt cx="1214414" cy="928694"/>
          </a:xfrm>
        </p:grpSpPr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642974" y="1643050"/>
              <a:ext cx="121441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输入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rot="16200000" flipH="1">
              <a:off x="857224" y="2285992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0" grpId="0" autoUpdateAnimBg="0" build="p"/>
      <p:bldP spid="48151" grpId="0" autoUpdateAnimBg="0" build="p"/>
      <p:bldP spid="48152" grpId="0" autoUpdateAnimBg="0" build="p"/>
      <p:bldP spid="48153" grpId="0" autoUpdateAnimBg="0" build="p"/>
      <p:bldP spid="48154" grpId="0" autoUpdateAnimBg="0" build="p"/>
      <p:bldP spid="48155" grpId="0" autoUpdateAnimBg="0" build="p"/>
      <p:bldP spid="48156" grpId="0" autoUpdateAnimBg="0" build="p"/>
      <p:bldP spid="48157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97" name="Group 45"/>
          <p:cNvGrpSpPr/>
          <p:nvPr/>
        </p:nvGrpSpPr>
        <p:grpSpPr bwMode="auto">
          <a:xfrm>
            <a:off x="1371600" y="2554288"/>
            <a:ext cx="3352800" cy="3124200"/>
            <a:chOff x="2208" y="1344"/>
            <a:chExt cx="2112" cy="1968"/>
          </a:xfrm>
        </p:grpSpPr>
        <p:sp>
          <p:nvSpPr>
            <p:cNvPr id="49156" name="Oval 4"/>
            <p:cNvSpPr>
              <a:spLocks noChangeArrowheads="1"/>
            </p:cNvSpPr>
            <p:nvPr/>
          </p:nvSpPr>
          <p:spPr bwMode="auto">
            <a:xfrm>
              <a:off x="3648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7" name="Oval 5"/>
            <p:cNvSpPr>
              <a:spLocks noChangeArrowheads="1"/>
            </p:cNvSpPr>
            <p:nvPr/>
          </p:nvSpPr>
          <p:spPr bwMode="auto">
            <a:xfrm>
              <a:off x="2208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8" name="Oval 6"/>
            <p:cNvSpPr>
              <a:spLocks noChangeArrowheads="1"/>
            </p:cNvSpPr>
            <p:nvPr/>
          </p:nvSpPr>
          <p:spPr bwMode="auto">
            <a:xfrm>
              <a:off x="3600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2352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792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3744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2208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2352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198" name="Group 46"/>
          <p:cNvGrpSpPr/>
          <p:nvPr/>
        </p:nvGrpSpPr>
        <p:grpSpPr bwMode="auto">
          <a:xfrm>
            <a:off x="2058988" y="800100"/>
            <a:ext cx="1827212" cy="1863725"/>
            <a:chOff x="2641" y="239"/>
            <a:chExt cx="1151" cy="1174"/>
          </a:xfrm>
        </p:grpSpPr>
        <p:sp>
          <p:nvSpPr>
            <p:cNvPr id="49159" name="Arc 7"/>
            <p:cNvSpPr/>
            <p:nvPr/>
          </p:nvSpPr>
          <p:spPr bwMode="auto">
            <a:xfrm>
              <a:off x="2641" y="960"/>
              <a:ext cx="1151" cy="453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22"/>
                <a:gd name="T1" fmla="*/ 19769 h 22667"/>
                <a:gd name="T2" fmla="*/ 43096 w 43122"/>
                <a:gd name="T3" fmla="*/ 22667 h 22667"/>
                <a:gd name="T4" fmla="*/ 21522 w 43122"/>
                <a:gd name="T5" fmla="*/ 21600 h 2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22" h="22667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955"/>
                    <a:pt x="43113" y="22311"/>
                    <a:pt x="43095" y="22666"/>
                  </a:cubicBezTo>
                </a:path>
                <a:path w="43122" h="22667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955"/>
                    <a:pt x="43113" y="22311"/>
                    <a:pt x="43095" y="22666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2976" y="23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X/Y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2976" y="56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202" name="Group 50"/>
          <p:cNvGrpSpPr/>
          <p:nvPr/>
        </p:nvGrpSpPr>
        <p:grpSpPr bwMode="auto">
          <a:xfrm>
            <a:off x="1371600" y="3544888"/>
            <a:ext cx="838200" cy="1143000"/>
            <a:chOff x="2208" y="1968"/>
            <a:chExt cx="528" cy="720"/>
          </a:xfrm>
        </p:grpSpPr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2736" y="1968"/>
              <a:ext cx="0" cy="72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8" name="Rectangle 26"/>
            <p:cNvSpPr>
              <a:spLocks noChangeArrowheads="1"/>
            </p:cNvSpPr>
            <p:nvPr/>
          </p:nvSpPr>
          <p:spPr bwMode="auto">
            <a:xfrm>
              <a:off x="2208" y="208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203" name="Group 51"/>
          <p:cNvGrpSpPr/>
          <p:nvPr/>
        </p:nvGrpSpPr>
        <p:grpSpPr bwMode="auto">
          <a:xfrm>
            <a:off x="2438400" y="4992688"/>
            <a:ext cx="1143000" cy="617537"/>
            <a:chOff x="2880" y="2880"/>
            <a:chExt cx="720" cy="389"/>
          </a:xfrm>
        </p:grpSpPr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2880" y="2880"/>
              <a:ext cx="72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9" name="Rectangle 27"/>
            <p:cNvSpPr>
              <a:spLocks noChangeArrowheads="1"/>
            </p:cNvSpPr>
            <p:nvPr/>
          </p:nvSpPr>
          <p:spPr bwMode="auto">
            <a:xfrm>
              <a:off x="3024" y="290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204" name="Group 52"/>
          <p:cNvGrpSpPr/>
          <p:nvPr/>
        </p:nvGrpSpPr>
        <p:grpSpPr bwMode="auto">
          <a:xfrm>
            <a:off x="3733800" y="3316288"/>
            <a:ext cx="793750" cy="1447800"/>
            <a:chOff x="3696" y="1824"/>
            <a:chExt cx="500" cy="912"/>
          </a:xfrm>
        </p:grpSpPr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flipV="1">
              <a:off x="3696" y="1824"/>
              <a:ext cx="0" cy="91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3696" y="21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205" name="Group 53"/>
          <p:cNvGrpSpPr/>
          <p:nvPr/>
        </p:nvGrpSpPr>
        <p:grpSpPr bwMode="auto">
          <a:xfrm>
            <a:off x="2362200" y="2697163"/>
            <a:ext cx="1371600" cy="619125"/>
            <a:chOff x="2832" y="1434"/>
            <a:chExt cx="864" cy="390"/>
          </a:xfrm>
        </p:grpSpPr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 flipH="1">
              <a:off x="2832" y="1824"/>
              <a:ext cx="86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1" name="Rectangle 29"/>
            <p:cNvSpPr>
              <a:spLocks noChangeArrowheads="1"/>
            </p:cNvSpPr>
            <p:nvPr/>
          </p:nvSpPr>
          <p:spPr bwMode="auto">
            <a:xfrm>
              <a:off x="3024" y="14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199" name="Group 47"/>
          <p:cNvGrpSpPr/>
          <p:nvPr/>
        </p:nvGrpSpPr>
        <p:grpSpPr bwMode="auto">
          <a:xfrm>
            <a:off x="4648200" y="3152775"/>
            <a:ext cx="1479550" cy="1858963"/>
            <a:chOff x="4272" y="1721"/>
            <a:chExt cx="932" cy="1171"/>
          </a:xfrm>
        </p:grpSpPr>
        <p:sp>
          <p:nvSpPr>
            <p:cNvPr id="49167" name="Arc 15"/>
            <p:cNvSpPr/>
            <p:nvPr/>
          </p:nvSpPr>
          <p:spPr bwMode="auto">
            <a:xfrm rot="5400000">
              <a:off x="3902" y="2091"/>
              <a:ext cx="1171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4704" y="213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200" name="Group 48"/>
          <p:cNvGrpSpPr/>
          <p:nvPr/>
        </p:nvGrpSpPr>
        <p:grpSpPr bwMode="auto">
          <a:xfrm>
            <a:off x="2130425" y="5602288"/>
            <a:ext cx="1774825" cy="1255712"/>
            <a:chOff x="2686" y="3264"/>
            <a:chExt cx="1118" cy="791"/>
          </a:xfrm>
        </p:grpSpPr>
        <p:sp>
          <p:nvSpPr>
            <p:cNvPr id="49169" name="Arc 17"/>
            <p:cNvSpPr/>
            <p:nvPr/>
          </p:nvSpPr>
          <p:spPr bwMode="auto">
            <a:xfrm flipV="1">
              <a:off x="2686" y="3264"/>
              <a:ext cx="1118" cy="431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78"/>
                <a:gd name="T1" fmla="*/ 21352 h 21600"/>
                <a:gd name="T2" fmla="*/ 43178 w 43178"/>
                <a:gd name="T3" fmla="*/ 20651 h 21600"/>
                <a:gd name="T4" fmla="*/ 21599 w 431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8" h="21600" fill="none" extrusionOk="0">
                  <a:moveTo>
                    <a:pt x="0" y="21352"/>
                  </a:moveTo>
                  <a:cubicBezTo>
                    <a:pt x="136" y="9520"/>
                    <a:pt x="9766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</a:path>
                <a:path w="43178" h="21600" stroke="0" extrusionOk="0">
                  <a:moveTo>
                    <a:pt x="0" y="21352"/>
                  </a:moveTo>
                  <a:cubicBezTo>
                    <a:pt x="136" y="9520"/>
                    <a:pt x="9766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3024" y="369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201" name="Group 49"/>
          <p:cNvGrpSpPr/>
          <p:nvPr/>
        </p:nvGrpSpPr>
        <p:grpSpPr bwMode="auto">
          <a:xfrm>
            <a:off x="0" y="3176588"/>
            <a:ext cx="1455738" cy="1768475"/>
            <a:chOff x="1344" y="1736"/>
            <a:chExt cx="917" cy="1114"/>
          </a:xfrm>
        </p:grpSpPr>
        <p:sp>
          <p:nvSpPr>
            <p:cNvPr id="49168" name="Arc 16"/>
            <p:cNvSpPr/>
            <p:nvPr/>
          </p:nvSpPr>
          <p:spPr bwMode="auto">
            <a:xfrm rot="-5400000">
              <a:off x="1489" y="2077"/>
              <a:ext cx="1114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033"/>
                <a:gd name="T1" fmla="*/ 19769 h 21600"/>
                <a:gd name="T2" fmla="*/ 43033 w 43033"/>
                <a:gd name="T3" fmla="*/ 19645 h 21600"/>
                <a:gd name="T4" fmla="*/ 21522 w 430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33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693" y="0"/>
                    <a:pt x="42022" y="8519"/>
                    <a:pt x="43033" y="19644"/>
                  </a:cubicBezTo>
                </a:path>
                <a:path w="43033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693" y="0"/>
                    <a:pt x="42022" y="8519"/>
                    <a:pt x="43033" y="19644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1344" y="20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0" y="228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 状态转换图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220" name="Group 68"/>
          <p:cNvGrpSpPr/>
          <p:nvPr/>
        </p:nvGrpSpPr>
        <p:grpSpPr bwMode="auto">
          <a:xfrm>
            <a:off x="5364163" y="188913"/>
            <a:ext cx="3608387" cy="3100387"/>
            <a:chOff x="1015" y="607"/>
            <a:chExt cx="3503" cy="2465"/>
          </a:xfrm>
        </p:grpSpPr>
        <p:grpSp>
          <p:nvGrpSpPr>
            <p:cNvPr id="49221" name="Group 69"/>
            <p:cNvGrpSpPr/>
            <p:nvPr/>
          </p:nvGrpSpPr>
          <p:grpSpPr bwMode="auto">
            <a:xfrm>
              <a:off x="1015" y="607"/>
              <a:ext cx="3503" cy="2340"/>
              <a:chOff x="1056" y="1602"/>
              <a:chExt cx="3503" cy="2340"/>
            </a:xfrm>
          </p:grpSpPr>
          <p:sp>
            <p:nvSpPr>
              <p:cNvPr id="49222" name="Line 70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350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3" name="Line 71"/>
              <p:cNvSpPr>
                <a:spLocks noChangeShapeType="1"/>
              </p:cNvSpPr>
              <p:nvPr/>
            </p:nvSpPr>
            <p:spPr bwMode="auto">
              <a:xfrm>
                <a:off x="2688" y="1698"/>
                <a:ext cx="1" cy="2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4" name="Line 72"/>
              <p:cNvSpPr>
                <a:spLocks noChangeShapeType="1"/>
              </p:cNvSpPr>
              <p:nvPr/>
            </p:nvSpPr>
            <p:spPr bwMode="auto">
              <a:xfrm>
                <a:off x="4128" y="1698"/>
                <a:ext cx="1" cy="2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5" name="Rectangle 73"/>
              <p:cNvSpPr>
                <a:spLocks noChangeArrowheads="1"/>
              </p:cNvSpPr>
              <p:nvPr/>
            </p:nvSpPr>
            <p:spPr bwMode="auto">
              <a:xfrm>
                <a:off x="1152" y="1602"/>
                <a:ext cx="3242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 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n+1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n+1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endPara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9226" name="Rectangle 74"/>
            <p:cNvSpPr>
              <a:spLocks noChangeArrowheads="1"/>
            </p:cNvSpPr>
            <p:nvPr/>
          </p:nvSpPr>
          <p:spPr bwMode="auto">
            <a:xfrm>
              <a:off x="1111" y="1029"/>
              <a:ext cx="326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0   0   0      0   1    0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227" name="Rectangle 75"/>
            <p:cNvSpPr>
              <a:spLocks noChangeArrowheads="1"/>
            </p:cNvSpPr>
            <p:nvPr/>
          </p:nvSpPr>
          <p:spPr bwMode="auto">
            <a:xfrm>
              <a:off x="1111" y="1271"/>
              <a:ext cx="326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0   0   1      1   0    0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228" name="Rectangle 76"/>
            <p:cNvSpPr>
              <a:spLocks noChangeArrowheads="1"/>
            </p:cNvSpPr>
            <p:nvPr/>
          </p:nvSpPr>
          <p:spPr bwMode="auto">
            <a:xfrm>
              <a:off x="1111" y="1552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0   1   0      1   1    0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229" name="Rectangle 77"/>
            <p:cNvSpPr>
              <a:spLocks noChangeArrowheads="1"/>
            </p:cNvSpPr>
            <p:nvPr/>
          </p:nvSpPr>
          <p:spPr bwMode="auto">
            <a:xfrm>
              <a:off x="1111" y="1792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0   1   1      0   0    1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230" name="Rectangle 78"/>
            <p:cNvSpPr>
              <a:spLocks noChangeArrowheads="1"/>
            </p:cNvSpPr>
            <p:nvPr/>
          </p:nvSpPr>
          <p:spPr bwMode="auto">
            <a:xfrm>
              <a:off x="1111" y="2033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1   0   0      1   1    1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231" name="Rectangle 79"/>
            <p:cNvSpPr>
              <a:spLocks noChangeArrowheads="1"/>
            </p:cNvSpPr>
            <p:nvPr/>
          </p:nvSpPr>
          <p:spPr bwMode="auto">
            <a:xfrm>
              <a:off x="1111" y="2271"/>
              <a:ext cx="326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1   0   1      0   0    0</a:t>
              </a:r>
              <a:endPara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232" name="Rectangle 80"/>
            <p:cNvSpPr>
              <a:spLocks noChangeArrowheads="1"/>
            </p:cNvSpPr>
            <p:nvPr/>
          </p:nvSpPr>
          <p:spPr bwMode="auto">
            <a:xfrm>
              <a:off x="1111" y="2520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1   1   0      0   1    0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233" name="Rectangle 81"/>
            <p:cNvSpPr>
              <a:spLocks noChangeArrowheads="1"/>
            </p:cNvSpPr>
            <p:nvPr/>
          </p:nvSpPr>
          <p:spPr bwMode="auto">
            <a:xfrm>
              <a:off x="1111" y="2756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1   1   1      1   0    0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5929322" y="642918"/>
            <a:ext cx="2357454" cy="1357322"/>
          </a:xfrm>
          <a:prstGeom prst="rect">
            <a:avLst/>
          </a:prstGeom>
          <a:noFill/>
          <a:ln w="25400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929322" y="2071678"/>
            <a:ext cx="2357454" cy="121444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9" name="Rectangle 123"/>
          <p:cNvSpPr>
            <a:spLocks noChangeArrowheads="1"/>
          </p:cNvSpPr>
          <p:nvPr/>
        </p:nvSpPr>
        <p:spPr bwMode="auto">
          <a:xfrm>
            <a:off x="0" y="-24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(4) 时序图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369" name="Group 193"/>
          <p:cNvGrpSpPr/>
          <p:nvPr/>
        </p:nvGrpSpPr>
        <p:grpSpPr bwMode="auto">
          <a:xfrm>
            <a:off x="4876800" y="2214554"/>
            <a:ext cx="4205288" cy="3865563"/>
            <a:chOff x="3072" y="522"/>
            <a:chExt cx="2649" cy="2435"/>
          </a:xfrm>
        </p:grpSpPr>
        <p:sp>
          <p:nvSpPr>
            <p:cNvPr id="50304" name="Line 128"/>
            <p:cNvSpPr>
              <a:spLocks noChangeShapeType="1"/>
            </p:cNvSpPr>
            <p:nvPr/>
          </p:nvSpPr>
          <p:spPr bwMode="auto">
            <a:xfrm>
              <a:off x="3696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05" name="Line 129"/>
            <p:cNvSpPr>
              <a:spLocks noChangeShapeType="1"/>
            </p:cNvSpPr>
            <p:nvPr/>
          </p:nvSpPr>
          <p:spPr bwMode="auto">
            <a:xfrm>
              <a:off x="3696" y="864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06" name="Line 130"/>
            <p:cNvSpPr>
              <a:spLocks noChangeShapeType="1"/>
            </p:cNvSpPr>
            <p:nvPr/>
          </p:nvSpPr>
          <p:spPr bwMode="auto">
            <a:xfrm flipV="1">
              <a:off x="3888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07" name="Line 131"/>
            <p:cNvSpPr>
              <a:spLocks noChangeShapeType="1"/>
            </p:cNvSpPr>
            <p:nvPr/>
          </p:nvSpPr>
          <p:spPr bwMode="auto">
            <a:xfrm>
              <a:off x="3888" y="1152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08" name="Line 132"/>
            <p:cNvSpPr>
              <a:spLocks noChangeShapeType="1"/>
            </p:cNvSpPr>
            <p:nvPr/>
          </p:nvSpPr>
          <p:spPr bwMode="auto">
            <a:xfrm>
              <a:off x="4080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09" name="Line 133"/>
            <p:cNvSpPr>
              <a:spLocks noChangeShapeType="1"/>
            </p:cNvSpPr>
            <p:nvPr/>
          </p:nvSpPr>
          <p:spPr bwMode="auto">
            <a:xfrm>
              <a:off x="4080" y="864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0" name="Line 134"/>
            <p:cNvSpPr>
              <a:spLocks noChangeShapeType="1"/>
            </p:cNvSpPr>
            <p:nvPr/>
          </p:nvSpPr>
          <p:spPr bwMode="auto">
            <a:xfrm flipV="1">
              <a:off x="4272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1" name="Line 135"/>
            <p:cNvSpPr>
              <a:spLocks noChangeShapeType="1"/>
            </p:cNvSpPr>
            <p:nvPr/>
          </p:nvSpPr>
          <p:spPr bwMode="auto">
            <a:xfrm>
              <a:off x="4272" y="1152"/>
              <a:ext cx="15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2" name="Line 136"/>
            <p:cNvSpPr>
              <a:spLocks noChangeShapeType="1"/>
            </p:cNvSpPr>
            <p:nvPr/>
          </p:nvSpPr>
          <p:spPr bwMode="auto">
            <a:xfrm flipH="1">
              <a:off x="3456" y="1152"/>
              <a:ext cx="2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3" name="Line 137"/>
            <p:cNvSpPr>
              <a:spLocks noChangeShapeType="1"/>
            </p:cNvSpPr>
            <p:nvPr/>
          </p:nvSpPr>
          <p:spPr bwMode="auto">
            <a:xfrm>
              <a:off x="4464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4" name="Line 138"/>
            <p:cNvSpPr>
              <a:spLocks noChangeShapeType="1"/>
            </p:cNvSpPr>
            <p:nvPr/>
          </p:nvSpPr>
          <p:spPr bwMode="auto">
            <a:xfrm>
              <a:off x="4464" y="864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5" name="Line 139"/>
            <p:cNvSpPr>
              <a:spLocks noChangeShapeType="1"/>
            </p:cNvSpPr>
            <p:nvPr/>
          </p:nvSpPr>
          <p:spPr bwMode="auto">
            <a:xfrm flipV="1">
              <a:off x="4656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6" name="Line 140"/>
            <p:cNvSpPr>
              <a:spLocks noChangeShapeType="1"/>
            </p:cNvSpPr>
            <p:nvPr/>
          </p:nvSpPr>
          <p:spPr bwMode="auto">
            <a:xfrm>
              <a:off x="4656" y="1152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7" name="Line 141"/>
            <p:cNvSpPr>
              <a:spLocks noChangeShapeType="1"/>
            </p:cNvSpPr>
            <p:nvPr/>
          </p:nvSpPr>
          <p:spPr bwMode="auto">
            <a:xfrm>
              <a:off x="4848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8" name="Line 142"/>
            <p:cNvSpPr>
              <a:spLocks noChangeShapeType="1"/>
            </p:cNvSpPr>
            <p:nvPr/>
          </p:nvSpPr>
          <p:spPr bwMode="auto">
            <a:xfrm>
              <a:off x="4848" y="864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9" name="Line 143"/>
            <p:cNvSpPr>
              <a:spLocks noChangeShapeType="1"/>
            </p:cNvSpPr>
            <p:nvPr/>
          </p:nvSpPr>
          <p:spPr bwMode="auto">
            <a:xfrm flipV="1">
              <a:off x="5040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0" name="Line 144"/>
            <p:cNvSpPr>
              <a:spLocks noChangeShapeType="1"/>
            </p:cNvSpPr>
            <p:nvPr/>
          </p:nvSpPr>
          <p:spPr bwMode="auto">
            <a:xfrm>
              <a:off x="5040" y="1152"/>
              <a:ext cx="15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1" name="Line 145"/>
            <p:cNvSpPr>
              <a:spLocks noChangeShapeType="1"/>
            </p:cNvSpPr>
            <p:nvPr/>
          </p:nvSpPr>
          <p:spPr bwMode="auto">
            <a:xfrm flipH="1">
              <a:off x="4320" y="1152"/>
              <a:ext cx="15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2" name="Line 146"/>
            <p:cNvSpPr>
              <a:spLocks noChangeShapeType="1"/>
            </p:cNvSpPr>
            <p:nvPr/>
          </p:nvSpPr>
          <p:spPr bwMode="auto">
            <a:xfrm>
              <a:off x="5184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3" name="Line 147"/>
            <p:cNvSpPr>
              <a:spLocks noChangeShapeType="1"/>
            </p:cNvSpPr>
            <p:nvPr/>
          </p:nvSpPr>
          <p:spPr bwMode="auto">
            <a:xfrm>
              <a:off x="5184" y="864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4" name="Line 148"/>
            <p:cNvSpPr>
              <a:spLocks noChangeShapeType="1"/>
            </p:cNvSpPr>
            <p:nvPr/>
          </p:nvSpPr>
          <p:spPr bwMode="auto">
            <a:xfrm flipV="1">
              <a:off x="5376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5" name="Line 149"/>
            <p:cNvSpPr>
              <a:spLocks noChangeShapeType="1"/>
            </p:cNvSpPr>
            <p:nvPr/>
          </p:nvSpPr>
          <p:spPr bwMode="auto">
            <a:xfrm flipH="1">
              <a:off x="5040" y="1152"/>
              <a:ext cx="15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6" name="Rectangle 150"/>
            <p:cNvSpPr>
              <a:spLocks noChangeArrowheads="1"/>
            </p:cNvSpPr>
            <p:nvPr/>
          </p:nvSpPr>
          <p:spPr bwMode="auto">
            <a:xfrm>
              <a:off x="3648" y="5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27" name="Rectangle 151"/>
            <p:cNvSpPr>
              <a:spLocks noChangeArrowheads="1"/>
            </p:cNvSpPr>
            <p:nvPr/>
          </p:nvSpPr>
          <p:spPr bwMode="auto">
            <a:xfrm>
              <a:off x="4032" y="5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28" name="Rectangle 152"/>
            <p:cNvSpPr>
              <a:spLocks noChangeArrowheads="1"/>
            </p:cNvSpPr>
            <p:nvPr/>
          </p:nvSpPr>
          <p:spPr bwMode="auto">
            <a:xfrm>
              <a:off x="4416" y="5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29" name="Rectangle 153"/>
            <p:cNvSpPr>
              <a:spLocks noChangeArrowheads="1"/>
            </p:cNvSpPr>
            <p:nvPr/>
          </p:nvSpPr>
          <p:spPr bwMode="auto">
            <a:xfrm>
              <a:off x="4800" y="5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30" name="Rectangle 154"/>
            <p:cNvSpPr>
              <a:spLocks noChangeArrowheads="1"/>
            </p:cNvSpPr>
            <p:nvPr/>
          </p:nvSpPr>
          <p:spPr bwMode="auto">
            <a:xfrm>
              <a:off x="5136" y="5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31" name="Rectangle 155"/>
            <p:cNvSpPr>
              <a:spLocks noChangeArrowheads="1"/>
            </p:cNvSpPr>
            <p:nvPr/>
          </p:nvSpPr>
          <p:spPr bwMode="auto">
            <a:xfrm>
              <a:off x="3072" y="85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32" name="Line 156"/>
            <p:cNvSpPr>
              <a:spLocks noChangeShapeType="1"/>
            </p:cNvSpPr>
            <p:nvPr/>
          </p:nvSpPr>
          <p:spPr bwMode="auto">
            <a:xfrm>
              <a:off x="5376" y="1152"/>
              <a:ext cx="3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3" name="Line 157"/>
            <p:cNvSpPr>
              <a:spLocks noChangeShapeType="1"/>
            </p:cNvSpPr>
            <p:nvPr/>
          </p:nvSpPr>
          <p:spPr bwMode="auto">
            <a:xfrm>
              <a:off x="3456" y="1824"/>
              <a:ext cx="4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4" name="Line 158"/>
            <p:cNvSpPr>
              <a:spLocks noChangeShapeType="1"/>
            </p:cNvSpPr>
            <p:nvPr/>
          </p:nvSpPr>
          <p:spPr bwMode="auto">
            <a:xfrm>
              <a:off x="3888" y="1536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5" name="Line 159"/>
            <p:cNvSpPr>
              <a:spLocks noChangeShapeType="1"/>
            </p:cNvSpPr>
            <p:nvPr/>
          </p:nvSpPr>
          <p:spPr bwMode="auto">
            <a:xfrm>
              <a:off x="3888" y="1536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6" name="Line 160"/>
            <p:cNvSpPr>
              <a:spLocks noChangeShapeType="1"/>
            </p:cNvSpPr>
            <p:nvPr/>
          </p:nvSpPr>
          <p:spPr bwMode="auto">
            <a:xfrm>
              <a:off x="4272" y="1536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7" name="Line 161"/>
            <p:cNvSpPr>
              <a:spLocks noChangeShapeType="1"/>
            </p:cNvSpPr>
            <p:nvPr/>
          </p:nvSpPr>
          <p:spPr bwMode="auto">
            <a:xfrm>
              <a:off x="4272" y="1824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8" name="Line 162"/>
            <p:cNvSpPr>
              <a:spLocks noChangeShapeType="1"/>
            </p:cNvSpPr>
            <p:nvPr/>
          </p:nvSpPr>
          <p:spPr bwMode="auto">
            <a:xfrm>
              <a:off x="4656" y="1536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9" name="Line 163"/>
            <p:cNvSpPr>
              <a:spLocks noChangeShapeType="1"/>
            </p:cNvSpPr>
            <p:nvPr/>
          </p:nvSpPr>
          <p:spPr bwMode="auto">
            <a:xfrm>
              <a:off x="4656" y="1536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0" name="Line 164"/>
            <p:cNvSpPr>
              <a:spLocks noChangeShapeType="1"/>
            </p:cNvSpPr>
            <p:nvPr/>
          </p:nvSpPr>
          <p:spPr bwMode="auto">
            <a:xfrm>
              <a:off x="5040" y="1536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1" name="Line 165"/>
            <p:cNvSpPr>
              <a:spLocks noChangeShapeType="1"/>
            </p:cNvSpPr>
            <p:nvPr/>
          </p:nvSpPr>
          <p:spPr bwMode="auto">
            <a:xfrm>
              <a:off x="5040" y="1824"/>
              <a:ext cx="3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2" name="Line 166"/>
            <p:cNvSpPr>
              <a:spLocks noChangeShapeType="1"/>
            </p:cNvSpPr>
            <p:nvPr/>
          </p:nvSpPr>
          <p:spPr bwMode="auto">
            <a:xfrm>
              <a:off x="5376" y="1536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3" name="Line 167"/>
            <p:cNvSpPr>
              <a:spLocks noChangeShapeType="1"/>
            </p:cNvSpPr>
            <p:nvPr/>
          </p:nvSpPr>
          <p:spPr bwMode="auto">
            <a:xfrm>
              <a:off x="5376" y="1536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5" name="Line 169"/>
            <p:cNvSpPr>
              <a:spLocks noChangeShapeType="1"/>
            </p:cNvSpPr>
            <p:nvPr/>
          </p:nvSpPr>
          <p:spPr bwMode="auto">
            <a:xfrm>
              <a:off x="3456" y="2304"/>
              <a:ext cx="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6" name="Line 170"/>
            <p:cNvSpPr>
              <a:spLocks noChangeShapeType="1"/>
            </p:cNvSpPr>
            <p:nvPr/>
          </p:nvSpPr>
          <p:spPr bwMode="auto">
            <a:xfrm>
              <a:off x="4272" y="1968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7" name="Line 171"/>
            <p:cNvSpPr>
              <a:spLocks noChangeShapeType="1"/>
            </p:cNvSpPr>
            <p:nvPr/>
          </p:nvSpPr>
          <p:spPr bwMode="auto">
            <a:xfrm>
              <a:off x="4272" y="1968"/>
              <a:ext cx="76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8" name="Line 172"/>
            <p:cNvSpPr>
              <a:spLocks noChangeShapeType="1"/>
            </p:cNvSpPr>
            <p:nvPr/>
          </p:nvSpPr>
          <p:spPr bwMode="auto">
            <a:xfrm>
              <a:off x="5040" y="1968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9" name="Line 173"/>
            <p:cNvSpPr>
              <a:spLocks noChangeShapeType="1"/>
            </p:cNvSpPr>
            <p:nvPr/>
          </p:nvSpPr>
          <p:spPr bwMode="auto">
            <a:xfrm>
              <a:off x="5040" y="2304"/>
              <a:ext cx="6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1" name="Line 175"/>
            <p:cNvSpPr>
              <a:spLocks noChangeShapeType="1"/>
            </p:cNvSpPr>
            <p:nvPr/>
          </p:nvSpPr>
          <p:spPr bwMode="auto">
            <a:xfrm>
              <a:off x="3456" y="1440"/>
              <a:ext cx="226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2" name="Line 176"/>
            <p:cNvSpPr>
              <a:spLocks noChangeShapeType="1"/>
            </p:cNvSpPr>
            <p:nvPr/>
          </p:nvSpPr>
          <p:spPr bwMode="auto">
            <a:xfrm>
              <a:off x="3456" y="2832"/>
              <a:ext cx="120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3" name="Line 177"/>
            <p:cNvSpPr>
              <a:spLocks noChangeShapeType="1"/>
            </p:cNvSpPr>
            <p:nvPr/>
          </p:nvSpPr>
          <p:spPr bwMode="auto">
            <a:xfrm>
              <a:off x="4656" y="2448"/>
              <a:ext cx="1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4" name="Line 178"/>
            <p:cNvSpPr>
              <a:spLocks noChangeShapeType="1"/>
            </p:cNvSpPr>
            <p:nvPr/>
          </p:nvSpPr>
          <p:spPr bwMode="auto">
            <a:xfrm>
              <a:off x="4656" y="2448"/>
              <a:ext cx="4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5" name="Line 179"/>
            <p:cNvSpPr>
              <a:spLocks noChangeShapeType="1"/>
            </p:cNvSpPr>
            <p:nvPr/>
          </p:nvSpPr>
          <p:spPr bwMode="auto">
            <a:xfrm>
              <a:off x="5040" y="2448"/>
              <a:ext cx="1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6" name="Line 180"/>
            <p:cNvSpPr>
              <a:spLocks noChangeShapeType="1"/>
            </p:cNvSpPr>
            <p:nvPr/>
          </p:nvSpPr>
          <p:spPr bwMode="auto">
            <a:xfrm>
              <a:off x="5040" y="2832"/>
              <a:ext cx="6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7" name="Rectangle 181"/>
            <p:cNvSpPr>
              <a:spLocks noChangeArrowheads="1"/>
            </p:cNvSpPr>
            <p:nvPr/>
          </p:nvSpPr>
          <p:spPr bwMode="auto">
            <a:xfrm>
              <a:off x="3168" y="12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58" name="Rectangle 182"/>
            <p:cNvSpPr>
              <a:spLocks noChangeArrowheads="1"/>
            </p:cNvSpPr>
            <p:nvPr/>
          </p:nvSpPr>
          <p:spPr bwMode="auto">
            <a:xfrm>
              <a:off x="3120" y="25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59" name="Rectangle 183"/>
            <p:cNvSpPr>
              <a:spLocks noChangeArrowheads="1"/>
            </p:cNvSpPr>
            <p:nvPr/>
          </p:nvSpPr>
          <p:spPr bwMode="auto">
            <a:xfrm>
              <a:off x="3072" y="158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60" name="Rectangle 184"/>
            <p:cNvSpPr>
              <a:spLocks noChangeArrowheads="1"/>
            </p:cNvSpPr>
            <p:nvPr/>
          </p:nvSpPr>
          <p:spPr bwMode="auto">
            <a:xfrm>
              <a:off x="3072" y="206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65" name="Rectangle 189"/>
            <p:cNvSpPr>
              <a:spLocks noChangeArrowheads="1"/>
            </p:cNvSpPr>
            <p:nvPr/>
          </p:nvSpPr>
          <p:spPr bwMode="auto">
            <a:xfrm>
              <a:off x="4224" y="1152"/>
              <a:ext cx="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0368" name="Rectangle 192"/>
          <p:cNvSpPr>
            <a:spLocks noChangeArrowheads="1"/>
          </p:cNvSpPr>
          <p:nvPr/>
        </p:nvSpPr>
        <p:spPr bwMode="auto">
          <a:xfrm>
            <a:off x="152400" y="6273249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通过分析可知：为4进制可异计数器(可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减)。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374" name="Group 198"/>
          <p:cNvGrpSpPr/>
          <p:nvPr/>
        </p:nvGrpSpPr>
        <p:grpSpPr bwMode="auto">
          <a:xfrm>
            <a:off x="179388" y="2293929"/>
            <a:ext cx="4114800" cy="3865563"/>
            <a:chOff x="113" y="572"/>
            <a:chExt cx="2592" cy="2435"/>
          </a:xfrm>
        </p:grpSpPr>
        <p:sp>
          <p:nvSpPr>
            <p:cNvPr id="50180" name="Line 4"/>
            <p:cNvSpPr>
              <a:spLocks noChangeShapeType="1"/>
            </p:cNvSpPr>
            <p:nvPr/>
          </p:nvSpPr>
          <p:spPr bwMode="auto">
            <a:xfrm>
              <a:off x="737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737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 flipV="1">
              <a:off x="929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929" y="120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1121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1121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V="1">
              <a:off x="1313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1313" y="12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497" y="120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505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1505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 flipV="1">
              <a:off x="1697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1697" y="120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889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1889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2081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2081" y="12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 flipH="1">
              <a:off x="1361" y="12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2225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2225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 flipV="1">
              <a:off x="2417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H="1">
              <a:off x="2081" y="12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689" y="5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1073" y="5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1457" y="5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1841" y="5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2177" y="5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113" y="90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2417" y="120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5" name="Line 39"/>
            <p:cNvSpPr>
              <a:spLocks noChangeShapeType="1"/>
            </p:cNvSpPr>
            <p:nvPr/>
          </p:nvSpPr>
          <p:spPr bwMode="auto">
            <a:xfrm>
              <a:off x="497" y="187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6" name="Line 40"/>
            <p:cNvSpPr>
              <a:spLocks noChangeShapeType="1"/>
            </p:cNvSpPr>
            <p:nvPr/>
          </p:nvSpPr>
          <p:spPr bwMode="auto">
            <a:xfrm>
              <a:off x="929" y="158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7" name="Line 41"/>
            <p:cNvSpPr>
              <a:spLocks noChangeShapeType="1"/>
            </p:cNvSpPr>
            <p:nvPr/>
          </p:nvSpPr>
          <p:spPr bwMode="auto">
            <a:xfrm>
              <a:off x="929" y="158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8" name="Line 42"/>
            <p:cNvSpPr>
              <a:spLocks noChangeShapeType="1"/>
            </p:cNvSpPr>
            <p:nvPr/>
          </p:nvSpPr>
          <p:spPr bwMode="auto">
            <a:xfrm>
              <a:off x="1313" y="158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>
              <a:off x="1313" y="187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>
              <a:off x="1697" y="158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1697" y="158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2" name="Line 46"/>
            <p:cNvSpPr>
              <a:spLocks noChangeShapeType="1"/>
            </p:cNvSpPr>
            <p:nvPr/>
          </p:nvSpPr>
          <p:spPr bwMode="auto">
            <a:xfrm>
              <a:off x="2081" y="158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3" name="Line 47"/>
            <p:cNvSpPr>
              <a:spLocks noChangeShapeType="1"/>
            </p:cNvSpPr>
            <p:nvPr/>
          </p:nvSpPr>
          <p:spPr bwMode="auto">
            <a:xfrm>
              <a:off x="2081" y="187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4" name="Line 48"/>
            <p:cNvSpPr>
              <a:spLocks noChangeShapeType="1"/>
            </p:cNvSpPr>
            <p:nvPr/>
          </p:nvSpPr>
          <p:spPr bwMode="auto">
            <a:xfrm>
              <a:off x="2417" y="158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2417" y="158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38" name="Line 62"/>
            <p:cNvSpPr>
              <a:spLocks noChangeShapeType="1"/>
            </p:cNvSpPr>
            <p:nvPr/>
          </p:nvSpPr>
          <p:spPr bwMode="auto">
            <a:xfrm>
              <a:off x="2417" y="20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497" y="235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>
              <a:off x="929" y="201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>
              <a:off x="929" y="201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1697" y="201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7" name="Line 71"/>
            <p:cNvSpPr>
              <a:spLocks noChangeShapeType="1"/>
            </p:cNvSpPr>
            <p:nvPr/>
          </p:nvSpPr>
          <p:spPr bwMode="auto">
            <a:xfrm>
              <a:off x="1697" y="235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61" name="Line 85"/>
            <p:cNvSpPr>
              <a:spLocks noChangeShapeType="1"/>
            </p:cNvSpPr>
            <p:nvPr/>
          </p:nvSpPr>
          <p:spPr bwMode="auto">
            <a:xfrm>
              <a:off x="2417" y="201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67" name="Line 91"/>
            <p:cNvSpPr>
              <a:spLocks noChangeShapeType="1"/>
            </p:cNvSpPr>
            <p:nvPr/>
          </p:nvSpPr>
          <p:spPr bwMode="auto">
            <a:xfrm>
              <a:off x="497" y="1490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84" name="Line 108"/>
            <p:cNvSpPr>
              <a:spLocks noChangeShapeType="1"/>
            </p:cNvSpPr>
            <p:nvPr/>
          </p:nvSpPr>
          <p:spPr bwMode="auto">
            <a:xfrm>
              <a:off x="930" y="2882"/>
              <a:ext cx="11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85" name="Line 109"/>
            <p:cNvSpPr>
              <a:spLocks noChangeShapeType="1"/>
            </p:cNvSpPr>
            <p:nvPr/>
          </p:nvSpPr>
          <p:spPr bwMode="auto">
            <a:xfrm>
              <a:off x="2081" y="249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86" name="Line 110"/>
            <p:cNvSpPr>
              <a:spLocks noChangeShapeType="1"/>
            </p:cNvSpPr>
            <p:nvPr/>
          </p:nvSpPr>
          <p:spPr bwMode="auto">
            <a:xfrm>
              <a:off x="2081" y="249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87" name="Line 111"/>
            <p:cNvSpPr>
              <a:spLocks noChangeShapeType="1"/>
            </p:cNvSpPr>
            <p:nvPr/>
          </p:nvSpPr>
          <p:spPr bwMode="auto">
            <a:xfrm>
              <a:off x="2417" y="249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92" name="Line 116"/>
            <p:cNvSpPr>
              <a:spLocks noChangeShapeType="1"/>
            </p:cNvSpPr>
            <p:nvPr/>
          </p:nvSpPr>
          <p:spPr bwMode="auto">
            <a:xfrm>
              <a:off x="2417" y="288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93" name="Rectangle 117"/>
            <p:cNvSpPr>
              <a:spLocks noChangeArrowheads="1"/>
            </p:cNvSpPr>
            <p:nvPr/>
          </p:nvSpPr>
          <p:spPr bwMode="auto">
            <a:xfrm>
              <a:off x="209" y="12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94" name="Rectangle 118"/>
            <p:cNvSpPr>
              <a:spLocks noChangeArrowheads="1"/>
            </p:cNvSpPr>
            <p:nvPr/>
          </p:nvSpPr>
          <p:spPr bwMode="auto">
            <a:xfrm>
              <a:off x="161" y="26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95" name="Rectangle 119"/>
            <p:cNvSpPr>
              <a:spLocks noChangeArrowheads="1"/>
            </p:cNvSpPr>
            <p:nvPr/>
          </p:nvSpPr>
          <p:spPr bwMode="auto">
            <a:xfrm>
              <a:off x="113" y="163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296" name="Rectangle 120"/>
            <p:cNvSpPr>
              <a:spLocks noChangeArrowheads="1"/>
            </p:cNvSpPr>
            <p:nvPr/>
          </p:nvSpPr>
          <p:spPr bwMode="auto">
            <a:xfrm>
              <a:off x="113" y="211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64" name="Rectangle 188"/>
            <p:cNvSpPr>
              <a:spLocks noChangeArrowheads="1"/>
            </p:cNvSpPr>
            <p:nvPr/>
          </p:nvSpPr>
          <p:spPr bwMode="auto">
            <a:xfrm>
              <a:off x="1265" y="1202"/>
              <a:ext cx="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371" name="Line 195"/>
            <p:cNvSpPr>
              <a:spLocks noChangeShapeType="1"/>
            </p:cNvSpPr>
            <p:nvPr/>
          </p:nvSpPr>
          <p:spPr bwMode="auto">
            <a:xfrm>
              <a:off x="594" y="252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72" name="Line 196"/>
            <p:cNvSpPr>
              <a:spLocks noChangeShapeType="1"/>
            </p:cNvSpPr>
            <p:nvPr/>
          </p:nvSpPr>
          <p:spPr bwMode="auto">
            <a:xfrm>
              <a:off x="930" y="252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1300" name="Rectangle 1076"/>
          <p:cNvSpPr>
            <a:spLocks noChangeArrowheads="1"/>
          </p:cNvSpPr>
          <p:nvPr/>
        </p:nvSpPr>
        <p:spPr bwMode="auto">
          <a:xfrm>
            <a:off x="3348038" y="3662354"/>
            <a:ext cx="46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301" name="Rectangle 1077"/>
          <p:cNvSpPr>
            <a:spLocks noChangeArrowheads="1"/>
          </p:cNvSpPr>
          <p:nvPr/>
        </p:nvSpPr>
        <p:spPr bwMode="auto">
          <a:xfrm>
            <a:off x="3348038" y="4452929"/>
            <a:ext cx="46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302" name="Rectangle 1078"/>
          <p:cNvSpPr>
            <a:spLocks noChangeArrowheads="1"/>
          </p:cNvSpPr>
          <p:nvPr/>
        </p:nvSpPr>
        <p:spPr bwMode="auto">
          <a:xfrm>
            <a:off x="3348038" y="5318117"/>
            <a:ext cx="468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303" name="Rectangle 1079"/>
          <p:cNvSpPr>
            <a:spLocks noChangeArrowheads="1"/>
          </p:cNvSpPr>
          <p:nvPr/>
        </p:nvSpPr>
        <p:spPr bwMode="auto">
          <a:xfrm>
            <a:off x="7559675" y="3735379"/>
            <a:ext cx="46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304" name="Rectangle 1080"/>
          <p:cNvSpPr>
            <a:spLocks noChangeArrowheads="1"/>
          </p:cNvSpPr>
          <p:nvPr/>
        </p:nvSpPr>
        <p:spPr bwMode="auto">
          <a:xfrm>
            <a:off x="7559675" y="4525954"/>
            <a:ext cx="46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305" name="Rectangle 1081"/>
          <p:cNvSpPr>
            <a:spLocks noChangeArrowheads="1"/>
          </p:cNvSpPr>
          <p:nvPr/>
        </p:nvSpPr>
        <p:spPr bwMode="auto">
          <a:xfrm>
            <a:off x="7559675" y="5391142"/>
            <a:ext cx="468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Line 64"/>
          <p:cNvSpPr>
            <a:spLocks noChangeShapeType="1"/>
          </p:cNvSpPr>
          <p:nvPr/>
        </p:nvSpPr>
        <p:spPr bwMode="auto">
          <a:xfrm>
            <a:off x="1466655" y="3464729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" name="Line 64"/>
          <p:cNvSpPr>
            <a:spLocks noChangeShapeType="1"/>
          </p:cNvSpPr>
          <p:nvPr/>
        </p:nvSpPr>
        <p:spPr bwMode="auto">
          <a:xfrm>
            <a:off x="2096725" y="3464729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" name="Line 64"/>
          <p:cNvSpPr>
            <a:spLocks noChangeShapeType="1"/>
          </p:cNvSpPr>
          <p:nvPr/>
        </p:nvSpPr>
        <p:spPr bwMode="auto">
          <a:xfrm>
            <a:off x="2681790" y="350973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" name="Line 64"/>
          <p:cNvSpPr>
            <a:spLocks noChangeShapeType="1"/>
          </p:cNvSpPr>
          <p:nvPr/>
        </p:nvSpPr>
        <p:spPr bwMode="auto">
          <a:xfrm>
            <a:off x="3266855" y="3464969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" name="Line 64"/>
          <p:cNvSpPr>
            <a:spLocks noChangeShapeType="1"/>
          </p:cNvSpPr>
          <p:nvPr/>
        </p:nvSpPr>
        <p:spPr bwMode="auto">
          <a:xfrm>
            <a:off x="3851920" y="3464729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" name="Line 64"/>
          <p:cNvSpPr>
            <a:spLocks noChangeShapeType="1"/>
          </p:cNvSpPr>
          <p:nvPr/>
        </p:nvSpPr>
        <p:spPr bwMode="auto">
          <a:xfrm>
            <a:off x="6192180" y="341972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" name="Line 64"/>
          <p:cNvSpPr>
            <a:spLocks noChangeShapeType="1"/>
          </p:cNvSpPr>
          <p:nvPr/>
        </p:nvSpPr>
        <p:spPr bwMode="auto">
          <a:xfrm>
            <a:off x="6777245" y="341972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" name="Line 64"/>
          <p:cNvSpPr>
            <a:spLocks noChangeShapeType="1"/>
          </p:cNvSpPr>
          <p:nvPr/>
        </p:nvSpPr>
        <p:spPr bwMode="auto">
          <a:xfrm>
            <a:off x="7407315" y="341996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" name="Line 64"/>
          <p:cNvSpPr>
            <a:spLocks noChangeShapeType="1"/>
          </p:cNvSpPr>
          <p:nvPr/>
        </p:nvSpPr>
        <p:spPr bwMode="auto">
          <a:xfrm>
            <a:off x="7992380" y="341972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Line 64"/>
          <p:cNvSpPr>
            <a:spLocks noChangeShapeType="1"/>
          </p:cNvSpPr>
          <p:nvPr/>
        </p:nvSpPr>
        <p:spPr bwMode="auto">
          <a:xfrm>
            <a:off x="8532440" y="341972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8" name="Group 68"/>
          <p:cNvGrpSpPr/>
          <p:nvPr/>
        </p:nvGrpSpPr>
        <p:grpSpPr bwMode="auto">
          <a:xfrm>
            <a:off x="5286380" y="532940"/>
            <a:ext cx="3608387" cy="1824490"/>
            <a:chOff x="1015" y="607"/>
            <a:chExt cx="3503" cy="1811"/>
          </a:xfrm>
        </p:grpSpPr>
        <p:grpSp>
          <p:nvGrpSpPr>
            <p:cNvPr id="139" name="Group 69"/>
            <p:cNvGrpSpPr/>
            <p:nvPr/>
          </p:nvGrpSpPr>
          <p:grpSpPr bwMode="auto">
            <a:xfrm>
              <a:off x="1015" y="607"/>
              <a:ext cx="3503" cy="1811"/>
              <a:chOff x="1056" y="1602"/>
              <a:chExt cx="3503" cy="1811"/>
            </a:xfrm>
          </p:grpSpPr>
          <p:sp>
            <p:nvSpPr>
              <p:cNvPr id="148" name="Line 70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350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" name="Line 71"/>
              <p:cNvSpPr>
                <a:spLocks noChangeShapeType="1"/>
              </p:cNvSpPr>
              <p:nvPr/>
            </p:nvSpPr>
            <p:spPr bwMode="auto">
              <a:xfrm>
                <a:off x="2688" y="1698"/>
                <a:ext cx="1" cy="17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" name="Line 72"/>
              <p:cNvSpPr>
                <a:spLocks noChangeShapeType="1"/>
              </p:cNvSpPr>
              <p:nvPr/>
            </p:nvSpPr>
            <p:spPr bwMode="auto">
              <a:xfrm>
                <a:off x="4128" y="1698"/>
                <a:ext cx="1" cy="17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1152" y="1602"/>
                <a:ext cx="3242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 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n+1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n+1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endPara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40" name="Rectangle 74"/>
            <p:cNvSpPr>
              <a:spLocks noChangeArrowheads="1"/>
            </p:cNvSpPr>
            <p:nvPr/>
          </p:nvSpPr>
          <p:spPr bwMode="auto">
            <a:xfrm>
              <a:off x="1111" y="1029"/>
              <a:ext cx="329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</a:t>
              </a:r>
              <a:r>
                <a:rPr lang="en-US" altLang="zh-CN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0   1    0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1" name="Rectangle 75"/>
            <p:cNvSpPr>
              <a:spLocks noChangeArrowheads="1"/>
            </p:cNvSpPr>
            <p:nvPr/>
          </p:nvSpPr>
          <p:spPr bwMode="auto">
            <a:xfrm>
              <a:off x="1111" y="1271"/>
              <a:ext cx="326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0   0   1      1   0    0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2" name="Rectangle 76"/>
            <p:cNvSpPr>
              <a:spLocks noChangeArrowheads="1"/>
            </p:cNvSpPr>
            <p:nvPr/>
          </p:nvSpPr>
          <p:spPr bwMode="auto">
            <a:xfrm>
              <a:off x="1111" y="1552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0   1   0      1   1    0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" name="Rectangle 77"/>
            <p:cNvSpPr>
              <a:spLocks noChangeArrowheads="1"/>
            </p:cNvSpPr>
            <p:nvPr/>
          </p:nvSpPr>
          <p:spPr bwMode="auto">
            <a:xfrm>
              <a:off x="1111" y="1792"/>
              <a:ext cx="329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0   1   1      0   0</a:t>
              </a: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2" name="矩形 151"/>
          <p:cNvSpPr/>
          <p:nvPr/>
        </p:nvSpPr>
        <p:spPr bwMode="auto">
          <a:xfrm>
            <a:off x="5851539" y="986944"/>
            <a:ext cx="2357454" cy="1117607"/>
          </a:xfrm>
          <a:prstGeom prst="rect">
            <a:avLst/>
          </a:prstGeom>
          <a:noFill/>
          <a:ln w="25400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4" name="Group 68"/>
          <p:cNvGrpSpPr/>
          <p:nvPr/>
        </p:nvGrpSpPr>
        <p:grpSpPr bwMode="auto">
          <a:xfrm>
            <a:off x="928662" y="461502"/>
            <a:ext cx="3608387" cy="1848912"/>
            <a:chOff x="1015" y="607"/>
            <a:chExt cx="3503" cy="1470"/>
          </a:xfrm>
        </p:grpSpPr>
        <p:grpSp>
          <p:nvGrpSpPr>
            <p:cNvPr id="155" name="Group 69"/>
            <p:cNvGrpSpPr/>
            <p:nvPr/>
          </p:nvGrpSpPr>
          <p:grpSpPr bwMode="auto">
            <a:xfrm>
              <a:off x="1015" y="607"/>
              <a:ext cx="3503" cy="1470"/>
              <a:chOff x="1056" y="1602"/>
              <a:chExt cx="3503" cy="1470"/>
            </a:xfrm>
          </p:grpSpPr>
          <p:sp>
            <p:nvSpPr>
              <p:cNvPr id="164" name="Line 70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350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" name="Line 71"/>
              <p:cNvSpPr>
                <a:spLocks noChangeShapeType="1"/>
              </p:cNvSpPr>
              <p:nvPr/>
            </p:nvSpPr>
            <p:spPr bwMode="auto">
              <a:xfrm>
                <a:off x="2688" y="1698"/>
                <a:ext cx="1" cy="13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6" name="Line 72"/>
              <p:cNvSpPr>
                <a:spLocks noChangeShapeType="1"/>
              </p:cNvSpPr>
              <p:nvPr/>
            </p:nvSpPr>
            <p:spPr bwMode="auto">
              <a:xfrm>
                <a:off x="4128" y="1698"/>
                <a:ext cx="1" cy="13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" name="Rectangle 73"/>
              <p:cNvSpPr>
                <a:spLocks noChangeArrowheads="1"/>
              </p:cNvSpPr>
              <p:nvPr/>
            </p:nvSpPr>
            <p:spPr bwMode="auto">
              <a:xfrm>
                <a:off x="1152" y="1602"/>
                <a:ext cx="3242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 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n+1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n+1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endPara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0" name="Rectangle 78"/>
            <p:cNvSpPr>
              <a:spLocks noChangeArrowheads="1"/>
            </p:cNvSpPr>
            <p:nvPr/>
          </p:nvSpPr>
          <p:spPr bwMode="auto">
            <a:xfrm>
              <a:off x="1111" y="931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1   0   0      1   1    1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1" name="Rectangle 79"/>
            <p:cNvSpPr>
              <a:spLocks noChangeArrowheads="1"/>
            </p:cNvSpPr>
            <p:nvPr/>
          </p:nvSpPr>
          <p:spPr bwMode="auto">
            <a:xfrm>
              <a:off x="1111" y="1169"/>
              <a:ext cx="326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1   0   1      0   0    0</a:t>
              </a:r>
              <a:endPara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2" name="Rectangle 80"/>
            <p:cNvSpPr>
              <a:spLocks noChangeArrowheads="1"/>
            </p:cNvSpPr>
            <p:nvPr/>
          </p:nvSpPr>
          <p:spPr bwMode="auto">
            <a:xfrm>
              <a:off x="1111" y="1418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1   1   0      0   1    0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auto">
            <a:xfrm>
              <a:off x="1111" y="1654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</a:t>
              </a:r>
              <a:r>
                <a:rPr lang="en-US" altLang="zh-CN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1   1   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1   0    0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9" name="矩形 168"/>
          <p:cNvSpPr/>
          <p:nvPr/>
        </p:nvSpPr>
        <p:spPr bwMode="auto">
          <a:xfrm>
            <a:off x="1493821" y="961568"/>
            <a:ext cx="2357454" cy="121444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00166" y="592933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429256" y="58578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68" name="灯片编号占位符 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0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8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8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5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68" grpId="0" autoUpdateAnimBg="0" build="p"/>
      <p:bldP spid="181300" grpId="0"/>
      <p:bldP spid="181301" grpId="0"/>
      <p:bldP spid="181302" grpId="0"/>
      <p:bldP spid="181303" grpId="0"/>
      <p:bldP spid="181304" grpId="0"/>
      <p:bldP spid="181305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70" grpId="0"/>
      <p:bldP spid="1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304800" y="862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例4: 分析下列电路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5378" name="Object 82"/>
          <p:cNvGraphicFramePr>
            <a:graphicFrameLocks noChangeAspect="1"/>
          </p:cNvGraphicFramePr>
          <p:nvPr/>
        </p:nvGraphicFramePr>
        <p:xfrm>
          <a:off x="2681790" y="5094972"/>
          <a:ext cx="10604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56" name="Equation" r:id="rId1" imgW="812800" imgH="342900" progId="Equation.3">
                  <p:embed/>
                </p:oleObj>
              </mc:Choice>
              <mc:Fallback>
                <p:oleObj name="Equation" r:id="rId1" imgW="812800" imgH="342900" progId="Equation.3">
                  <p:embed/>
                  <p:pic>
                    <p:nvPicPr>
                      <p:cNvPr id="0" name="Picture 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790" y="5094972"/>
                        <a:ext cx="106045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79" name="Object 83"/>
          <p:cNvGraphicFramePr>
            <a:graphicFrameLocks noChangeAspect="1"/>
          </p:cNvGraphicFramePr>
          <p:nvPr/>
        </p:nvGraphicFramePr>
        <p:xfrm>
          <a:off x="5141913" y="4934666"/>
          <a:ext cx="2413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57" name="Equation" r:id="rId3" imgW="1841500" imgH="444500" progId="Equation.3">
                  <p:embed/>
                </p:oleObj>
              </mc:Choice>
              <mc:Fallback>
                <p:oleObj name="Equation" r:id="rId3" imgW="1841500" imgH="444500" progId="Equation.3">
                  <p:embed/>
                  <p:pic>
                    <p:nvPicPr>
                      <p:cNvPr id="0" name="Picture 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4934666"/>
                        <a:ext cx="2413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80" name="Object 84"/>
          <p:cNvGraphicFramePr>
            <a:graphicFrameLocks noChangeAspect="1"/>
          </p:cNvGraphicFramePr>
          <p:nvPr/>
        </p:nvGraphicFramePr>
        <p:xfrm>
          <a:off x="2599591" y="6302725"/>
          <a:ext cx="1565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58" name="Equation" r:id="rId5" imgW="1193800" imgH="381000" progId="Equation.3">
                  <p:embed/>
                </p:oleObj>
              </mc:Choice>
              <mc:Fallback>
                <p:oleObj name="Equation" r:id="rId5" imgW="1193800" imgH="381000" progId="Equation.3">
                  <p:embed/>
                  <p:pic>
                    <p:nvPicPr>
                      <p:cNvPr id="0" name="Picture 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591" y="6302725"/>
                        <a:ext cx="15652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81" name="Object 85"/>
          <p:cNvGraphicFramePr>
            <a:graphicFrameLocks noChangeAspect="1"/>
          </p:cNvGraphicFramePr>
          <p:nvPr/>
        </p:nvGraphicFramePr>
        <p:xfrm>
          <a:off x="2610316" y="5737989"/>
          <a:ext cx="1271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59" name="Equation" r:id="rId7" imgW="977900" imgH="368300" progId="Equation.3">
                  <p:embed/>
                </p:oleObj>
              </mc:Choice>
              <mc:Fallback>
                <p:oleObj name="Equation" r:id="rId7" imgW="977900" imgH="368300" progId="Equation.3">
                  <p:embed/>
                  <p:pic>
                    <p:nvPicPr>
                      <p:cNvPr id="0" name="Picture 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316" y="5737989"/>
                        <a:ext cx="12715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82" name="Object 86"/>
          <p:cNvGraphicFramePr>
            <a:graphicFrameLocks noChangeAspect="1"/>
          </p:cNvGraphicFramePr>
          <p:nvPr/>
        </p:nvGraphicFramePr>
        <p:xfrm>
          <a:off x="5159375" y="5634863"/>
          <a:ext cx="26749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60" name="Equation" r:id="rId9" imgW="2044700" imgH="469900" progId="Equation.3">
                  <p:embed/>
                </p:oleObj>
              </mc:Choice>
              <mc:Fallback>
                <p:oleObj name="Equation" r:id="rId9" imgW="2044700" imgH="469900" progId="Equation.3">
                  <p:embed/>
                  <p:pic>
                    <p:nvPicPr>
                      <p:cNvPr id="0" name="Picture 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5634863"/>
                        <a:ext cx="267493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929313" y="140879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624513" y="1254808"/>
            <a:ext cx="1295400" cy="2308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5624513" y="2100945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5624513" y="2331133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386513" y="132307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386513" y="2785158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6386513" y="286929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424113" y="1315133"/>
            <a:ext cx="1295400" cy="2308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2424113" y="2161270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2424113" y="2393045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2411413" y="134847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3186113" y="132307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3186113" y="2861358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3186113" y="293120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00113" y="3709083"/>
            <a:ext cx="91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5395913" y="233113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>
            <a:off x="2043113" y="240098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2043113" y="2400983"/>
            <a:ext cx="0" cy="184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5395913" y="2331133"/>
            <a:ext cx="0" cy="1916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6" name="Line 50"/>
          <p:cNvSpPr>
            <a:spLocks noChangeShapeType="1"/>
          </p:cNvSpPr>
          <p:nvPr/>
        </p:nvSpPr>
        <p:spPr bwMode="auto">
          <a:xfrm>
            <a:off x="1204913" y="4247245"/>
            <a:ext cx="419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5371" name="Group 75"/>
          <p:cNvGrpSpPr/>
          <p:nvPr/>
        </p:nvGrpSpPr>
        <p:grpSpPr bwMode="auto">
          <a:xfrm>
            <a:off x="3948113" y="784908"/>
            <a:ext cx="3657600" cy="3000375"/>
            <a:chOff x="2496" y="576"/>
            <a:chExt cx="2304" cy="1872"/>
          </a:xfrm>
        </p:grpSpPr>
        <p:sp>
          <p:nvSpPr>
            <p:cNvPr id="55342" name="Line 46"/>
            <p:cNvSpPr>
              <a:spLocks noChangeShapeType="1"/>
            </p:cNvSpPr>
            <p:nvPr/>
          </p:nvSpPr>
          <p:spPr bwMode="auto">
            <a:xfrm>
              <a:off x="2544" y="576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3" name="Line 47"/>
            <p:cNvSpPr>
              <a:spLocks noChangeShapeType="1"/>
            </p:cNvSpPr>
            <p:nvPr/>
          </p:nvSpPr>
          <p:spPr bwMode="auto">
            <a:xfrm>
              <a:off x="2544" y="24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 flipH="1">
              <a:off x="4656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5" name="Line 49"/>
            <p:cNvSpPr>
              <a:spLocks noChangeShapeType="1"/>
            </p:cNvSpPr>
            <p:nvPr/>
          </p:nvSpPr>
          <p:spPr bwMode="auto">
            <a:xfrm>
              <a:off x="4656" y="864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7" name="Oval 51"/>
            <p:cNvSpPr>
              <a:spLocks noChangeArrowheads="1"/>
            </p:cNvSpPr>
            <p:nvPr/>
          </p:nvSpPr>
          <p:spPr bwMode="auto">
            <a:xfrm>
              <a:off x="2496" y="76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3851275" y="3169333"/>
            <a:ext cx="173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 flipH="1">
            <a:off x="4024313" y="186282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4024313" y="1862820"/>
            <a:ext cx="0" cy="192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6919913" y="163104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 flipV="1">
            <a:off x="7148513" y="1015095"/>
            <a:ext cx="0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 flipH="1">
            <a:off x="4405313" y="1015095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4405313" y="1015095"/>
            <a:ext cx="0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4405313" y="132307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8" name="Oval 52"/>
          <p:cNvSpPr>
            <a:spLocks noChangeArrowheads="1"/>
          </p:cNvSpPr>
          <p:nvPr/>
        </p:nvSpPr>
        <p:spPr bwMode="auto">
          <a:xfrm>
            <a:off x="3924300" y="3069320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49" name="Oval 53"/>
          <p:cNvSpPr>
            <a:spLocks noChangeArrowheads="1"/>
          </p:cNvSpPr>
          <p:nvPr/>
        </p:nvSpPr>
        <p:spPr bwMode="auto">
          <a:xfrm>
            <a:off x="7072313" y="938895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>
            <a:off x="5548313" y="1631045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1585913" y="1707245"/>
            <a:ext cx="838200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Oval 28"/>
          <p:cNvSpPr>
            <a:spLocks noChangeArrowheads="1"/>
          </p:cNvSpPr>
          <p:nvPr/>
        </p:nvSpPr>
        <p:spPr bwMode="auto">
          <a:xfrm>
            <a:off x="1890713" y="1631045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30" name="Oval 34"/>
          <p:cNvSpPr>
            <a:spLocks noChangeArrowheads="1"/>
          </p:cNvSpPr>
          <p:nvPr/>
        </p:nvSpPr>
        <p:spPr bwMode="auto">
          <a:xfrm>
            <a:off x="5319713" y="155484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 flipH="1" flipV="1">
            <a:off x="1966913" y="1169083"/>
            <a:ext cx="12700" cy="531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1966913" y="1169083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4024313" y="784908"/>
            <a:ext cx="0" cy="769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4024313" y="155484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0" name="Rectangle 54"/>
          <p:cNvSpPr>
            <a:spLocks noChangeArrowheads="1"/>
          </p:cNvSpPr>
          <p:nvPr/>
        </p:nvSpPr>
        <p:spPr bwMode="auto">
          <a:xfrm>
            <a:off x="1204913" y="131354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52" name="Line 56"/>
          <p:cNvSpPr>
            <a:spLocks noChangeShapeType="1"/>
          </p:cNvSpPr>
          <p:nvPr/>
        </p:nvSpPr>
        <p:spPr bwMode="auto">
          <a:xfrm>
            <a:off x="5472113" y="163104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8062913" y="101509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8139113" y="476933"/>
            <a:ext cx="387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86" name="Rectangle 90"/>
          <p:cNvSpPr>
            <a:spLocks noChangeArrowheads="1"/>
          </p:cNvSpPr>
          <p:nvPr/>
        </p:nvSpPr>
        <p:spPr bwMode="auto">
          <a:xfrm>
            <a:off x="5651500" y="134847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88" name="Oval 92"/>
          <p:cNvSpPr>
            <a:spLocks noChangeArrowheads="1"/>
          </p:cNvSpPr>
          <p:nvPr/>
        </p:nvSpPr>
        <p:spPr bwMode="auto">
          <a:xfrm>
            <a:off x="3708400" y="306932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89" name="Oval 93"/>
          <p:cNvSpPr>
            <a:spLocks noChangeArrowheads="1"/>
          </p:cNvSpPr>
          <p:nvPr/>
        </p:nvSpPr>
        <p:spPr bwMode="auto">
          <a:xfrm>
            <a:off x="6939880" y="306932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90" name="Oval 94"/>
          <p:cNvSpPr>
            <a:spLocks noChangeArrowheads="1"/>
          </p:cNvSpPr>
          <p:nvPr/>
        </p:nvSpPr>
        <p:spPr bwMode="auto">
          <a:xfrm>
            <a:off x="1979613" y="4139295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212106" y="6264802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218611" y="4994059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218610" y="5625799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-63515" y="4334728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 方程组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7602890" y="598776"/>
            <a:ext cx="500066" cy="777041"/>
            <a:chOff x="7177088" y="3041650"/>
            <a:chExt cx="768350" cy="633439"/>
          </a:xfrm>
        </p:grpSpPr>
        <p:sp>
          <p:nvSpPr>
            <p:cNvPr id="76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632960" y="1214422"/>
            <a:ext cx="698654" cy="762000"/>
            <a:chOff x="7154863" y="4024322"/>
            <a:chExt cx="950912" cy="762000"/>
          </a:xfrm>
        </p:grpSpPr>
        <p:sp>
          <p:nvSpPr>
            <p:cNvPr id="81" name="Arc 76"/>
            <p:cNvSpPr/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Arc 77"/>
            <p:cNvSpPr/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5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52" name="Group 32"/>
          <p:cNvGrpSpPr/>
          <p:nvPr/>
        </p:nvGrpSpPr>
        <p:grpSpPr bwMode="auto">
          <a:xfrm>
            <a:off x="1905000" y="2286000"/>
            <a:ext cx="5207000" cy="3733800"/>
            <a:chOff x="1200" y="1440"/>
            <a:chExt cx="3280" cy="2352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1200" y="1440"/>
              <a:ext cx="32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X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1248" y="1824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2784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4176" y="1440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2057400" y="280987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0   0   0    0   0     0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2057400" y="319087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0   0   1    1   0     0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2057400" y="364807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0   1   0    0   0     0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2057400" y="4113213"/>
            <a:ext cx="5060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0   1   1    0   0     0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2057400" y="448627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1   0   0    0   1     0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2057400" y="4875213"/>
            <a:ext cx="5060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1   0   1    0   1     0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2057400" y="517207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1   1   0    0   1     1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2057400" y="5637213"/>
            <a:ext cx="5060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1   1   1    0   1     0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1524000" y="457200"/>
          <a:ext cx="1271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10" name="Equation" r:id="rId1" imgW="977900" imgH="368300" progId="Equation.3">
                  <p:embed/>
                </p:oleObj>
              </mc:Choice>
              <mc:Fallback>
                <p:oleObj name="Equation" r:id="rId1" imgW="977900" imgH="368300" progId="Equation.3">
                  <p:embed/>
                  <p:pic>
                    <p:nvPicPr>
                      <p:cNvPr id="0" name="Picture 1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"/>
                        <a:ext cx="12715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4191000" y="304800"/>
          <a:ext cx="26749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11" name="Equation" r:id="rId3" imgW="2044700" imgH="469900" progId="Equation.3">
                  <p:embed/>
                </p:oleObj>
              </mc:Choice>
              <mc:Fallback>
                <p:oleObj name="Equation" r:id="rId3" imgW="2044700" imgH="469900" progId="Equation.3">
                  <p:embed/>
                  <p:pic>
                    <p:nvPicPr>
                      <p:cNvPr id="0" name="Picture 1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"/>
                        <a:ext cx="267493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31"/>
          <p:cNvGraphicFramePr>
            <a:graphicFrameLocks noChangeAspect="1"/>
          </p:cNvGraphicFramePr>
          <p:nvPr/>
        </p:nvGraphicFramePr>
        <p:xfrm>
          <a:off x="1524000" y="1371600"/>
          <a:ext cx="1565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12" name="Equation" r:id="rId5" imgW="1193800" imgH="381000" progId="Equation.3">
                  <p:embed/>
                </p:oleObj>
              </mc:Choice>
              <mc:Fallback>
                <p:oleObj name="Equation" r:id="rId5" imgW="1193800" imgH="381000" progId="Equation.3">
                  <p:embed/>
                  <p:pic>
                    <p:nvPicPr>
                      <p:cNvPr id="0" name="Picture 1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15652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7" grpId="0" autoUpdateAnimBg="0" build="p"/>
      <p:bldP spid="56338" grpId="0" autoUpdateAnimBg="0" build="p"/>
      <p:bldP spid="56339" grpId="0" autoUpdateAnimBg="0" build="p"/>
      <p:bldP spid="56340" grpId="0" autoUpdateAnimBg="0" build="p"/>
      <p:bldP spid="56341" grpId="0" autoUpdateAnimBg="0" build="p"/>
      <p:bldP spid="56342" grpId="0" autoUpdateAnimBg="0" build="p"/>
      <p:bldP spid="56343" grpId="0" autoUpdateAnimBg="0" build="p"/>
      <p:bldP spid="56344" grpId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7105640" y="1049348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819640" y="1049348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029440" y="2725748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048240" y="12684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7334240" y="12684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7258040" y="29448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4819640" y="2725748"/>
            <a:ext cx="1066800" cy="10953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048240" y="29448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7400" name="Group 56"/>
          <p:cNvGrpSpPr/>
          <p:nvPr/>
        </p:nvGrpSpPr>
        <p:grpSpPr bwMode="auto">
          <a:xfrm>
            <a:off x="3214681" y="239725"/>
            <a:ext cx="2112969" cy="1482725"/>
            <a:chOff x="813" y="384"/>
            <a:chExt cx="1331" cy="934"/>
          </a:xfrm>
        </p:grpSpPr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813" y="95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X/Z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5" name="Arc 11"/>
            <p:cNvSpPr/>
            <p:nvPr/>
          </p:nvSpPr>
          <p:spPr bwMode="auto">
            <a:xfrm>
              <a:off x="1488" y="674"/>
              <a:ext cx="656" cy="57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794 w 42022"/>
                <a:gd name="T1" fmla="*/ 43185 h 43185"/>
                <a:gd name="T2" fmla="*/ 42022 w 42022"/>
                <a:gd name="T3" fmla="*/ 14565 h 43185"/>
                <a:gd name="T4" fmla="*/ 21600 w 42022"/>
                <a:gd name="T5" fmla="*/ 21600 h 4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22" h="43185" fill="none" extrusionOk="0">
                  <a:moveTo>
                    <a:pt x="20794" y="43184"/>
                  </a:moveTo>
                  <a:cubicBezTo>
                    <a:pt x="9186" y="42751"/>
                    <a:pt x="0" y="332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817" y="-1"/>
                    <a:pt x="39019" y="5849"/>
                    <a:pt x="42022" y="14564"/>
                  </a:cubicBezTo>
                </a:path>
                <a:path w="42022" h="43185" stroke="0" extrusionOk="0">
                  <a:moveTo>
                    <a:pt x="20794" y="43184"/>
                  </a:moveTo>
                  <a:cubicBezTo>
                    <a:pt x="9186" y="42751"/>
                    <a:pt x="0" y="332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817" y="-1"/>
                    <a:pt x="39019" y="5849"/>
                    <a:pt x="42022" y="1456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1056" y="3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08" name="Group 64"/>
          <p:cNvGrpSpPr/>
          <p:nvPr/>
        </p:nvGrpSpPr>
        <p:grpSpPr bwMode="auto">
          <a:xfrm>
            <a:off x="5505440" y="-103177"/>
            <a:ext cx="1773238" cy="1238250"/>
            <a:chOff x="2256" y="144"/>
            <a:chExt cx="1117" cy="780"/>
          </a:xfrm>
        </p:grpSpPr>
        <p:sp>
          <p:nvSpPr>
            <p:cNvPr id="57356" name="Arc 12"/>
            <p:cNvSpPr/>
            <p:nvPr/>
          </p:nvSpPr>
          <p:spPr bwMode="auto">
            <a:xfrm>
              <a:off x="2256" y="480"/>
              <a:ext cx="1117" cy="444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22"/>
                <a:gd name="T1" fmla="*/ 19769 h 22252"/>
                <a:gd name="T2" fmla="*/ 43112 w 43122"/>
                <a:gd name="T3" fmla="*/ 22252 h 22252"/>
                <a:gd name="T4" fmla="*/ 21522 w 43122"/>
                <a:gd name="T5" fmla="*/ 21600 h 2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22" h="22252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7"/>
                    <a:pt x="43118" y="22034"/>
                    <a:pt x="43112" y="22252"/>
                  </a:cubicBezTo>
                </a:path>
                <a:path w="43122" h="22252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7"/>
                    <a:pt x="43118" y="22034"/>
                    <a:pt x="43112" y="22252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2552" y="1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10" name="Group 66"/>
          <p:cNvGrpSpPr/>
          <p:nvPr/>
        </p:nvGrpSpPr>
        <p:grpSpPr bwMode="auto">
          <a:xfrm>
            <a:off x="7486640" y="-26977"/>
            <a:ext cx="1630363" cy="1365250"/>
            <a:chOff x="3504" y="192"/>
            <a:chExt cx="1027" cy="860"/>
          </a:xfrm>
        </p:grpSpPr>
        <p:sp>
          <p:nvSpPr>
            <p:cNvPr id="57353" name="Arc 9"/>
            <p:cNvSpPr/>
            <p:nvPr/>
          </p:nvSpPr>
          <p:spPr bwMode="auto">
            <a:xfrm>
              <a:off x="3504" y="480"/>
              <a:ext cx="675" cy="5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2651"/>
                <a:gd name="T2" fmla="*/ 26439 w 43200"/>
                <a:gd name="T3" fmla="*/ 42651 h 42651"/>
                <a:gd name="T4" fmla="*/ 21600 w 43200"/>
                <a:gd name="T5" fmla="*/ 21600 h 4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651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65"/>
                    <a:pt x="36248" y="40396"/>
                    <a:pt x="26438" y="42650"/>
                  </a:cubicBezTo>
                </a:path>
                <a:path w="43200" h="42651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65"/>
                    <a:pt x="36248" y="40396"/>
                    <a:pt x="26438" y="4265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4031" y="1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09" name="Group 65"/>
          <p:cNvGrpSpPr/>
          <p:nvPr/>
        </p:nvGrpSpPr>
        <p:grpSpPr bwMode="auto">
          <a:xfrm>
            <a:off x="7639040" y="1963748"/>
            <a:ext cx="793750" cy="1103313"/>
            <a:chOff x="3600" y="1446"/>
            <a:chExt cx="500" cy="695"/>
          </a:xfrm>
        </p:grpSpPr>
        <p:sp>
          <p:nvSpPr>
            <p:cNvPr id="57370" name="Arc 26"/>
            <p:cNvSpPr/>
            <p:nvPr/>
          </p:nvSpPr>
          <p:spPr bwMode="auto">
            <a:xfrm flipH="1">
              <a:off x="3792" y="1446"/>
              <a:ext cx="288" cy="6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237 w 25178"/>
                <a:gd name="T1" fmla="*/ 42937 h 42937"/>
                <a:gd name="T2" fmla="*/ 25178 w 25178"/>
                <a:gd name="T3" fmla="*/ 298 h 42937"/>
                <a:gd name="T4" fmla="*/ 21600 w 25178"/>
                <a:gd name="T5" fmla="*/ 21600 h 4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8" h="42937" fill="none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</a:path>
                <a:path w="25178" h="42937" stroke="0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3600" y="161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05" name="Group 61"/>
          <p:cNvGrpSpPr/>
          <p:nvPr/>
        </p:nvGrpSpPr>
        <p:grpSpPr bwMode="auto">
          <a:xfrm>
            <a:off x="5734040" y="1878023"/>
            <a:ext cx="1338263" cy="1541463"/>
            <a:chOff x="2400" y="1408"/>
            <a:chExt cx="843" cy="971"/>
          </a:xfrm>
        </p:grpSpPr>
        <p:sp>
          <p:nvSpPr>
            <p:cNvPr id="57372" name="Arc 28"/>
            <p:cNvSpPr/>
            <p:nvPr/>
          </p:nvSpPr>
          <p:spPr bwMode="auto">
            <a:xfrm>
              <a:off x="2402" y="1408"/>
              <a:ext cx="841" cy="971"/>
            </a:xfrm>
            <a:custGeom>
              <a:avLst/>
              <a:gdLst>
                <a:gd name="G0" fmla="+- 21600 0 0"/>
                <a:gd name="G1" fmla="+- 7406 0 0"/>
                <a:gd name="G2" fmla="+- 21600 0 0"/>
                <a:gd name="T0" fmla="*/ 33711 w 33711"/>
                <a:gd name="T1" fmla="*/ 25291 h 29006"/>
                <a:gd name="T2" fmla="*/ 1309 w 33711"/>
                <a:gd name="T3" fmla="*/ 0 h 29006"/>
                <a:gd name="T4" fmla="*/ 21600 w 33711"/>
                <a:gd name="T5" fmla="*/ 7406 h 29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11" h="29006" fill="none" extrusionOk="0">
                  <a:moveTo>
                    <a:pt x="33711" y="25291"/>
                  </a:moveTo>
                  <a:cubicBezTo>
                    <a:pt x="30136" y="27712"/>
                    <a:pt x="25917" y="29005"/>
                    <a:pt x="21600" y="29006"/>
                  </a:cubicBezTo>
                  <a:cubicBezTo>
                    <a:pt x="9670" y="29006"/>
                    <a:pt x="0" y="19335"/>
                    <a:pt x="0" y="7406"/>
                  </a:cubicBezTo>
                  <a:cubicBezTo>
                    <a:pt x="-1" y="4879"/>
                    <a:pt x="443" y="2373"/>
                    <a:pt x="1309" y="0"/>
                  </a:cubicBezTo>
                </a:path>
                <a:path w="33711" h="29006" stroke="0" extrusionOk="0">
                  <a:moveTo>
                    <a:pt x="33711" y="25291"/>
                  </a:moveTo>
                  <a:cubicBezTo>
                    <a:pt x="30136" y="27712"/>
                    <a:pt x="25917" y="29005"/>
                    <a:pt x="21600" y="29006"/>
                  </a:cubicBezTo>
                  <a:cubicBezTo>
                    <a:pt x="9670" y="29006"/>
                    <a:pt x="0" y="19335"/>
                    <a:pt x="0" y="7406"/>
                  </a:cubicBezTo>
                  <a:cubicBezTo>
                    <a:pt x="-1" y="4879"/>
                    <a:pt x="443" y="2373"/>
                    <a:pt x="1309" y="0"/>
                  </a:cubicBezTo>
                  <a:lnTo>
                    <a:pt x="21600" y="7406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2400" y="15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12" name="Group 68"/>
          <p:cNvGrpSpPr/>
          <p:nvPr/>
        </p:nvGrpSpPr>
        <p:grpSpPr bwMode="auto">
          <a:xfrm>
            <a:off x="6572240" y="1889136"/>
            <a:ext cx="793750" cy="1138237"/>
            <a:chOff x="2928" y="1399"/>
            <a:chExt cx="500" cy="717"/>
          </a:xfrm>
        </p:grpSpPr>
        <p:sp>
          <p:nvSpPr>
            <p:cNvPr id="57351" name="Arc 7"/>
            <p:cNvSpPr/>
            <p:nvPr/>
          </p:nvSpPr>
          <p:spPr bwMode="auto">
            <a:xfrm>
              <a:off x="2929" y="1399"/>
              <a:ext cx="402" cy="71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237 w 25178"/>
                <a:gd name="T1" fmla="*/ 42937 h 42937"/>
                <a:gd name="T2" fmla="*/ 25178 w 25178"/>
                <a:gd name="T3" fmla="*/ 298 h 42937"/>
                <a:gd name="T4" fmla="*/ 21600 w 25178"/>
                <a:gd name="T5" fmla="*/ 21600 h 4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8" h="42937" fill="none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</a:path>
                <a:path w="25178" h="42937" stroke="0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2928" y="153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14" name="Group 70"/>
          <p:cNvGrpSpPr/>
          <p:nvPr/>
        </p:nvGrpSpPr>
        <p:grpSpPr bwMode="auto">
          <a:xfrm>
            <a:off x="3143240" y="1893898"/>
            <a:ext cx="1900238" cy="1493838"/>
            <a:chOff x="768" y="1402"/>
            <a:chExt cx="1197" cy="941"/>
          </a:xfrm>
        </p:grpSpPr>
        <p:sp>
          <p:nvSpPr>
            <p:cNvPr id="57360" name="Arc 16"/>
            <p:cNvSpPr/>
            <p:nvPr/>
          </p:nvSpPr>
          <p:spPr bwMode="auto">
            <a:xfrm>
              <a:off x="1251" y="1402"/>
              <a:ext cx="714" cy="941"/>
            </a:xfrm>
            <a:custGeom>
              <a:avLst/>
              <a:gdLst>
                <a:gd name="G0" fmla="+- 21600 0 0"/>
                <a:gd name="G1" fmla="+- 21430 0 0"/>
                <a:gd name="G2" fmla="+- 21600 0 0"/>
                <a:gd name="T0" fmla="*/ 16615 w 21600"/>
                <a:gd name="T1" fmla="*/ 42447 h 42447"/>
                <a:gd name="T2" fmla="*/ 18895 w 21600"/>
                <a:gd name="T3" fmla="*/ 0 h 42447"/>
                <a:gd name="T4" fmla="*/ 21600 w 21600"/>
                <a:gd name="T5" fmla="*/ 21430 h 4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47" fill="none" extrusionOk="0">
                  <a:moveTo>
                    <a:pt x="16615" y="42446"/>
                  </a:moveTo>
                  <a:cubicBezTo>
                    <a:pt x="6876" y="40136"/>
                    <a:pt x="0" y="31439"/>
                    <a:pt x="0" y="21430"/>
                  </a:cubicBezTo>
                  <a:cubicBezTo>
                    <a:pt x="-1" y="10546"/>
                    <a:pt x="8097" y="1362"/>
                    <a:pt x="18895" y="0"/>
                  </a:cubicBezTo>
                </a:path>
                <a:path w="21600" h="42447" stroke="0" extrusionOk="0">
                  <a:moveTo>
                    <a:pt x="16615" y="42446"/>
                  </a:moveTo>
                  <a:cubicBezTo>
                    <a:pt x="6876" y="40136"/>
                    <a:pt x="0" y="31439"/>
                    <a:pt x="0" y="21430"/>
                  </a:cubicBezTo>
                  <a:cubicBezTo>
                    <a:pt x="-1" y="10546"/>
                    <a:pt x="8097" y="1362"/>
                    <a:pt x="18895" y="0"/>
                  </a:cubicBezTo>
                  <a:lnTo>
                    <a:pt x="21600" y="2143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3" name="Rectangle 69"/>
            <p:cNvSpPr>
              <a:spLocks noChangeArrowheads="1"/>
            </p:cNvSpPr>
            <p:nvPr/>
          </p:nvSpPr>
          <p:spPr bwMode="auto">
            <a:xfrm>
              <a:off x="768" y="146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16" name="Group 72"/>
          <p:cNvGrpSpPr/>
          <p:nvPr/>
        </p:nvGrpSpPr>
        <p:grpSpPr bwMode="auto">
          <a:xfrm>
            <a:off x="5509658" y="1506548"/>
            <a:ext cx="2994025" cy="3422650"/>
            <a:chOff x="2290" y="1158"/>
            <a:chExt cx="1886" cy="2156"/>
          </a:xfrm>
        </p:grpSpPr>
        <p:sp>
          <p:nvSpPr>
            <p:cNvPr id="57358" name="Arc 14"/>
            <p:cNvSpPr/>
            <p:nvPr/>
          </p:nvSpPr>
          <p:spPr bwMode="auto">
            <a:xfrm>
              <a:off x="2290" y="1158"/>
              <a:ext cx="1886" cy="2156"/>
            </a:xfrm>
            <a:custGeom>
              <a:avLst/>
              <a:gdLst>
                <a:gd name="G0" fmla="+- 19060 0 0"/>
                <a:gd name="G1" fmla="+- 14020 0 0"/>
                <a:gd name="G2" fmla="+- 21600 0 0"/>
                <a:gd name="T0" fmla="*/ 35492 w 40660"/>
                <a:gd name="T1" fmla="*/ 0 h 35620"/>
                <a:gd name="T2" fmla="*/ 0 w 40660"/>
                <a:gd name="T3" fmla="*/ 24182 h 35620"/>
                <a:gd name="T4" fmla="*/ 19060 w 40660"/>
                <a:gd name="T5" fmla="*/ 14020 h 35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660" h="35620" fill="none" extrusionOk="0">
                  <a:moveTo>
                    <a:pt x="35491" y="0"/>
                  </a:moveTo>
                  <a:cubicBezTo>
                    <a:pt x="38827" y="3909"/>
                    <a:pt x="40660" y="8880"/>
                    <a:pt x="40660" y="14020"/>
                  </a:cubicBezTo>
                  <a:cubicBezTo>
                    <a:pt x="40660" y="25949"/>
                    <a:pt x="30989" y="35620"/>
                    <a:pt x="19060" y="35620"/>
                  </a:cubicBezTo>
                  <a:cubicBezTo>
                    <a:pt x="11081" y="35620"/>
                    <a:pt x="3753" y="31222"/>
                    <a:pt x="-1" y="24182"/>
                  </a:cubicBezTo>
                </a:path>
                <a:path w="40660" h="35620" stroke="0" extrusionOk="0">
                  <a:moveTo>
                    <a:pt x="35491" y="0"/>
                  </a:moveTo>
                  <a:cubicBezTo>
                    <a:pt x="38827" y="3909"/>
                    <a:pt x="40660" y="8880"/>
                    <a:pt x="40660" y="14020"/>
                  </a:cubicBezTo>
                  <a:cubicBezTo>
                    <a:pt x="40660" y="25949"/>
                    <a:pt x="30989" y="35620"/>
                    <a:pt x="19060" y="35620"/>
                  </a:cubicBezTo>
                  <a:cubicBezTo>
                    <a:pt x="11081" y="35620"/>
                    <a:pt x="3753" y="31222"/>
                    <a:pt x="-1" y="24182"/>
                  </a:cubicBezTo>
                  <a:lnTo>
                    <a:pt x="19060" y="1402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5" name="Rectangle 71"/>
            <p:cNvSpPr>
              <a:spLocks noChangeArrowheads="1"/>
            </p:cNvSpPr>
            <p:nvPr/>
          </p:nvSpPr>
          <p:spPr bwMode="auto">
            <a:xfrm>
              <a:off x="2976" y="283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7393" name="Rectangle 49"/>
          <p:cNvSpPr>
            <a:spLocks noChangeArrowheads="1"/>
          </p:cNvSpPr>
          <p:nvPr/>
        </p:nvSpPr>
        <p:spPr bwMode="auto">
          <a:xfrm>
            <a:off x="142876" y="357166"/>
            <a:ext cx="27860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重叠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行序列检测器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(Sequence 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Detector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572000" y="5000636"/>
            <a:ext cx="4572000" cy="1311275"/>
            <a:chOff x="228600" y="4419110"/>
            <a:chExt cx="4572000" cy="1311275"/>
          </a:xfrm>
        </p:grpSpPr>
        <p:sp>
          <p:nvSpPr>
            <p:cNvPr id="57417" name="Rectangle 73"/>
            <p:cNvSpPr>
              <a:spLocks noChangeArrowheads="1"/>
            </p:cNvSpPr>
            <p:nvPr/>
          </p:nvSpPr>
          <p:spPr bwMode="auto">
            <a:xfrm>
              <a:off x="228600" y="4419110"/>
              <a:ext cx="4572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X=100101011101000101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Z=000001010001000001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Line 1039"/>
            <p:cNvSpPr>
              <a:spLocks noChangeShapeType="1"/>
            </p:cNvSpPr>
            <p:nvPr/>
          </p:nvSpPr>
          <p:spPr bwMode="auto">
            <a:xfrm>
              <a:off x="1428728" y="496176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39"/>
            <p:cNvSpPr>
              <a:spLocks noChangeShapeType="1"/>
            </p:cNvSpPr>
            <p:nvPr/>
          </p:nvSpPr>
          <p:spPr bwMode="auto">
            <a:xfrm>
              <a:off x="1785918" y="505177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039"/>
            <p:cNvSpPr>
              <a:spLocks noChangeShapeType="1"/>
            </p:cNvSpPr>
            <p:nvPr/>
          </p:nvSpPr>
          <p:spPr bwMode="auto">
            <a:xfrm>
              <a:off x="2643174" y="505177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039"/>
            <p:cNvSpPr>
              <a:spLocks noChangeShapeType="1"/>
            </p:cNvSpPr>
            <p:nvPr/>
          </p:nvSpPr>
          <p:spPr bwMode="auto">
            <a:xfrm>
              <a:off x="3854448" y="505177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59" name="组合 58"/>
          <p:cNvGrpSpPr/>
          <p:nvPr/>
        </p:nvGrpSpPr>
        <p:grpSpPr>
          <a:xfrm>
            <a:off x="0" y="2971280"/>
            <a:ext cx="4643438" cy="3886744"/>
            <a:chOff x="-3429056" y="285728"/>
            <a:chExt cx="4643438" cy="3886744"/>
          </a:xfrm>
        </p:grpSpPr>
        <p:grpSp>
          <p:nvGrpSpPr>
            <p:cNvPr id="42" name="Group 32"/>
            <p:cNvGrpSpPr/>
            <p:nvPr/>
          </p:nvGrpSpPr>
          <p:grpSpPr bwMode="auto">
            <a:xfrm>
              <a:off x="-3429056" y="285728"/>
              <a:ext cx="4643438" cy="3786188"/>
              <a:chOff x="1200" y="1440"/>
              <a:chExt cx="2925" cy="2385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8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baseline="300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  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baseline="300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n+1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n+1 </a:t>
                </a:r>
                <a:r>
                  <a:rPr lang="en-US" altLang="zh-CN" baseline="300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1248" y="1824"/>
                <a:ext cx="28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6"/>
              <p:cNvSpPr>
                <a:spLocks noChangeShapeType="1"/>
              </p:cNvSpPr>
              <p:nvPr/>
            </p:nvSpPr>
            <p:spPr bwMode="auto">
              <a:xfrm>
                <a:off x="2505" y="1569"/>
                <a:ext cx="0" cy="2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7"/>
              <p:cNvSpPr>
                <a:spLocks noChangeShapeType="1"/>
              </p:cNvSpPr>
              <p:nvPr/>
            </p:nvSpPr>
            <p:spPr bwMode="auto">
              <a:xfrm>
                <a:off x="4035" y="1440"/>
                <a:ext cx="0" cy="2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-3276656" y="8096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0  0   0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-3276656" y="11906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-3276656" y="16478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-3276656" y="2112941"/>
              <a:ext cx="428835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-3276656" y="24860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-3276656" y="2874941"/>
              <a:ext cx="428835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-3276656" y="31718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0   1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-3276656" y="3636941"/>
              <a:ext cx="428835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648200" y="1577625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4648200" y="24158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V="1">
            <a:off x="4648200" y="26444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648200" y="1644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486400" y="16538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486400" y="31016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4495800" y="25682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648200" y="3168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562600" y="3177825"/>
            <a:ext cx="228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 flipH="1">
            <a:off x="4191000" y="2615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191000" y="2615850"/>
            <a:ext cx="1588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3810000" y="4663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 flipH="1">
            <a:off x="1905000" y="815625"/>
            <a:ext cx="990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 flipH="1">
            <a:off x="2362200" y="134902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3429000" y="1120425"/>
            <a:ext cx="3429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5943600" y="195862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V="1">
            <a:off x="6477000" y="1425225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6477000" y="1425225"/>
            <a:ext cx="381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>
            <a:off x="3886200" y="180622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2286000" y="24555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3429000" y="2339625"/>
            <a:ext cx="457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 flipV="1">
            <a:off x="3886200" y="1882425"/>
            <a:ext cx="15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3886200" y="1882425"/>
            <a:ext cx="762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H="1">
            <a:off x="1905000" y="2111025"/>
            <a:ext cx="990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 flipH="1">
            <a:off x="2362200" y="256822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5" name="Oval 47"/>
          <p:cNvSpPr>
            <a:spLocks noChangeArrowheads="1"/>
          </p:cNvSpPr>
          <p:nvPr/>
        </p:nvSpPr>
        <p:spPr bwMode="auto">
          <a:xfrm>
            <a:off x="1828800" y="20348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3429000" y="3438175"/>
            <a:ext cx="152400" cy="160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3581400" y="3522313"/>
            <a:ext cx="1066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2362200" y="1349025"/>
            <a:ext cx="1588" cy="3316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1905000" y="815625"/>
            <a:ext cx="1588" cy="3849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 flipH="1">
            <a:off x="1905000" y="3293713"/>
            <a:ext cx="914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 flipH="1">
            <a:off x="2362200" y="3674713"/>
            <a:ext cx="4572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2" name="Rectangle 44"/>
          <p:cNvSpPr>
            <a:spLocks noChangeArrowheads="1"/>
          </p:cNvSpPr>
          <p:nvPr/>
        </p:nvSpPr>
        <p:spPr bwMode="auto">
          <a:xfrm>
            <a:off x="1600200" y="46256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413" name="Rectangle 45"/>
          <p:cNvSpPr>
            <a:spLocks noChangeArrowheads="1"/>
          </p:cNvSpPr>
          <p:nvPr/>
        </p:nvSpPr>
        <p:spPr bwMode="auto">
          <a:xfrm>
            <a:off x="2286000" y="462562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414" name="Oval 46"/>
          <p:cNvSpPr>
            <a:spLocks noChangeArrowheads="1"/>
          </p:cNvSpPr>
          <p:nvPr/>
        </p:nvSpPr>
        <p:spPr bwMode="auto">
          <a:xfrm>
            <a:off x="2286000" y="3590575"/>
            <a:ext cx="152400" cy="1603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416" name="Oval 48"/>
          <p:cNvSpPr>
            <a:spLocks noChangeArrowheads="1"/>
          </p:cNvSpPr>
          <p:nvPr/>
        </p:nvSpPr>
        <p:spPr bwMode="auto">
          <a:xfrm>
            <a:off x="1828800" y="3209575"/>
            <a:ext cx="152400" cy="1603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7391400" y="119662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7" name="Rectangle 49"/>
          <p:cNvSpPr>
            <a:spLocks noChangeArrowheads="1"/>
          </p:cNvSpPr>
          <p:nvPr/>
        </p:nvSpPr>
        <p:spPr bwMode="auto">
          <a:xfrm>
            <a:off x="7924800" y="806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432" name="Rectangle 64"/>
          <p:cNvSpPr>
            <a:spLocks noChangeArrowheads="1"/>
          </p:cNvSpPr>
          <p:nvPr/>
        </p:nvSpPr>
        <p:spPr bwMode="auto">
          <a:xfrm>
            <a:off x="228600" y="536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例5: 试分析下列电路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8435" name="Object 67"/>
          <p:cNvGraphicFramePr>
            <a:graphicFrameLocks noChangeAspect="1"/>
          </p:cNvGraphicFramePr>
          <p:nvPr/>
        </p:nvGraphicFramePr>
        <p:xfrm>
          <a:off x="4436172" y="5814265"/>
          <a:ext cx="13509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83" name="Equation" r:id="rId1" imgW="1028700" imgH="342900" progId="Equation.3">
                  <p:embed/>
                </p:oleObj>
              </mc:Choice>
              <mc:Fallback>
                <p:oleObj name="Equation" r:id="rId1" imgW="1028700" imgH="342900" progId="Equation.3">
                  <p:embed/>
                  <p:pic>
                    <p:nvPicPr>
                      <p:cNvPr id="0" name="Picture 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172" y="5814265"/>
                        <a:ext cx="13509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6" name="Object 68"/>
          <p:cNvGraphicFramePr>
            <a:graphicFrameLocks noChangeAspect="1"/>
          </p:cNvGraphicFramePr>
          <p:nvPr/>
        </p:nvGraphicFramePr>
        <p:xfrm>
          <a:off x="6757615" y="5769260"/>
          <a:ext cx="1774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84" name="Equation" r:id="rId3" imgW="1358900" imgH="381000" progId="Equation.3">
                  <p:embed/>
                </p:oleObj>
              </mc:Choice>
              <mc:Fallback>
                <p:oleObj name="Equation" r:id="rId3" imgW="1358900" imgH="381000" progId="Equation.3">
                  <p:embed/>
                  <p:pic>
                    <p:nvPicPr>
                      <p:cNvPr id="0" name="Picture 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615" y="5769260"/>
                        <a:ext cx="17748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7" name="Object 69"/>
          <p:cNvGraphicFramePr>
            <a:graphicFrameLocks noChangeAspect="1"/>
          </p:cNvGraphicFramePr>
          <p:nvPr/>
        </p:nvGraphicFramePr>
        <p:xfrm>
          <a:off x="4419807" y="5290960"/>
          <a:ext cx="23574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85" name="Equation" r:id="rId5" imgW="1803400" imgH="342900" progId="Equation.3">
                  <p:embed/>
                </p:oleObj>
              </mc:Choice>
              <mc:Fallback>
                <p:oleObj name="Equation" r:id="rId5" imgW="1803400" imgH="342900" progId="Equation.3">
                  <p:embed/>
                  <p:pic>
                    <p:nvPicPr>
                      <p:cNvPr id="0" name="Picture 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807" y="5290960"/>
                        <a:ext cx="23574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41" name="Oval 73"/>
          <p:cNvSpPr>
            <a:spLocks noChangeArrowheads="1"/>
          </p:cNvSpPr>
          <p:nvPr/>
        </p:nvSpPr>
        <p:spPr bwMode="auto">
          <a:xfrm>
            <a:off x="5940425" y="33254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" name="Rectangle 60"/>
          <p:cNvSpPr>
            <a:spLocks noChangeArrowheads="1"/>
          </p:cNvSpPr>
          <p:nvPr/>
        </p:nvSpPr>
        <p:spPr bwMode="auto">
          <a:xfrm>
            <a:off x="2263308" y="5229200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Rectangle 61"/>
          <p:cNvSpPr>
            <a:spLocks noChangeArrowheads="1"/>
          </p:cNvSpPr>
          <p:nvPr/>
        </p:nvSpPr>
        <p:spPr bwMode="auto">
          <a:xfrm>
            <a:off x="2276745" y="574109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2276745" y="635432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状态方程: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-108520" y="5184195"/>
            <a:ext cx="26652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 方程组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400177" y="6309320"/>
          <a:ext cx="41322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86" name="Equation" r:id="rId7" imgW="3162300" imgH="406400" progId="Equation.3">
                  <p:embed/>
                </p:oleObj>
              </mc:Choice>
              <mc:Fallback>
                <p:oleObj name="Equation" r:id="rId7" imgW="3162300" imgH="406400" progId="Equation.3">
                  <p:embed/>
                  <p:pic>
                    <p:nvPicPr>
                      <p:cNvPr id="0" name="Picture 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177" y="6309320"/>
                        <a:ext cx="41322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2714612" y="3143248"/>
            <a:ext cx="698654" cy="762000"/>
            <a:chOff x="7154863" y="4024322"/>
            <a:chExt cx="950912" cy="762000"/>
          </a:xfrm>
        </p:grpSpPr>
        <p:sp>
          <p:nvSpPr>
            <p:cNvPr id="61" name="Arc 76"/>
            <p:cNvSpPr/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Arc 77"/>
            <p:cNvSpPr/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928926" y="1857364"/>
            <a:ext cx="500066" cy="777041"/>
            <a:chOff x="7177088" y="3041650"/>
            <a:chExt cx="768350" cy="633439"/>
          </a:xfrm>
        </p:grpSpPr>
        <p:sp>
          <p:nvSpPr>
            <p:cNvPr id="70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58016" y="857232"/>
            <a:ext cx="519109" cy="762000"/>
            <a:chOff x="7086600" y="4024322"/>
            <a:chExt cx="1019175" cy="762000"/>
          </a:xfrm>
        </p:grpSpPr>
        <p:sp>
          <p:nvSpPr>
            <p:cNvPr id="75" name="Arc 76"/>
            <p:cNvSpPr/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Arc 77"/>
            <p:cNvSpPr/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Arc 80"/>
            <p:cNvSpPr/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909883" y="642918"/>
            <a:ext cx="519109" cy="1000132"/>
            <a:chOff x="7086600" y="4024322"/>
            <a:chExt cx="1019175" cy="762000"/>
          </a:xfrm>
        </p:grpSpPr>
        <p:sp>
          <p:nvSpPr>
            <p:cNvPr id="82" name="Arc 76"/>
            <p:cNvSpPr/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Arc 77"/>
            <p:cNvSpPr/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Arc 80"/>
            <p:cNvSpPr/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8972" name="Object 604"/>
          <p:cNvGraphicFramePr>
            <a:graphicFrameLocks noChangeAspect="1"/>
          </p:cNvGraphicFramePr>
          <p:nvPr/>
        </p:nvGraphicFramePr>
        <p:xfrm>
          <a:off x="5818606" y="4143380"/>
          <a:ext cx="3325426" cy="66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87" name="Equation" r:id="rId9" imgW="1447165" imgH="292100" progId="Equation.DSMT4">
                  <p:embed/>
                </p:oleObj>
              </mc:Choice>
              <mc:Fallback>
                <p:oleObj name="Equation" r:id="rId9" imgW="1447165" imgH="292100" progId="Equation.DSMT4">
                  <p:embed/>
                  <p:pic>
                    <p:nvPicPr>
                      <p:cNvPr id="0" name="Picture 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606" y="4143380"/>
                        <a:ext cx="3325426" cy="666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/>
          <p:nvPr/>
        </p:nvSpPr>
        <p:spPr>
          <a:xfrm>
            <a:off x="6000760" y="364331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触发器特征方程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20" name="Group 28"/>
          <p:cNvGrpSpPr/>
          <p:nvPr/>
        </p:nvGrpSpPr>
        <p:grpSpPr bwMode="auto">
          <a:xfrm>
            <a:off x="1676400" y="2330472"/>
            <a:ext cx="4648200" cy="4200525"/>
            <a:chOff x="1056" y="960"/>
            <a:chExt cx="2928" cy="2646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1104" y="960"/>
              <a:ext cx="27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Q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1056" y="1398"/>
              <a:ext cx="29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>
              <a:off x="2688" y="1110"/>
              <a:ext cx="0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3504" y="1110"/>
              <a:ext cx="0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1828800" y="3025797"/>
            <a:ext cx="4451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0   0   0     0     0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828800" y="3521097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0   0   1     0     1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1828800" y="3938610"/>
            <a:ext cx="4451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0   1   0     0     1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1828800" y="4311672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0   1   1     1     0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1828800" y="4768872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1   0   0     0     1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1828800" y="5226072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1   0   1     1     0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1828800" y="5692797"/>
            <a:ext cx="4451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1828800" y="6064272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1   1   1     1     1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9418" name="Object 26"/>
          <p:cNvGraphicFramePr>
            <a:graphicFrameLocks noChangeAspect="1"/>
          </p:cNvGraphicFramePr>
          <p:nvPr/>
        </p:nvGraphicFramePr>
        <p:xfrm>
          <a:off x="609600" y="457200"/>
          <a:ext cx="41322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17" name="Equation" r:id="rId1" imgW="3162300" imgH="406400" progId="Equation.3">
                  <p:embed/>
                </p:oleObj>
              </mc:Choice>
              <mc:Fallback>
                <p:oleObj name="Equation" r:id="rId1" imgW="3162300" imgH="406400" progId="Equation.3">
                  <p:embed/>
                  <p:pic>
                    <p:nvPicPr>
                      <p:cNvPr id="0" name="Picture 1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41322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27"/>
          <p:cNvGraphicFramePr>
            <a:graphicFrameLocks noChangeAspect="1"/>
          </p:cNvGraphicFramePr>
          <p:nvPr/>
        </p:nvGraphicFramePr>
        <p:xfrm>
          <a:off x="5486400" y="533400"/>
          <a:ext cx="23574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18" name="Equation" r:id="rId3" imgW="1803400" imgH="342900" progId="Equation.3">
                  <p:embed/>
                </p:oleObj>
              </mc:Choice>
              <mc:Fallback>
                <p:oleObj name="Equation" r:id="rId3" imgW="1803400" imgH="342900" progId="Equation.3">
                  <p:embed/>
                  <p:pic>
                    <p:nvPicPr>
                      <p:cNvPr id="0" name="Picture 1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33400"/>
                        <a:ext cx="23574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857224" y="1428736"/>
            <a:ext cx="2928862" cy="928695"/>
            <a:chOff x="642974" y="1643050"/>
            <a:chExt cx="2928862" cy="928695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42974" y="1643050"/>
              <a:ext cx="1214414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高位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357422" y="1643050"/>
              <a:ext cx="1214414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低位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rot="16200000" flipH="1">
              <a:off x="1357354" y="2285992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/>
            <p:cNvCxnSpPr>
              <a:stCxn id="20" idx="2"/>
            </p:cNvCxnSpPr>
            <p:nvPr/>
          </p:nvCxnSpPr>
          <p:spPr bwMode="auto">
            <a:xfrm rot="5400000">
              <a:off x="2664993" y="2272108"/>
              <a:ext cx="349256" cy="2500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8" grpId="0" autoUpdateAnimBg="0" build="p"/>
      <p:bldP spid="59409" grpId="0" autoUpdateAnimBg="0" build="p"/>
      <p:bldP spid="59410" grpId="0" autoUpdateAnimBg="0" build="p"/>
      <p:bldP spid="59411" grpId="0" autoUpdateAnimBg="0" build="p"/>
      <p:bldP spid="59412" grpId="0" autoUpdateAnimBg="0" build="p"/>
      <p:bldP spid="59413" grpId="0" autoUpdateAnimBg="0" build="p"/>
      <p:bldP spid="59414" grpId="0" autoUpdateAnimBg="0" build="p"/>
      <p:bldP spid="59415" grpId="0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64" name="Group 48"/>
          <p:cNvGrpSpPr/>
          <p:nvPr/>
        </p:nvGrpSpPr>
        <p:grpSpPr bwMode="auto">
          <a:xfrm>
            <a:off x="1371600" y="2133600"/>
            <a:ext cx="3124200" cy="1066800"/>
            <a:chOff x="864" y="1344"/>
            <a:chExt cx="1968" cy="672"/>
          </a:xfrm>
        </p:grpSpPr>
        <p:sp>
          <p:nvSpPr>
            <p:cNvPr id="60420" name="Oval 4"/>
            <p:cNvSpPr>
              <a:spLocks noChangeArrowheads="1"/>
            </p:cNvSpPr>
            <p:nvPr/>
          </p:nvSpPr>
          <p:spPr bwMode="auto">
            <a:xfrm>
              <a:off x="2160" y="1344"/>
              <a:ext cx="672" cy="6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1" name="Oval 5"/>
            <p:cNvSpPr>
              <a:spLocks noChangeArrowheads="1"/>
            </p:cNvSpPr>
            <p:nvPr/>
          </p:nvSpPr>
          <p:spPr bwMode="auto">
            <a:xfrm>
              <a:off x="864" y="1392"/>
              <a:ext cx="672" cy="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1104" y="15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2400" y="14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0467" name="Group 51"/>
          <p:cNvGrpSpPr/>
          <p:nvPr/>
        </p:nvGrpSpPr>
        <p:grpSpPr bwMode="auto">
          <a:xfrm>
            <a:off x="4343400" y="838200"/>
            <a:ext cx="1758950" cy="2058988"/>
            <a:chOff x="2736" y="528"/>
            <a:chExt cx="1108" cy="1297"/>
          </a:xfrm>
        </p:grpSpPr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3216" y="52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24" name="Arc 8"/>
            <p:cNvSpPr/>
            <p:nvPr/>
          </p:nvSpPr>
          <p:spPr bwMode="auto">
            <a:xfrm>
              <a:off x="2736" y="1249"/>
              <a:ext cx="672" cy="576"/>
            </a:xfrm>
            <a:custGeom>
              <a:avLst/>
              <a:gdLst>
                <a:gd name="G0" fmla="+- 19115 0 0"/>
                <a:gd name="G1" fmla="+- 21600 0 0"/>
                <a:gd name="G2" fmla="+- 21600 0 0"/>
                <a:gd name="T0" fmla="*/ 0 w 40715"/>
                <a:gd name="T1" fmla="*/ 11541 h 43200"/>
                <a:gd name="T2" fmla="*/ 5994 w 40715"/>
                <a:gd name="T3" fmla="*/ 38758 h 43200"/>
                <a:gd name="T4" fmla="*/ 19115 w 4071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15" h="43200" fill="none" extrusionOk="0">
                  <a:moveTo>
                    <a:pt x="0" y="11541"/>
                  </a:moveTo>
                  <a:cubicBezTo>
                    <a:pt x="3735" y="4443"/>
                    <a:pt x="11094" y="-1"/>
                    <a:pt x="19115" y="0"/>
                  </a:cubicBezTo>
                  <a:cubicBezTo>
                    <a:pt x="31044" y="0"/>
                    <a:pt x="40715" y="9670"/>
                    <a:pt x="40715" y="21600"/>
                  </a:cubicBezTo>
                  <a:cubicBezTo>
                    <a:pt x="40715" y="33529"/>
                    <a:pt x="31044" y="43200"/>
                    <a:pt x="19115" y="43200"/>
                  </a:cubicBezTo>
                  <a:cubicBezTo>
                    <a:pt x="14372" y="43200"/>
                    <a:pt x="9761" y="41639"/>
                    <a:pt x="5993" y="38758"/>
                  </a:cubicBezTo>
                </a:path>
                <a:path w="40715" h="43200" stroke="0" extrusionOk="0">
                  <a:moveTo>
                    <a:pt x="0" y="11541"/>
                  </a:moveTo>
                  <a:cubicBezTo>
                    <a:pt x="3735" y="4443"/>
                    <a:pt x="11094" y="-1"/>
                    <a:pt x="19115" y="0"/>
                  </a:cubicBezTo>
                  <a:cubicBezTo>
                    <a:pt x="31044" y="0"/>
                    <a:pt x="40715" y="9670"/>
                    <a:pt x="40715" y="21600"/>
                  </a:cubicBezTo>
                  <a:cubicBezTo>
                    <a:pt x="40715" y="33529"/>
                    <a:pt x="31044" y="43200"/>
                    <a:pt x="19115" y="43200"/>
                  </a:cubicBezTo>
                  <a:cubicBezTo>
                    <a:pt x="14372" y="43200"/>
                    <a:pt x="9761" y="41639"/>
                    <a:pt x="5993" y="38758"/>
                  </a:cubicBezTo>
                  <a:lnTo>
                    <a:pt x="19115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3216" y="76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3216" y="100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11/1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0" y="4800600"/>
            <a:ext cx="31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Rectangle 36"/>
          <p:cNvSpPr>
            <a:spLocks noChangeArrowheads="1"/>
          </p:cNvSpPr>
          <p:nvPr/>
        </p:nvSpPr>
        <p:spPr bwMode="auto">
          <a:xfrm>
            <a:off x="152400" y="4545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55" name="Rectangle 39"/>
          <p:cNvSpPr>
            <a:spLocks noChangeArrowheads="1"/>
          </p:cNvSpPr>
          <p:nvPr/>
        </p:nvSpPr>
        <p:spPr bwMode="auto">
          <a:xfrm>
            <a:off x="5791200" y="914400"/>
            <a:ext cx="3352800" cy="245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0      0 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0      0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0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zh-CN" alt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0      0      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1      0        1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0      1 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0      0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1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0      1      1      1        0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1      0 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0      0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1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1      0      1      1        0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zh-CN" alt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1      1      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0      1        0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1      1      1      1        1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6629400" y="685800"/>
            <a:ext cx="2365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     </a:t>
            </a: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1400" baseline="30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14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14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n+1       </a:t>
            </a: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6705600" y="990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8001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65" name="Group 49"/>
          <p:cNvGrpSpPr/>
          <p:nvPr/>
        </p:nvGrpSpPr>
        <p:grpSpPr bwMode="auto">
          <a:xfrm>
            <a:off x="381000" y="838200"/>
            <a:ext cx="1143000" cy="2209800"/>
            <a:chOff x="240" y="528"/>
            <a:chExt cx="720" cy="1392"/>
          </a:xfrm>
        </p:grpSpPr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240" y="52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240" y="768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240" y="100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60" name="Arc 44"/>
            <p:cNvSpPr/>
            <p:nvPr/>
          </p:nvSpPr>
          <p:spPr bwMode="auto">
            <a:xfrm flipH="1">
              <a:off x="288" y="1344"/>
              <a:ext cx="672" cy="576"/>
            </a:xfrm>
            <a:custGeom>
              <a:avLst/>
              <a:gdLst>
                <a:gd name="G0" fmla="+- 19115 0 0"/>
                <a:gd name="G1" fmla="+- 21600 0 0"/>
                <a:gd name="G2" fmla="+- 21600 0 0"/>
                <a:gd name="T0" fmla="*/ 0 w 40715"/>
                <a:gd name="T1" fmla="*/ 11541 h 43200"/>
                <a:gd name="T2" fmla="*/ 5994 w 40715"/>
                <a:gd name="T3" fmla="*/ 38758 h 43200"/>
                <a:gd name="T4" fmla="*/ 19115 w 4071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15" h="43200" fill="none" extrusionOk="0">
                  <a:moveTo>
                    <a:pt x="0" y="11541"/>
                  </a:moveTo>
                  <a:cubicBezTo>
                    <a:pt x="3735" y="4443"/>
                    <a:pt x="11094" y="-1"/>
                    <a:pt x="19115" y="0"/>
                  </a:cubicBezTo>
                  <a:cubicBezTo>
                    <a:pt x="31044" y="0"/>
                    <a:pt x="40715" y="9670"/>
                    <a:pt x="40715" y="21600"/>
                  </a:cubicBezTo>
                  <a:cubicBezTo>
                    <a:pt x="40715" y="33529"/>
                    <a:pt x="31044" y="43200"/>
                    <a:pt x="19115" y="43200"/>
                  </a:cubicBezTo>
                  <a:cubicBezTo>
                    <a:pt x="14372" y="43200"/>
                    <a:pt x="9761" y="41639"/>
                    <a:pt x="5993" y="38758"/>
                  </a:cubicBezTo>
                </a:path>
                <a:path w="40715" h="43200" stroke="0" extrusionOk="0">
                  <a:moveTo>
                    <a:pt x="0" y="11541"/>
                  </a:moveTo>
                  <a:cubicBezTo>
                    <a:pt x="3735" y="4443"/>
                    <a:pt x="11094" y="-1"/>
                    <a:pt x="19115" y="0"/>
                  </a:cubicBezTo>
                  <a:cubicBezTo>
                    <a:pt x="31044" y="0"/>
                    <a:pt x="40715" y="9670"/>
                    <a:pt x="40715" y="21600"/>
                  </a:cubicBezTo>
                  <a:cubicBezTo>
                    <a:pt x="40715" y="33529"/>
                    <a:pt x="31044" y="43200"/>
                    <a:pt x="19115" y="43200"/>
                  </a:cubicBezTo>
                  <a:cubicBezTo>
                    <a:pt x="14372" y="43200"/>
                    <a:pt x="9761" y="41639"/>
                    <a:pt x="5993" y="38758"/>
                  </a:cubicBezTo>
                  <a:lnTo>
                    <a:pt x="19115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66" name="Group 50"/>
          <p:cNvGrpSpPr/>
          <p:nvPr/>
        </p:nvGrpSpPr>
        <p:grpSpPr bwMode="auto">
          <a:xfrm>
            <a:off x="2133600" y="1600200"/>
            <a:ext cx="1600200" cy="609600"/>
            <a:chOff x="1344" y="1008"/>
            <a:chExt cx="1008" cy="384"/>
          </a:xfrm>
        </p:grpSpPr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1536" y="100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61" name="Line 45"/>
            <p:cNvSpPr>
              <a:spLocks noChangeShapeType="1"/>
            </p:cNvSpPr>
            <p:nvPr/>
          </p:nvSpPr>
          <p:spPr bwMode="auto">
            <a:xfrm>
              <a:off x="1344" y="1392"/>
              <a:ext cx="100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68" name="Group 52"/>
          <p:cNvGrpSpPr/>
          <p:nvPr/>
        </p:nvGrpSpPr>
        <p:grpSpPr bwMode="auto">
          <a:xfrm>
            <a:off x="2133600" y="3124200"/>
            <a:ext cx="1752600" cy="579438"/>
            <a:chOff x="1344" y="1968"/>
            <a:chExt cx="1104" cy="365"/>
          </a:xfrm>
        </p:grpSpPr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1584" y="196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63" name="Line 47"/>
            <p:cNvSpPr>
              <a:spLocks noChangeShapeType="1"/>
            </p:cNvSpPr>
            <p:nvPr/>
          </p:nvSpPr>
          <p:spPr bwMode="auto">
            <a:xfrm flipH="1">
              <a:off x="1344" y="1968"/>
              <a:ext cx="110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71" name="Group 55"/>
          <p:cNvGrpSpPr/>
          <p:nvPr/>
        </p:nvGrpSpPr>
        <p:grpSpPr bwMode="auto">
          <a:xfrm>
            <a:off x="0" y="4572000"/>
            <a:ext cx="9404351" cy="1227138"/>
            <a:chOff x="0" y="2880"/>
            <a:chExt cx="5924" cy="773"/>
          </a:xfrm>
        </p:grpSpPr>
        <p:sp>
          <p:nvSpPr>
            <p:cNvPr id="60453" name="Rectangle 37"/>
            <p:cNvSpPr>
              <a:spLocks noChangeArrowheads="1"/>
            </p:cNvSpPr>
            <p:nvPr/>
          </p:nvSpPr>
          <p:spPr bwMode="auto">
            <a:xfrm>
              <a:off x="0" y="3288"/>
              <a:ext cx="5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为01011100 ，考察电路输出和状态响应序列。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69" name="Rectangle 53"/>
            <p:cNvSpPr>
              <a:spLocks noChangeArrowheads="1"/>
            </p:cNvSpPr>
            <p:nvPr/>
          </p:nvSpPr>
          <p:spPr bwMode="auto">
            <a:xfrm>
              <a:off x="423" y="2880"/>
              <a:ext cx="55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设电路初始状态为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，输入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00110110；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3" name="Line 1039"/>
          <p:cNvSpPr>
            <a:spLocks noChangeShapeType="1"/>
          </p:cNvSpPr>
          <p:nvPr/>
        </p:nvSpPr>
        <p:spPr bwMode="auto">
          <a:xfrm>
            <a:off x="7643834" y="1500174"/>
            <a:ext cx="72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039"/>
          <p:cNvSpPr>
            <a:spLocks noChangeShapeType="1"/>
          </p:cNvSpPr>
          <p:nvPr/>
        </p:nvSpPr>
        <p:spPr bwMode="auto">
          <a:xfrm>
            <a:off x="7643834" y="3000372"/>
            <a:ext cx="72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2714612" y="214290"/>
            <a:ext cx="1277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8915400" cy="1431925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6.1 同步时序电路的基本概念</a:t>
            </a:r>
            <a:b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6.1.1 时序电路的定义和结构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681" name="Group 1033"/>
          <p:cNvGrpSpPr/>
          <p:nvPr/>
        </p:nvGrpSpPr>
        <p:grpSpPr bwMode="auto">
          <a:xfrm>
            <a:off x="-107950" y="1905000"/>
            <a:ext cx="9436100" cy="1951038"/>
            <a:chOff x="-68" y="1200"/>
            <a:chExt cx="5944" cy="1229"/>
          </a:xfrm>
        </p:grpSpPr>
        <p:sp>
          <p:nvSpPr>
            <p:cNvPr id="28676" name="Rectangle 1028"/>
            <p:cNvSpPr>
              <a:spLocks noChangeArrowheads="1"/>
            </p:cNvSpPr>
            <p:nvPr/>
          </p:nvSpPr>
          <p:spPr bwMode="auto">
            <a:xfrm>
              <a:off x="-68" y="1200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特点：任一时刻的输出既与即刻输入有关(若有输入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7" name="Rectangle 1029"/>
            <p:cNvSpPr>
              <a:spLocks noChangeArrowheads="1"/>
            </p:cNvSpPr>
            <p:nvPr/>
          </p:nvSpPr>
          <p:spPr bwMode="auto">
            <a:xfrm>
              <a:off x="0" y="1632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)，还与电路当时的状态有关(和以前的输入有关)。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8" name="Rectangle 1030"/>
            <p:cNvSpPr>
              <a:spLocks noChangeArrowheads="1"/>
            </p:cNvSpPr>
            <p:nvPr/>
          </p:nvSpPr>
          <p:spPr bwMode="auto">
            <a:xfrm>
              <a:off x="0" y="2064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即电路具有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记忆能力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679" name="Rectangle 1031"/>
          <p:cNvSpPr>
            <a:spLocks noChangeArrowheads="1"/>
          </p:cNvSpPr>
          <p:nvPr/>
        </p:nvSpPr>
        <p:spPr bwMode="auto">
          <a:xfrm>
            <a:off x="0" y="4038600"/>
            <a:ext cx="8392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结构：一定有存储元件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触发器或延时电路)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33" name="Group 93"/>
          <p:cNvGrpSpPr/>
          <p:nvPr/>
        </p:nvGrpSpPr>
        <p:grpSpPr bwMode="auto">
          <a:xfrm>
            <a:off x="-19049" y="2743200"/>
            <a:ext cx="3600451" cy="2322513"/>
            <a:chOff x="-12" y="1728"/>
            <a:chExt cx="2268" cy="1463"/>
          </a:xfrm>
        </p:grpSpPr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-12" y="1728"/>
              <a:ext cx="1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(被加数)输入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46" name="Rectangle 6"/>
            <p:cNvSpPr>
              <a:spLocks noChangeArrowheads="1"/>
            </p:cNvSpPr>
            <p:nvPr/>
          </p:nvSpPr>
          <p:spPr bwMode="auto">
            <a:xfrm>
              <a:off x="-12" y="2064"/>
              <a:ext cx="1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加数)  输入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-9" y="2496"/>
              <a:ext cx="22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产生的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进位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94" y="2826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和数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35" name="Group 95"/>
          <p:cNvGrpSpPr/>
          <p:nvPr/>
        </p:nvGrpSpPr>
        <p:grpSpPr bwMode="auto">
          <a:xfrm>
            <a:off x="4281500" y="2743200"/>
            <a:ext cx="455613" cy="2332038"/>
            <a:chOff x="2496" y="1728"/>
            <a:chExt cx="287" cy="1469"/>
          </a:xfrm>
        </p:grpSpPr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2496" y="172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2496" y="211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2496" y="249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78" name="Rectangle 38"/>
            <p:cNvSpPr>
              <a:spLocks noChangeArrowheads="1"/>
            </p:cNvSpPr>
            <p:nvPr/>
          </p:nvSpPr>
          <p:spPr bwMode="auto">
            <a:xfrm>
              <a:off x="2496" y="283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34" name="Group 94"/>
          <p:cNvGrpSpPr/>
          <p:nvPr/>
        </p:nvGrpSpPr>
        <p:grpSpPr bwMode="auto">
          <a:xfrm>
            <a:off x="3671900" y="2705100"/>
            <a:ext cx="457200" cy="2332038"/>
            <a:chOff x="2112" y="1704"/>
            <a:chExt cx="288" cy="1469"/>
          </a:xfrm>
        </p:grpSpPr>
        <p:sp>
          <p:nvSpPr>
            <p:cNvPr id="61479" name="Rectangle 39"/>
            <p:cNvSpPr>
              <a:spLocks noChangeArrowheads="1"/>
            </p:cNvSpPr>
            <p:nvPr/>
          </p:nvSpPr>
          <p:spPr bwMode="auto">
            <a:xfrm>
              <a:off x="2112" y="170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80" name="Rectangle 40"/>
            <p:cNvSpPr>
              <a:spLocks noChangeArrowheads="1"/>
            </p:cNvSpPr>
            <p:nvPr/>
          </p:nvSpPr>
          <p:spPr bwMode="auto">
            <a:xfrm>
              <a:off x="2112" y="208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81" name="Rectangle 41"/>
            <p:cNvSpPr>
              <a:spLocks noChangeArrowheads="1"/>
            </p:cNvSpPr>
            <p:nvPr/>
          </p:nvSpPr>
          <p:spPr bwMode="auto">
            <a:xfrm>
              <a:off x="2112" y="247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82" name="Rectangle 42"/>
            <p:cNvSpPr>
              <a:spLocks noChangeArrowheads="1"/>
            </p:cNvSpPr>
            <p:nvPr/>
          </p:nvSpPr>
          <p:spPr bwMode="auto">
            <a:xfrm>
              <a:off x="2112" y="280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48" name="Group 108"/>
          <p:cNvGrpSpPr/>
          <p:nvPr/>
        </p:nvGrpSpPr>
        <p:grpSpPr bwMode="auto">
          <a:xfrm>
            <a:off x="0" y="5410200"/>
            <a:ext cx="9531350" cy="1150938"/>
            <a:chOff x="0" y="3408"/>
            <a:chExt cx="6004" cy="725"/>
          </a:xfrm>
        </p:grpSpPr>
        <p:sp>
          <p:nvSpPr>
            <p:cNvPr id="61490" name="Rectangle 50"/>
            <p:cNvSpPr>
              <a:spLocks noChangeArrowheads="1"/>
            </p:cNvSpPr>
            <p:nvPr/>
          </p:nvSpPr>
          <p:spPr bwMode="auto">
            <a:xfrm>
              <a:off x="158" y="3408"/>
              <a:ext cx="55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电路实现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串行加法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端起始状态设为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anose="020B0A040201020202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0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anose="020B0A04020102020204"/>
                  <a:ea typeface="黑体" panose="02010609060101010101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91" name="Rectangle 51"/>
            <p:cNvSpPr>
              <a:spLocks noChangeArrowheads="1"/>
            </p:cNvSpPr>
            <p:nvPr/>
          </p:nvSpPr>
          <p:spPr bwMode="auto">
            <a:xfrm>
              <a:off x="0" y="3768"/>
              <a:ext cx="6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加后产生的进位由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端保存，再参加下一位的相加。 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32" name="Group 92"/>
          <p:cNvGrpSpPr/>
          <p:nvPr/>
        </p:nvGrpSpPr>
        <p:grpSpPr bwMode="auto">
          <a:xfrm>
            <a:off x="457200" y="2157415"/>
            <a:ext cx="8345490" cy="598488"/>
            <a:chOff x="288" y="1359"/>
            <a:chExt cx="5257" cy="377"/>
          </a:xfrm>
        </p:grpSpPr>
        <p:sp>
          <p:nvSpPr>
            <p:cNvPr id="61444" name="Rectangle 4"/>
            <p:cNvSpPr>
              <a:spLocks noChangeArrowheads="1"/>
            </p:cNvSpPr>
            <p:nvPr/>
          </p:nvSpPr>
          <p:spPr bwMode="auto">
            <a:xfrm>
              <a:off x="288" y="1359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时钟节拍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92" name="Rectangle 52"/>
            <p:cNvSpPr>
              <a:spLocks noChangeArrowheads="1"/>
            </p:cNvSpPr>
            <p:nvPr/>
          </p:nvSpPr>
          <p:spPr bwMode="auto">
            <a:xfrm>
              <a:off x="2327" y="1368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2  3  4   5   6 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7  8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1515" name="Oval 75"/>
          <p:cNvSpPr>
            <a:spLocks noChangeArrowheads="1"/>
          </p:cNvSpPr>
          <p:nvPr/>
        </p:nvSpPr>
        <p:spPr bwMode="auto">
          <a:xfrm>
            <a:off x="5029200" y="685800"/>
            <a:ext cx="1066800" cy="1012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16" name="Oval 76"/>
          <p:cNvSpPr>
            <a:spLocks noChangeArrowheads="1"/>
          </p:cNvSpPr>
          <p:nvPr/>
        </p:nvSpPr>
        <p:spPr bwMode="auto">
          <a:xfrm>
            <a:off x="2971800" y="762000"/>
            <a:ext cx="1066800" cy="990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17" name="Rectangle 77"/>
          <p:cNvSpPr>
            <a:spLocks noChangeArrowheads="1"/>
          </p:cNvSpPr>
          <p:nvPr/>
        </p:nvSpPr>
        <p:spPr bwMode="auto">
          <a:xfrm>
            <a:off x="3352800" y="990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5410200" y="914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19" name="Rectangle 79"/>
          <p:cNvSpPr>
            <a:spLocks noChangeArrowheads="1"/>
          </p:cNvSpPr>
          <p:nvPr/>
        </p:nvSpPr>
        <p:spPr bwMode="auto">
          <a:xfrm>
            <a:off x="990600" y="457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00/0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0" name="Rectangle 80"/>
          <p:cNvSpPr>
            <a:spLocks noChangeArrowheads="1"/>
          </p:cNvSpPr>
          <p:nvPr/>
        </p:nvSpPr>
        <p:spPr bwMode="auto">
          <a:xfrm>
            <a:off x="990600" y="8382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1" name="Rectangle 81"/>
          <p:cNvSpPr>
            <a:spLocks noChangeArrowheads="1"/>
          </p:cNvSpPr>
          <p:nvPr/>
        </p:nvSpPr>
        <p:spPr bwMode="auto">
          <a:xfrm>
            <a:off x="990600" y="1219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2" name="Rectangle 82"/>
          <p:cNvSpPr>
            <a:spLocks noChangeArrowheads="1"/>
          </p:cNvSpPr>
          <p:nvPr/>
        </p:nvSpPr>
        <p:spPr bwMode="auto">
          <a:xfrm>
            <a:off x="7086600" y="228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3" name="Arc 83"/>
          <p:cNvSpPr/>
          <p:nvPr/>
        </p:nvSpPr>
        <p:spPr bwMode="auto">
          <a:xfrm>
            <a:off x="5943600" y="534988"/>
            <a:ext cx="1066800" cy="914400"/>
          </a:xfrm>
          <a:custGeom>
            <a:avLst/>
            <a:gdLst>
              <a:gd name="G0" fmla="+- 19115 0 0"/>
              <a:gd name="G1" fmla="+- 21600 0 0"/>
              <a:gd name="G2" fmla="+- 21600 0 0"/>
              <a:gd name="T0" fmla="*/ 0 w 40715"/>
              <a:gd name="T1" fmla="*/ 11541 h 43200"/>
              <a:gd name="T2" fmla="*/ 5994 w 40715"/>
              <a:gd name="T3" fmla="*/ 38758 h 43200"/>
              <a:gd name="T4" fmla="*/ 19115 w 4071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715" h="43200" fill="none" extrusionOk="0">
                <a:moveTo>
                  <a:pt x="0" y="11541"/>
                </a:moveTo>
                <a:cubicBezTo>
                  <a:pt x="3735" y="4443"/>
                  <a:pt x="11094" y="-1"/>
                  <a:pt x="19115" y="0"/>
                </a:cubicBezTo>
                <a:cubicBezTo>
                  <a:pt x="31044" y="0"/>
                  <a:pt x="40715" y="9670"/>
                  <a:pt x="40715" y="21600"/>
                </a:cubicBezTo>
                <a:cubicBezTo>
                  <a:pt x="40715" y="33529"/>
                  <a:pt x="31044" y="43200"/>
                  <a:pt x="19115" y="43200"/>
                </a:cubicBezTo>
                <a:cubicBezTo>
                  <a:pt x="14372" y="43200"/>
                  <a:pt x="9761" y="41639"/>
                  <a:pt x="5993" y="38758"/>
                </a:cubicBezTo>
              </a:path>
              <a:path w="40715" h="43200" stroke="0" extrusionOk="0">
                <a:moveTo>
                  <a:pt x="0" y="11541"/>
                </a:moveTo>
                <a:cubicBezTo>
                  <a:pt x="3735" y="4443"/>
                  <a:pt x="11094" y="-1"/>
                  <a:pt x="19115" y="0"/>
                </a:cubicBezTo>
                <a:cubicBezTo>
                  <a:pt x="31044" y="0"/>
                  <a:pt x="40715" y="9670"/>
                  <a:pt x="40715" y="21600"/>
                </a:cubicBezTo>
                <a:cubicBezTo>
                  <a:pt x="40715" y="33529"/>
                  <a:pt x="31044" y="43200"/>
                  <a:pt x="19115" y="43200"/>
                </a:cubicBezTo>
                <a:cubicBezTo>
                  <a:pt x="14372" y="43200"/>
                  <a:pt x="9761" y="41639"/>
                  <a:pt x="5993" y="38758"/>
                </a:cubicBezTo>
                <a:lnTo>
                  <a:pt x="19115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24" name="Rectangle 84"/>
          <p:cNvSpPr>
            <a:spLocks noChangeArrowheads="1"/>
          </p:cNvSpPr>
          <p:nvPr/>
        </p:nvSpPr>
        <p:spPr bwMode="auto">
          <a:xfrm>
            <a:off x="7086600" y="609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5" name="Rectangle 85"/>
          <p:cNvSpPr>
            <a:spLocks noChangeArrowheads="1"/>
          </p:cNvSpPr>
          <p:nvPr/>
        </p:nvSpPr>
        <p:spPr bwMode="auto">
          <a:xfrm>
            <a:off x="7086600" y="990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11/1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6" name="Rectangle 86"/>
          <p:cNvSpPr>
            <a:spLocks noChangeArrowheads="1"/>
          </p:cNvSpPr>
          <p:nvPr/>
        </p:nvSpPr>
        <p:spPr bwMode="auto">
          <a:xfrm>
            <a:off x="4038600" y="1524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7" name="Rectangle 87"/>
          <p:cNvSpPr>
            <a:spLocks noChangeArrowheads="1"/>
          </p:cNvSpPr>
          <p:nvPr/>
        </p:nvSpPr>
        <p:spPr bwMode="auto">
          <a:xfrm>
            <a:off x="4038600" y="10668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8" name="Arc 88"/>
          <p:cNvSpPr/>
          <p:nvPr/>
        </p:nvSpPr>
        <p:spPr bwMode="auto">
          <a:xfrm flipH="1">
            <a:off x="2057400" y="685800"/>
            <a:ext cx="1066800" cy="914400"/>
          </a:xfrm>
          <a:custGeom>
            <a:avLst/>
            <a:gdLst>
              <a:gd name="G0" fmla="+- 19115 0 0"/>
              <a:gd name="G1" fmla="+- 21600 0 0"/>
              <a:gd name="G2" fmla="+- 21600 0 0"/>
              <a:gd name="T0" fmla="*/ 0 w 40715"/>
              <a:gd name="T1" fmla="*/ 11541 h 43200"/>
              <a:gd name="T2" fmla="*/ 5994 w 40715"/>
              <a:gd name="T3" fmla="*/ 38758 h 43200"/>
              <a:gd name="T4" fmla="*/ 19115 w 4071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715" h="43200" fill="none" extrusionOk="0">
                <a:moveTo>
                  <a:pt x="0" y="11541"/>
                </a:moveTo>
                <a:cubicBezTo>
                  <a:pt x="3735" y="4443"/>
                  <a:pt x="11094" y="-1"/>
                  <a:pt x="19115" y="0"/>
                </a:cubicBezTo>
                <a:cubicBezTo>
                  <a:pt x="31044" y="0"/>
                  <a:pt x="40715" y="9670"/>
                  <a:pt x="40715" y="21600"/>
                </a:cubicBezTo>
                <a:cubicBezTo>
                  <a:pt x="40715" y="33529"/>
                  <a:pt x="31044" y="43200"/>
                  <a:pt x="19115" y="43200"/>
                </a:cubicBezTo>
                <a:cubicBezTo>
                  <a:pt x="14372" y="43200"/>
                  <a:pt x="9761" y="41639"/>
                  <a:pt x="5993" y="38758"/>
                </a:cubicBezTo>
              </a:path>
              <a:path w="40715" h="43200" stroke="0" extrusionOk="0">
                <a:moveTo>
                  <a:pt x="0" y="11541"/>
                </a:moveTo>
                <a:cubicBezTo>
                  <a:pt x="3735" y="4443"/>
                  <a:pt x="11094" y="-1"/>
                  <a:pt x="19115" y="0"/>
                </a:cubicBezTo>
                <a:cubicBezTo>
                  <a:pt x="31044" y="0"/>
                  <a:pt x="40715" y="9670"/>
                  <a:pt x="40715" y="21600"/>
                </a:cubicBezTo>
                <a:cubicBezTo>
                  <a:pt x="40715" y="33529"/>
                  <a:pt x="31044" y="43200"/>
                  <a:pt x="19115" y="43200"/>
                </a:cubicBezTo>
                <a:cubicBezTo>
                  <a:pt x="14372" y="43200"/>
                  <a:pt x="9761" y="41639"/>
                  <a:pt x="5993" y="38758"/>
                </a:cubicBezTo>
                <a:lnTo>
                  <a:pt x="19115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29" name="Line 89"/>
          <p:cNvSpPr>
            <a:spLocks noChangeShapeType="1"/>
          </p:cNvSpPr>
          <p:nvPr/>
        </p:nvSpPr>
        <p:spPr bwMode="auto">
          <a:xfrm>
            <a:off x="3733800" y="762000"/>
            <a:ext cx="1600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0" name="Line 90"/>
          <p:cNvSpPr>
            <a:spLocks noChangeShapeType="1"/>
          </p:cNvSpPr>
          <p:nvPr/>
        </p:nvSpPr>
        <p:spPr bwMode="auto">
          <a:xfrm flipH="1">
            <a:off x="3733800" y="1676400"/>
            <a:ext cx="1752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537" name="Group 97"/>
          <p:cNvGrpSpPr/>
          <p:nvPr/>
        </p:nvGrpSpPr>
        <p:grpSpPr bwMode="auto">
          <a:xfrm>
            <a:off x="4967300" y="2705100"/>
            <a:ext cx="387350" cy="2370138"/>
            <a:chOff x="2928" y="1704"/>
            <a:chExt cx="244" cy="1493"/>
          </a:xfrm>
        </p:grpSpPr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2928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72" name="Rectangle 32"/>
            <p:cNvSpPr>
              <a:spLocks noChangeArrowheads="1"/>
            </p:cNvSpPr>
            <p:nvPr/>
          </p:nvSpPr>
          <p:spPr bwMode="auto">
            <a:xfrm>
              <a:off x="2928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73" name="Rectangle 33"/>
            <p:cNvSpPr>
              <a:spLocks noChangeArrowheads="1"/>
            </p:cNvSpPr>
            <p:nvPr/>
          </p:nvSpPr>
          <p:spPr bwMode="auto">
            <a:xfrm>
              <a:off x="2928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2928" y="2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39" name="Group 99"/>
          <p:cNvGrpSpPr/>
          <p:nvPr/>
        </p:nvGrpSpPr>
        <p:grpSpPr bwMode="auto">
          <a:xfrm>
            <a:off x="5653100" y="2705101"/>
            <a:ext cx="390525" cy="2374901"/>
            <a:chOff x="3360" y="1704"/>
            <a:chExt cx="246" cy="1496"/>
          </a:xfrm>
        </p:grpSpPr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3360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68" name="Rectangle 28"/>
            <p:cNvSpPr>
              <a:spLocks noChangeArrowheads="1"/>
            </p:cNvSpPr>
            <p:nvPr/>
          </p:nvSpPr>
          <p:spPr bwMode="auto">
            <a:xfrm>
              <a:off x="3360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3360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3360" y="2832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41" name="Group 101"/>
          <p:cNvGrpSpPr/>
          <p:nvPr/>
        </p:nvGrpSpPr>
        <p:grpSpPr bwMode="auto">
          <a:xfrm>
            <a:off x="6338900" y="2705100"/>
            <a:ext cx="387350" cy="2370138"/>
            <a:chOff x="3792" y="1704"/>
            <a:chExt cx="244" cy="1493"/>
          </a:xfrm>
        </p:grpSpPr>
        <p:sp>
          <p:nvSpPr>
            <p:cNvPr id="61463" name="Rectangle 23"/>
            <p:cNvSpPr>
              <a:spLocks noChangeArrowheads="1"/>
            </p:cNvSpPr>
            <p:nvPr/>
          </p:nvSpPr>
          <p:spPr bwMode="auto">
            <a:xfrm>
              <a:off x="3792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64" name="Rectangle 24"/>
            <p:cNvSpPr>
              <a:spLocks noChangeArrowheads="1"/>
            </p:cNvSpPr>
            <p:nvPr/>
          </p:nvSpPr>
          <p:spPr bwMode="auto">
            <a:xfrm>
              <a:off x="3792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65" name="Rectangle 25"/>
            <p:cNvSpPr>
              <a:spLocks noChangeArrowheads="1"/>
            </p:cNvSpPr>
            <p:nvPr/>
          </p:nvSpPr>
          <p:spPr bwMode="auto">
            <a:xfrm>
              <a:off x="3792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40" name="Rectangle 100"/>
            <p:cNvSpPr>
              <a:spLocks noChangeArrowheads="1"/>
            </p:cNvSpPr>
            <p:nvPr/>
          </p:nvSpPr>
          <p:spPr bwMode="auto">
            <a:xfrm>
              <a:off x="3792" y="2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43" name="Group 103"/>
          <p:cNvGrpSpPr/>
          <p:nvPr/>
        </p:nvGrpSpPr>
        <p:grpSpPr bwMode="auto">
          <a:xfrm>
            <a:off x="7100900" y="2705100"/>
            <a:ext cx="387350" cy="2370138"/>
            <a:chOff x="4272" y="1704"/>
            <a:chExt cx="244" cy="1493"/>
          </a:xfrm>
        </p:grpSpPr>
        <p:sp>
          <p:nvSpPr>
            <p:cNvPr id="61459" name="Rectangle 19"/>
            <p:cNvSpPr>
              <a:spLocks noChangeArrowheads="1"/>
            </p:cNvSpPr>
            <p:nvPr/>
          </p:nvSpPr>
          <p:spPr bwMode="auto">
            <a:xfrm>
              <a:off x="4272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>
              <a:off x="4272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4272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42" name="Rectangle 102"/>
            <p:cNvSpPr>
              <a:spLocks noChangeArrowheads="1"/>
            </p:cNvSpPr>
            <p:nvPr/>
          </p:nvSpPr>
          <p:spPr bwMode="auto">
            <a:xfrm>
              <a:off x="4272" y="2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45" name="Group 105"/>
          <p:cNvGrpSpPr/>
          <p:nvPr/>
        </p:nvGrpSpPr>
        <p:grpSpPr bwMode="auto">
          <a:xfrm>
            <a:off x="7710500" y="2705100"/>
            <a:ext cx="463550" cy="2370138"/>
            <a:chOff x="4656" y="1704"/>
            <a:chExt cx="292" cy="1493"/>
          </a:xfrm>
        </p:grpSpPr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4656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4704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4704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44" name="Rectangle 104"/>
            <p:cNvSpPr>
              <a:spLocks noChangeArrowheads="1"/>
            </p:cNvSpPr>
            <p:nvPr/>
          </p:nvSpPr>
          <p:spPr bwMode="auto">
            <a:xfrm>
              <a:off x="4704" y="2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47" name="Group 107"/>
          <p:cNvGrpSpPr/>
          <p:nvPr/>
        </p:nvGrpSpPr>
        <p:grpSpPr bwMode="auto">
          <a:xfrm>
            <a:off x="8320100" y="2705100"/>
            <a:ext cx="387350" cy="2370138"/>
            <a:chOff x="5040" y="1704"/>
            <a:chExt cx="244" cy="1493"/>
          </a:xfrm>
        </p:grpSpPr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5040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5040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5040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46" name="Rectangle 106"/>
            <p:cNvSpPr>
              <a:spLocks noChangeArrowheads="1"/>
            </p:cNvSpPr>
            <p:nvPr/>
          </p:nvSpPr>
          <p:spPr bwMode="auto">
            <a:xfrm>
              <a:off x="5040" y="2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9" name="Rectangle 41"/>
          <p:cNvSpPr>
            <a:spLocks noChangeArrowheads="1"/>
          </p:cNvSpPr>
          <p:nvPr/>
        </p:nvSpPr>
        <p:spPr bwMode="auto">
          <a:xfrm>
            <a:off x="3176845" y="3929682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Line 1039"/>
          <p:cNvSpPr>
            <a:spLocks noChangeShapeType="1"/>
          </p:cNvSpPr>
          <p:nvPr/>
        </p:nvSpPr>
        <p:spPr bwMode="auto">
          <a:xfrm>
            <a:off x="6352575" y="4448708"/>
            <a:ext cx="36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039"/>
          <p:cNvSpPr>
            <a:spLocks noChangeShapeType="1"/>
          </p:cNvSpPr>
          <p:nvPr/>
        </p:nvSpPr>
        <p:spPr bwMode="auto">
          <a:xfrm>
            <a:off x="7137325" y="3834045"/>
            <a:ext cx="36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1039"/>
          <p:cNvSpPr>
            <a:spLocks noChangeShapeType="1"/>
          </p:cNvSpPr>
          <p:nvPr/>
        </p:nvSpPr>
        <p:spPr bwMode="auto">
          <a:xfrm>
            <a:off x="7137285" y="3203975"/>
            <a:ext cx="36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039"/>
          <p:cNvSpPr>
            <a:spLocks noChangeShapeType="1"/>
          </p:cNvSpPr>
          <p:nvPr/>
        </p:nvSpPr>
        <p:spPr bwMode="auto">
          <a:xfrm>
            <a:off x="7137325" y="4464115"/>
            <a:ext cx="36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039"/>
          <p:cNvSpPr>
            <a:spLocks noChangeShapeType="1"/>
          </p:cNvSpPr>
          <p:nvPr/>
        </p:nvSpPr>
        <p:spPr bwMode="auto">
          <a:xfrm>
            <a:off x="7137325" y="5004175"/>
            <a:ext cx="36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76" name="Rectangle 16"/>
          <p:cNvSpPr>
            <a:spLocks noChangeArrowheads="1"/>
          </p:cNvSpPr>
          <p:nvPr/>
        </p:nvSpPr>
        <p:spPr bwMode="auto">
          <a:xfrm>
            <a:off x="2285984" y="0"/>
            <a:ext cx="1277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106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6.3 同步时序电路的设计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04800" y="11430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设计步骤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1981200"/>
            <a:ext cx="4698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 分析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要求，作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28956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 状态化简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3886200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 选触发器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类型，确定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49530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(4) 状态分配(状态编码)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58674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(5) 作状态转换真值表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 build="p"/>
      <p:bldP spid="62469" grpId="0" autoUpdateAnimBg="0" build="p"/>
      <p:bldP spid="62470" grpId="0" autoUpdateAnimBg="0" build="p"/>
      <p:bldP spid="62471" grpId="0" autoUpdateAnimBg="0" build="p"/>
      <p:bldP spid="62472" grpId="0" autoUpdateAnimBg="0" build="p"/>
      <p:bldP spid="62473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81000" y="723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533400"/>
            <a:ext cx="75713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(6) 求出状态方程、激励方程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、输出方程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14478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(7) 检查电路能否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自启动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0" y="24384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(8) 电路图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utoUpdateAnimBg="0" build="p"/>
      <p:bldP spid="63495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6.3.1 形成原始状态图和状态表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15400" cy="5562600"/>
          </a:xfrm>
        </p:spPr>
        <p:txBody>
          <a:bodyPr/>
          <a:lstStyle/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/>
          </a:p>
        </p:txBody>
      </p:sp>
      <p:grpSp>
        <p:nvGrpSpPr>
          <p:cNvPr id="64520" name="Group 8"/>
          <p:cNvGrpSpPr/>
          <p:nvPr/>
        </p:nvGrpSpPr>
        <p:grpSpPr bwMode="auto">
          <a:xfrm>
            <a:off x="0" y="1371600"/>
            <a:ext cx="9150350" cy="1265238"/>
            <a:chOff x="0" y="864"/>
            <a:chExt cx="5764" cy="797"/>
          </a:xfrm>
        </p:grpSpPr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144" y="864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例1 试作101串行序列检测器的状态图和状态表。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0" y="1296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(可重叠)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81000" y="32004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 : 00110101111010100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81000" y="41148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 : 00000101000010100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35" name="Line 1039"/>
          <p:cNvSpPr>
            <a:spLocks noChangeShapeType="1"/>
          </p:cNvSpPr>
          <p:nvPr/>
        </p:nvSpPr>
        <p:spPr bwMode="auto">
          <a:xfrm>
            <a:off x="1979613" y="3789363"/>
            <a:ext cx="431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6" name="Line 1040"/>
          <p:cNvSpPr>
            <a:spLocks noChangeShapeType="1"/>
          </p:cNvSpPr>
          <p:nvPr/>
        </p:nvSpPr>
        <p:spPr bwMode="auto">
          <a:xfrm>
            <a:off x="3419475" y="3789363"/>
            <a:ext cx="431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7" name="Line 1041"/>
          <p:cNvSpPr>
            <a:spLocks noChangeShapeType="1"/>
          </p:cNvSpPr>
          <p:nvPr/>
        </p:nvSpPr>
        <p:spPr bwMode="auto">
          <a:xfrm>
            <a:off x="3851275" y="3860800"/>
            <a:ext cx="431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9" name="Line 1043"/>
          <p:cNvSpPr>
            <a:spLocks noChangeShapeType="1"/>
          </p:cNvSpPr>
          <p:nvPr/>
        </p:nvSpPr>
        <p:spPr bwMode="auto">
          <a:xfrm>
            <a:off x="2411413" y="3860800"/>
            <a:ext cx="431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utoUpdateAnimBg="0" build="p"/>
      <p:bldP spid="64519" grpId="0" autoUpdateAnimBg="0" build="p"/>
      <p:bldP spid="133135" grpId="0" animBg="1"/>
      <p:bldP spid="133136" grpId="0" animBg="1"/>
      <p:bldP spid="133137" grpId="0" animBg="1"/>
      <p:bldP spid="1331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79" name="Group 43"/>
          <p:cNvGrpSpPr/>
          <p:nvPr/>
        </p:nvGrpSpPr>
        <p:grpSpPr bwMode="auto">
          <a:xfrm>
            <a:off x="4032250" y="4146550"/>
            <a:ext cx="3352800" cy="2438400"/>
            <a:chOff x="1296" y="2208"/>
            <a:chExt cx="2112" cy="1536"/>
          </a:xfrm>
        </p:grpSpPr>
        <p:sp>
          <p:nvSpPr>
            <p:cNvPr id="65540" name="Oval 4"/>
            <p:cNvSpPr>
              <a:spLocks noChangeArrowheads="1"/>
            </p:cNvSpPr>
            <p:nvPr/>
          </p:nvSpPr>
          <p:spPr bwMode="auto">
            <a:xfrm>
              <a:off x="2736" y="220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>
              <a:off x="1296" y="220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1968" y="3072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1440" y="23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2880" y="23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2112" y="32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5581" name="Group 45"/>
          <p:cNvGrpSpPr/>
          <p:nvPr/>
        </p:nvGrpSpPr>
        <p:grpSpPr bwMode="auto">
          <a:xfrm>
            <a:off x="4735513" y="2997200"/>
            <a:ext cx="1773237" cy="1252538"/>
            <a:chOff x="1720" y="1482"/>
            <a:chExt cx="1117" cy="789"/>
          </a:xfrm>
        </p:grpSpPr>
        <p:sp>
          <p:nvSpPr>
            <p:cNvPr id="65547" name="Arc 11"/>
            <p:cNvSpPr/>
            <p:nvPr/>
          </p:nvSpPr>
          <p:spPr bwMode="auto">
            <a:xfrm>
              <a:off x="1720" y="1827"/>
              <a:ext cx="1117" cy="444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22"/>
                <a:gd name="T1" fmla="*/ 19769 h 22234"/>
                <a:gd name="T2" fmla="*/ 43113 w 43122"/>
                <a:gd name="T3" fmla="*/ 22234 h 22234"/>
                <a:gd name="T4" fmla="*/ 21522 w 43122"/>
                <a:gd name="T5" fmla="*/ 21600 h 2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22" h="22234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1"/>
                    <a:pt x="43118" y="22022"/>
                    <a:pt x="43112" y="22233"/>
                  </a:cubicBezTo>
                </a:path>
                <a:path w="43122" h="22234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1"/>
                    <a:pt x="43118" y="22022"/>
                    <a:pt x="43112" y="22233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Rectangle 22"/>
            <p:cNvSpPr>
              <a:spLocks noChangeArrowheads="1"/>
            </p:cNvSpPr>
            <p:nvPr/>
          </p:nvSpPr>
          <p:spPr bwMode="auto">
            <a:xfrm>
              <a:off x="1968" y="148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5583" name="Group 47"/>
          <p:cNvGrpSpPr/>
          <p:nvPr/>
        </p:nvGrpSpPr>
        <p:grpSpPr bwMode="auto">
          <a:xfrm>
            <a:off x="6731000" y="2997200"/>
            <a:ext cx="1325563" cy="1452563"/>
            <a:chOff x="2977" y="1482"/>
            <a:chExt cx="835" cy="915"/>
          </a:xfrm>
        </p:grpSpPr>
        <p:sp>
          <p:nvSpPr>
            <p:cNvPr id="65544" name="Arc 8"/>
            <p:cNvSpPr/>
            <p:nvPr/>
          </p:nvSpPr>
          <p:spPr bwMode="auto">
            <a:xfrm>
              <a:off x="2977" y="1825"/>
              <a:ext cx="675" cy="5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2644"/>
                <a:gd name="T2" fmla="*/ 26471 w 43200"/>
                <a:gd name="T3" fmla="*/ 42644 h 42644"/>
                <a:gd name="T4" fmla="*/ 21600 w 43200"/>
                <a:gd name="T5" fmla="*/ 21600 h 42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644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52"/>
                    <a:pt x="36264" y="40376"/>
                    <a:pt x="26470" y="42643"/>
                  </a:cubicBezTo>
                </a:path>
                <a:path w="43200" h="42644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52"/>
                    <a:pt x="36264" y="40376"/>
                    <a:pt x="26470" y="4264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3312" y="148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5582" name="Group 46"/>
          <p:cNvGrpSpPr/>
          <p:nvPr/>
        </p:nvGrpSpPr>
        <p:grpSpPr bwMode="auto">
          <a:xfrm>
            <a:off x="6216650" y="5226050"/>
            <a:ext cx="1855788" cy="1368425"/>
            <a:chOff x="2647" y="2833"/>
            <a:chExt cx="1169" cy="864"/>
          </a:xfrm>
        </p:grpSpPr>
        <p:sp>
          <p:nvSpPr>
            <p:cNvPr id="65549" name="Arc 13"/>
            <p:cNvSpPr/>
            <p:nvPr/>
          </p:nvSpPr>
          <p:spPr bwMode="auto">
            <a:xfrm>
              <a:off x="2647" y="2833"/>
              <a:ext cx="666" cy="864"/>
            </a:xfrm>
            <a:custGeom>
              <a:avLst/>
              <a:gdLst>
                <a:gd name="G0" fmla="+- 18433 0 0"/>
                <a:gd name="G1" fmla="+- 18702 0 0"/>
                <a:gd name="G2" fmla="+- 21600 0 0"/>
                <a:gd name="T0" fmla="*/ 29241 w 40033"/>
                <a:gd name="T1" fmla="*/ 0 h 40302"/>
                <a:gd name="T2" fmla="*/ 0 w 40033"/>
                <a:gd name="T3" fmla="*/ 29963 h 40302"/>
                <a:gd name="T4" fmla="*/ 18433 w 40033"/>
                <a:gd name="T5" fmla="*/ 18702 h 40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33" h="40302" fill="none" extrusionOk="0">
                  <a:moveTo>
                    <a:pt x="29240" y="0"/>
                  </a:moveTo>
                  <a:cubicBezTo>
                    <a:pt x="35919" y="3859"/>
                    <a:pt x="40033" y="10988"/>
                    <a:pt x="40033" y="18702"/>
                  </a:cubicBezTo>
                  <a:cubicBezTo>
                    <a:pt x="40033" y="30631"/>
                    <a:pt x="30362" y="40302"/>
                    <a:pt x="18433" y="40302"/>
                  </a:cubicBezTo>
                  <a:cubicBezTo>
                    <a:pt x="10907" y="40302"/>
                    <a:pt x="3923" y="36384"/>
                    <a:pt x="0" y="29962"/>
                  </a:cubicBezTo>
                </a:path>
                <a:path w="40033" h="40302" stroke="0" extrusionOk="0">
                  <a:moveTo>
                    <a:pt x="29240" y="0"/>
                  </a:moveTo>
                  <a:cubicBezTo>
                    <a:pt x="35919" y="3859"/>
                    <a:pt x="40033" y="10988"/>
                    <a:pt x="40033" y="18702"/>
                  </a:cubicBezTo>
                  <a:cubicBezTo>
                    <a:pt x="40033" y="30631"/>
                    <a:pt x="30362" y="40302"/>
                    <a:pt x="18433" y="40302"/>
                  </a:cubicBezTo>
                  <a:cubicBezTo>
                    <a:pt x="10907" y="40302"/>
                    <a:pt x="3923" y="36384"/>
                    <a:pt x="0" y="29962"/>
                  </a:cubicBezTo>
                  <a:lnTo>
                    <a:pt x="18433" y="18702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3312" y="3162"/>
              <a:ext cx="50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5585" name="Group 49"/>
          <p:cNvGrpSpPr/>
          <p:nvPr/>
        </p:nvGrpSpPr>
        <p:grpSpPr bwMode="auto">
          <a:xfrm>
            <a:off x="5437188" y="4532313"/>
            <a:ext cx="920750" cy="989012"/>
            <a:chOff x="2162" y="2449"/>
            <a:chExt cx="580" cy="623"/>
          </a:xfrm>
        </p:grpSpPr>
        <p:sp>
          <p:nvSpPr>
            <p:cNvPr id="65555" name="Arc 19"/>
            <p:cNvSpPr/>
            <p:nvPr/>
          </p:nvSpPr>
          <p:spPr bwMode="auto">
            <a:xfrm>
              <a:off x="2162" y="2449"/>
              <a:ext cx="580" cy="62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732 w 32241"/>
                <a:gd name="T1" fmla="*/ 38949 h 38949"/>
                <a:gd name="T2" fmla="*/ 32241 w 32241"/>
                <a:gd name="T3" fmla="*/ 2803 h 38949"/>
                <a:gd name="T4" fmla="*/ 21600 w 32241"/>
                <a:gd name="T5" fmla="*/ 21600 h 38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241" h="38949" fill="none" extrusionOk="0">
                  <a:moveTo>
                    <a:pt x="8732" y="38948"/>
                  </a:moveTo>
                  <a:cubicBezTo>
                    <a:pt x="3239" y="34874"/>
                    <a:pt x="0" y="284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329" y="-1"/>
                    <a:pt x="28995" y="965"/>
                    <a:pt x="32241" y="2802"/>
                  </a:cubicBezTo>
                </a:path>
                <a:path w="32241" h="38949" stroke="0" extrusionOk="0">
                  <a:moveTo>
                    <a:pt x="8732" y="38948"/>
                  </a:moveTo>
                  <a:cubicBezTo>
                    <a:pt x="3239" y="34874"/>
                    <a:pt x="0" y="284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329" y="-1"/>
                    <a:pt x="28995" y="965"/>
                    <a:pt x="32241" y="28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2208" y="268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5584" name="Group 48"/>
          <p:cNvGrpSpPr/>
          <p:nvPr/>
        </p:nvGrpSpPr>
        <p:grpSpPr bwMode="auto">
          <a:xfrm>
            <a:off x="3224213" y="5213350"/>
            <a:ext cx="1935162" cy="1014413"/>
            <a:chOff x="768" y="2878"/>
            <a:chExt cx="1219" cy="639"/>
          </a:xfrm>
        </p:grpSpPr>
        <p:sp>
          <p:nvSpPr>
            <p:cNvPr id="65543" name="Arc 7"/>
            <p:cNvSpPr/>
            <p:nvPr/>
          </p:nvSpPr>
          <p:spPr bwMode="auto">
            <a:xfrm>
              <a:off x="1249" y="2878"/>
              <a:ext cx="738" cy="639"/>
            </a:xfrm>
            <a:custGeom>
              <a:avLst/>
              <a:gdLst>
                <a:gd name="G0" fmla="+- 21600 0 0"/>
                <a:gd name="G1" fmla="+- 21255 0 0"/>
                <a:gd name="G2" fmla="+- 21600 0 0"/>
                <a:gd name="T0" fmla="*/ 41021 w 41021"/>
                <a:gd name="T1" fmla="*/ 30709 h 42855"/>
                <a:gd name="T2" fmla="*/ 17756 w 41021"/>
                <a:gd name="T3" fmla="*/ 0 h 42855"/>
                <a:gd name="T4" fmla="*/ 21600 w 41021"/>
                <a:gd name="T5" fmla="*/ 21255 h 42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021" h="42855" fill="none" extrusionOk="0">
                  <a:moveTo>
                    <a:pt x="41021" y="30709"/>
                  </a:moveTo>
                  <a:cubicBezTo>
                    <a:pt x="37404" y="38139"/>
                    <a:pt x="29864" y="42854"/>
                    <a:pt x="21600" y="42855"/>
                  </a:cubicBezTo>
                  <a:cubicBezTo>
                    <a:pt x="9670" y="42855"/>
                    <a:pt x="0" y="33184"/>
                    <a:pt x="0" y="21255"/>
                  </a:cubicBezTo>
                  <a:cubicBezTo>
                    <a:pt x="-1" y="10808"/>
                    <a:pt x="7476" y="1858"/>
                    <a:pt x="17755" y="-1"/>
                  </a:cubicBezTo>
                </a:path>
                <a:path w="41021" h="42855" stroke="0" extrusionOk="0">
                  <a:moveTo>
                    <a:pt x="41021" y="30709"/>
                  </a:moveTo>
                  <a:cubicBezTo>
                    <a:pt x="37404" y="38139"/>
                    <a:pt x="29864" y="42854"/>
                    <a:pt x="21600" y="42855"/>
                  </a:cubicBezTo>
                  <a:cubicBezTo>
                    <a:pt x="9670" y="42855"/>
                    <a:pt x="0" y="33184"/>
                    <a:pt x="0" y="21255"/>
                  </a:cubicBezTo>
                  <a:cubicBezTo>
                    <a:pt x="-1" y="10808"/>
                    <a:pt x="7476" y="1858"/>
                    <a:pt x="17755" y="-1"/>
                  </a:cubicBezTo>
                  <a:lnTo>
                    <a:pt x="21600" y="21255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768" y="297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5580" name="Group 44"/>
          <p:cNvGrpSpPr/>
          <p:nvPr/>
        </p:nvGrpSpPr>
        <p:grpSpPr bwMode="auto">
          <a:xfrm>
            <a:off x="2843213" y="3454400"/>
            <a:ext cx="1682750" cy="1158875"/>
            <a:chOff x="528" y="1770"/>
            <a:chExt cx="1060" cy="730"/>
          </a:xfrm>
        </p:grpSpPr>
        <p:sp>
          <p:nvSpPr>
            <p:cNvPr id="65546" name="Arc 10"/>
            <p:cNvSpPr/>
            <p:nvPr/>
          </p:nvSpPr>
          <p:spPr bwMode="auto">
            <a:xfrm>
              <a:off x="913" y="1921"/>
              <a:ext cx="675" cy="57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5233 w 43200"/>
                <a:gd name="T1" fmla="*/ 42892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5233" y="42892"/>
                  </a:moveTo>
                  <a:cubicBezTo>
                    <a:pt x="24032" y="43097"/>
                    <a:pt x="2281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5233" y="42892"/>
                  </a:moveTo>
                  <a:cubicBezTo>
                    <a:pt x="24032" y="43097"/>
                    <a:pt x="2281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528" y="177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5576" name="Rectangle 40"/>
          <p:cNvSpPr>
            <a:spLocks noChangeArrowheads="1"/>
          </p:cNvSpPr>
          <p:nvPr/>
        </p:nvSpPr>
        <p:spPr bwMode="auto">
          <a:xfrm>
            <a:off x="179388" y="44450"/>
            <a:ext cx="4691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 : 00110101111010100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 : 00000101000010100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229" name="Rectangle 1109"/>
          <p:cNvSpPr>
            <a:spLocks noChangeArrowheads="1"/>
          </p:cNvSpPr>
          <p:nvPr/>
        </p:nvSpPr>
        <p:spPr bwMode="auto">
          <a:xfrm>
            <a:off x="179388" y="1484313"/>
            <a:ext cx="8713787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为初始状态，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为输入了有效字符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所处状态，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为输入了有效字符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所处状态，则作状态图如下</a:t>
            </a:r>
            <a:r>
              <a:rPr lang="zh-CN" altLang="en-US">
                <a:effectLst/>
              </a:rPr>
              <a:t>：</a:t>
            </a:r>
            <a:endParaRPr lang="zh-CN" altLang="en-US">
              <a:effectLst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114800" y="685800"/>
            <a:ext cx="5029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 / 输出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X=0     X=1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114800" y="990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114800" y="457200"/>
            <a:ext cx="4572000" cy="441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114800" y="19812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5257800" y="4572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5257800" y="1295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7010400" y="12954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4267200" y="3848100"/>
            <a:ext cx="3804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         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d/d    d/d</a:t>
            </a:r>
            <a:endParaRPr lang="zh-CN" altLang="en-US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4267200" y="32385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4267200" y="26289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4267200" y="20193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511175" y="5013325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设：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=00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=01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=10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77" name="Oval 17"/>
          <p:cNvSpPr>
            <a:spLocks noChangeArrowheads="1"/>
          </p:cNvSpPr>
          <p:nvPr/>
        </p:nvSpPr>
        <p:spPr bwMode="auto">
          <a:xfrm>
            <a:off x="1295400" y="121920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2133600" y="251460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79" name="Oval 19"/>
          <p:cNvSpPr>
            <a:spLocks noChangeArrowheads="1"/>
          </p:cNvSpPr>
          <p:nvPr/>
        </p:nvSpPr>
        <p:spPr bwMode="auto">
          <a:xfrm>
            <a:off x="304800" y="259080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80" name="Arc 20"/>
          <p:cNvSpPr/>
          <p:nvPr/>
        </p:nvSpPr>
        <p:spPr bwMode="auto">
          <a:xfrm>
            <a:off x="1220788" y="763588"/>
            <a:ext cx="7620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342 w 43200"/>
              <a:gd name="T1" fmla="*/ 36889 h 36889"/>
              <a:gd name="T2" fmla="*/ 43039 w 43200"/>
              <a:gd name="T3" fmla="*/ 24231 h 36889"/>
              <a:gd name="T4" fmla="*/ 21600 w 43200"/>
              <a:gd name="T5" fmla="*/ 21600 h 36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6889" fill="none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479"/>
                  <a:pt x="43146" y="23358"/>
                  <a:pt x="43039" y="24231"/>
                </a:cubicBezTo>
              </a:path>
              <a:path w="43200" h="36889" stroke="0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479"/>
                  <a:pt x="43146" y="23358"/>
                  <a:pt x="43039" y="2423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82" name="Arc 22"/>
          <p:cNvSpPr/>
          <p:nvPr/>
        </p:nvSpPr>
        <p:spPr bwMode="auto">
          <a:xfrm>
            <a:off x="2214563" y="1295400"/>
            <a:ext cx="884237" cy="1193800"/>
          </a:xfrm>
          <a:custGeom>
            <a:avLst/>
            <a:gdLst>
              <a:gd name="G0" fmla="+- 16058 0 0"/>
              <a:gd name="G1" fmla="+- 21600 0 0"/>
              <a:gd name="G2" fmla="+- 21600 0 0"/>
              <a:gd name="T0" fmla="*/ 0 w 37658"/>
              <a:gd name="T1" fmla="*/ 7154 h 41524"/>
              <a:gd name="T2" fmla="*/ 24399 w 37658"/>
              <a:gd name="T3" fmla="*/ 41524 h 41524"/>
              <a:gd name="T4" fmla="*/ 16058 w 37658"/>
              <a:gd name="T5" fmla="*/ 21600 h 4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58" h="41524" fill="none" extrusionOk="0">
                <a:moveTo>
                  <a:pt x="-1" y="7153"/>
                </a:moveTo>
                <a:cubicBezTo>
                  <a:pt x="4096" y="2600"/>
                  <a:pt x="9933" y="-1"/>
                  <a:pt x="16058" y="0"/>
                </a:cubicBezTo>
                <a:cubicBezTo>
                  <a:pt x="27987" y="0"/>
                  <a:pt x="37658" y="9670"/>
                  <a:pt x="37658" y="21600"/>
                </a:cubicBezTo>
                <a:cubicBezTo>
                  <a:pt x="37658" y="30306"/>
                  <a:pt x="32430" y="38162"/>
                  <a:pt x="24399" y="41524"/>
                </a:cubicBezTo>
              </a:path>
              <a:path w="37658" h="41524" stroke="0" extrusionOk="0">
                <a:moveTo>
                  <a:pt x="-1" y="7153"/>
                </a:moveTo>
                <a:cubicBezTo>
                  <a:pt x="4096" y="2600"/>
                  <a:pt x="9933" y="-1"/>
                  <a:pt x="16058" y="0"/>
                </a:cubicBezTo>
                <a:cubicBezTo>
                  <a:pt x="27987" y="0"/>
                  <a:pt x="37658" y="9670"/>
                  <a:pt x="37658" y="21600"/>
                </a:cubicBezTo>
                <a:cubicBezTo>
                  <a:pt x="37658" y="30306"/>
                  <a:pt x="32430" y="38162"/>
                  <a:pt x="24399" y="41524"/>
                </a:cubicBezTo>
                <a:lnTo>
                  <a:pt x="16058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84" name="Arc 24"/>
          <p:cNvSpPr/>
          <p:nvPr/>
        </p:nvSpPr>
        <p:spPr bwMode="auto">
          <a:xfrm>
            <a:off x="2454275" y="2967038"/>
            <a:ext cx="758825" cy="728662"/>
          </a:xfrm>
          <a:custGeom>
            <a:avLst/>
            <a:gdLst>
              <a:gd name="G0" fmla="+- 21336 0 0"/>
              <a:gd name="G1" fmla="+- 17494 0 0"/>
              <a:gd name="G2" fmla="+- 21600 0 0"/>
              <a:gd name="T0" fmla="*/ 34006 w 42936"/>
              <a:gd name="T1" fmla="*/ 0 h 39094"/>
              <a:gd name="T2" fmla="*/ 0 w 42936"/>
              <a:gd name="T3" fmla="*/ 20860 h 39094"/>
              <a:gd name="T4" fmla="*/ 21336 w 42936"/>
              <a:gd name="T5" fmla="*/ 17494 h 39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36" h="39094" fill="none" extrusionOk="0">
                <a:moveTo>
                  <a:pt x="34005" y="0"/>
                </a:moveTo>
                <a:cubicBezTo>
                  <a:pt x="39615" y="4062"/>
                  <a:pt x="42936" y="10568"/>
                  <a:pt x="42936" y="17494"/>
                </a:cubicBezTo>
                <a:cubicBezTo>
                  <a:pt x="42936" y="29423"/>
                  <a:pt x="33265" y="39094"/>
                  <a:pt x="21336" y="39094"/>
                </a:cubicBezTo>
                <a:cubicBezTo>
                  <a:pt x="10706" y="39094"/>
                  <a:pt x="1656" y="31360"/>
                  <a:pt x="-1" y="20860"/>
                </a:cubicBezTo>
              </a:path>
              <a:path w="42936" h="39094" stroke="0" extrusionOk="0">
                <a:moveTo>
                  <a:pt x="34005" y="0"/>
                </a:moveTo>
                <a:cubicBezTo>
                  <a:pt x="39615" y="4062"/>
                  <a:pt x="42936" y="10568"/>
                  <a:pt x="42936" y="17494"/>
                </a:cubicBezTo>
                <a:cubicBezTo>
                  <a:pt x="42936" y="29423"/>
                  <a:pt x="33265" y="39094"/>
                  <a:pt x="21336" y="39094"/>
                </a:cubicBezTo>
                <a:cubicBezTo>
                  <a:pt x="10706" y="39094"/>
                  <a:pt x="1656" y="31360"/>
                  <a:pt x="-1" y="20860"/>
                </a:cubicBezTo>
                <a:lnTo>
                  <a:pt x="21336" y="17494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86" name="Arc 26"/>
          <p:cNvSpPr/>
          <p:nvPr/>
        </p:nvSpPr>
        <p:spPr bwMode="auto">
          <a:xfrm>
            <a:off x="1071563" y="3281363"/>
            <a:ext cx="1290637" cy="458787"/>
          </a:xfrm>
          <a:custGeom>
            <a:avLst/>
            <a:gdLst>
              <a:gd name="G0" fmla="+- 21479 0 0"/>
              <a:gd name="G1" fmla="+- 2054 0 0"/>
              <a:gd name="G2" fmla="+- 21600 0 0"/>
              <a:gd name="T0" fmla="*/ 42981 w 43079"/>
              <a:gd name="T1" fmla="*/ 0 h 23654"/>
              <a:gd name="T2" fmla="*/ 0 w 43079"/>
              <a:gd name="T3" fmla="*/ 4340 h 23654"/>
              <a:gd name="T4" fmla="*/ 21479 w 43079"/>
              <a:gd name="T5" fmla="*/ 2054 h 23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079" h="23654" fill="none" extrusionOk="0">
                <a:moveTo>
                  <a:pt x="42981" y="-1"/>
                </a:moveTo>
                <a:cubicBezTo>
                  <a:pt x="43046" y="682"/>
                  <a:pt x="43079" y="1368"/>
                  <a:pt x="43079" y="2054"/>
                </a:cubicBezTo>
                <a:cubicBezTo>
                  <a:pt x="43079" y="13983"/>
                  <a:pt x="33408" y="23654"/>
                  <a:pt x="21479" y="23654"/>
                </a:cubicBezTo>
                <a:cubicBezTo>
                  <a:pt x="10434" y="23654"/>
                  <a:pt x="1169" y="15322"/>
                  <a:pt x="0" y="4339"/>
                </a:cubicBezTo>
              </a:path>
              <a:path w="43079" h="23654" stroke="0" extrusionOk="0">
                <a:moveTo>
                  <a:pt x="42981" y="-1"/>
                </a:moveTo>
                <a:cubicBezTo>
                  <a:pt x="43046" y="682"/>
                  <a:pt x="43079" y="1368"/>
                  <a:pt x="43079" y="2054"/>
                </a:cubicBezTo>
                <a:cubicBezTo>
                  <a:pt x="43079" y="13983"/>
                  <a:pt x="33408" y="23654"/>
                  <a:pt x="21479" y="23654"/>
                </a:cubicBezTo>
                <a:cubicBezTo>
                  <a:pt x="10434" y="23654"/>
                  <a:pt x="1169" y="15322"/>
                  <a:pt x="0" y="4339"/>
                </a:cubicBezTo>
                <a:lnTo>
                  <a:pt x="21479" y="2054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88" name="Arc 28"/>
          <p:cNvSpPr/>
          <p:nvPr/>
        </p:nvSpPr>
        <p:spPr bwMode="auto">
          <a:xfrm>
            <a:off x="1066800" y="2287588"/>
            <a:ext cx="1143000" cy="455612"/>
          </a:xfrm>
          <a:custGeom>
            <a:avLst/>
            <a:gdLst>
              <a:gd name="G0" fmla="+- 21590 0 0"/>
              <a:gd name="G1" fmla="+- 21600 0 0"/>
              <a:gd name="G2" fmla="+- 21600 0 0"/>
              <a:gd name="T0" fmla="*/ 0 w 42846"/>
              <a:gd name="T1" fmla="*/ 20939 h 21600"/>
              <a:gd name="T2" fmla="*/ 42846 w 42846"/>
              <a:gd name="T3" fmla="*/ 17761 h 21600"/>
              <a:gd name="T4" fmla="*/ 21590 w 4284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846" h="21600" fill="none" extrusionOk="0">
                <a:moveTo>
                  <a:pt x="0" y="20939"/>
                </a:moveTo>
                <a:cubicBezTo>
                  <a:pt x="357" y="9272"/>
                  <a:pt x="9918" y="-1"/>
                  <a:pt x="21590" y="0"/>
                </a:cubicBezTo>
                <a:cubicBezTo>
                  <a:pt x="32038" y="0"/>
                  <a:pt x="40989" y="7478"/>
                  <a:pt x="42846" y="17760"/>
                </a:cubicBezTo>
              </a:path>
              <a:path w="42846" h="21600" stroke="0" extrusionOk="0">
                <a:moveTo>
                  <a:pt x="0" y="20939"/>
                </a:moveTo>
                <a:cubicBezTo>
                  <a:pt x="357" y="9272"/>
                  <a:pt x="9918" y="-1"/>
                  <a:pt x="21590" y="0"/>
                </a:cubicBezTo>
                <a:cubicBezTo>
                  <a:pt x="32038" y="0"/>
                  <a:pt x="40989" y="7478"/>
                  <a:pt x="42846" y="17760"/>
                </a:cubicBezTo>
                <a:lnTo>
                  <a:pt x="2159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90" name="Arc 30"/>
          <p:cNvSpPr/>
          <p:nvPr/>
        </p:nvSpPr>
        <p:spPr bwMode="auto">
          <a:xfrm>
            <a:off x="381000" y="1447800"/>
            <a:ext cx="884238" cy="12239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342 w 35470"/>
              <a:gd name="T1" fmla="*/ 36889 h 36889"/>
              <a:gd name="T2" fmla="*/ 35470 w 35470"/>
              <a:gd name="T3" fmla="*/ 5042 h 36889"/>
              <a:gd name="T4" fmla="*/ 21600 w 35470"/>
              <a:gd name="T5" fmla="*/ 21600 h 36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470" h="36889" fill="none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671" y="-1"/>
                  <a:pt x="31582" y="1784"/>
                  <a:pt x="35470" y="5041"/>
                </a:cubicBezTo>
              </a:path>
              <a:path w="35470" h="36889" stroke="0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671" y="-1"/>
                  <a:pt x="31582" y="1784"/>
                  <a:pt x="35470" y="504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1447800" y="1333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2286000" y="2628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457200" y="27051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685800" y="3429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2743200" y="9525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1219200" y="36195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2971800" y="33909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1219200" y="22479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600" name="Rectangle 40"/>
          <p:cNvSpPr>
            <a:spLocks noChangeArrowheads="1"/>
          </p:cNvSpPr>
          <p:nvPr/>
        </p:nvSpPr>
        <p:spPr bwMode="auto">
          <a:xfrm>
            <a:off x="381000" y="16383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90" name="Rectangle 1046"/>
          <p:cNvSpPr>
            <a:spLocks noChangeArrowheads="1"/>
          </p:cNvSpPr>
          <p:nvPr/>
        </p:nvSpPr>
        <p:spPr bwMode="auto">
          <a:xfrm>
            <a:off x="179388" y="5661025"/>
            <a:ext cx="89646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因为表示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二进制数，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可表示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个状态。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多余一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个状态，用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表示。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 autoUpdateAnimBg="0" build="p"/>
      <p:bldP spid="66573" grpId="0" autoUpdateAnimBg="0" build="p"/>
      <p:bldP spid="66574" grpId="0" autoUpdateAnimBg="0" build="p"/>
      <p:bldP spid="66575" grpId="0" autoUpdateAnimBg="0" build="p"/>
      <p:bldP spid="66576" grpId="0" autoUpdateAnimBg="0" build="p"/>
      <p:bldP spid="135190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39" name="Group 55"/>
          <p:cNvGrpSpPr/>
          <p:nvPr/>
        </p:nvGrpSpPr>
        <p:grpSpPr bwMode="auto">
          <a:xfrm>
            <a:off x="304800" y="1482725"/>
            <a:ext cx="6248400" cy="4038600"/>
            <a:chOff x="192" y="934"/>
            <a:chExt cx="3936" cy="2544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192" y="934"/>
              <a:ext cx="39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589" name="Line 5"/>
            <p:cNvSpPr>
              <a:spLocks noChangeShapeType="1"/>
            </p:cNvSpPr>
            <p:nvPr/>
          </p:nvSpPr>
          <p:spPr bwMode="auto">
            <a:xfrm>
              <a:off x="336" y="1270"/>
              <a:ext cx="32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>
              <a:off x="1824" y="1030"/>
              <a:ext cx="1" cy="2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3216" y="934"/>
              <a:ext cx="1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6019800" y="1773238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次态 / 输出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X=0     X=1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6096000" y="19256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6172200" y="2587625"/>
            <a:ext cx="240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S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6172200" y="30448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6172200" y="35020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  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6212587" y="3959225"/>
            <a:ext cx="23599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0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        </a:t>
            </a:r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d/d    </a:t>
            </a:r>
            <a:r>
              <a:rPr lang="en-US" altLang="zh-CN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/d</a:t>
            </a:r>
            <a:endParaRPr lang="zh-CN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6096000" y="1773238"/>
            <a:ext cx="2743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>
            <a:off x="6858000" y="223043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6" name="Line 42"/>
          <p:cNvSpPr>
            <a:spLocks noChangeShapeType="1"/>
          </p:cNvSpPr>
          <p:nvPr/>
        </p:nvSpPr>
        <p:spPr bwMode="auto">
          <a:xfrm>
            <a:off x="6858000" y="1773238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7" name="Line 43"/>
          <p:cNvSpPr>
            <a:spLocks noChangeShapeType="1"/>
          </p:cNvSpPr>
          <p:nvPr/>
        </p:nvSpPr>
        <p:spPr bwMode="auto">
          <a:xfrm>
            <a:off x="6096000" y="26114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8" name="Line 44"/>
          <p:cNvSpPr>
            <a:spLocks noChangeShapeType="1"/>
          </p:cNvSpPr>
          <p:nvPr/>
        </p:nvSpPr>
        <p:spPr bwMode="auto">
          <a:xfrm>
            <a:off x="7772400" y="2230438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533400" y="20161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0  0    0    0    0    0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533400" y="2387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0  0    1    1    0    0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533400" y="28543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0  1    0    0    0    0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533400" y="32258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    d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533400" y="36163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1  0    0    0    1    0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533400" y="40354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1  0    1    0    1    0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533400" y="4495800"/>
            <a:ext cx="5060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1  1    0    0    1    1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533400" y="49498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    d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457200" y="457200"/>
            <a:ext cx="6610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=00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=01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=10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9" grpId="0" autoUpdateAnimBg="0" build="p"/>
      <p:bldP spid="67630" grpId="0" autoUpdateAnimBg="0" build="p"/>
      <p:bldP spid="67631" grpId="0" autoUpdateAnimBg="0" build="p"/>
      <p:bldP spid="67632" grpId="0" autoUpdateAnimBg="0" build="p"/>
      <p:bldP spid="67633" grpId="0" autoUpdateAnimBg="0" build="p"/>
      <p:bldP spid="67634" grpId="0" autoUpdateAnimBg="0" build="p"/>
      <p:bldP spid="67635" grpId="0" autoUpdateAnimBg="0" build="p"/>
      <p:bldP spid="67636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7421177" y="13811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5135177" y="13811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44977" y="30575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363777" y="1600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endParaRPr lang="en-US" altLang="zh-CN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7649777" y="1600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7573577" y="3276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5135177" y="3057525"/>
            <a:ext cx="1066800" cy="10953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363777" y="3276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7400" name="Group 56"/>
          <p:cNvGrpSpPr/>
          <p:nvPr/>
        </p:nvGrpSpPr>
        <p:grpSpPr bwMode="auto">
          <a:xfrm>
            <a:off x="4138227" y="142876"/>
            <a:ext cx="1504950" cy="1808165"/>
            <a:chOff x="1196" y="114"/>
            <a:chExt cx="948" cy="1139"/>
          </a:xfrm>
        </p:grpSpPr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1196" y="11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X/Z</a:t>
              </a:r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5" name="Arc 11"/>
            <p:cNvSpPr/>
            <p:nvPr/>
          </p:nvSpPr>
          <p:spPr bwMode="auto">
            <a:xfrm>
              <a:off x="1488" y="674"/>
              <a:ext cx="656" cy="57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794 w 42022"/>
                <a:gd name="T1" fmla="*/ 43185 h 43185"/>
                <a:gd name="T2" fmla="*/ 42022 w 42022"/>
                <a:gd name="T3" fmla="*/ 14565 h 43185"/>
                <a:gd name="T4" fmla="*/ 21600 w 42022"/>
                <a:gd name="T5" fmla="*/ 21600 h 4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22" h="43185" fill="none" extrusionOk="0">
                  <a:moveTo>
                    <a:pt x="20794" y="43184"/>
                  </a:moveTo>
                  <a:cubicBezTo>
                    <a:pt x="9186" y="42751"/>
                    <a:pt x="0" y="332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817" y="-1"/>
                    <a:pt x="39019" y="5849"/>
                    <a:pt x="42022" y="14564"/>
                  </a:cubicBezTo>
                </a:path>
                <a:path w="42022" h="43185" stroke="0" extrusionOk="0">
                  <a:moveTo>
                    <a:pt x="20794" y="43184"/>
                  </a:moveTo>
                  <a:cubicBezTo>
                    <a:pt x="9186" y="42751"/>
                    <a:pt x="0" y="332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817" y="-1"/>
                    <a:pt x="39019" y="5849"/>
                    <a:pt x="42022" y="1456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1196" y="3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08" name="Group 64"/>
          <p:cNvGrpSpPr/>
          <p:nvPr/>
        </p:nvGrpSpPr>
        <p:grpSpPr bwMode="auto">
          <a:xfrm>
            <a:off x="5820977" y="228600"/>
            <a:ext cx="1773238" cy="1238250"/>
            <a:chOff x="2256" y="144"/>
            <a:chExt cx="1117" cy="780"/>
          </a:xfrm>
        </p:grpSpPr>
        <p:sp>
          <p:nvSpPr>
            <p:cNvPr id="57356" name="Arc 12"/>
            <p:cNvSpPr/>
            <p:nvPr/>
          </p:nvSpPr>
          <p:spPr bwMode="auto">
            <a:xfrm>
              <a:off x="2256" y="480"/>
              <a:ext cx="1117" cy="444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22"/>
                <a:gd name="T1" fmla="*/ 19769 h 22252"/>
                <a:gd name="T2" fmla="*/ 43112 w 43122"/>
                <a:gd name="T3" fmla="*/ 22252 h 22252"/>
                <a:gd name="T4" fmla="*/ 21522 w 43122"/>
                <a:gd name="T5" fmla="*/ 21600 h 2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22" h="22252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7"/>
                    <a:pt x="43118" y="22034"/>
                    <a:pt x="43112" y="22252"/>
                  </a:cubicBezTo>
                </a:path>
                <a:path w="43122" h="22252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7"/>
                    <a:pt x="43118" y="22034"/>
                    <a:pt x="43112" y="22252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2552" y="1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10" name="Group 66"/>
          <p:cNvGrpSpPr/>
          <p:nvPr/>
        </p:nvGrpSpPr>
        <p:grpSpPr bwMode="auto">
          <a:xfrm>
            <a:off x="7802177" y="193676"/>
            <a:ext cx="1071563" cy="1476376"/>
            <a:chOff x="3504" y="122"/>
            <a:chExt cx="675" cy="930"/>
          </a:xfrm>
        </p:grpSpPr>
        <p:sp>
          <p:nvSpPr>
            <p:cNvPr id="57353" name="Arc 9"/>
            <p:cNvSpPr/>
            <p:nvPr/>
          </p:nvSpPr>
          <p:spPr bwMode="auto">
            <a:xfrm>
              <a:off x="3504" y="480"/>
              <a:ext cx="675" cy="5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2651"/>
                <a:gd name="T2" fmla="*/ 26439 w 43200"/>
                <a:gd name="T3" fmla="*/ 42651 h 42651"/>
                <a:gd name="T4" fmla="*/ 21600 w 43200"/>
                <a:gd name="T5" fmla="*/ 21600 h 4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651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65"/>
                    <a:pt x="36248" y="40396"/>
                    <a:pt x="26438" y="42650"/>
                  </a:cubicBezTo>
                </a:path>
                <a:path w="43200" h="42651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65"/>
                    <a:pt x="36248" y="40396"/>
                    <a:pt x="26438" y="4265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3595" y="12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09" name="Group 65"/>
          <p:cNvGrpSpPr/>
          <p:nvPr/>
        </p:nvGrpSpPr>
        <p:grpSpPr bwMode="auto">
          <a:xfrm>
            <a:off x="7954577" y="2295525"/>
            <a:ext cx="793750" cy="1103313"/>
            <a:chOff x="3600" y="1446"/>
            <a:chExt cx="500" cy="695"/>
          </a:xfrm>
        </p:grpSpPr>
        <p:sp>
          <p:nvSpPr>
            <p:cNvPr id="57370" name="Arc 26"/>
            <p:cNvSpPr/>
            <p:nvPr/>
          </p:nvSpPr>
          <p:spPr bwMode="auto">
            <a:xfrm flipH="1">
              <a:off x="3792" y="1446"/>
              <a:ext cx="288" cy="6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237 w 25178"/>
                <a:gd name="T1" fmla="*/ 42937 h 42937"/>
                <a:gd name="T2" fmla="*/ 25178 w 25178"/>
                <a:gd name="T3" fmla="*/ 298 h 42937"/>
                <a:gd name="T4" fmla="*/ 21600 w 25178"/>
                <a:gd name="T5" fmla="*/ 21600 h 4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8" h="42937" fill="none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</a:path>
                <a:path w="25178" h="42937" stroke="0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3600" y="161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05" name="Group 61"/>
          <p:cNvGrpSpPr/>
          <p:nvPr/>
        </p:nvGrpSpPr>
        <p:grpSpPr bwMode="auto">
          <a:xfrm>
            <a:off x="6049577" y="2209800"/>
            <a:ext cx="1338263" cy="1541463"/>
            <a:chOff x="2400" y="1408"/>
            <a:chExt cx="843" cy="971"/>
          </a:xfrm>
        </p:grpSpPr>
        <p:sp>
          <p:nvSpPr>
            <p:cNvPr id="57372" name="Arc 28"/>
            <p:cNvSpPr/>
            <p:nvPr/>
          </p:nvSpPr>
          <p:spPr bwMode="auto">
            <a:xfrm>
              <a:off x="2402" y="1408"/>
              <a:ext cx="841" cy="971"/>
            </a:xfrm>
            <a:custGeom>
              <a:avLst/>
              <a:gdLst>
                <a:gd name="G0" fmla="+- 21600 0 0"/>
                <a:gd name="G1" fmla="+- 7406 0 0"/>
                <a:gd name="G2" fmla="+- 21600 0 0"/>
                <a:gd name="T0" fmla="*/ 33711 w 33711"/>
                <a:gd name="T1" fmla="*/ 25291 h 29006"/>
                <a:gd name="T2" fmla="*/ 1309 w 33711"/>
                <a:gd name="T3" fmla="*/ 0 h 29006"/>
                <a:gd name="T4" fmla="*/ 21600 w 33711"/>
                <a:gd name="T5" fmla="*/ 7406 h 29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11" h="29006" fill="none" extrusionOk="0">
                  <a:moveTo>
                    <a:pt x="33711" y="25291"/>
                  </a:moveTo>
                  <a:cubicBezTo>
                    <a:pt x="30136" y="27712"/>
                    <a:pt x="25917" y="29005"/>
                    <a:pt x="21600" y="29006"/>
                  </a:cubicBezTo>
                  <a:cubicBezTo>
                    <a:pt x="9670" y="29006"/>
                    <a:pt x="0" y="19335"/>
                    <a:pt x="0" y="7406"/>
                  </a:cubicBezTo>
                  <a:cubicBezTo>
                    <a:pt x="-1" y="4879"/>
                    <a:pt x="443" y="2373"/>
                    <a:pt x="1309" y="0"/>
                  </a:cubicBezTo>
                </a:path>
                <a:path w="33711" h="29006" stroke="0" extrusionOk="0">
                  <a:moveTo>
                    <a:pt x="33711" y="25291"/>
                  </a:moveTo>
                  <a:cubicBezTo>
                    <a:pt x="30136" y="27712"/>
                    <a:pt x="25917" y="29005"/>
                    <a:pt x="21600" y="29006"/>
                  </a:cubicBezTo>
                  <a:cubicBezTo>
                    <a:pt x="9670" y="29006"/>
                    <a:pt x="0" y="19335"/>
                    <a:pt x="0" y="7406"/>
                  </a:cubicBezTo>
                  <a:cubicBezTo>
                    <a:pt x="-1" y="4879"/>
                    <a:pt x="443" y="2373"/>
                    <a:pt x="1309" y="0"/>
                  </a:cubicBezTo>
                  <a:lnTo>
                    <a:pt x="21600" y="7406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2400" y="15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12" name="Group 68"/>
          <p:cNvGrpSpPr/>
          <p:nvPr/>
        </p:nvGrpSpPr>
        <p:grpSpPr bwMode="auto">
          <a:xfrm>
            <a:off x="6887777" y="2220913"/>
            <a:ext cx="793750" cy="1138237"/>
            <a:chOff x="2928" y="1399"/>
            <a:chExt cx="500" cy="717"/>
          </a:xfrm>
        </p:grpSpPr>
        <p:sp>
          <p:nvSpPr>
            <p:cNvPr id="57351" name="Arc 7"/>
            <p:cNvSpPr/>
            <p:nvPr/>
          </p:nvSpPr>
          <p:spPr bwMode="auto">
            <a:xfrm>
              <a:off x="2929" y="1399"/>
              <a:ext cx="402" cy="71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237 w 25178"/>
                <a:gd name="T1" fmla="*/ 42937 h 42937"/>
                <a:gd name="T2" fmla="*/ 25178 w 25178"/>
                <a:gd name="T3" fmla="*/ 298 h 42937"/>
                <a:gd name="T4" fmla="*/ 21600 w 25178"/>
                <a:gd name="T5" fmla="*/ 21600 h 4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8" h="42937" fill="none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</a:path>
                <a:path w="25178" h="42937" stroke="0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2928" y="153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14" name="Group 70"/>
          <p:cNvGrpSpPr/>
          <p:nvPr/>
        </p:nvGrpSpPr>
        <p:grpSpPr bwMode="auto">
          <a:xfrm>
            <a:off x="4211252" y="2225675"/>
            <a:ext cx="1147763" cy="1493838"/>
            <a:chOff x="1242" y="1402"/>
            <a:chExt cx="723" cy="941"/>
          </a:xfrm>
        </p:grpSpPr>
        <p:sp>
          <p:nvSpPr>
            <p:cNvPr id="57360" name="Arc 16"/>
            <p:cNvSpPr/>
            <p:nvPr/>
          </p:nvSpPr>
          <p:spPr bwMode="auto">
            <a:xfrm>
              <a:off x="1251" y="1402"/>
              <a:ext cx="714" cy="941"/>
            </a:xfrm>
            <a:custGeom>
              <a:avLst/>
              <a:gdLst>
                <a:gd name="G0" fmla="+- 21600 0 0"/>
                <a:gd name="G1" fmla="+- 21430 0 0"/>
                <a:gd name="G2" fmla="+- 21600 0 0"/>
                <a:gd name="T0" fmla="*/ 16615 w 21600"/>
                <a:gd name="T1" fmla="*/ 42447 h 42447"/>
                <a:gd name="T2" fmla="*/ 18895 w 21600"/>
                <a:gd name="T3" fmla="*/ 0 h 42447"/>
                <a:gd name="T4" fmla="*/ 21600 w 21600"/>
                <a:gd name="T5" fmla="*/ 21430 h 4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47" fill="none" extrusionOk="0">
                  <a:moveTo>
                    <a:pt x="16615" y="42446"/>
                  </a:moveTo>
                  <a:cubicBezTo>
                    <a:pt x="6876" y="40136"/>
                    <a:pt x="0" y="31439"/>
                    <a:pt x="0" y="21430"/>
                  </a:cubicBezTo>
                  <a:cubicBezTo>
                    <a:pt x="-1" y="10546"/>
                    <a:pt x="8097" y="1362"/>
                    <a:pt x="18895" y="0"/>
                  </a:cubicBezTo>
                </a:path>
                <a:path w="21600" h="42447" stroke="0" extrusionOk="0">
                  <a:moveTo>
                    <a:pt x="16615" y="42446"/>
                  </a:moveTo>
                  <a:cubicBezTo>
                    <a:pt x="6876" y="40136"/>
                    <a:pt x="0" y="31439"/>
                    <a:pt x="0" y="21430"/>
                  </a:cubicBezTo>
                  <a:cubicBezTo>
                    <a:pt x="-1" y="10546"/>
                    <a:pt x="8097" y="1362"/>
                    <a:pt x="18895" y="0"/>
                  </a:cubicBezTo>
                  <a:lnTo>
                    <a:pt x="21600" y="2143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413" name="Rectangle 69"/>
            <p:cNvSpPr>
              <a:spLocks noChangeArrowheads="1"/>
            </p:cNvSpPr>
            <p:nvPr/>
          </p:nvSpPr>
          <p:spPr bwMode="auto">
            <a:xfrm>
              <a:off x="1242" y="16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416" name="Group 72"/>
          <p:cNvGrpSpPr/>
          <p:nvPr/>
        </p:nvGrpSpPr>
        <p:grpSpPr bwMode="auto">
          <a:xfrm>
            <a:off x="5825195" y="1838325"/>
            <a:ext cx="2994025" cy="3422650"/>
            <a:chOff x="2290" y="1158"/>
            <a:chExt cx="1886" cy="2156"/>
          </a:xfrm>
        </p:grpSpPr>
        <p:sp>
          <p:nvSpPr>
            <p:cNvPr id="57358" name="Arc 14"/>
            <p:cNvSpPr/>
            <p:nvPr/>
          </p:nvSpPr>
          <p:spPr bwMode="auto">
            <a:xfrm>
              <a:off x="2290" y="1158"/>
              <a:ext cx="1886" cy="2156"/>
            </a:xfrm>
            <a:custGeom>
              <a:avLst/>
              <a:gdLst>
                <a:gd name="G0" fmla="+- 19060 0 0"/>
                <a:gd name="G1" fmla="+- 14020 0 0"/>
                <a:gd name="G2" fmla="+- 21600 0 0"/>
                <a:gd name="T0" fmla="*/ 35492 w 40660"/>
                <a:gd name="T1" fmla="*/ 0 h 35620"/>
                <a:gd name="T2" fmla="*/ 0 w 40660"/>
                <a:gd name="T3" fmla="*/ 24182 h 35620"/>
                <a:gd name="T4" fmla="*/ 19060 w 40660"/>
                <a:gd name="T5" fmla="*/ 14020 h 35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660" h="35620" fill="none" extrusionOk="0">
                  <a:moveTo>
                    <a:pt x="35491" y="0"/>
                  </a:moveTo>
                  <a:cubicBezTo>
                    <a:pt x="38827" y="3909"/>
                    <a:pt x="40660" y="8880"/>
                    <a:pt x="40660" y="14020"/>
                  </a:cubicBezTo>
                  <a:cubicBezTo>
                    <a:pt x="40660" y="25949"/>
                    <a:pt x="30989" y="35620"/>
                    <a:pt x="19060" y="35620"/>
                  </a:cubicBezTo>
                  <a:cubicBezTo>
                    <a:pt x="11081" y="35620"/>
                    <a:pt x="3753" y="31222"/>
                    <a:pt x="-1" y="24182"/>
                  </a:cubicBezTo>
                </a:path>
                <a:path w="40660" h="35620" stroke="0" extrusionOk="0">
                  <a:moveTo>
                    <a:pt x="35491" y="0"/>
                  </a:moveTo>
                  <a:cubicBezTo>
                    <a:pt x="38827" y="3909"/>
                    <a:pt x="40660" y="8880"/>
                    <a:pt x="40660" y="14020"/>
                  </a:cubicBezTo>
                  <a:cubicBezTo>
                    <a:pt x="40660" y="25949"/>
                    <a:pt x="30989" y="35620"/>
                    <a:pt x="19060" y="35620"/>
                  </a:cubicBezTo>
                  <a:cubicBezTo>
                    <a:pt x="11081" y="35620"/>
                    <a:pt x="3753" y="31222"/>
                    <a:pt x="-1" y="24182"/>
                  </a:cubicBezTo>
                  <a:lnTo>
                    <a:pt x="19060" y="1402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415" name="Rectangle 71"/>
            <p:cNvSpPr>
              <a:spLocks noChangeArrowheads="1"/>
            </p:cNvSpPr>
            <p:nvPr/>
          </p:nvSpPr>
          <p:spPr bwMode="auto">
            <a:xfrm>
              <a:off x="2918" y="283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7393" name="Rectangle 49"/>
          <p:cNvSpPr>
            <a:spLocks noChangeArrowheads="1"/>
          </p:cNvSpPr>
          <p:nvPr/>
        </p:nvSpPr>
        <p:spPr bwMode="auto">
          <a:xfrm>
            <a:off x="130830" y="6219600"/>
            <a:ext cx="91666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重叠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串行序列检测器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(Sequence Detector</a:t>
            </a: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79"/>
          <p:cNvSpPr>
            <a:spLocks noChangeArrowheads="1"/>
          </p:cNvSpPr>
          <p:nvPr/>
        </p:nvSpPr>
        <p:spPr bwMode="auto">
          <a:xfrm>
            <a:off x="26495" y="53625"/>
            <a:ext cx="4288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对比“分析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4”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1291760" y="187503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2129960" y="317043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301160" y="324663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" name="Arc 20"/>
          <p:cNvSpPr/>
          <p:nvPr/>
        </p:nvSpPr>
        <p:spPr bwMode="auto">
          <a:xfrm>
            <a:off x="1217148" y="1419418"/>
            <a:ext cx="7620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342 w 43200"/>
              <a:gd name="T1" fmla="*/ 36889 h 36889"/>
              <a:gd name="T2" fmla="*/ 43039 w 43200"/>
              <a:gd name="T3" fmla="*/ 24231 h 36889"/>
              <a:gd name="T4" fmla="*/ 21600 w 43200"/>
              <a:gd name="T5" fmla="*/ 21600 h 36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6889" fill="none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479"/>
                  <a:pt x="43146" y="23358"/>
                  <a:pt x="43039" y="24231"/>
                </a:cubicBezTo>
              </a:path>
              <a:path w="43200" h="36889" stroke="0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479"/>
                  <a:pt x="43146" y="23358"/>
                  <a:pt x="43039" y="2423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" name="Arc 22"/>
          <p:cNvSpPr/>
          <p:nvPr/>
        </p:nvSpPr>
        <p:spPr bwMode="auto">
          <a:xfrm>
            <a:off x="2210923" y="1951230"/>
            <a:ext cx="884237" cy="1193800"/>
          </a:xfrm>
          <a:custGeom>
            <a:avLst/>
            <a:gdLst>
              <a:gd name="G0" fmla="+- 16058 0 0"/>
              <a:gd name="G1" fmla="+- 21600 0 0"/>
              <a:gd name="G2" fmla="+- 21600 0 0"/>
              <a:gd name="T0" fmla="*/ 0 w 37658"/>
              <a:gd name="T1" fmla="*/ 7154 h 41524"/>
              <a:gd name="T2" fmla="*/ 24399 w 37658"/>
              <a:gd name="T3" fmla="*/ 41524 h 41524"/>
              <a:gd name="T4" fmla="*/ 16058 w 37658"/>
              <a:gd name="T5" fmla="*/ 21600 h 4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58" h="41524" fill="none" extrusionOk="0">
                <a:moveTo>
                  <a:pt x="-1" y="7153"/>
                </a:moveTo>
                <a:cubicBezTo>
                  <a:pt x="4096" y="2600"/>
                  <a:pt x="9933" y="-1"/>
                  <a:pt x="16058" y="0"/>
                </a:cubicBezTo>
                <a:cubicBezTo>
                  <a:pt x="27987" y="0"/>
                  <a:pt x="37658" y="9670"/>
                  <a:pt x="37658" y="21600"/>
                </a:cubicBezTo>
                <a:cubicBezTo>
                  <a:pt x="37658" y="30306"/>
                  <a:pt x="32430" y="38162"/>
                  <a:pt x="24399" y="41524"/>
                </a:cubicBezTo>
              </a:path>
              <a:path w="37658" h="41524" stroke="0" extrusionOk="0">
                <a:moveTo>
                  <a:pt x="-1" y="7153"/>
                </a:moveTo>
                <a:cubicBezTo>
                  <a:pt x="4096" y="2600"/>
                  <a:pt x="9933" y="-1"/>
                  <a:pt x="16058" y="0"/>
                </a:cubicBezTo>
                <a:cubicBezTo>
                  <a:pt x="27987" y="0"/>
                  <a:pt x="37658" y="9670"/>
                  <a:pt x="37658" y="21600"/>
                </a:cubicBezTo>
                <a:cubicBezTo>
                  <a:pt x="37658" y="30306"/>
                  <a:pt x="32430" y="38162"/>
                  <a:pt x="24399" y="41524"/>
                </a:cubicBezTo>
                <a:lnTo>
                  <a:pt x="16058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" name="Arc 24"/>
          <p:cNvSpPr/>
          <p:nvPr/>
        </p:nvSpPr>
        <p:spPr bwMode="auto">
          <a:xfrm>
            <a:off x="2450635" y="3622868"/>
            <a:ext cx="758825" cy="728662"/>
          </a:xfrm>
          <a:custGeom>
            <a:avLst/>
            <a:gdLst>
              <a:gd name="G0" fmla="+- 21336 0 0"/>
              <a:gd name="G1" fmla="+- 17494 0 0"/>
              <a:gd name="G2" fmla="+- 21600 0 0"/>
              <a:gd name="T0" fmla="*/ 34006 w 42936"/>
              <a:gd name="T1" fmla="*/ 0 h 39094"/>
              <a:gd name="T2" fmla="*/ 0 w 42936"/>
              <a:gd name="T3" fmla="*/ 20860 h 39094"/>
              <a:gd name="T4" fmla="*/ 21336 w 42936"/>
              <a:gd name="T5" fmla="*/ 17494 h 39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36" h="39094" fill="none" extrusionOk="0">
                <a:moveTo>
                  <a:pt x="34005" y="0"/>
                </a:moveTo>
                <a:cubicBezTo>
                  <a:pt x="39615" y="4062"/>
                  <a:pt x="42936" y="10568"/>
                  <a:pt x="42936" y="17494"/>
                </a:cubicBezTo>
                <a:cubicBezTo>
                  <a:pt x="42936" y="29423"/>
                  <a:pt x="33265" y="39094"/>
                  <a:pt x="21336" y="39094"/>
                </a:cubicBezTo>
                <a:cubicBezTo>
                  <a:pt x="10706" y="39094"/>
                  <a:pt x="1656" y="31360"/>
                  <a:pt x="-1" y="20860"/>
                </a:cubicBezTo>
              </a:path>
              <a:path w="42936" h="39094" stroke="0" extrusionOk="0">
                <a:moveTo>
                  <a:pt x="34005" y="0"/>
                </a:moveTo>
                <a:cubicBezTo>
                  <a:pt x="39615" y="4062"/>
                  <a:pt x="42936" y="10568"/>
                  <a:pt x="42936" y="17494"/>
                </a:cubicBezTo>
                <a:cubicBezTo>
                  <a:pt x="42936" y="29423"/>
                  <a:pt x="33265" y="39094"/>
                  <a:pt x="21336" y="39094"/>
                </a:cubicBezTo>
                <a:cubicBezTo>
                  <a:pt x="10706" y="39094"/>
                  <a:pt x="1656" y="31360"/>
                  <a:pt x="-1" y="20860"/>
                </a:cubicBezTo>
                <a:lnTo>
                  <a:pt x="21336" y="17494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" name="Arc 26"/>
          <p:cNvSpPr/>
          <p:nvPr/>
        </p:nvSpPr>
        <p:spPr bwMode="auto">
          <a:xfrm>
            <a:off x="1067923" y="3937193"/>
            <a:ext cx="1290637" cy="458787"/>
          </a:xfrm>
          <a:custGeom>
            <a:avLst/>
            <a:gdLst>
              <a:gd name="G0" fmla="+- 21479 0 0"/>
              <a:gd name="G1" fmla="+- 2054 0 0"/>
              <a:gd name="G2" fmla="+- 21600 0 0"/>
              <a:gd name="T0" fmla="*/ 42981 w 43079"/>
              <a:gd name="T1" fmla="*/ 0 h 23654"/>
              <a:gd name="T2" fmla="*/ 0 w 43079"/>
              <a:gd name="T3" fmla="*/ 4340 h 23654"/>
              <a:gd name="T4" fmla="*/ 21479 w 43079"/>
              <a:gd name="T5" fmla="*/ 2054 h 23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079" h="23654" fill="none" extrusionOk="0">
                <a:moveTo>
                  <a:pt x="42981" y="-1"/>
                </a:moveTo>
                <a:cubicBezTo>
                  <a:pt x="43046" y="682"/>
                  <a:pt x="43079" y="1368"/>
                  <a:pt x="43079" y="2054"/>
                </a:cubicBezTo>
                <a:cubicBezTo>
                  <a:pt x="43079" y="13983"/>
                  <a:pt x="33408" y="23654"/>
                  <a:pt x="21479" y="23654"/>
                </a:cubicBezTo>
                <a:cubicBezTo>
                  <a:pt x="10434" y="23654"/>
                  <a:pt x="1169" y="15322"/>
                  <a:pt x="0" y="4339"/>
                </a:cubicBezTo>
              </a:path>
              <a:path w="43079" h="23654" stroke="0" extrusionOk="0">
                <a:moveTo>
                  <a:pt x="42981" y="-1"/>
                </a:moveTo>
                <a:cubicBezTo>
                  <a:pt x="43046" y="682"/>
                  <a:pt x="43079" y="1368"/>
                  <a:pt x="43079" y="2054"/>
                </a:cubicBezTo>
                <a:cubicBezTo>
                  <a:pt x="43079" y="13983"/>
                  <a:pt x="33408" y="23654"/>
                  <a:pt x="21479" y="23654"/>
                </a:cubicBezTo>
                <a:cubicBezTo>
                  <a:pt x="10434" y="23654"/>
                  <a:pt x="1169" y="15322"/>
                  <a:pt x="0" y="4339"/>
                </a:cubicBezTo>
                <a:lnTo>
                  <a:pt x="21479" y="2054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" name="Arc 28"/>
          <p:cNvSpPr/>
          <p:nvPr/>
        </p:nvSpPr>
        <p:spPr bwMode="auto">
          <a:xfrm>
            <a:off x="1063160" y="2943418"/>
            <a:ext cx="1143000" cy="455612"/>
          </a:xfrm>
          <a:custGeom>
            <a:avLst/>
            <a:gdLst>
              <a:gd name="G0" fmla="+- 21590 0 0"/>
              <a:gd name="G1" fmla="+- 21600 0 0"/>
              <a:gd name="G2" fmla="+- 21600 0 0"/>
              <a:gd name="T0" fmla="*/ 0 w 42846"/>
              <a:gd name="T1" fmla="*/ 20939 h 21600"/>
              <a:gd name="T2" fmla="*/ 42846 w 42846"/>
              <a:gd name="T3" fmla="*/ 17761 h 21600"/>
              <a:gd name="T4" fmla="*/ 21590 w 4284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846" h="21600" fill="none" extrusionOk="0">
                <a:moveTo>
                  <a:pt x="0" y="20939"/>
                </a:moveTo>
                <a:cubicBezTo>
                  <a:pt x="357" y="9272"/>
                  <a:pt x="9918" y="-1"/>
                  <a:pt x="21590" y="0"/>
                </a:cubicBezTo>
                <a:cubicBezTo>
                  <a:pt x="32038" y="0"/>
                  <a:pt x="40989" y="7478"/>
                  <a:pt x="42846" y="17760"/>
                </a:cubicBezTo>
              </a:path>
              <a:path w="42846" h="21600" stroke="0" extrusionOk="0">
                <a:moveTo>
                  <a:pt x="0" y="20939"/>
                </a:moveTo>
                <a:cubicBezTo>
                  <a:pt x="357" y="9272"/>
                  <a:pt x="9918" y="-1"/>
                  <a:pt x="21590" y="0"/>
                </a:cubicBezTo>
                <a:cubicBezTo>
                  <a:pt x="32038" y="0"/>
                  <a:pt x="40989" y="7478"/>
                  <a:pt x="42846" y="17760"/>
                </a:cubicBezTo>
                <a:lnTo>
                  <a:pt x="2159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" name="Arc 30"/>
          <p:cNvSpPr/>
          <p:nvPr/>
        </p:nvSpPr>
        <p:spPr bwMode="auto">
          <a:xfrm>
            <a:off x="377360" y="2103630"/>
            <a:ext cx="884238" cy="12239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342 w 35470"/>
              <a:gd name="T1" fmla="*/ 36889 h 36889"/>
              <a:gd name="T2" fmla="*/ 35470 w 35470"/>
              <a:gd name="T3" fmla="*/ 5042 h 36889"/>
              <a:gd name="T4" fmla="*/ 21600 w 35470"/>
              <a:gd name="T5" fmla="*/ 21600 h 36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470" h="36889" fill="none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671" y="-1"/>
                  <a:pt x="31582" y="1784"/>
                  <a:pt x="35470" y="5041"/>
                </a:cubicBezTo>
              </a:path>
              <a:path w="35470" h="36889" stroke="0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671" y="-1"/>
                  <a:pt x="31582" y="1784"/>
                  <a:pt x="35470" y="504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1444160" y="198933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2282360" y="328473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453560" y="336093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682160" y="9987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2739560" y="16083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Rectangle 37"/>
          <p:cNvSpPr>
            <a:spLocks noChangeArrowheads="1"/>
          </p:cNvSpPr>
          <p:nvPr/>
        </p:nvSpPr>
        <p:spPr bwMode="auto">
          <a:xfrm>
            <a:off x="1215560" y="42753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Rectangle 38"/>
          <p:cNvSpPr>
            <a:spLocks noChangeArrowheads="1"/>
          </p:cNvSpPr>
          <p:nvPr/>
        </p:nvSpPr>
        <p:spPr bwMode="auto">
          <a:xfrm>
            <a:off x="2968160" y="40467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1215560" y="29037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Rectangle 40"/>
          <p:cNvSpPr>
            <a:spLocks noChangeArrowheads="1"/>
          </p:cNvSpPr>
          <p:nvPr/>
        </p:nvSpPr>
        <p:spPr bwMode="auto">
          <a:xfrm>
            <a:off x="377360" y="22941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04800" y="228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例2 ：试作用于检测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串行输入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的8421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码的状态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9906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图和状态表。输入顺序是先高位后低位，当出现非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0" y="1828800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法数字1010～1111时,输出为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，否则输出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2590800"/>
            <a:ext cx="8186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”。</a:t>
            </a: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一组数输入完后均返回起始状态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69" name="Rectangle 1077"/>
          <p:cNvSpPr>
            <a:spLocks noChangeArrowheads="1"/>
          </p:cNvSpPr>
          <p:nvPr/>
        </p:nvSpPr>
        <p:spPr bwMode="auto">
          <a:xfrm>
            <a:off x="725958" y="4014355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？？？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1077"/>
          <p:cNvSpPr>
            <a:spLocks noChangeArrowheads="1"/>
          </p:cNvSpPr>
          <p:nvPr/>
        </p:nvSpPr>
        <p:spPr bwMode="auto">
          <a:xfrm>
            <a:off x="571472" y="6072206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参照：组合逻辑电路的设计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 flipH="1">
            <a:off x="2051720" y="3175575"/>
            <a:ext cx="1890210" cy="113116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077"/>
          <p:cNvSpPr>
            <a:spLocks noChangeArrowheads="1"/>
          </p:cNvSpPr>
          <p:nvPr/>
        </p:nvSpPr>
        <p:spPr bwMode="auto">
          <a:xfrm>
            <a:off x="2707138" y="4014065"/>
            <a:ext cx="3262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8421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码不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重叠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2" name="Rectangle 1077"/>
          <p:cNvSpPr>
            <a:spLocks noChangeArrowheads="1"/>
          </p:cNvSpPr>
          <p:nvPr/>
        </p:nvSpPr>
        <p:spPr bwMode="auto">
          <a:xfrm>
            <a:off x="500034" y="4857760"/>
            <a:ext cx="65453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的8421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码检测，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采用什么电路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 ？？？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45" name="Group 113"/>
          <p:cNvGrpSpPr/>
          <p:nvPr/>
        </p:nvGrpSpPr>
        <p:grpSpPr bwMode="auto">
          <a:xfrm>
            <a:off x="2627313" y="729567"/>
            <a:ext cx="2266950" cy="1647825"/>
            <a:chOff x="1514" y="378"/>
            <a:chExt cx="1428" cy="1038"/>
          </a:xfrm>
        </p:grpSpPr>
        <p:sp>
          <p:nvSpPr>
            <p:cNvPr id="69636" name="Oval 4"/>
            <p:cNvSpPr>
              <a:spLocks noChangeArrowheads="1"/>
            </p:cNvSpPr>
            <p:nvPr/>
          </p:nvSpPr>
          <p:spPr bwMode="auto">
            <a:xfrm>
              <a:off x="2570" y="384"/>
              <a:ext cx="372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2620" y="3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1514" y="984"/>
              <a:ext cx="372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1564" y="9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 flipH="1">
              <a:off x="1907" y="672"/>
              <a:ext cx="590" cy="38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>
              <a:off x="1872" y="47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54" name="Group 122"/>
          <p:cNvGrpSpPr/>
          <p:nvPr/>
        </p:nvGrpSpPr>
        <p:grpSpPr bwMode="auto">
          <a:xfrm>
            <a:off x="928688" y="3282267"/>
            <a:ext cx="793750" cy="1533525"/>
            <a:chOff x="444" y="1986"/>
            <a:chExt cx="500" cy="966"/>
          </a:xfrm>
        </p:grpSpPr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532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590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H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72" name="Line 40"/>
            <p:cNvSpPr>
              <a:spLocks noChangeShapeType="1"/>
            </p:cNvSpPr>
            <p:nvPr/>
          </p:nvSpPr>
          <p:spPr bwMode="auto">
            <a:xfrm flipH="1">
              <a:off x="785" y="1992"/>
              <a:ext cx="141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3" name="Rectangle 61"/>
            <p:cNvSpPr>
              <a:spLocks noChangeArrowheads="1"/>
            </p:cNvSpPr>
            <p:nvPr/>
          </p:nvSpPr>
          <p:spPr bwMode="auto">
            <a:xfrm>
              <a:off x="444" y="19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62" name="Group 130"/>
          <p:cNvGrpSpPr/>
          <p:nvPr/>
        </p:nvGrpSpPr>
        <p:grpSpPr bwMode="auto">
          <a:xfrm>
            <a:off x="611188" y="1081992"/>
            <a:ext cx="7940675" cy="4572000"/>
            <a:chOff x="244" y="600"/>
            <a:chExt cx="5002" cy="2880"/>
          </a:xfrm>
        </p:grpSpPr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724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>
              <a:off x="724" y="3480"/>
              <a:ext cx="4513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89" name="Line 57"/>
            <p:cNvSpPr>
              <a:spLocks noChangeShapeType="1"/>
            </p:cNvSpPr>
            <p:nvPr/>
          </p:nvSpPr>
          <p:spPr bwMode="auto">
            <a:xfrm flipV="1">
              <a:off x="5237" y="600"/>
              <a:ext cx="0" cy="28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0" name="Line 58"/>
            <p:cNvSpPr>
              <a:spLocks noChangeShapeType="1"/>
            </p:cNvSpPr>
            <p:nvPr/>
          </p:nvSpPr>
          <p:spPr bwMode="auto">
            <a:xfrm flipH="1">
              <a:off x="2932" y="600"/>
              <a:ext cx="231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4" name="Rectangle 62"/>
            <p:cNvSpPr>
              <a:spLocks noChangeArrowheads="1"/>
            </p:cNvSpPr>
            <p:nvPr/>
          </p:nvSpPr>
          <p:spPr bwMode="auto">
            <a:xfrm>
              <a:off x="244" y="28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95" name="Rectangle 63"/>
            <p:cNvSpPr>
              <a:spLocks noChangeArrowheads="1"/>
            </p:cNvSpPr>
            <p:nvPr/>
          </p:nvSpPr>
          <p:spPr bwMode="auto">
            <a:xfrm>
              <a:off x="244" y="3048"/>
              <a:ext cx="52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63" name="Group 131"/>
          <p:cNvGrpSpPr/>
          <p:nvPr/>
        </p:nvGrpSpPr>
        <p:grpSpPr bwMode="auto">
          <a:xfrm>
            <a:off x="1525588" y="4663392"/>
            <a:ext cx="793750" cy="990600"/>
            <a:chOff x="820" y="2856"/>
            <a:chExt cx="500" cy="624"/>
          </a:xfrm>
        </p:grpSpPr>
        <p:sp>
          <p:nvSpPr>
            <p:cNvPr id="69682" name="Line 50"/>
            <p:cNvSpPr>
              <a:spLocks noChangeShapeType="1"/>
            </p:cNvSpPr>
            <p:nvPr/>
          </p:nvSpPr>
          <p:spPr bwMode="auto">
            <a:xfrm>
              <a:off x="1311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820" y="28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820" y="309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64" name="Group 132"/>
          <p:cNvGrpSpPr/>
          <p:nvPr/>
        </p:nvGrpSpPr>
        <p:grpSpPr bwMode="auto">
          <a:xfrm>
            <a:off x="2509838" y="4701492"/>
            <a:ext cx="909637" cy="960438"/>
            <a:chOff x="1440" y="2880"/>
            <a:chExt cx="573" cy="605"/>
          </a:xfrm>
        </p:grpSpPr>
        <p:sp>
          <p:nvSpPr>
            <p:cNvPr id="69683" name="Line 51"/>
            <p:cNvSpPr>
              <a:spLocks noChangeShapeType="1"/>
            </p:cNvSpPr>
            <p:nvPr/>
          </p:nvSpPr>
          <p:spPr bwMode="auto">
            <a:xfrm>
              <a:off x="1932" y="2928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1444" y="2880"/>
              <a:ext cx="5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1440" y="3120"/>
              <a:ext cx="5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65" name="Group 133"/>
          <p:cNvGrpSpPr/>
          <p:nvPr/>
        </p:nvGrpSpPr>
        <p:grpSpPr bwMode="auto">
          <a:xfrm>
            <a:off x="3448050" y="4739592"/>
            <a:ext cx="973138" cy="922338"/>
            <a:chOff x="2031" y="2904"/>
            <a:chExt cx="613" cy="581"/>
          </a:xfrm>
        </p:grpSpPr>
        <p:sp>
          <p:nvSpPr>
            <p:cNvPr id="69684" name="Line 52"/>
            <p:cNvSpPr>
              <a:spLocks noChangeShapeType="1"/>
            </p:cNvSpPr>
            <p:nvPr/>
          </p:nvSpPr>
          <p:spPr bwMode="auto">
            <a:xfrm>
              <a:off x="2522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0" name="Rectangle 68"/>
            <p:cNvSpPr>
              <a:spLocks noChangeArrowheads="1"/>
            </p:cNvSpPr>
            <p:nvPr/>
          </p:nvSpPr>
          <p:spPr bwMode="auto">
            <a:xfrm>
              <a:off x="2031" y="2904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701" name="Rectangle 69"/>
            <p:cNvSpPr>
              <a:spLocks noChangeArrowheads="1"/>
            </p:cNvSpPr>
            <p:nvPr/>
          </p:nvSpPr>
          <p:spPr bwMode="auto">
            <a:xfrm>
              <a:off x="2031" y="312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66" name="Group 134"/>
          <p:cNvGrpSpPr/>
          <p:nvPr/>
        </p:nvGrpSpPr>
        <p:grpSpPr bwMode="auto">
          <a:xfrm>
            <a:off x="4495800" y="4701492"/>
            <a:ext cx="793750" cy="960438"/>
            <a:chOff x="2691" y="2880"/>
            <a:chExt cx="500" cy="605"/>
          </a:xfrm>
        </p:grpSpPr>
        <p:sp>
          <p:nvSpPr>
            <p:cNvPr id="69685" name="Line 53"/>
            <p:cNvSpPr>
              <a:spLocks noChangeShapeType="1"/>
            </p:cNvSpPr>
            <p:nvPr/>
          </p:nvSpPr>
          <p:spPr bwMode="auto">
            <a:xfrm>
              <a:off x="3182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2" name="Rectangle 70"/>
            <p:cNvSpPr>
              <a:spLocks noChangeArrowheads="1"/>
            </p:cNvSpPr>
            <p:nvPr/>
          </p:nvSpPr>
          <p:spPr bwMode="auto">
            <a:xfrm>
              <a:off x="2691" y="2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703" name="Rectangle 71"/>
            <p:cNvSpPr>
              <a:spLocks noChangeArrowheads="1"/>
            </p:cNvSpPr>
            <p:nvPr/>
          </p:nvSpPr>
          <p:spPr bwMode="auto">
            <a:xfrm>
              <a:off x="2691" y="312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67" name="Group 135"/>
          <p:cNvGrpSpPr/>
          <p:nvPr/>
        </p:nvGrpSpPr>
        <p:grpSpPr bwMode="auto">
          <a:xfrm>
            <a:off x="5481638" y="4701492"/>
            <a:ext cx="793750" cy="960438"/>
            <a:chOff x="3312" y="2880"/>
            <a:chExt cx="500" cy="605"/>
          </a:xfrm>
        </p:grpSpPr>
        <p:sp>
          <p:nvSpPr>
            <p:cNvPr id="69686" name="Line 54"/>
            <p:cNvSpPr>
              <a:spLocks noChangeShapeType="1"/>
            </p:cNvSpPr>
            <p:nvPr/>
          </p:nvSpPr>
          <p:spPr bwMode="auto">
            <a:xfrm>
              <a:off x="3759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4" name="Rectangle 72"/>
            <p:cNvSpPr>
              <a:spLocks noChangeArrowheads="1"/>
            </p:cNvSpPr>
            <p:nvPr/>
          </p:nvSpPr>
          <p:spPr bwMode="auto">
            <a:xfrm>
              <a:off x="3312" y="2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705" name="Rectangle 73"/>
            <p:cNvSpPr>
              <a:spLocks noChangeArrowheads="1"/>
            </p:cNvSpPr>
            <p:nvPr/>
          </p:nvSpPr>
          <p:spPr bwMode="auto">
            <a:xfrm>
              <a:off x="3312" y="312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68" name="Group 136"/>
          <p:cNvGrpSpPr/>
          <p:nvPr/>
        </p:nvGrpSpPr>
        <p:grpSpPr bwMode="auto">
          <a:xfrm>
            <a:off x="6337300" y="4739592"/>
            <a:ext cx="903288" cy="922338"/>
            <a:chOff x="3851" y="2904"/>
            <a:chExt cx="569" cy="581"/>
          </a:xfrm>
        </p:grpSpPr>
        <p:sp>
          <p:nvSpPr>
            <p:cNvPr id="69687" name="Line 55"/>
            <p:cNvSpPr>
              <a:spLocks noChangeShapeType="1"/>
            </p:cNvSpPr>
            <p:nvPr/>
          </p:nvSpPr>
          <p:spPr bwMode="auto">
            <a:xfrm>
              <a:off x="4342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6" name="Rectangle 74"/>
            <p:cNvSpPr>
              <a:spLocks noChangeArrowheads="1"/>
            </p:cNvSpPr>
            <p:nvPr/>
          </p:nvSpPr>
          <p:spPr bwMode="auto">
            <a:xfrm>
              <a:off x="3851" y="2904"/>
              <a:ext cx="5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707" name="Rectangle 75"/>
            <p:cNvSpPr>
              <a:spLocks noChangeArrowheads="1"/>
            </p:cNvSpPr>
            <p:nvPr/>
          </p:nvSpPr>
          <p:spPr bwMode="auto">
            <a:xfrm>
              <a:off x="3851" y="312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69" name="Group 137"/>
          <p:cNvGrpSpPr/>
          <p:nvPr/>
        </p:nvGrpSpPr>
        <p:grpSpPr bwMode="auto">
          <a:xfrm>
            <a:off x="7310438" y="4701492"/>
            <a:ext cx="793750" cy="960438"/>
            <a:chOff x="4464" y="2880"/>
            <a:chExt cx="500" cy="605"/>
          </a:xfrm>
        </p:grpSpPr>
        <p:sp>
          <p:nvSpPr>
            <p:cNvPr id="69688" name="Line 56"/>
            <p:cNvSpPr>
              <a:spLocks noChangeShapeType="1"/>
            </p:cNvSpPr>
            <p:nvPr/>
          </p:nvSpPr>
          <p:spPr bwMode="auto">
            <a:xfrm>
              <a:off x="4902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8" name="Rectangle 76"/>
            <p:cNvSpPr>
              <a:spLocks noChangeArrowheads="1"/>
            </p:cNvSpPr>
            <p:nvPr/>
          </p:nvSpPr>
          <p:spPr bwMode="auto">
            <a:xfrm>
              <a:off x="4464" y="2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709" name="Rectangle 77"/>
            <p:cNvSpPr>
              <a:spLocks noChangeArrowheads="1"/>
            </p:cNvSpPr>
            <p:nvPr/>
          </p:nvSpPr>
          <p:spPr bwMode="auto">
            <a:xfrm>
              <a:off x="4464" y="312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51" name="Group 119"/>
          <p:cNvGrpSpPr/>
          <p:nvPr/>
        </p:nvGrpSpPr>
        <p:grpSpPr bwMode="auto">
          <a:xfrm>
            <a:off x="3224213" y="1986867"/>
            <a:ext cx="917575" cy="1298575"/>
            <a:chOff x="1890" y="1170"/>
            <a:chExt cx="578" cy="818"/>
          </a:xfrm>
        </p:grpSpPr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1890" y="1320"/>
              <a:ext cx="306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auto">
            <a:xfrm>
              <a:off x="2068" y="1608"/>
              <a:ext cx="394" cy="3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2126" y="16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710" name="Rectangle 78"/>
            <p:cNvSpPr>
              <a:spLocks noChangeArrowheads="1"/>
            </p:cNvSpPr>
            <p:nvPr/>
          </p:nvSpPr>
          <p:spPr bwMode="auto">
            <a:xfrm>
              <a:off x="1968" y="117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55" name="Group 123"/>
          <p:cNvGrpSpPr/>
          <p:nvPr/>
        </p:nvGrpSpPr>
        <p:grpSpPr bwMode="auto">
          <a:xfrm>
            <a:off x="2058988" y="3206067"/>
            <a:ext cx="863600" cy="1609725"/>
            <a:chOff x="1156" y="1938"/>
            <a:chExt cx="544" cy="1014"/>
          </a:xfrm>
        </p:grpSpPr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1156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214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73" name="Line 41"/>
            <p:cNvSpPr>
              <a:spLocks noChangeShapeType="1"/>
            </p:cNvSpPr>
            <p:nvPr/>
          </p:nvSpPr>
          <p:spPr bwMode="auto">
            <a:xfrm>
              <a:off x="1209" y="1992"/>
              <a:ext cx="129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1" name="Rectangle 79"/>
            <p:cNvSpPr>
              <a:spLocks noChangeArrowheads="1"/>
            </p:cNvSpPr>
            <p:nvPr/>
          </p:nvSpPr>
          <p:spPr bwMode="auto">
            <a:xfrm>
              <a:off x="1200" y="19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56" name="Group 124"/>
          <p:cNvGrpSpPr/>
          <p:nvPr/>
        </p:nvGrpSpPr>
        <p:grpSpPr bwMode="auto">
          <a:xfrm>
            <a:off x="2820988" y="3215592"/>
            <a:ext cx="793750" cy="1600200"/>
            <a:chOff x="1636" y="1944"/>
            <a:chExt cx="500" cy="1008"/>
          </a:xfrm>
        </p:grpSpPr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1732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1790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74" name="Line 42"/>
            <p:cNvSpPr>
              <a:spLocks noChangeShapeType="1"/>
            </p:cNvSpPr>
            <p:nvPr/>
          </p:nvSpPr>
          <p:spPr bwMode="auto">
            <a:xfrm flipH="1">
              <a:off x="1987" y="1944"/>
              <a:ext cx="140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2" name="Rectangle 80"/>
            <p:cNvSpPr>
              <a:spLocks noChangeArrowheads="1"/>
            </p:cNvSpPr>
            <p:nvPr/>
          </p:nvSpPr>
          <p:spPr bwMode="auto">
            <a:xfrm>
              <a:off x="1636" y="19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57" name="Group 125"/>
          <p:cNvGrpSpPr/>
          <p:nvPr/>
        </p:nvGrpSpPr>
        <p:grpSpPr bwMode="auto">
          <a:xfrm>
            <a:off x="3963988" y="3206067"/>
            <a:ext cx="863600" cy="1609725"/>
            <a:chOff x="2356" y="1938"/>
            <a:chExt cx="544" cy="1014"/>
          </a:xfrm>
        </p:grpSpPr>
        <p:sp>
          <p:nvSpPr>
            <p:cNvPr id="69656" name="Oval 24"/>
            <p:cNvSpPr>
              <a:spLocks noChangeArrowheads="1"/>
            </p:cNvSpPr>
            <p:nvPr/>
          </p:nvSpPr>
          <p:spPr bwMode="auto">
            <a:xfrm>
              <a:off x="2356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2414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75" name="Line 43"/>
            <p:cNvSpPr>
              <a:spLocks noChangeShapeType="1"/>
            </p:cNvSpPr>
            <p:nvPr/>
          </p:nvSpPr>
          <p:spPr bwMode="auto">
            <a:xfrm>
              <a:off x="2409" y="1944"/>
              <a:ext cx="142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3" name="Rectangle 81"/>
            <p:cNvSpPr>
              <a:spLocks noChangeArrowheads="1"/>
            </p:cNvSpPr>
            <p:nvPr/>
          </p:nvSpPr>
          <p:spPr bwMode="auto">
            <a:xfrm>
              <a:off x="2400" y="19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49" name="Group 117"/>
          <p:cNvGrpSpPr/>
          <p:nvPr/>
        </p:nvGrpSpPr>
        <p:grpSpPr bwMode="auto">
          <a:xfrm>
            <a:off x="1601788" y="1843992"/>
            <a:ext cx="1014412" cy="1466850"/>
            <a:chOff x="868" y="1080"/>
            <a:chExt cx="639" cy="924"/>
          </a:xfrm>
        </p:grpSpPr>
        <p:sp>
          <p:nvSpPr>
            <p:cNvPr id="69642" name="Oval 10"/>
            <p:cNvSpPr>
              <a:spLocks noChangeArrowheads="1"/>
            </p:cNvSpPr>
            <p:nvPr/>
          </p:nvSpPr>
          <p:spPr bwMode="auto">
            <a:xfrm>
              <a:off x="868" y="1560"/>
              <a:ext cx="394" cy="4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926" y="155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68" name="Line 36"/>
            <p:cNvSpPr>
              <a:spLocks noChangeShapeType="1"/>
            </p:cNvSpPr>
            <p:nvPr/>
          </p:nvSpPr>
          <p:spPr bwMode="auto">
            <a:xfrm flipH="1">
              <a:off x="1200" y="1248"/>
              <a:ext cx="307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2" name="Rectangle 60"/>
            <p:cNvSpPr>
              <a:spLocks noChangeArrowheads="1"/>
            </p:cNvSpPr>
            <p:nvPr/>
          </p:nvSpPr>
          <p:spPr bwMode="auto">
            <a:xfrm>
              <a:off x="964" y="10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46" name="Group 114"/>
          <p:cNvGrpSpPr/>
          <p:nvPr/>
        </p:nvGrpSpPr>
        <p:grpSpPr bwMode="auto">
          <a:xfrm>
            <a:off x="4722813" y="1196292"/>
            <a:ext cx="2228850" cy="1143000"/>
            <a:chOff x="2834" y="696"/>
            <a:chExt cx="1404" cy="720"/>
          </a:xfrm>
        </p:grpSpPr>
        <p:sp>
          <p:nvSpPr>
            <p:cNvPr id="69640" name="Oval 8"/>
            <p:cNvSpPr>
              <a:spLocks noChangeArrowheads="1"/>
            </p:cNvSpPr>
            <p:nvPr/>
          </p:nvSpPr>
          <p:spPr bwMode="auto">
            <a:xfrm>
              <a:off x="3844" y="984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902" y="9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>
              <a:off x="3018" y="696"/>
              <a:ext cx="788" cy="49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4" name="Rectangle 82"/>
            <p:cNvSpPr>
              <a:spLocks noChangeArrowheads="1"/>
            </p:cNvSpPr>
            <p:nvPr/>
          </p:nvSpPr>
          <p:spPr bwMode="auto">
            <a:xfrm>
              <a:off x="2834" y="7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53" name="Group 121"/>
          <p:cNvGrpSpPr/>
          <p:nvPr/>
        </p:nvGrpSpPr>
        <p:grpSpPr bwMode="auto">
          <a:xfrm>
            <a:off x="7005638" y="1758267"/>
            <a:ext cx="860425" cy="1533525"/>
            <a:chOff x="4272" y="1026"/>
            <a:chExt cx="542" cy="966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420" y="156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4478" y="155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4281" y="1272"/>
              <a:ext cx="263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5" name="Rectangle 83"/>
            <p:cNvSpPr>
              <a:spLocks noChangeArrowheads="1"/>
            </p:cNvSpPr>
            <p:nvPr/>
          </p:nvSpPr>
          <p:spPr bwMode="auto">
            <a:xfrm>
              <a:off x="4272" y="102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61" name="Group 129"/>
          <p:cNvGrpSpPr/>
          <p:nvPr/>
        </p:nvGrpSpPr>
        <p:grpSpPr bwMode="auto">
          <a:xfrm>
            <a:off x="7697788" y="3206067"/>
            <a:ext cx="863600" cy="1609725"/>
            <a:chOff x="4708" y="1938"/>
            <a:chExt cx="544" cy="1014"/>
          </a:xfrm>
        </p:grpSpPr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708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4766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79" name="Line 47"/>
            <p:cNvSpPr>
              <a:spLocks noChangeShapeType="1"/>
            </p:cNvSpPr>
            <p:nvPr/>
          </p:nvSpPr>
          <p:spPr bwMode="auto">
            <a:xfrm>
              <a:off x="4761" y="1944"/>
              <a:ext cx="141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6" name="Rectangle 84"/>
            <p:cNvSpPr>
              <a:spLocks noChangeArrowheads="1"/>
            </p:cNvSpPr>
            <p:nvPr/>
          </p:nvSpPr>
          <p:spPr bwMode="auto">
            <a:xfrm>
              <a:off x="4752" y="19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52" name="Group 120"/>
          <p:cNvGrpSpPr/>
          <p:nvPr/>
        </p:nvGrpSpPr>
        <p:grpSpPr bwMode="auto">
          <a:xfrm>
            <a:off x="5411788" y="1996392"/>
            <a:ext cx="946150" cy="1295400"/>
            <a:chOff x="3268" y="1176"/>
            <a:chExt cx="596" cy="816"/>
          </a:xfrm>
        </p:grpSpPr>
        <p:sp>
          <p:nvSpPr>
            <p:cNvPr id="69646" name="Oval 14"/>
            <p:cNvSpPr>
              <a:spLocks noChangeArrowheads="1"/>
            </p:cNvSpPr>
            <p:nvPr/>
          </p:nvSpPr>
          <p:spPr bwMode="auto">
            <a:xfrm>
              <a:off x="3268" y="156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3326" y="155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70" name="Line 38"/>
            <p:cNvSpPr>
              <a:spLocks noChangeShapeType="1"/>
            </p:cNvSpPr>
            <p:nvPr/>
          </p:nvSpPr>
          <p:spPr bwMode="auto">
            <a:xfrm flipH="1">
              <a:off x="3648" y="1296"/>
              <a:ext cx="202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7" name="Rectangle 85"/>
            <p:cNvSpPr>
              <a:spLocks noChangeArrowheads="1"/>
            </p:cNvSpPr>
            <p:nvPr/>
          </p:nvSpPr>
          <p:spPr bwMode="auto">
            <a:xfrm>
              <a:off x="3364" y="117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58" name="Group 126"/>
          <p:cNvGrpSpPr/>
          <p:nvPr/>
        </p:nvGrpSpPr>
        <p:grpSpPr bwMode="auto">
          <a:xfrm>
            <a:off x="4802188" y="3215592"/>
            <a:ext cx="793750" cy="1600200"/>
            <a:chOff x="2884" y="1944"/>
            <a:chExt cx="500" cy="1008"/>
          </a:xfrm>
        </p:grpSpPr>
        <p:sp>
          <p:nvSpPr>
            <p:cNvPr id="69658" name="Oval 26"/>
            <p:cNvSpPr>
              <a:spLocks noChangeArrowheads="1"/>
            </p:cNvSpPr>
            <p:nvPr/>
          </p:nvSpPr>
          <p:spPr bwMode="auto">
            <a:xfrm>
              <a:off x="2980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3038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L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 flipH="1">
              <a:off x="3246" y="1992"/>
              <a:ext cx="129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8" name="Rectangle 86"/>
            <p:cNvSpPr>
              <a:spLocks noChangeArrowheads="1"/>
            </p:cNvSpPr>
            <p:nvPr/>
          </p:nvSpPr>
          <p:spPr bwMode="auto">
            <a:xfrm>
              <a:off x="2884" y="19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59" name="Group 127"/>
          <p:cNvGrpSpPr/>
          <p:nvPr/>
        </p:nvGrpSpPr>
        <p:grpSpPr bwMode="auto">
          <a:xfrm>
            <a:off x="5862638" y="3101292"/>
            <a:ext cx="793750" cy="1714500"/>
            <a:chOff x="3552" y="1872"/>
            <a:chExt cx="500" cy="1080"/>
          </a:xfrm>
        </p:grpSpPr>
        <p:sp>
          <p:nvSpPr>
            <p:cNvPr id="69660" name="Oval 28"/>
            <p:cNvSpPr>
              <a:spLocks noChangeArrowheads="1"/>
            </p:cNvSpPr>
            <p:nvPr/>
          </p:nvSpPr>
          <p:spPr bwMode="auto">
            <a:xfrm>
              <a:off x="3556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3614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3605" y="1944"/>
              <a:ext cx="140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9" name="Rectangle 87"/>
            <p:cNvSpPr>
              <a:spLocks noChangeArrowheads="1"/>
            </p:cNvSpPr>
            <p:nvPr/>
          </p:nvSpPr>
          <p:spPr bwMode="auto">
            <a:xfrm>
              <a:off x="3552" y="187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9760" name="Group 128"/>
          <p:cNvGrpSpPr/>
          <p:nvPr/>
        </p:nvGrpSpPr>
        <p:grpSpPr bwMode="auto">
          <a:xfrm>
            <a:off x="6572250" y="3063192"/>
            <a:ext cx="973138" cy="1752600"/>
            <a:chOff x="3999" y="1848"/>
            <a:chExt cx="613" cy="1104"/>
          </a:xfrm>
        </p:grpSpPr>
        <p:sp>
          <p:nvSpPr>
            <p:cNvPr id="69662" name="Oval 30"/>
            <p:cNvSpPr>
              <a:spLocks noChangeArrowheads="1"/>
            </p:cNvSpPr>
            <p:nvPr/>
          </p:nvSpPr>
          <p:spPr bwMode="auto">
            <a:xfrm>
              <a:off x="4132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4190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678" name="Line 46"/>
            <p:cNvSpPr>
              <a:spLocks noChangeShapeType="1"/>
            </p:cNvSpPr>
            <p:nvPr/>
          </p:nvSpPr>
          <p:spPr bwMode="auto">
            <a:xfrm flipH="1">
              <a:off x="4294" y="1944"/>
              <a:ext cx="152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20" name="Rectangle 88"/>
            <p:cNvSpPr>
              <a:spLocks noChangeArrowheads="1"/>
            </p:cNvSpPr>
            <p:nvPr/>
          </p:nvSpPr>
          <p:spPr bwMode="auto">
            <a:xfrm>
              <a:off x="3999" y="184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9770" name="Rectangle 138"/>
          <p:cNvSpPr>
            <a:spLocks noChangeArrowheads="1"/>
          </p:cNvSpPr>
          <p:nvPr/>
        </p:nvSpPr>
        <p:spPr bwMode="auto">
          <a:xfrm>
            <a:off x="161510" y="-3638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97" name="Rectangle 1081"/>
          <p:cNvSpPr>
            <a:spLocks noChangeArrowheads="1"/>
          </p:cNvSpPr>
          <p:nvPr/>
        </p:nvSpPr>
        <p:spPr bwMode="auto">
          <a:xfrm>
            <a:off x="468313" y="5782580"/>
            <a:ext cx="84248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以上红色边框包围的树状结构称为：二叉树结构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Binary-Tree or B-Tree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8298" name="Rectangle 1082"/>
          <p:cNvSpPr>
            <a:spLocks noChangeArrowheads="1"/>
          </p:cNvSpPr>
          <p:nvPr/>
        </p:nvSpPr>
        <p:spPr bwMode="auto">
          <a:xfrm>
            <a:off x="900113" y="729567"/>
            <a:ext cx="7559675" cy="41036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9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9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9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9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38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97" grpId="0"/>
      <p:bldP spid="1382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810000" y="2362200"/>
            <a:ext cx="2895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810000" y="457200"/>
            <a:ext cx="2895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2133600" y="533400"/>
            <a:ext cx="1752600" cy="485775"/>
          </a:xfrm>
          <a:prstGeom prst="rightArrow">
            <a:avLst>
              <a:gd name="adj1" fmla="val 50000"/>
              <a:gd name="adj2" fmla="val 90196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3048000" y="2895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3048000" y="16002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2514600" y="3276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2514600" y="1295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514600" y="1295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3048000" y="17526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3048000" y="1600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276600" y="160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3352800" y="106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3276600" y="15240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3352800" y="10668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AutoShape 21"/>
          <p:cNvSpPr>
            <a:spLocks noChangeArrowheads="1"/>
          </p:cNvSpPr>
          <p:nvPr/>
        </p:nvSpPr>
        <p:spPr bwMode="auto">
          <a:xfrm>
            <a:off x="6705600" y="533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6705600" y="1524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6705600" y="1219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7391400" y="1524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7696200" y="1219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>
            <a:off x="7162800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7162800" y="2514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7162800" y="3048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7162800" y="3048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flipH="1">
            <a:off x="6705600" y="25146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H="1" flipV="1">
            <a:off x="6705600" y="29718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4343400" y="8382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组合电路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4343400" y="28194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存储元件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1143000" y="371475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7620000" y="447675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6781800" y="3190875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2514600" y="3190875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457200" y="4191000"/>
            <a:ext cx="2552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当前时刻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4343400" y="4191000"/>
            <a:ext cx="356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当前的输入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457200" y="5029200"/>
            <a:ext cx="356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当前的输出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45" name="Rectangle 49"/>
          <p:cNvSpPr>
            <a:spLocks noChangeArrowheads="1"/>
          </p:cNvSpPr>
          <p:nvPr/>
        </p:nvSpPr>
        <p:spPr bwMode="auto">
          <a:xfrm>
            <a:off x="4343400" y="5029200"/>
            <a:ext cx="356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当前的状态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46" name="Rectangle 50"/>
          <p:cNvSpPr>
            <a:spLocks noChangeArrowheads="1"/>
          </p:cNvSpPr>
          <p:nvPr/>
        </p:nvSpPr>
        <p:spPr bwMode="auto">
          <a:xfrm>
            <a:off x="381000" y="5791200"/>
            <a:ext cx="4381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当前的激励输入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2" grpId="0" autoUpdateAnimBg="0" build="p"/>
      <p:bldP spid="29743" grpId="0" autoUpdateAnimBg="0" build="p"/>
      <p:bldP spid="29744" grpId="0" autoUpdateAnimBg="0" build="p"/>
      <p:bldP spid="29745" grpId="0" autoUpdateAnimBg="0" build="p"/>
      <p:bldP spid="29746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04800" y="1104900"/>
            <a:ext cx="810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   X=1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     X=1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752600" y="3810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 / 输出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019800" y="4572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 / 输出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04800" y="304800"/>
            <a:ext cx="8839200" cy="6324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304800" y="1752600"/>
            <a:ext cx="883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1524000" y="304800"/>
            <a:ext cx="0" cy="632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4343400" y="304800"/>
            <a:ext cx="0" cy="632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715000" y="304800"/>
            <a:ext cx="0" cy="632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1524000" y="1066800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5715000" y="10668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2819400" y="10668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7315200" y="1066800"/>
            <a:ext cx="0" cy="548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533400" y="59817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4876800" y="55245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A/1     A/1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4876800" y="49149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A/1     A/1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533400" y="49149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      L/0   M/0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4800600" y="43053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A/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A/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33400" y="43053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      J/0   K/0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4842030" y="37719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A/0     A/0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533400" y="36957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  H/0   I/0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4800600" y="31623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A/0     A/0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533400" y="31623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      F/0   G/0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4797025" y="26289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A/0     A/0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533400" y="26289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      D/0   E/0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4803880" y="19431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A/0     A/0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533400" y="19431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      B/0   C/0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533400" y="54483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      N/0   P/0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3" grpId="0" autoUpdateAnimBg="0" build="p"/>
      <p:bldP spid="70674" grpId="0" autoUpdateAnimBg="0" build="p"/>
      <p:bldP spid="70675" grpId="0" autoUpdateAnimBg="0" build="p"/>
      <p:bldP spid="70676" grpId="0" autoUpdateAnimBg="0" build="p"/>
      <p:bldP spid="70677" grpId="0" autoUpdateAnimBg="0" build="p"/>
      <p:bldP spid="70678" grpId="0" autoUpdateAnimBg="0" build="p"/>
      <p:bldP spid="70679" grpId="0" autoUpdateAnimBg="0" build="p"/>
      <p:bldP spid="70680" grpId="0" autoUpdateAnimBg="0" build="p"/>
      <p:bldP spid="70681" grpId="0" autoUpdateAnimBg="0" build="p"/>
      <p:bldP spid="70682" grpId="0" autoUpdateAnimBg="0" build="p"/>
      <p:bldP spid="70683" grpId="0" autoUpdateAnimBg="0" build="p"/>
      <p:bldP spid="70684" grpId="0" autoUpdateAnimBg="0" build="p"/>
      <p:bldP spid="70685" grpId="0" autoUpdateAnimBg="0" build="p"/>
      <p:bldP spid="70686" grpId="0" autoUpdateAnimBg="0" build="p"/>
      <p:bldP spid="70687" grpId="0" autoUpdateAnimBg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057400" y="2733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581400" y="2733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953000" y="2733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324600" y="2733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6248400" y="47148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800600" y="479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3581400" y="479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2133600" y="479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1744" name="Group 64"/>
          <p:cNvGrpSpPr/>
          <p:nvPr/>
        </p:nvGrpSpPr>
        <p:grpSpPr bwMode="auto">
          <a:xfrm>
            <a:off x="2895600" y="2276475"/>
            <a:ext cx="793750" cy="579438"/>
            <a:chOff x="1824" y="1434"/>
            <a:chExt cx="500" cy="365"/>
          </a:xfrm>
        </p:grpSpPr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1824" y="1776"/>
              <a:ext cx="4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1824" y="14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45" name="Group 65"/>
          <p:cNvGrpSpPr/>
          <p:nvPr/>
        </p:nvGrpSpPr>
        <p:grpSpPr bwMode="auto">
          <a:xfrm>
            <a:off x="4343400" y="2276475"/>
            <a:ext cx="793750" cy="579438"/>
            <a:chOff x="2736" y="1434"/>
            <a:chExt cx="500" cy="365"/>
          </a:xfrm>
        </p:grpSpPr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>
              <a:off x="2784" y="1776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9" name="Rectangle 29"/>
            <p:cNvSpPr>
              <a:spLocks noChangeArrowheads="1"/>
            </p:cNvSpPr>
            <p:nvPr/>
          </p:nvSpPr>
          <p:spPr bwMode="auto">
            <a:xfrm>
              <a:off x="2736" y="14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46" name="Group 66"/>
          <p:cNvGrpSpPr/>
          <p:nvPr/>
        </p:nvGrpSpPr>
        <p:grpSpPr bwMode="auto">
          <a:xfrm>
            <a:off x="5715000" y="2276475"/>
            <a:ext cx="793750" cy="579438"/>
            <a:chOff x="3600" y="1434"/>
            <a:chExt cx="500" cy="365"/>
          </a:xfrm>
        </p:grpSpPr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>
              <a:off x="3648" y="1776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0" name="Rectangle 30"/>
            <p:cNvSpPr>
              <a:spLocks noChangeArrowheads="1"/>
            </p:cNvSpPr>
            <p:nvPr/>
          </p:nvSpPr>
          <p:spPr bwMode="auto">
            <a:xfrm>
              <a:off x="3600" y="14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47" name="Group 67"/>
          <p:cNvGrpSpPr/>
          <p:nvPr/>
        </p:nvGrpSpPr>
        <p:grpSpPr bwMode="auto">
          <a:xfrm>
            <a:off x="7086600" y="3352800"/>
            <a:ext cx="793750" cy="1524000"/>
            <a:chOff x="4464" y="2112"/>
            <a:chExt cx="500" cy="960"/>
          </a:xfrm>
        </p:grpSpPr>
        <p:sp>
          <p:nvSpPr>
            <p:cNvPr id="71695" name="Line 15"/>
            <p:cNvSpPr>
              <a:spLocks noChangeShapeType="1"/>
            </p:cNvSpPr>
            <p:nvPr/>
          </p:nvSpPr>
          <p:spPr bwMode="auto">
            <a:xfrm>
              <a:off x="4512" y="2112"/>
              <a:ext cx="0" cy="96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4464" y="229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48" name="Group 68"/>
          <p:cNvGrpSpPr/>
          <p:nvPr/>
        </p:nvGrpSpPr>
        <p:grpSpPr bwMode="auto">
          <a:xfrm>
            <a:off x="5562600" y="5172075"/>
            <a:ext cx="869950" cy="579438"/>
            <a:chOff x="3504" y="3258"/>
            <a:chExt cx="548" cy="365"/>
          </a:xfrm>
        </p:grpSpPr>
        <p:sp>
          <p:nvSpPr>
            <p:cNvPr id="71696" name="Line 16"/>
            <p:cNvSpPr>
              <a:spLocks noChangeShapeType="1"/>
            </p:cNvSpPr>
            <p:nvPr/>
          </p:nvSpPr>
          <p:spPr bwMode="auto">
            <a:xfrm flipH="1">
              <a:off x="3504" y="3312"/>
              <a:ext cx="5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2" name="Rectangle 32"/>
            <p:cNvSpPr>
              <a:spLocks noChangeArrowheads="1"/>
            </p:cNvSpPr>
            <p:nvPr/>
          </p:nvSpPr>
          <p:spPr bwMode="auto">
            <a:xfrm>
              <a:off x="3552" y="32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49" name="Group 69"/>
          <p:cNvGrpSpPr/>
          <p:nvPr/>
        </p:nvGrpSpPr>
        <p:grpSpPr bwMode="auto">
          <a:xfrm>
            <a:off x="4267200" y="5172075"/>
            <a:ext cx="793750" cy="579438"/>
            <a:chOff x="2688" y="3258"/>
            <a:chExt cx="500" cy="365"/>
          </a:xfrm>
        </p:grpSpPr>
        <p:sp>
          <p:nvSpPr>
            <p:cNvPr id="71697" name="Line 17"/>
            <p:cNvSpPr>
              <a:spLocks noChangeShapeType="1"/>
            </p:cNvSpPr>
            <p:nvPr/>
          </p:nvSpPr>
          <p:spPr bwMode="auto">
            <a:xfrm flipH="1">
              <a:off x="2736" y="3312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3" name="Rectangle 33"/>
            <p:cNvSpPr>
              <a:spLocks noChangeArrowheads="1"/>
            </p:cNvSpPr>
            <p:nvPr/>
          </p:nvSpPr>
          <p:spPr bwMode="auto">
            <a:xfrm>
              <a:off x="2688" y="32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50" name="Group 70"/>
          <p:cNvGrpSpPr/>
          <p:nvPr/>
        </p:nvGrpSpPr>
        <p:grpSpPr bwMode="auto">
          <a:xfrm>
            <a:off x="2971800" y="5172075"/>
            <a:ext cx="793750" cy="579438"/>
            <a:chOff x="1872" y="3258"/>
            <a:chExt cx="500" cy="365"/>
          </a:xfrm>
        </p:grpSpPr>
        <p:sp>
          <p:nvSpPr>
            <p:cNvPr id="71698" name="Line 18"/>
            <p:cNvSpPr>
              <a:spLocks noChangeShapeType="1"/>
            </p:cNvSpPr>
            <p:nvPr/>
          </p:nvSpPr>
          <p:spPr bwMode="auto">
            <a:xfrm flipH="1">
              <a:off x="1872" y="3312"/>
              <a:ext cx="4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4" name="Rectangle 34"/>
            <p:cNvSpPr>
              <a:spLocks noChangeArrowheads="1"/>
            </p:cNvSpPr>
            <p:nvPr/>
          </p:nvSpPr>
          <p:spPr bwMode="auto">
            <a:xfrm>
              <a:off x="1872" y="32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51" name="Group 71"/>
          <p:cNvGrpSpPr/>
          <p:nvPr/>
        </p:nvGrpSpPr>
        <p:grpSpPr bwMode="auto">
          <a:xfrm>
            <a:off x="1447800" y="3276600"/>
            <a:ext cx="755650" cy="1752600"/>
            <a:chOff x="912" y="2064"/>
            <a:chExt cx="476" cy="1104"/>
          </a:xfrm>
        </p:grpSpPr>
        <p:sp>
          <p:nvSpPr>
            <p:cNvPr id="71699" name="Line 19"/>
            <p:cNvSpPr>
              <a:spLocks noChangeShapeType="1"/>
            </p:cNvSpPr>
            <p:nvPr/>
          </p:nvSpPr>
          <p:spPr bwMode="auto">
            <a:xfrm flipV="1">
              <a:off x="1344" y="2064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5" name="Rectangle 35"/>
            <p:cNvSpPr>
              <a:spLocks noChangeArrowheads="1"/>
            </p:cNvSpPr>
            <p:nvPr/>
          </p:nvSpPr>
          <p:spPr bwMode="auto">
            <a:xfrm>
              <a:off x="912" y="2448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71759" name="Group 79"/>
          <p:cNvGrpSpPr/>
          <p:nvPr/>
        </p:nvGrpSpPr>
        <p:grpSpPr bwMode="auto">
          <a:xfrm>
            <a:off x="2971800" y="3114675"/>
            <a:ext cx="793750" cy="579438"/>
            <a:chOff x="1872" y="1962"/>
            <a:chExt cx="500" cy="365"/>
          </a:xfrm>
        </p:grpSpPr>
        <p:sp>
          <p:nvSpPr>
            <p:cNvPr id="71707" name="Line 27"/>
            <p:cNvSpPr>
              <a:spLocks noChangeShapeType="1"/>
            </p:cNvSpPr>
            <p:nvPr/>
          </p:nvSpPr>
          <p:spPr bwMode="auto">
            <a:xfrm flipH="1">
              <a:off x="1872" y="2016"/>
              <a:ext cx="432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6" name="Rectangle 36"/>
            <p:cNvSpPr>
              <a:spLocks noChangeArrowheads="1"/>
            </p:cNvSpPr>
            <p:nvPr/>
          </p:nvSpPr>
          <p:spPr bwMode="auto">
            <a:xfrm>
              <a:off x="1872" y="196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58" name="Group 78"/>
          <p:cNvGrpSpPr/>
          <p:nvPr/>
        </p:nvGrpSpPr>
        <p:grpSpPr bwMode="auto">
          <a:xfrm>
            <a:off x="4343400" y="3190875"/>
            <a:ext cx="793750" cy="579438"/>
            <a:chOff x="2736" y="2010"/>
            <a:chExt cx="500" cy="365"/>
          </a:xfrm>
        </p:grpSpPr>
        <p:sp>
          <p:nvSpPr>
            <p:cNvPr id="71706" name="Line 26"/>
            <p:cNvSpPr>
              <a:spLocks noChangeShapeType="1"/>
            </p:cNvSpPr>
            <p:nvPr/>
          </p:nvSpPr>
          <p:spPr bwMode="auto">
            <a:xfrm flipH="1">
              <a:off x="2736" y="2064"/>
              <a:ext cx="432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7" name="Rectangle 37"/>
            <p:cNvSpPr>
              <a:spLocks noChangeArrowheads="1"/>
            </p:cNvSpPr>
            <p:nvPr/>
          </p:nvSpPr>
          <p:spPr bwMode="auto">
            <a:xfrm>
              <a:off x="2736" y="201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57" name="Group 77"/>
          <p:cNvGrpSpPr/>
          <p:nvPr/>
        </p:nvGrpSpPr>
        <p:grpSpPr bwMode="auto">
          <a:xfrm>
            <a:off x="5638800" y="3190875"/>
            <a:ext cx="793750" cy="579438"/>
            <a:chOff x="3552" y="2010"/>
            <a:chExt cx="500" cy="365"/>
          </a:xfrm>
        </p:grpSpPr>
        <p:sp>
          <p:nvSpPr>
            <p:cNvPr id="71705" name="Line 25"/>
            <p:cNvSpPr>
              <a:spLocks noChangeShapeType="1"/>
            </p:cNvSpPr>
            <p:nvPr/>
          </p:nvSpPr>
          <p:spPr bwMode="auto">
            <a:xfrm flipH="1">
              <a:off x="3600" y="2064"/>
              <a:ext cx="384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8" name="Rectangle 38"/>
            <p:cNvSpPr>
              <a:spLocks noChangeArrowheads="1"/>
            </p:cNvSpPr>
            <p:nvPr/>
          </p:nvSpPr>
          <p:spPr bwMode="auto">
            <a:xfrm>
              <a:off x="3552" y="201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56" name="Group 76"/>
          <p:cNvGrpSpPr/>
          <p:nvPr/>
        </p:nvGrpSpPr>
        <p:grpSpPr bwMode="auto">
          <a:xfrm>
            <a:off x="6400800" y="3276600"/>
            <a:ext cx="793750" cy="1447800"/>
            <a:chOff x="4032" y="2064"/>
            <a:chExt cx="500" cy="912"/>
          </a:xfrm>
        </p:grpSpPr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 flipV="1">
              <a:off x="4080" y="2064"/>
              <a:ext cx="0" cy="91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4032" y="234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55" name="Group 75"/>
          <p:cNvGrpSpPr/>
          <p:nvPr/>
        </p:nvGrpSpPr>
        <p:grpSpPr bwMode="auto">
          <a:xfrm>
            <a:off x="5486400" y="4257675"/>
            <a:ext cx="869950" cy="579438"/>
            <a:chOff x="3456" y="2682"/>
            <a:chExt cx="548" cy="365"/>
          </a:xfrm>
        </p:grpSpPr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>
              <a:off x="3456" y="3024"/>
              <a:ext cx="528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0" name="Rectangle 40"/>
            <p:cNvSpPr>
              <a:spLocks noChangeArrowheads="1"/>
            </p:cNvSpPr>
            <p:nvPr/>
          </p:nvSpPr>
          <p:spPr bwMode="auto">
            <a:xfrm>
              <a:off x="3504" y="268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54" name="Group 74"/>
          <p:cNvGrpSpPr/>
          <p:nvPr/>
        </p:nvGrpSpPr>
        <p:grpSpPr bwMode="auto">
          <a:xfrm>
            <a:off x="4191000" y="4257675"/>
            <a:ext cx="793750" cy="579438"/>
            <a:chOff x="2640" y="2682"/>
            <a:chExt cx="500" cy="365"/>
          </a:xfrm>
        </p:grpSpPr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>
              <a:off x="2640" y="3024"/>
              <a:ext cx="480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1" name="Rectangle 41"/>
            <p:cNvSpPr>
              <a:spLocks noChangeArrowheads="1"/>
            </p:cNvSpPr>
            <p:nvPr/>
          </p:nvSpPr>
          <p:spPr bwMode="auto">
            <a:xfrm>
              <a:off x="2640" y="268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53" name="Group 73"/>
          <p:cNvGrpSpPr/>
          <p:nvPr/>
        </p:nvGrpSpPr>
        <p:grpSpPr bwMode="auto">
          <a:xfrm>
            <a:off x="2971800" y="4181475"/>
            <a:ext cx="793750" cy="619125"/>
            <a:chOff x="1872" y="2634"/>
            <a:chExt cx="500" cy="390"/>
          </a:xfrm>
        </p:grpSpPr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>
              <a:off x="1920" y="3024"/>
              <a:ext cx="432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2" name="Rectangle 42"/>
            <p:cNvSpPr>
              <a:spLocks noChangeArrowheads="1"/>
            </p:cNvSpPr>
            <p:nvPr/>
          </p:nvSpPr>
          <p:spPr bwMode="auto">
            <a:xfrm>
              <a:off x="1872" y="26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1752" name="Group 72"/>
          <p:cNvGrpSpPr/>
          <p:nvPr/>
        </p:nvGrpSpPr>
        <p:grpSpPr bwMode="auto">
          <a:xfrm>
            <a:off x="2209800" y="3352800"/>
            <a:ext cx="793750" cy="1524000"/>
            <a:chOff x="1392" y="2112"/>
            <a:chExt cx="500" cy="960"/>
          </a:xfrm>
        </p:grpSpPr>
        <p:sp>
          <p:nvSpPr>
            <p:cNvPr id="71700" name="Line 20"/>
            <p:cNvSpPr>
              <a:spLocks noChangeShapeType="1"/>
            </p:cNvSpPr>
            <p:nvPr/>
          </p:nvSpPr>
          <p:spPr bwMode="auto">
            <a:xfrm>
              <a:off x="1824" y="2112"/>
              <a:ext cx="0" cy="9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3" name="Rectangle 43"/>
            <p:cNvSpPr>
              <a:spLocks noChangeArrowheads="1"/>
            </p:cNvSpPr>
            <p:nvPr/>
          </p:nvSpPr>
          <p:spPr bwMode="auto">
            <a:xfrm>
              <a:off x="1392" y="234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1740" name="Rectangle 60"/>
          <p:cNvSpPr>
            <a:spLocks noChangeArrowheads="1"/>
          </p:cNvSpPr>
          <p:nvPr/>
        </p:nvSpPr>
        <p:spPr bwMode="auto">
          <a:xfrm>
            <a:off x="831850" y="3048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例3：试设计三位二进制加/减法(可逆)计数器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0" y="11430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的状态图和状态表。若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作减法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作加法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914400" y="952500"/>
            <a:ext cx="266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419600" y="419100"/>
            <a:ext cx="286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343400" y="11430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X=0   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762000" y="381000"/>
            <a:ext cx="7315200" cy="518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762000" y="1676400"/>
            <a:ext cx="7315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3962400" y="381000"/>
            <a:ext cx="0" cy="518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962400" y="1066800"/>
            <a:ext cx="411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6019800" y="10668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914400" y="17907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0    0      111/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001/0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914400" y="22479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0    1      000/0     010/0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914400" y="27051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1    0      001/0     011/0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914400" y="31242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    1    1      010/0     100/0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914400" y="35814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0    0      011/0     101/0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914400" y="40767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0    1      100/0     110/0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914400" y="45339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    0      101/0     111/0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914400" y="49911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  1    1      110/0     000/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928794" y="5929330"/>
            <a:ext cx="5357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作减法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作加法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9" grpId="0" autoUpdateAnimBg="0" build="p"/>
      <p:bldP spid="72720" grpId="0" autoUpdateAnimBg="0" build="p"/>
      <p:bldP spid="72721" grpId="0" autoUpdateAnimBg="0" build="p"/>
      <p:bldP spid="72722" grpId="0" autoUpdateAnimBg="0" build="p"/>
      <p:bldP spid="72723" grpId="0" autoUpdateAnimBg="0" build="p"/>
      <p:bldP spid="72724" grpId="0" autoUpdateAnimBg="0" build="p"/>
      <p:bldP spid="72725" grpId="0" autoUpdateAnimBg="0" build="p"/>
      <p:bldP spid="72726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-180975" y="304800"/>
            <a:ext cx="938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例4：设某同步时序电路输入为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Y,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在同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-25940" y="914400"/>
            <a:ext cx="92801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一时间内，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不能同时为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约束条件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1524000"/>
            <a:ext cx="90059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输入了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3个或3个以上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然后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再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2133600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时，电路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Y=1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并返回初始状态。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0" y="2819400"/>
            <a:ext cx="9074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则无论电路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处在那个状态，只要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均为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0" y="3429000"/>
            <a:ext cx="8186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，并返回初始状态。设初始状态为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48" name="Rectangle 1036"/>
          <p:cNvSpPr>
            <a:spLocks noChangeArrowheads="1"/>
          </p:cNvSpPr>
          <p:nvPr/>
        </p:nvSpPr>
        <p:spPr bwMode="auto">
          <a:xfrm>
            <a:off x="-18510" y="4296657"/>
            <a:ext cx="374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设初始状态为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49" name="Rectangle 1037"/>
          <p:cNvSpPr>
            <a:spLocks noChangeArrowheads="1"/>
          </p:cNvSpPr>
          <p:nvPr/>
        </p:nvSpPr>
        <p:spPr bwMode="auto">
          <a:xfrm>
            <a:off x="-18510" y="4937125"/>
            <a:ext cx="70230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，电路的状态为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50" name="Rectangle 1038"/>
          <p:cNvSpPr>
            <a:spLocks noChangeArrowheads="1"/>
          </p:cNvSpPr>
          <p:nvPr/>
        </p:nvSpPr>
        <p:spPr bwMode="auto">
          <a:xfrm>
            <a:off x="-40190" y="5586413"/>
            <a:ext cx="70230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，电路的状态为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351" name="Rectangle 1039"/>
          <p:cNvSpPr>
            <a:spLocks noChangeArrowheads="1"/>
          </p:cNvSpPr>
          <p:nvPr/>
        </p:nvSpPr>
        <p:spPr bwMode="auto">
          <a:xfrm>
            <a:off x="-63515" y="6165850"/>
            <a:ext cx="92801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输入了3个或3个以上的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，电路的状态为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8" grpId="0"/>
      <p:bldP spid="142349" grpId="0"/>
      <p:bldP spid="142350" grpId="0"/>
      <p:bldP spid="14235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5334000" y="2133600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048000" y="2133600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5257800" y="4191000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34290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7150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5562600" y="4419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3048000" y="4191000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3429000" y="4419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4809" name="Group 57"/>
          <p:cNvGrpSpPr/>
          <p:nvPr/>
        </p:nvGrpSpPr>
        <p:grpSpPr bwMode="auto">
          <a:xfrm>
            <a:off x="3721100" y="904875"/>
            <a:ext cx="1771650" cy="1308100"/>
            <a:chOff x="2344" y="570"/>
            <a:chExt cx="1116" cy="824"/>
          </a:xfrm>
        </p:grpSpPr>
        <p:sp>
          <p:nvSpPr>
            <p:cNvPr id="74759" name="Arc 7"/>
            <p:cNvSpPr/>
            <p:nvPr/>
          </p:nvSpPr>
          <p:spPr bwMode="auto">
            <a:xfrm>
              <a:off x="2344" y="963"/>
              <a:ext cx="1116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2544" y="57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812" name="Group 60"/>
          <p:cNvGrpSpPr/>
          <p:nvPr/>
        </p:nvGrpSpPr>
        <p:grpSpPr bwMode="auto">
          <a:xfrm>
            <a:off x="6324600" y="2819400"/>
            <a:ext cx="1682750" cy="1771650"/>
            <a:chOff x="3984" y="1776"/>
            <a:chExt cx="1060" cy="1116"/>
          </a:xfrm>
        </p:grpSpPr>
        <p:sp>
          <p:nvSpPr>
            <p:cNvPr id="74766" name="Arc 14"/>
            <p:cNvSpPr/>
            <p:nvPr/>
          </p:nvSpPr>
          <p:spPr bwMode="auto">
            <a:xfrm rot="5400000">
              <a:off x="3642" y="2118"/>
              <a:ext cx="1116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4416" y="186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815" name="Group 63"/>
          <p:cNvGrpSpPr/>
          <p:nvPr/>
        </p:nvGrpSpPr>
        <p:grpSpPr bwMode="auto">
          <a:xfrm>
            <a:off x="3810000" y="5181600"/>
            <a:ext cx="1771650" cy="1255713"/>
            <a:chOff x="2400" y="3264"/>
            <a:chExt cx="1116" cy="791"/>
          </a:xfrm>
        </p:grpSpPr>
        <p:sp>
          <p:nvSpPr>
            <p:cNvPr id="74768" name="Arc 16"/>
            <p:cNvSpPr/>
            <p:nvPr/>
          </p:nvSpPr>
          <p:spPr bwMode="auto">
            <a:xfrm flipV="1">
              <a:off x="2400" y="3264"/>
              <a:ext cx="1116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2736" y="369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817" name="Group 65"/>
          <p:cNvGrpSpPr/>
          <p:nvPr/>
        </p:nvGrpSpPr>
        <p:grpSpPr bwMode="auto">
          <a:xfrm>
            <a:off x="1524000" y="2743200"/>
            <a:ext cx="1598613" cy="1771650"/>
            <a:chOff x="960" y="1728"/>
            <a:chExt cx="1007" cy="1116"/>
          </a:xfrm>
        </p:grpSpPr>
        <p:sp>
          <p:nvSpPr>
            <p:cNvPr id="74767" name="Arc 15"/>
            <p:cNvSpPr/>
            <p:nvPr/>
          </p:nvSpPr>
          <p:spPr bwMode="auto">
            <a:xfrm rot="-5400000">
              <a:off x="1194" y="2070"/>
              <a:ext cx="1116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960" y="205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810" name="Group 58"/>
          <p:cNvGrpSpPr/>
          <p:nvPr/>
        </p:nvGrpSpPr>
        <p:grpSpPr bwMode="auto">
          <a:xfrm>
            <a:off x="5945188" y="904875"/>
            <a:ext cx="1071562" cy="1541463"/>
            <a:chOff x="3745" y="570"/>
            <a:chExt cx="675" cy="971"/>
          </a:xfrm>
        </p:grpSpPr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3792" y="57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80" name="Arc 28"/>
            <p:cNvSpPr/>
            <p:nvPr/>
          </p:nvSpPr>
          <p:spPr bwMode="auto">
            <a:xfrm>
              <a:off x="3745" y="961"/>
              <a:ext cx="675" cy="5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3200"/>
                <a:gd name="T2" fmla="*/ 17318 w 43200"/>
                <a:gd name="T3" fmla="*/ 4277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161" y="43200"/>
                    <a:pt x="18727" y="43056"/>
                    <a:pt x="17317" y="42771"/>
                  </a:cubicBezTo>
                </a:path>
                <a:path w="43200" h="43200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161" y="43200"/>
                    <a:pt x="18727" y="43056"/>
                    <a:pt x="17317" y="4277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813" name="Group 61"/>
          <p:cNvGrpSpPr/>
          <p:nvPr/>
        </p:nvGrpSpPr>
        <p:grpSpPr bwMode="auto">
          <a:xfrm>
            <a:off x="6169025" y="4725988"/>
            <a:ext cx="2066925" cy="920750"/>
            <a:chOff x="3886" y="2977"/>
            <a:chExt cx="1302" cy="580"/>
          </a:xfrm>
        </p:grpSpPr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4560" y="301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82" name="Arc 30"/>
            <p:cNvSpPr/>
            <p:nvPr/>
          </p:nvSpPr>
          <p:spPr bwMode="auto">
            <a:xfrm>
              <a:off x="3886" y="2977"/>
              <a:ext cx="675" cy="5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566 w 43200"/>
                <a:gd name="T1" fmla="*/ 6091 h 43200"/>
                <a:gd name="T2" fmla="*/ 10 w 43200"/>
                <a:gd name="T3" fmla="*/ 2093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6565" y="6090"/>
                  </a:moveTo>
                  <a:cubicBezTo>
                    <a:pt x="10595" y="2184"/>
                    <a:pt x="1598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376"/>
                    <a:pt x="3" y="21153"/>
                    <a:pt x="10" y="20930"/>
                  </a:cubicBezTo>
                </a:path>
                <a:path w="43200" h="43200" stroke="0" extrusionOk="0">
                  <a:moveTo>
                    <a:pt x="6565" y="6090"/>
                  </a:moveTo>
                  <a:cubicBezTo>
                    <a:pt x="10595" y="2184"/>
                    <a:pt x="1598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376"/>
                    <a:pt x="3" y="21153"/>
                    <a:pt x="10" y="209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811" name="Group 59"/>
          <p:cNvGrpSpPr/>
          <p:nvPr/>
        </p:nvGrpSpPr>
        <p:grpSpPr bwMode="auto">
          <a:xfrm>
            <a:off x="3886200" y="2581275"/>
            <a:ext cx="1771650" cy="847725"/>
            <a:chOff x="2448" y="1626"/>
            <a:chExt cx="1116" cy="534"/>
          </a:xfrm>
        </p:grpSpPr>
        <p:sp>
          <p:nvSpPr>
            <p:cNvPr id="74788" name="Arc 36"/>
            <p:cNvSpPr/>
            <p:nvPr/>
          </p:nvSpPr>
          <p:spPr bwMode="auto">
            <a:xfrm flipV="1">
              <a:off x="2448" y="1968"/>
              <a:ext cx="1116" cy="192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0" name="Rectangle 38"/>
            <p:cNvSpPr>
              <a:spLocks noChangeArrowheads="1"/>
            </p:cNvSpPr>
            <p:nvPr/>
          </p:nvSpPr>
          <p:spPr bwMode="auto">
            <a:xfrm>
              <a:off x="2640" y="162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814" name="Group 62"/>
          <p:cNvGrpSpPr/>
          <p:nvPr/>
        </p:nvGrpSpPr>
        <p:grpSpPr bwMode="auto">
          <a:xfrm>
            <a:off x="3505200" y="3200400"/>
            <a:ext cx="1987550" cy="1447800"/>
            <a:chOff x="2208" y="2016"/>
            <a:chExt cx="1252" cy="912"/>
          </a:xfrm>
        </p:grpSpPr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flipH="1" flipV="1">
              <a:off x="2208" y="2016"/>
              <a:ext cx="1104" cy="91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93" name="Rectangle 41"/>
            <p:cNvSpPr>
              <a:spLocks noChangeArrowheads="1"/>
            </p:cNvSpPr>
            <p:nvPr/>
          </p:nvSpPr>
          <p:spPr bwMode="auto">
            <a:xfrm>
              <a:off x="2832" y="229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816" name="Group 64"/>
          <p:cNvGrpSpPr/>
          <p:nvPr/>
        </p:nvGrpSpPr>
        <p:grpSpPr bwMode="auto">
          <a:xfrm>
            <a:off x="1524000" y="4724400"/>
            <a:ext cx="2055813" cy="1103313"/>
            <a:chOff x="960" y="2976"/>
            <a:chExt cx="1295" cy="695"/>
          </a:xfrm>
        </p:grpSpPr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960" y="301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84" name="Arc 32"/>
            <p:cNvSpPr/>
            <p:nvPr/>
          </p:nvSpPr>
          <p:spPr bwMode="auto">
            <a:xfrm>
              <a:off x="1584" y="2976"/>
              <a:ext cx="671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2952 w 42952"/>
                <a:gd name="T1" fmla="*/ 24865 h 43200"/>
                <a:gd name="T2" fmla="*/ 23067 w 42952"/>
                <a:gd name="T3" fmla="*/ 50 h 43200"/>
                <a:gd name="T4" fmla="*/ 21600 w 4295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52" h="43200" fill="none" extrusionOk="0">
                  <a:moveTo>
                    <a:pt x="42951" y="24864"/>
                  </a:moveTo>
                  <a:cubicBezTo>
                    <a:pt x="41339" y="35410"/>
                    <a:pt x="322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89" y="-1"/>
                    <a:pt x="22578" y="16"/>
                    <a:pt x="23067" y="49"/>
                  </a:cubicBezTo>
                </a:path>
                <a:path w="42952" h="43200" stroke="0" extrusionOk="0">
                  <a:moveTo>
                    <a:pt x="42951" y="24864"/>
                  </a:moveTo>
                  <a:cubicBezTo>
                    <a:pt x="41339" y="35410"/>
                    <a:pt x="322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89" y="-1"/>
                    <a:pt x="22578" y="16"/>
                    <a:pt x="23067" y="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4" name="Rectangle 42"/>
            <p:cNvSpPr>
              <a:spLocks noChangeArrowheads="1"/>
            </p:cNvSpPr>
            <p:nvPr/>
          </p:nvSpPr>
          <p:spPr bwMode="auto">
            <a:xfrm>
              <a:off x="960" y="330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24000" y="1219200"/>
            <a:ext cx="1984375" cy="1365250"/>
            <a:chOff x="1524000" y="1219200"/>
            <a:chExt cx="1984375" cy="1365250"/>
          </a:xfrm>
        </p:grpSpPr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1524000" y="1219200"/>
              <a:ext cx="10668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86" name="Arc 34"/>
            <p:cNvSpPr/>
            <p:nvPr/>
          </p:nvSpPr>
          <p:spPr bwMode="auto">
            <a:xfrm>
              <a:off x="2438400" y="1600200"/>
              <a:ext cx="1069975" cy="9842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3011 w 43200"/>
                <a:gd name="T3" fmla="*/ 2445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9" name="Rectangle 37"/>
            <p:cNvSpPr>
              <a:spLocks noChangeArrowheads="1"/>
            </p:cNvSpPr>
            <p:nvPr/>
          </p:nvSpPr>
          <p:spPr bwMode="auto">
            <a:xfrm>
              <a:off x="1524000" y="1666875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4795" name="Rectangle 43"/>
          <p:cNvSpPr>
            <a:spLocks noChangeArrowheads="1"/>
          </p:cNvSpPr>
          <p:nvPr/>
        </p:nvSpPr>
        <p:spPr bwMode="auto">
          <a:xfrm>
            <a:off x="2362200" y="371475"/>
            <a:ext cx="16882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/ Y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743200" y="2562225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 / 输出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28600" y="2590800"/>
            <a:ext cx="6629400" cy="403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990600" y="2590800"/>
            <a:ext cx="0" cy="403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228600" y="38100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2514600" y="30480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4038600" y="30480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5486400" y="30480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990600" y="3048000"/>
            <a:ext cx="586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57200" y="59436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 D/0       A/1       D/0      d/d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228600" y="5257800"/>
            <a:ext cx="617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     C/0       A/0       D/0      d/d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457200" y="46482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     B/0       A/0       C/0      d/d</a:t>
            </a:r>
            <a:endParaRPr lang="en-US" altLang="zh-CN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304800" y="4010025"/>
            <a:ext cx="612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   A/0       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  d/d</a:t>
            </a:r>
            <a:endParaRPr lang="en-US" altLang="zh-CN" sz="24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228600" y="3095625"/>
            <a:ext cx="648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 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=01   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=11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95" name="Oval 19"/>
          <p:cNvSpPr>
            <a:spLocks noChangeArrowheads="1"/>
          </p:cNvSpPr>
          <p:nvPr/>
        </p:nvSpPr>
        <p:spPr bwMode="auto">
          <a:xfrm>
            <a:off x="5334000" y="5334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796" name="Oval 20"/>
          <p:cNvSpPr>
            <a:spLocks noChangeArrowheads="1"/>
          </p:cNvSpPr>
          <p:nvPr/>
        </p:nvSpPr>
        <p:spPr bwMode="auto">
          <a:xfrm>
            <a:off x="7239000" y="5334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7086600" y="1828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798" name="Oval 22"/>
          <p:cNvSpPr>
            <a:spLocks noChangeArrowheads="1"/>
          </p:cNvSpPr>
          <p:nvPr/>
        </p:nvSpPr>
        <p:spPr bwMode="auto">
          <a:xfrm>
            <a:off x="5334000" y="1828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799" name="Arc 23"/>
          <p:cNvSpPr/>
          <p:nvPr/>
        </p:nvSpPr>
        <p:spPr bwMode="auto">
          <a:xfrm>
            <a:off x="4878388" y="382588"/>
            <a:ext cx="536575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736 w 43200"/>
              <a:gd name="T1" fmla="*/ 40674 h 43200"/>
              <a:gd name="T2" fmla="*/ 43177 w 43200"/>
              <a:gd name="T3" fmla="*/ 2259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1736" y="40674"/>
                </a:moveTo>
                <a:cubicBezTo>
                  <a:pt x="28614" y="42332"/>
                  <a:pt x="2513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932"/>
                  <a:pt x="43192" y="22264"/>
                  <a:pt x="43176" y="22596"/>
                </a:cubicBezTo>
              </a:path>
              <a:path w="43200" h="43200" stroke="0" extrusionOk="0">
                <a:moveTo>
                  <a:pt x="31736" y="40674"/>
                </a:moveTo>
                <a:cubicBezTo>
                  <a:pt x="28614" y="42332"/>
                  <a:pt x="2513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932"/>
                  <a:pt x="43192" y="22264"/>
                  <a:pt x="43176" y="22596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801" name="Arc 25"/>
          <p:cNvSpPr/>
          <p:nvPr/>
        </p:nvSpPr>
        <p:spPr bwMode="auto">
          <a:xfrm>
            <a:off x="7772400" y="382588"/>
            <a:ext cx="531813" cy="533400"/>
          </a:xfrm>
          <a:custGeom>
            <a:avLst/>
            <a:gdLst>
              <a:gd name="G0" fmla="+- 21231 0 0"/>
              <a:gd name="G1" fmla="+- 21600 0 0"/>
              <a:gd name="G2" fmla="+- 21600 0 0"/>
              <a:gd name="T0" fmla="*/ 0 w 42831"/>
              <a:gd name="T1" fmla="*/ 17623 h 43200"/>
              <a:gd name="T2" fmla="*/ 9924 w 42831"/>
              <a:gd name="T3" fmla="*/ 40004 h 43200"/>
              <a:gd name="T4" fmla="*/ 21231 w 4283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831" h="43200" fill="none" extrusionOk="0">
                <a:moveTo>
                  <a:pt x="0" y="17623"/>
                </a:moveTo>
                <a:cubicBezTo>
                  <a:pt x="1914" y="7405"/>
                  <a:pt x="10835" y="-1"/>
                  <a:pt x="21231" y="0"/>
                </a:cubicBezTo>
                <a:cubicBezTo>
                  <a:pt x="33160" y="0"/>
                  <a:pt x="42831" y="9670"/>
                  <a:pt x="42831" y="21600"/>
                </a:cubicBezTo>
                <a:cubicBezTo>
                  <a:pt x="42831" y="33529"/>
                  <a:pt x="33160" y="43200"/>
                  <a:pt x="21231" y="43200"/>
                </a:cubicBezTo>
                <a:cubicBezTo>
                  <a:pt x="17239" y="43200"/>
                  <a:pt x="13325" y="42093"/>
                  <a:pt x="9923" y="40004"/>
                </a:cubicBezTo>
              </a:path>
              <a:path w="42831" h="43200" stroke="0" extrusionOk="0">
                <a:moveTo>
                  <a:pt x="0" y="17623"/>
                </a:moveTo>
                <a:cubicBezTo>
                  <a:pt x="1914" y="7405"/>
                  <a:pt x="10835" y="-1"/>
                  <a:pt x="21231" y="0"/>
                </a:cubicBezTo>
                <a:cubicBezTo>
                  <a:pt x="33160" y="0"/>
                  <a:pt x="42831" y="9670"/>
                  <a:pt x="42831" y="21600"/>
                </a:cubicBezTo>
                <a:cubicBezTo>
                  <a:pt x="42831" y="33529"/>
                  <a:pt x="33160" y="43200"/>
                  <a:pt x="21231" y="43200"/>
                </a:cubicBezTo>
                <a:cubicBezTo>
                  <a:pt x="17239" y="43200"/>
                  <a:pt x="13325" y="42093"/>
                  <a:pt x="9923" y="40004"/>
                </a:cubicBezTo>
                <a:lnTo>
                  <a:pt x="21231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805" name="Arc 29"/>
          <p:cNvSpPr/>
          <p:nvPr/>
        </p:nvSpPr>
        <p:spPr bwMode="auto">
          <a:xfrm>
            <a:off x="7680325" y="1908175"/>
            <a:ext cx="525463" cy="533400"/>
          </a:xfrm>
          <a:custGeom>
            <a:avLst/>
            <a:gdLst>
              <a:gd name="G0" fmla="+- 20764 0 0"/>
              <a:gd name="G1" fmla="+- 21600 0 0"/>
              <a:gd name="G2" fmla="+- 21600 0 0"/>
              <a:gd name="T0" fmla="*/ 1465 w 42364"/>
              <a:gd name="T1" fmla="*/ 11900 h 43200"/>
              <a:gd name="T2" fmla="*/ 0 w 42364"/>
              <a:gd name="T3" fmla="*/ 27552 h 43200"/>
              <a:gd name="T4" fmla="*/ 20764 w 4236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364" h="43200" fill="none" extrusionOk="0">
                <a:moveTo>
                  <a:pt x="1464" y="11899"/>
                </a:moveTo>
                <a:cubicBezTo>
                  <a:pt x="5131" y="4604"/>
                  <a:pt x="12598" y="-1"/>
                  <a:pt x="20764" y="0"/>
                </a:cubicBezTo>
                <a:cubicBezTo>
                  <a:pt x="32693" y="0"/>
                  <a:pt x="42364" y="9670"/>
                  <a:pt x="42364" y="21600"/>
                </a:cubicBezTo>
                <a:cubicBezTo>
                  <a:pt x="42364" y="33529"/>
                  <a:pt x="32693" y="43200"/>
                  <a:pt x="20764" y="43200"/>
                </a:cubicBezTo>
                <a:cubicBezTo>
                  <a:pt x="11126" y="43200"/>
                  <a:pt x="2655" y="36815"/>
                  <a:pt x="0" y="27551"/>
                </a:cubicBezTo>
              </a:path>
              <a:path w="42364" h="43200" stroke="0" extrusionOk="0">
                <a:moveTo>
                  <a:pt x="1464" y="11899"/>
                </a:moveTo>
                <a:cubicBezTo>
                  <a:pt x="5131" y="4604"/>
                  <a:pt x="12598" y="-1"/>
                  <a:pt x="20764" y="0"/>
                </a:cubicBezTo>
                <a:cubicBezTo>
                  <a:pt x="32693" y="0"/>
                  <a:pt x="42364" y="9670"/>
                  <a:pt x="42364" y="21600"/>
                </a:cubicBezTo>
                <a:cubicBezTo>
                  <a:pt x="42364" y="33529"/>
                  <a:pt x="32693" y="43200"/>
                  <a:pt x="20764" y="43200"/>
                </a:cubicBezTo>
                <a:cubicBezTo>
                  <a:pt x="11126" y="43200"/>
                  <a:pt x="2655" y="36815"/>
                  <a:pt x="0" y="27551"/>
                </a:cubicBezTo>
                <a:lnTo>
                  <a:pt x="20764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807" name="Arc 31"/>
          <p:cNvSpPr/>
          <p:nvPr/>
        </p:nvSpPr>
        <p:spPr bwMode="auto">
          <a:xfrm>
            <a:off x="4803775" y="1755775"/>
            <a:ext cx="536575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7336 w 43200"/>
              <a:gd name="T1" fmla="*/ 36397 h 43200"/>
              <a:gd name="T2" fmla="*/ 43177 w 43200"/>
              <a:gd name="T3" fmla="*/ 2259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7335" y="36396"/>
                </a:moveTo>
                <a:cubicBezTo>
                  <a:pt x="33253" y="40738"/>
                  <a:pt x="2755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932"/>
                  <a:pt x="43192" y="22264"/>
                  <a:pt x="43176" y="22596"/>
                </a:cubicBezTo>
              </a:path>
              <a:path w="43200" h="43200" stroke="0" extrusionOk="0">
                <a:moveTo>
                  <a:pt x="37335" y="36396"/>
                </a:moveTo>
                <a:cubicBezTo>
                  <a:pt x="33253" y="40738"/>
                  <a:pt x="2755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932"/>
                  <a:pt x="43192" y="22264"/>
                  <a:pt x="43176" y="22596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816" name="Line 40"/>
          <p:cNvSpPr>
            <a:spLocks noChangeShapeType="1"/>
          </p:cNvSpPr>
          <p:nvPr/>
        </p:nvSpPr>
        <p:spPr bwMode="auto">
          <a:xfrm flipH="1" flipV="1">
            <a:off x="5715000" y="1143000"/>
            <a:ext cx="137160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>
            <a:off x="5715000" y="533400"/>
            <a:ext cx="1752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20" name="Line 44"/>
          <p:cNvSpPr>
            <a:spLocks noChangeShapeType="1"/>
          </p:cNvSpPr>
          <p:nvPr/>
        </p:nvSpPr>
        <p:spPr bwMode="auto">
          <a:xfrm flipH="1">
            <a:off x="5867400" y="1066800"/>
            <a:ext cx="1447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21" name="Line 45"/>
          <p:cNvSpPr>
            <a:spLocks noChangeShapeType="1"/>
          </p:cNvSpPr>
          <p:nvPr/>
        </p:nvSpPr>
        <p:spPr bwMode="auto">
          <a:xfrm>
            <a:off x="7620000" y="11430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22" name="Rectangle 46"/>
          <p:cNvSpPr>
            <a:spLocks noChangeArrowheads="1"/>
          </p:cNvSpPr>
          <p:nvPr/>
        </p:nvSpPr>
        <p:spPr bwMode="auto">
          <a:xfrm>
            <a:off x="5410200" y="581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7315200" y="581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24" name="Rectangle 48"/>
          <p:cNvSpPr>
            <a:spLocks noChangeArrowheads="1"/>
          </p:cNvSpPr>
          <p:nvPr/>
        </p:nvSpPr>
        <p:spPr bwMode="auto">
          <a:xfrm>
            <a:off x="7162800" y="1876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25" name="Rectangle 49"/>
          <p:cNvSpPr>
            <a:spLocks noChangeArrowheads="1"/>
          </p:cNvSpPr>
          <p:nvPr/>
        </p:nvSpPr>
        <p:spPr bwMode="auto">
          <a:xfrm>
            <a:off x="5410200" y="1876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26" name="Rectangle 50"/>
          <p:cNvSpPr>
            <a:spLocks noChangeArrowheads="1"/>
          </p:cNvSpPr>
          <p:nvPr/>
        </p:nvSpPr>
        <p:spPr bwMode="auto">
          <a:xfrm>
            <a:off x="4038600" y="276225"/>
            <a:ext cx="800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en-US" altLang="zh-CN" sz="24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01/0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27" name="Rectangle 51"/>
          <p:cNvSpPr>
            <a:spLocks noChangeArrowheads="1"/>
          </p:cNvSpPr>
          <p:nvPr/>
        </p:nvSpPr>
        <p:spPr bwMode="auto">
          <a:xfrm>
            <a:off x="6248400" y="123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28" name="Rectangle 52"/>
          <p:cNvSpPr>
            <a:spLocks noChangeArrowheads="1"/>
          </p:cNvSpPr>
          <p:nvPr/>
        </p:nvSpPr>
        <p:spPr bwMode="auto">
          <a:xfrm>
            <a:off x="8266113" y="2000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29" name="Rectangle 53"/>
          <p:cNvSpPr>
            <a:spLocks noChangeArrowheads="1"/>
          </p:cNvSpPr>
          <p:nvPr/>
        </p:nvSpPr>
        <p:spPr bwMode="auto">
          <a:xfrm>
            <a:off x="6172200" y="6572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30" name="Rectangle 54"/>
          <p:cNvSpPr>
            <a:spLocks noChangeArrowheads="1"/>
          </p:cNvSpPr>
          <p:nvPr/>
        </p:nvSpPr>
        <p:spPr bwMode="auto">
          <a:xfrm>
            <a:off x="7543800" y="11144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31" name="Rectangle 55"/>
          <p:cNvSpPr>
            <a:spLocks noChangeArrowheads="1"/>
          </p:cNvSpPr>
          <p:nvPr/>
        </p:nvSpPr>
        <p:spPr bwMode="auto">
          <a:xfrm>
            <a:off x="8266113" y="18002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32" name="Rectangle 56"/>
          <p:cNvSpPr>
            <a:spLocks noChangeArrowheads="1"/>
          </p:cNvSpPr>
          <p:nvPr/>
        </p:nvSpPr>
        <p:spPr bwMode="auto">
          <a:xfrm>
            <a:off x="6400800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33" name="Rectangle 57"/>
          <p:cNvSpPr>
            <a:spLocks noChangeArrowheads="1"/>
          </p:cNvSpPr>
          <p:nvPr/>
        </p:nvSpPr>
        <p:spPr bwMode="auto">
          <a:xfrm>
            <a:off x="6019800" y="19526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35" name="Rectangle 59"/>
          <p:cNvSpPr>
            <a:spLocks noChangeArrowheads="1"/>
          </p:cNvSpPr>
          <p:nvPr/>
        </p:nvSpPr>
        <p:spPr bwMode="auto">
          <a:xfrm>
            <a:off x="3962400" y="1571625"/>
            <a:ext cx="793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00/0</a:t>
            </a:r>
            <a:endParaRPr lang="en-US" altLang="zh-CN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36" name="Rectangle 60"/>
          <p:cNvSpPr>
            <a:spLocks noChangeArrowheads="1"/>
          </p:cNvSpPr>
          <p:nvPr/>
        </p:nvSpPr>
        <p:spPr bwMode="auto">
          <a:xfrm>
            <a:off x="4648200" y="11906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01/1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837" name="Line 61"/>
          <p:cNvSpPr>
            <a:spLocks noChangeShapeType="1"/>
          </p:cNvSpPr>
          <p:nvPr/>
        </p:nvSpPr>
        <p:spPr bwMode="auto">
          <a:xfrm flipH="1">
            <a:off x="5867400" y="2362200"/>
            <a:ext cx="1295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38" name="Line 62"/>
          <p:cNvSpPr>
            <a:spLocks noChangeShapeType="1"/>
          </p:cNvSpPr>
          <p:nvPr/>
        </p:nvSpPr>
        <p:spPr bwMode="auto">
          <a:xfrm flipV="1">
            <a:off x="5486400" y="1066800"/>
            <a:ext cx="0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46" name="Oval 1086"/>
          <p:cNvSpPr>
            <a:spLocks noChangeArrowheads="1"/>
          </p:cNvSpPr>
          <p:nvPr/>
        </p:nvSpPr>
        <p:spPr bwMode="auto">
          <a:xfrm>
            <a:off x="5364163" y="2636838"/>
            <a:ext cx="1511300" cy="3887787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49" name="Rectangle 1089"/>
          <p:cNvSpPr>
            <a:spLocks noChangeArrowheads="1"/>
          </p:cNvSpPr>
          <p:nvPr/>
        </p:nvSpPr>
        <p:spPr bwMode="auto">
          <a:xfrm>
            <a:off x="6948488" y="40052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约束条件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4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0" grpId="0" autoUpdateAnimBg="0" build="p"/>
      <p:bldP spid="75791" grpId="0" autoUpdateAnimBg="0" build="p"/>
      <p:bldP spid="75792" grpId="0" autoUpdateAnimBg="0" build="p"/>
      <p:bldP spid="75793" grpId="0" autoUpdateAnimBg="0" build="p"/>
      <p:bldP spid="144446" grpId="0" animBg="1"/>
      <p:bldP spid="1444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-185800" y="762000"/>
            <a:ext cx="9258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存在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任意项(约束项)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的状态表称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不完全确定状态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137160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表，它所描述的电路叫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不完全确定电路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6810" name="Group 10"/>
          <p:cNvGrpSpPr/>
          <p:nvPr/>
        </p:nvGrpSpPr>
        <p:grpSpPr bwMode="auto">
          <a:xfrm>
            <a:off x="-36513" y="2060575"/>
            <a:ext cx="9498013" cy="1189038"/>
            <a:chOff x="0" y="1296"/>
            <a:chExt cx="7343" cy="749"/>
          </a:xfrm>
        </p:grpSpPr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288" y="1296"/>
              <a:ext cx="70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若状态表中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次态和输出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都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有确定的状态和输出，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6807" name="Rectangle 7"/>
            <p:cNvSpPr>
              <a:spLocks noChangeArrowheads="1"/>
            </p:cNvSpPr>
            <p:nvPr/>
          </p:nvSpPr>
          <p:spPr bwMode="auto">
            <a:xfrm>
              <a:off x="0" y="1680"/>
              <a:ext cx="35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则称为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完全确定状态表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106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6.3.2 状态化简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533400" y="13716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化简目的: (1)使触发器个数最少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2590800" y="213360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(2)简化激励方程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7848" name="Group 24"/>
          <p:cNvGrpSpPr/>
          <p:nvPr/>
        </p:nvGrpSpPr>
        <p:grpSpPr bwMode="auto">
          <a:xfrm>
            <a:off x="0" y="3200400"/>
            <a:ext cx="9144000" cy="2103438"/>
            <a:chOff x="0" y="2016"/>
            <a:chExt cx="5760" cy="1325"/>
          </a:xfrm>
        </p:grpSpPr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268" y="201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所谓状态化简即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省略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等效状态。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等效状态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最简单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0" y="2496"/>
              <a:ext cx="54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的判别方法是：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输入相同,输出相同，到达的次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0" y="2976"/>
              <a:ext cx="15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态也相同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381000" y="57150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 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1" grpId="0" autoUpdateAnimBg="0" build="p"/>
      <p:bldP spid="77842" grpId="0" autoUpdateAnimBg="0" build="p"/>
      <p:bldP spid="77846" grpId="0" autoUpdateAnimBg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Oval 1028"/>
          <p:cNvSpPr>
            <a:spLocks noChangeArrowheads="1"/>
          </p:cNvSpPr>
          <p:nvPr/>
        </p:nvSpPr>
        <p:spPr bwMode="auto">
          <a:xfrm>
            <a:off x="4800600" y="381000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1493" name="Rectangle 1029"/>
          <p:cNvSpPr>
            <a:spLocks noChangeArrowheads="1"/>
          </p:cNvSpPr>
          <p:nvPr/>
        </p:nvSpPr>
        <p:spPr bwMode="auto">
          <a:xfrm>
            <a:off x="5029200" y="4572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1494" name="Oval 1030"/>
          <p:cNvSpPr>
            <a:spLocks noChangeArrowheads="1"/>
          </p:cNvSpPr>
          <p:nvPr/>
        </p:nvSpPr>
        <p:spPr bwMode="auto">
          <a:xfrm>
            <a:off x="3505200" y="2133600"/>
            <a:ext cx="990600" cy="990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1495" name="Rectangle 1031"/>
          <p:cNvSpPr>
            <a:spLocks noChangeArrowheads="1"/>
          </p:cNvSpPr>
          <p:nvPr/>
        </p:nvSpPr>
        <p:spPr bwMode="auto">
          <a:xfrm>
            <a:off x="2743200" y="4476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1496" name="Rectangle 1032"/>
          <p:cNvSpPr>
            <a:spLocks noChangeArrowheads="1"/>
          </p:cNvSpPr>
          <p:nvPr/>
        </p:nvSpPr>
        <p:spPr bwMode="auto">
          <a:xfrm>
            <a:off x="3810000" y="22764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1497" name="Line 1033"/>
          <p:cNvSpPr>
            <a:spLocks noChangeShapeType="1"/>
          </p:cNvSpPr>
          <p:nvPr/>
        </p:nvSpPr>
        <p:spPr bwMode="auto">
          <a:xfrm>
            <a:off x="3200400" y="1219200"/>
            <a:ext cx="53340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1498" name="Line 1034"/>
          <p:cNvSpPr>
            <a:spLocks noChangeShapeType="1"/>
          </p:cNvSpPr>
          <p:nvPr/>
        </p:nvSpPr>
        <p:spPr bwMode="auto">
          <a:xfrm flipH="1">
            <a:off x="4343400" y="1295400"/>
            <a:ext cx="9144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1499" name="Rectangle 1035"/>
          <p:cNvSpPr>
            <a:spLocks noChangeArrowheads="1"/>
          </p:cNvSpPr>
          <p:nvPr/>
        </p:nvSpPr>
        <p:spPr bwMode="auto">
          <a:xfrm>
            <a:off x="2667000" y="1438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1500" name="Rectangle 1036"/>
          <p:cNvSpPr>
            <a:spLocks noChangeArrowheads="1"/>
          </p:cNvSpPr>
          <p:nvPr/>
        </p:nvSpPr>
        <p:spPr bwMode="auto">
          <a:xfrm>
            <a:off x="4876800" y="15144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1501" name="Rectangle 1037"/>
          <p:cNvSpPr>
            <a:spLocks noChangeArrowheads="1"/>
          </p:cNvSpPr>
          <p:nvPr/>
        </p:nvSpPr>
        <p:spPr bwMode="auto">
          <a:xfrm>
            <a:off x="3352800" y="11334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1502" name="Rectangle 1038"/>
          <p:cNvSpPr>
            <a:spLocks noChangeArrowheads="1"/>
          </p:cNvSpPr>
          <p:nvPr/>
        </p:nvSpPr>
        <p:spPr bwMode="auto">
          <a:xfrm>
            <a:off x="4267200" y="11334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1503" name="Oval 1039"/>
          <p:cNvSpPr>
            <a:spLocks noChangeArrowheads="1"/>
          </p:cNvSpPr>
          <p:nvPr/>
        </p:nvSpPr>
        <p:spPr bwMode="auto">
          <a:xfrm>
            <a:off x="2438400" y="304800"/>
            <a:ext cx="990600" cy="990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1504" name="Rectangle 1040"/>
          <p:cNvSpPr>
            <a:spLocks noChangeArrowheads="1"/>
          </p:cNvSpPr>
          <p:nvPr/>
        </p:nvSpPr>
        <p:spPr bwMode="auto">
          <a:xfrm>
            <a:off x="0" y="38100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1、完全确定状态表的简化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1510" name="Group 1046"/>
          <p:cNvGrpSpPr/>
          <p:nvPr/>
        </p:nvGrpSpPr>
        <p:grpSpPr bwMode="auto">
          <a:xfrm>
            <a:off x="0" y="4495800"/>
            <a:ext cx="9144000" cy="1874838"/>
            <a:chOff x="0" y="2832"/>
            <a:chExt cx="5760" cy="1181"/>
          </a:xfrm>
        </p:grpSpPr>
        <p:sp>
          <p:nvSpPr>
            <p:cNvPr id="191505" name="Rectangle 1041"/>
            <p:cNvSpPr>
              <a:spLocks noChangeArrowheads="1"/>
            </p:cNvSpPr>
            <p:nvPr/>
          </p:nvSpPr>
          <p:spPr bwMode="auto">
            <a:xfrm>
              <a:off x="100" y="2832"/>
              <a:ext cx="5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* 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等效状态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 设状态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是完全确定状态表中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1506" name="Rectangle 1042"/>
            <p:cNvSpPr>
              <a:spLocks noChangeArrowheads="1"/>
            </p:cNvSpPr>
            <p:nvPr/>
          </p:nvSpPr>
          <p:spPr bwMode="auto">
            <a:xfrm>
              <a:off x="0" y="321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的两个状态，如果对于所有可能的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输入序列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，分别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1507" name="Rectangle 1043"/>
            <p:cNvSpPr>
              <a:spLocks noChangeArrowheads="1"/>
            </p:cNvSpPr>
            <p:nvPr/>
          </p:nvSpPr>
          <p:spPr bwMode="auto">
            <a:xfrm>
              <a:off x="0" y="3648"/>
              <a:ext cx="5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从状态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出发，所得到的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输出和次态序列完全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4" grpId="0" autoUpdateAnimBg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5" name="Group 17"/>
          <p:cNvGrpSpPr/>
          <p:nvPr/>
        </p:nvGrpSpPr>
        <p:grpSpPr bwMode="auto">
          <a:xfrm>
            <a:off x="0" y="4648200"/>
            <a:ext cx="9144000" cy="1303338"/>
            <a:chOff x="0" y="2928"/>
            <a:chExt cx="5760" cy="821"/>
          </a:xfrm>
        </p:grpSpPr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0" y="3384"/>
              <a:ext cx="5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)，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则有等效类(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)。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268" y="292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* 彼此等效的状态的集合，称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等效类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。例如若有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0" y="152400"/>
            <a:ext cx="904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相同，则状态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是等效的。记为：(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)，或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0" y="838200"/>
            <a:ext cx="7766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者说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。等效状态可以合并。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8864" name="Group 16"/>
          <p:cNvGrpSpPr/>
          <p:nvPr/>
        </p:nvGrpSpPr>
        <p:grpSpPr bwMode="auto">
          <a:xfrm>
            <a:off x="0" y="1981200"/>
            <a:ext cx="9144000" cy="2065338"/>
            <a:chOff x="0" y="1248"/>
            <a:chExt cx="5760" cy="1301"/>
          </a:xfrm>
        </p:grpSpPr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0" y="2184"/>
              <a:ext cx="4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为:(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)，(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    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2544" y="2400"/>
              <a:ext cx="5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100" y="1248"/>
              <a:ext cx="5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*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等效状态的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传递性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。若状态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是等效的，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0" y="1680"/>
              <a:ext cx="5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是等效的,则状态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也是等效的.记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" y="381000"/>
            <a:ext cx="810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时序逻辑电路一般用以下三个方程进行描述: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04800" y="1371600"/>
            <a:ext cx="65437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方程：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)=F[X(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)，Q(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)]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04800" y="2286000"/>
            <a:ext cx="65437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激励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方程：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)=G[X(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)，Q(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)]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" y="3124200"/>
            <a:ext cx="6816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方程：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)=H[Z(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)，Q(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)]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81000" y="41910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 试分析下列时序逻辑电路。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 build="p"/>
      <p:bldP spid="30726" grpId="0" autoUpdateAnimBg="0" build="p"/>
      <p:bldP spid="30727" grpId="0" autoUpdateAnimBg="0" build="p"/>
      <p:bldP spid="30728" grpId="0" autoUpdateAnimBg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81000" y="1905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最大等效类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。若一个等效类不是任何其它等效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838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类的子集，则此等效类称为最大等效类。即使是一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4478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个状态，只要它不包含在别的等效类中，它也是最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0574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大等效类。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9887" name="Group 15"/>
          <p:cNvGrpSpPr/>
          <p:nvPr/>
        </p:nvGrpSpPr>
        <p:grpSpPr bwMode="auto">
          <a:xfrm>
            <a:off x="0" y="2895600"/>
            <a:ext cx="9144000" cy="2027238"/>
            <a:chOff x="0" y="1824"/>
            <a:chExt cx="5760" cy="1277"/>
          </a:xfrm>
        </p:grpSpPr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268" y="182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状态化简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就是从原始状态表中找出最大等效类的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0" y="230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集合，然后用一个新符号表示最大等效类，从而得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0" y="2736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到最小化状态表。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9888" name="Group 16"/>
          <p:cNvGrpSpPr/>
          <p:nvPr/>
        </p:nvGrpSpPr>
        <p:grpSpPr bwMode="auto">
          <a:xfrm>
            <a:off x="0" y="5029200"/>
            <a:ext cx="9391650" cy="1189038"/>
            <a:chOff x="0" y="3168"/>
            <a:chExt cx="5916" cy="749"/>
          </a:xfrm>
        </p:grpSpPr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0" y="3168"/>
              <a:ext cx="59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如果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是完全确定原始状态表中的两个现态，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0" y="3552"/>
              <a:ext cx="36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则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等效的条件可归纳为：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81000" y="3429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的各种取值组合下: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57200" y="12954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第一，它们的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完全相同。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57200" y="23622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第二，它们的次态满足下列条件之一：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457200" y="34290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 次态相同；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533400" y="44196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 次态交错(循环)；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533400" y="52578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 次态保持原状态不变；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533400" y="60198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(4) 次态对等效。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utoUpdateAnimBg="0" build="p"/>
      <p:bldP spid="80902" grpId="0" autoUpdateAnimBg="0" build="p"/>
      <p:bldP spid="80903" grpId="0" autoUpdateAnimBg="0" build="p"/>
      <p:bldP spid="80904" grpId="0" autoUpdateAnimBg="0" build="p"/>
      <p:bldP spid="80907" grpId="0" autoUpdateAnimBg="0" build="p"/>
      <p:bldP spid="80908" grpId="0" autoUpdateAnimBg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Oval 1028"/>
          <p:cNvSpPr>
            <a:spLocks noChangeArrowheads="1"/>
          </p:cNvSpPr>
          <p:nvPr/>
        </p:nvSpPr>
        <p:spPr bwMode="auto">
          <a:xfrm>
            <a:off x="2819400" y="4667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17" name="Rectangle 1029"/>
          <p:cNvSpPr>
            <a:spLocks noChangeArrowheads="1"/>
          </p:cNvSpPr>
          <p:nvPr/>
        </p:nvSpPr>
        <p:spPr bwMode="auto">
          <a:xfrm>
            <a:off x="3124200" y="685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18" name="Oval 1030"/>
          <p:cNvSpPr>
            <a:spLocks noChangeArrowheads="1"/>
          </p:cNvSpPr>
          <p:nvPr/>
        </p:nvSpPr>
        <p:spPr bwMode="auto">
          <a:xfrm>
            <a:off x="457200" y="4667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19" name="Rectangle 1031"/>
          <p:cNvSpPr>
            <a:spLocks noChangeArrowheads="1"/>
          </p:cNvSpPr>
          <p:nvPr/>
        </p:nvSpPr>
        <p:spPr bwMode="auto">
          <a:xfrm>
            <a:off x="762000" y="685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20" name="Oval 1032"/>
          <p:cNvSpPr>
            <a:spLocks noChangeArrowheads="1"/>
          </p:cNvSpPr>
          <p:nvPr/>
        </p:nvSpPr>
        <p:spPr bwMode="auto">
          <a:xfrm>
            <a:off x="1524000" y="22955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21" name="Rectangle 1033"/>
          <p:cNvSpPr>
            <a:spLocks noChangeArrowheads="1"/>
          </p:cNvSpPr>
          <p:nvPr/>
        </p:nvSpPr>
        <p:spPr bwMode="auto">
          <a:xfrm>
            <a:off x="1828800" y="25146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23" name="Line 1035"/>
          <p:cNvSpPr>
            <a:spLocks noChangeShapeType="1"/>
          </p:cNvSpPr>
          <p:nvPr/>
        </p:nvSpPr>
        <p:spPr bwMode="auto">
          <a:xfrm>
            <a:off x="1219200" y="1457325"/>
            <a:ext cx="53340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4" name="Rectangle 1036"/>
          <p:cNvSpPr>
            <a:spLocks noChangeArrowheads="1"/>
          </p:cNvSpPr>
          <p:nvPr/>
        </p:nvSpPr>
        <p:spPr bwMode="auto">
          <a:xfrm>
            <a:off x="685800" y="1676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25" name="Rectangle 1037"/>
          <p:cNvSpPr>
            <a:spLocks noChangeArrowheads="1"/>
          </p:cNvSpPr>
          <p:nvPr/>
        </p:nvSpPr>
        <p:spPr bwMode="auto">
          <a:xfrm>
            <a:off x="13716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27" name="Line 1039"/>
          <p:cNvSpPr>
            <a:spLocks noChangeShapeType="1"/>
          </p:cNvSpPr>
          <p:nvPr/>
        </p:nvSpPr>
        <p:spPr bwMode="auto">
          <a:xfrm flipH="1">
            <a:off x="2362200" y="1533525"/>
            <a:ext cx="9144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8" name="Rectangle 1040"/>
          <p:cNvSpPr>
            <a:spLocks noChangeArrowheads="1"/>
          </p:cNvSpPr>
          <p:nvPr/>
        </p:nvSpPr>
        <p:spPr bwMode="auto">
          <a:xfrm>
            <a:off x="28956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29" name="Rectangle 1041"/>
          <p:cNvSpPr>
            <a:spLocks noChangeArrowheads="1"/>
          </p:cNvSpPr>
          <p:nvPr/>
        </p:nvSpPr>
        <p:spPr bwMode="auto">
          <a:xfrm>
            <a:off x="22860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30" name="Rectangle 1042"/>
          <p:cNvSpPr>
            <a:spLocks noChangeArrowheads="1"/>
          </p:cNvSpPr>
          <p:nvPr/>
        </p:nvSpPr>
        <p:spPr bwMode="auto">
          <a:xfrm>
            <a:off x="1219200" y="3767138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态相同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31" name="Rectangle 1043"/>
          <p:cNvSpPr>
            <a:spLocks noChangeArrowheads="1"/>
          </p:cNvSpPr>
          <p:nvPr/>
        </p:nvSpPr>
        <p:spPr bwMode="auto">
          <a:xfrm>
            <a:off x="304800" y="14097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2548" name="Group 1060"/>
          <p:cNvGrpSpPr/>
          <p:nvPr/>
        </p:nvGrpSpPr>
        <p:grpSpPr bwMode="auto">
          <a:xfrm>
            <a:off x="4724402" y="396862"/>
            <a:ext cx="3978276" cy="3937001"/>
            <a:chOff x="2976" y="240"/>
            <a:chExt cx="2506" cy="2480"/>
          </a:xfrm>
        </p:grpSpPr>
        <p:sp>
          <p:nvSpPr>
            <p:cNvPr id="192535" name="Oval 1047"/>
            <p:cNvSpPr>
              <a:spLocks noChangeArrowheads="1"/>
            </p:cNvSpPr>
            <p:nvPr/>
          </p:nvSpPr>
          <p:spPr bwMode="auto">
            <a:xfrm>
              <a:off x="4464" y="124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6" name="Rectangle 1048"/>
            <p:cNvSpPr>
              <a:spLocks noChangeArrowheads="1"/>
            </p:cNvSpPr>
            <p:nvPr/>
          </p:nvSpPr>
          <p:spPr bwMode="auto">
            <a:xfrm>
              <a:off x="4656" y="138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2537" name="Oval 1049"/>
            <p:cNvSpPr>
              <a:spLocks noChangeArrowheads="1"/>
            </p:cNvSpPr>
            <p:nvPr/>
          </p:nvSpPr>
          <p:spPr bwMode="auto">
            <a:xfrm>
              <a:off x="2976" y="124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8" name="Rectangle 1050"/>
            <p:cNvSpPr>
              <a:spLocks noChangeArrowheads="1"/>
            </p:cNvSpPr>
            <p:nvPr/>
          </p:nvSpPr>
          <p:spPr bwMode="auto">
            <a:xfrm>
              <a:off x="3168" y="138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2539" name="Arc 1051"/>
            <p:cNvSpPr/>
            <p:nvPr/>
          </p:nvSpPr>
          <p:spPr bwMode="auto">
            <a:xfrm>
              <a:off x="3504" y="913"/>
              <a:ext cx="1108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2792"/>
                <a:gd name="T1" fmla="*/ 19769 h 21600"/>
                <a:gd name="T2" fmla="*/ 42792 w 42792"/>
                <a:gd name="T3" fmla="*/ 17841 h 21600"/>
                <a:gd name="T4" fmla="*/ 21522 w 427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792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001" y="0"/>
                    <a:pt x="40968" y="7521"/>
                    <a:pt x="42792" y="17840"/>
                  </a:cubicBezTo>
                </a:path>
                <a:path w="42792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001" y="0"/>
                    <a:pt x="40968" y="7521"/>
                    <a:pt x="42792" y="1784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1" name="Rectangle 1053"/>
            <p:cNvSpPr>
              <a:spLocks noChangeArrowheads="1"/>
            </p:cNvSpPr>
            <p:nvPr/>
          </p:nvSpPr>
          <p:spPr bwMode="auto">
            <a:xfrm>
              <a:off x="3840" y="576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2542" name="Rectangle 1054"/>
            <p:cNvSpPr>
              <a:spLocks noChangeArrowheads="1"/>
            </p:cNvSpPr>
            <p:nvPr/>
          </p:nvSpPr>
          <p:spPr bwMode="auto">
            <a:xfrm>
              <a:off x="3840" y="24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2543" name="Rectangle 1055"/>
            <p:cNvSpPr>
              <a:spLocks noChangeArrowheads="1"/>
            </p:cNvSpPr>
            <p:nvPr/>
          </p:nvSpPr>
          <p:spPr bwMode="auto">
            <a:xfrm>
              <a:off x="3888" y="157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2544" name="Arc 1056"/>
            <p:cNvSpPr/>
            <p:nvPr/>
          </p:nvSpPr>
          <p:spPr bwMode="auto">
            <a:xfrm flipV="1">
              <a:off x="3532" y="1861"/>
              <a:ext cx="1118" cy="431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78"/>
                <a:gd name="T1" fmla="*/ 21349 h 21600"/>
                <a:gd name="T2" fmla="*/ 43178 w 43178"/>
                <a:gd name="T3" fmla="*/ 20651 h 21600"/>
                <a:gd name="T4" fmla="*/ 21599 w 431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8" h="21600" fill="none" extrusionOk="0">
                  <a:moveTo>
                    <a:pt x="0" y="21349"/>
                  </a:moveTo>
                  <a:cubicBezTo>
                    <a:pt x="137" y="9518"/>
                    <a:pt x="9767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</a:path>
                <a:path w="43178" h="21600" stroke="0" extrusionOk="0">
                  <a:moveTo>
                    <a:pt x="0" y="21349"/>
                  </a:moveTo>
                  <a:cubicBezTo>
                    <a:pt x="137" y="9518"/>
                    <a:pt x="9767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6" name="Rectangle 1058"/>
            <p:cNvSpPr>
              <a:spLocks noChangeArrowheads="1"/>
            </p:cNvSpPr>
            <p:nvPr/>
          </p:nvSpPr>
          <p:spPr bwMode="auto">
            <a:xfrm>
              <a:off x="3888" y="192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2547" name="Rectangle 1059"/>
            <p:cNvSpPr>
              <a:spLocks noChangeArrowheads="1"/>
            </p:cNvSpPr>
            <p:nvPr/>
          </p:nvSpPr>
          <p:spPr bwMode="auto">
            <a:xfrm>
              <a:off x="3168" y="2352"/>
              <a:ext cx="23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2.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态交错(循环)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3200400" y="3524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505200" y="571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838200" y="3524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1143000" y="571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3200400" y="22574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3505200" y="2476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838200" y="22574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143000" y="2476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1828800" y="39338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2133600" y="4152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447800" y="3324225"/>
            <a:ext cx="3810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762000" y="36290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1600200" y="3314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H="1">
            <a:off x="2895600" y="3324225"/>
            <a:ext cx="6858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200400" y="36195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2514600" y="3324225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1219200" y="1419225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381000" y="15621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1219200" y="15716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3886200" y="1419225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3124200" y="14859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3886200" y="15240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82" name="Rectangle 38"/>
          <p:cNvSpPr>
            <a:spLocks noChangeArrowheads="1"/>
          </p:cNvSpPr>
          <p:nvPr/>
        </p:nvSpPr>
        <p:spPr bwMode="auto">
          <a:xfrm>
            <a:off x="971600" y="5153025"/>
            <a:ext cx="3067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态对等效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2993" name="Group 49"/>
          <p:cNvGrpSpPr/>
          <p:nvPr/>
        </p:nvGrpSpPr>
        <p:grpSpPr bwMode="auto">
          <a:xfrm>
            <a:off x="4932363" y="1362075"/>
            <a:ext cx="3733800" cy="4362452"/>
            <a:chOff x="3107" y="858"/>
            <a:chExt cx="2352" cy="2748"/>
          </a:xfrm>
        </p:grpSpPr>
        <p:sp>
          <p:nvSpPr>
            <p:cNvPr id="82970" name="Oval 26"/>
            <p:cNvSpPr>
              <a:spLocks noChangeArrowheads="1"/>
            </p:cNvSpPr>
            <p:nvPr/>
          </p:nvSpPr>
          <p:spPr bwMode="auto">
            <a:xfrm>
              <a:off x="4752" y="1872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4944" y="20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972" name="Oval 28"/>
            <p:cNvSpPr>
              <a:spLocks noChangeArrowheads="1"/>
            </p:cNvSpPr>
            <p:nvPr/>
          </p:nvSpPr>
          <p:spPr bwMode="auto">
            <a:xfrm>
              <a:off x="3456" y="192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3648" y="205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974" name="Arc 30"/>
            <p:cNvSpPr/>
            <p:nvPr/>
          </p:nvSpPr>
          <p:spPr bwMode="auto">
            <a:xfrm>
              <a:off x="3120" y="1584"/>
              <a:ext cx="674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3011 w 43200"/>
                <a:gd name="T3" fmla="*/ 2445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3312" y="11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3312" y="95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976" name="Arc 32"/>
            <p:cNvSpPr/>
            <p:nvPr/>
          </p:nvSpPr>
          <p:spPr bwMode="auto">
            <a:xfrm>
              <a:off x="4418" y="1442"/>
              <a:ext cx="674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1833 w 43200"/>
                <a:gd name="T3" fmla="*/ 29162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82"/>
                    <a:pt x="42737" y="26743"/>
                    <a:pt x="41833" y="29162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82"/>
                    <a:pt x="42737" y="26743"/>
                    <a:pt x="41833" y="2916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4560" y="109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981" name="Rectangle 37"/>
            <p:cNvSpPr>
              <a:spLocks noChangeArrowheads="1"/>
            </p:cNvSpPr>
            <p:nvPr/>
          </p:nvSpPr>
          <p:spPr bwMode="auto">
            <a:xfrm>
              <a:off x="4560" y="8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983" name="Rectangle 39"/>
            <p:cNvSpPr>
              <a:spLocks noChangeArrowheads="1"/>
            </p:cNvSpPr>
            <p:nvPr/>
          </p:nvSpPr>
          <p:spPr bwMode="auto">
            <a:xfrm>
              <a:off x="3107" y="3238"/>
              <a:ext cx="23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4.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原状态不变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609600" y="228600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观察法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状态化简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83990" name="Group 22"/>
          <p:cNvGrpSpPr/>
          <p:nvPr/>
        </p:nvGrpSpPr>
        <p:grpSpPr bwMode="auto">
          <a:xfrm>
            <a:off x="1143000" y="1030288"/>
            <a:ext cx="5181600" cy="3541712"/>
            <a:chOff x="720" y="649"/>
            <a:chExt cx="3264" cy="2231"/>
          </a:xfrm>
        </p:grpSpPr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2037" y="649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次态/输出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830" y="1076"/>
              <a:ext cx="28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现态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X=0      X=1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720" y="672"/>
              <a:ext cx="3264" cy="2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720" y="1453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>
              <a:off x="1598" y="672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7" name="Line 9"/>
            <p:cNvSpPr>
              <a:spLocks noChangeShapeType="1"/>
            </p:cNvSpPr>
            <p:nvPr/>
          </p:nvSpPr>
          <p:spPr bwMode="auto">
            <a:xfrm>
              <a:off x="1598" y="1080"/>
              <a:ext cx="23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Line 10"/>
            <p:cNvSpPr>
              <a:spLocks noChangeShapeType="1"/>
            </p:cNvSpPr>
            <p:nvPr/>
          </p:nvSpPr>
          <p:spPr bwMode="auto">
            <a:xfrm>
              <a:off x="2688" y="1104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1056" y="2496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1056" y="2112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/1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1056" y="1776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      C/0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1056" y="144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/0      B/0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3991" name="Group 23"/>
          <p:cNvGrpSpPr/>
          <p:nvPr/>
        </p:nvGrpSpPr>
        <p:grpSpPr bwMode="auto">
          <a:xfrm>
            <a:off x="0" y="4800600"/>
            <a:ext cx="9144000" cy="1189038"/>
            <a:chOff x="0" y="3024"/>
            <a:chExt cx="5760" cy="749"/>
          </a:xfrm>
        </p:grpSpPr>
        <p:sp>
          <p:nvSpPr>
            <p:cNvPr id="83987" name="Rectangle 19"/>
            <p:cNvSpPr>
              <a:spLocks noChangeArrowheads="1"/>
            </p:cNvSpPr>
            <p:nvPr/>
          </p:nvSpPr>
          <p:spPr bwMode="auto">
            <a:xfrm>
              <a:off x="268" y="302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满足输出都相同的现态只有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A，B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C，D。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但可见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988" name="Rectangle 20"/>
            <p:cNvSpPr>
              <a:spLocks noChangeArrowheads="1"/>
            </p:cNvSpPr>
            <p:nvPr/>
          </p:nvSpPr>
          <p:spPr bwMode="auto">
            <a:xfrm>
              <a:off x="0" y="340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仅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C，D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是等效的。故上表的最大等效类集合为：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381000" y="60198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｛(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A),(B),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(C,D)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2" grpId="0" autoUpdateAnimBg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52" name="Group 60"/>
          <p:cNvGrpSpPr/>
          <p:nvPr/>
        </p:nvGrpSpPr>
        <p:grpSpPr bwMode="auto">
          <a:xfrm>
            <a:off x="350838" y="2286000"/>
            <a:ext cx="8488362" cy="3810000"/>
            <a:chOff x="221" y="1440"/>
            <a:chExt cx="5347" cy="2400"/>
          </a:xfrm>
        </p:grpSpPr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3826" y="1471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次态/输出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2688" y="1968"/>
              <a:ext cx="28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现态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X=0    X=1 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2976" y="1440"/>
              <a:ext cx="2592" cy="2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Line 35"/>
            <p:cNvSpPr>
              <a:spLocks noChangeShapeType="1"/>
            </p:cNvSpPr>
            <p:nvPr/>
          </p:nvSpPr>
          <p:spPr bwMode="auto">
            <a:xfrm>
              <a:off x="3696" y="1440"/>
              <a:ext cx="0" cy="2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>
              <a:off x="2976" y="2352"/>
              <a:ext cx="2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9" name="Line 37"/>
            <p:cNvSpPr>
              <a:spLocks noChangeShapeType="1"/>
            </p:cNvSpPr>
            <p:nvPr/>
          </p:nvSpPr>
          <p:spPr bwMode="auto">
            <a:xfrm>
              <a:off x="3696" y="187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0" name="Line 38"/>
            <p:cNvSpPr>
              <a:spLocks noChangeShapeType="1"/>
            </p:cNvSpPr>
            <p:nvPr/>
          </p:nvSpPr>
          <p:spPr bwMode="auto">
            <a:xfrm>
              <a:off x="4608" y="1872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1" name="Rectangle 39"/>
            <p:cNvSpPr>
              <a:spLocks noChangeArrowheads="1"/>
            </p:cNvSpPr>
            <p:nvPr/>
          </p:nvSpPr>
          <p:spPr bwMode="auto">
            <a:xfrm>
              <a:off x="2784" y="3192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a/0    c/1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032" name="Rectangle 40"/>
            <p:cNvSpPr>
              <a:spLocks noChangeArrowheads="1"/>
            </p:cNvSpPr>
            <p:nvPr/>
          </p:nvSpPr>
          <p:spPr bwMode="auto">
            <a:xfrm>
              <a:off x="2784" y="276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b     a/0    c/0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033" name="Rectangle 41"/>
            <p:cNvSpPr>
              <a:spLocks noChangeArrowheads="1"/>
            </p:cNvSpPr>
            <p:nvPr/>
          </p:nvSpPr>
          <p:spPr bwMode="auto">
            <a:xfrm>
              <a:off x="2784" y="2376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a     a/0    b/0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034" name="Line 42"/>
            <p:cNvSpPr>
              <a:spLocks noChangeShapeType="1"/>
            </p:cNvSpPr>
            <p:nvPr/>
          </p:nvSpPr>
          <p:spPr bwMode="auto">
            <a:xfrm>
              <a:off x="2573" y="2160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1195" y="1489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次态/输出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036" name="Rectangle 44"/>
            <p:cNvSpPr>
              <a:spLocks noChangeArrowheads="1"/>
            </p:cNvSpPr>
            <p:nvPr/>
          </p:nvSpPr>
          <p:spPr bwMode="auto">
            <a:xfrm>
              <a:off x="258" y="1916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现态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X=0   X=1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221" y="1440"/>
              <a:ext cx="2256" cy="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8" name="Line 46"/>
            <p:cNvSpPr>
              <a:spLocks noChangeShapeType="1"/>
            </p:cNvSpPr>
            <p:nvPr/>
          </p:nvSpPr>
          <p:spPr bwMode="auto">
            <a:xfrm>
              <a:off x="221" y="2293"/>
              <a:ext cx="225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9" name="Line 47"/>
            <p:cNvSpPr>
              <a:spLocks noChangeShapeType="1"/>
            </p:cNvSpPr>
            <p:nvPr/>
          </p:nvSpPr>
          <p:spPr bwMode="auto">
            <a:xfrm>
              <a:off x="845" y="1440"/>
              <a:ext cx="1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0" name="Line 48"/>
            <p:cNvSpPr>
              <a:spLocks noChangeShapeType="1"/>
            </p:cNvSpPr>
            <p:nvPr/>
          </p:nvSpPr>
          <p:spPr bwMode="auto">
            <a:xfrm>
              <a:off x="845" y="1920"/>
              <a:ext cx="163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1" name="Line 49"/>
            <p:cNvSpPr>
              <a:spLocks noChangeShapeType="1"/>
            </p:cNvSpPr>
            <p:nvPr/>
          </p:nvSpPr>
          <p:spPr bwMode="auto">
            <a:xfrm>
              <a:off x="1723" y="1920"/>
              <a:ext cx="1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2" name="Rectangle 50"/>
            <p:cNvSpPr>
              <a:spLocks noChangeArrowheads="1"/>
            </p:cNvSpPr>
            <p:nvPr/>
          </p:nvSpPr>
          <p:spPr bwMode="auto">
            <a:xfrm>
              <a:off x="432" y="3336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A/0   D/1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432" y="2952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A/0   D/1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432" y="2616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    A/0   C/0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432" y="228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A/0   B/0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5047" name="Rectangle 55"/>
          <p:cNvSpPr>
            <a:spLocks noChangeArrowheads="1"/>
          </p:cNvSpPr>
          <p:nvPr/>
        </p:nvSpPr>
        <p:spPr bwMode="auto">
          <a:xfrm>
            <a:off x="381000" y="2667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若将(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A)，(B)，(C，D)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分别用符号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 ， b ，c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048" name="Rectangle 56"/>
          <p:cNvSpPr>
            <a:spLocks noChangeArrowheads="1"/>
          </p:cNvSpPr>
          <p:nvPr/>
        </p:nvSpPr>
        <p:spPr bwMode="auto">
          <a:xfrm>
            <a:off x="0" y="9525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表示并代入原始状态表中，则得最小化状态表。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04799" y="304800"/>
            <a:ext cx="7912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隐含表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法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(Implication Chart Method)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86029" name="Group 13"/>
          <p:cNvGrpSpPr/>
          <p:nvPr/>
        </p:nvGrpSpPr>
        <p:grpSpPr bwMode="auto">
          <a:xfrm>
            <a:off x="-71470" y="1066800"/>
            <a:ext cx="9175750" cy="1951038"/>
            <a:chOff x="0" y="672"/>
            <a:chExt cx="5780" cy="1229"/>
          </a:xfrm>
        </p:grpSpPr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288" y="672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基本思想是：先对原始状态表中的所有状态两两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0" y="110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比较，找出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等效状态对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，然后利用等效状态的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传递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0" y="1536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性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得到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等效类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最大等效类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6030" name="Group 14"/>
          <p:cNvGrpSpPr/>
          <p:nvPr/>
        </p:nvGrpSpPr>
        <p:grpSpPr bwMode="auto">
          <a:xfrm>
            <a:off x="-71470" y="3140075"/>
            <a:ext cx="9236075" cy="1173163"/>
            <a:chOff x="0" y="1978"/>
            <a:chExt cx="5818" cy="739"/>
          </a:xfrm>
        </p:grpSpPr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70" y="1978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最后将最大等效类中的状态合并，得到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最小化状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0" y="235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态表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0" y="48006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例：化简下列状态表。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6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6" grpId="0" autoUpdateAnimBg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657600" y="523875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 / 输出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990600" y="1171575"/>
            <a:ext cx="632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      X=1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990600" y="457200"/>
            <a:ext cx="5562600" cy="464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819400" y="1143000"/>
            <a:ext cx="373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990600" y="1676400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2819400" y="457200"/>
            <a:ext cx="0" cy="464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4800600" y="1143000"/>
            <a:ext cx="0" cy="396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524000" y="16383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        C/0      B/1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1524000" y="20955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        F/0      A/1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1524000" y="25908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        D/0      G/0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1524000" y="30480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    D/1      E/0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1524000" y="35052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        C/0      E/1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1524000" y="40005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        D/0      G/0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1524000" y="44196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        C/1      D/0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98" name="Group 34"/>
          <p:cNvGrpSpPr/>
          <p:nvPr/>
        </p:nvGrpSpPr>
        <p:grpSpPr bwMode="auto">
          <a:xfrm>
            <a:off x="2133600" y="1066800"/>
            <a:ext cx="5943600" cy="5037138"/>
            <a:chOff x="1344" y="672"/>
            <a:chExt cx="3744" cy="3173"/>
          </a:xfrm>
        </p:grpSpPr>
        <p:sp>
          <p:nvSpPr>
            <p:cNvPr id="88068" name="Line 4"/>
            <p:cNvSpPr>
              <a:spLocks noChangeShapeType="1"/>
            </p:cNvSpPr>
            <p:nvPr/>
          </p:nvSpPr>
          <p:spPr bwMode="auto">
            <a:xfrm>
              <a:off x="1680" y="672"/>
              <a:ext cx="0" cy="2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69" name="Line 5"/>
            <p:cNvSpPr>
              <a:spLocks noChangeShapeType="1"/>
            </p:cNvSpPr>
            <p:nvPr/>
          </p:nvSpPr>
          <p:spPr bwMode="auto">
            <a:xfrm>
              <a:off x="1680" y="3504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>
              <a:off x="1680" y="67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2160" y="672"/>
              <a:ext cx="0" cy="2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1680" y="1104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2688" y="1104"/>
              <a:ext cx="0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1680" y="153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3312" y="1536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1680" y="2016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>
              <a:off x="3888" y="201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1680" y="2448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4464" y="244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1680" y="2976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5088" y="29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1776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2256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2832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3456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86" name="Rectangle 22"/>
            <p:cNvSpPr>
              <a:spLocks noChangeArrowheads="1"/>
            </p:cNvSpPr>
            <p:nvPr/>
          </p:nvSpPr>
          <p:spPr bwMode="auto">
            <a:xfrm>
              <a:off x="4032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4608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1392" y="6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139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1392" y="158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1392" y="20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>
              <a:off x="1392" y="25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1344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8095" name="Rectangle 31"/>
          <p:cNvSpPr>
            <a:spLocks noChangeArrowheads="1"/>
          </p:cNvSpPr>
          <p:nvPr/>
        </p:nvSpPr>
        <p:spPr bwMode="auto">
          <a:xfrm>
            <a:off x="1785918" y="21429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 作隐含表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00298" y="6072206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水平方向：去掉最后一个状态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00039" y="142852"/>
            <a:ext cx="681597" cy="646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wordArtVertRtl" wrap="none" tIns="0" bIns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垂直方向：去掉第一个状态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193675"/>
            <a:ext cx="2622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 顺序比较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9102" name="Group 14"/>
          <p:cNvGrpSpPr/>
          <p:nvPr/>
        </p:nvGrpSpPr>
        <p:grpSpPr bwMode="auto">
          <a:xfrm>
            <a:off x="0" y="914400"/>
            <a:ext cx="8921750" cy="1265238"/>
            <a:chOff x="0" y="576"/>
            <a:chExt cx="5620" cy="797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0" y="57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先将水平方向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纵向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的所有状态一一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比较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，再将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0" y="1008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水平方向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与纵向一一比较，依此类推。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23622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比较的结果有3种情况：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0" y="32766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* 状态对等效(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在方格内填√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0" y="4191000"/>
            <a:ext cx="587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* 状态对不等效(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在方格内填×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0" y="51054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* 状态对是否等效需要进一步检查(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填入次态对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9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utoUpdateAnimBg="0" build="p"/>
      <p:bldP spid="89096" grpId="0" autoUpdateAnimBg="0" build="p"/>
      <p:bldP spid="89097" grpId="0" autoUpdateAnimBg="0" build="p"/>
      <p:bldP spid="89099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876800" y="609600"/>
            <a:ext cx="15240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4876800" y="1447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4876800" y="167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6400800" y="9906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400800" y="2438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2895600" y="16764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4495800" y="990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876800" y="67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867400" y="67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8674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5334000" y="6858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4724400" y="1600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5943600" y="2209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8768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22098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514600" y="8382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H="1">
            <a:off x="3429000" y="1219200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3429000" y="1219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3429000" y="33528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6705600" y="24384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V="1">
            <a:off x="3429000" y="304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3429000" y="3048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6858000" y="304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858000" y="609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7772400" y="762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21336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8305800" y="371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86" name="Oval 42"/>
          <p:cNvSpPr>
            <a:spLocks noChangeArrowheads="1"/>
          </p:cNvSpPr>
          <p:nvPr/>
        </p:nvSpPr>
        <p:spPr bwMode="auto">
          <a:xfrm>
            <a:off x="3352800" y="762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 flipH="1">
            <a:off x="4495800" y="2514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4114800" y="2171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807" name="Group 63"/>
          <p:cNvGrpSpPr/>
          <p:nvPr/>
        </p:nvGrpSpPr>
        <p:grpSpPr bwMode="auto">
          <a:xfrm>
            <a:off x="381000" y="4230710"/>
            <a:ext cx="3124200" cy="579438"/>
            <a:chOff x="240" y="2256"/>
            <a:chExt cx="1968" cy="365"/>
          </a:xfrm>
        </p:grpSpPr>
        <p:graphicFrame>
          <p:nvGraphicFramePr>
            <p:cNvPr id="31800" name="Object 56"/>
            <p:cNvGraphicFramePr>
              <a:graphicFrameLocks noChangeAspect="1"/>
            </p:cNvGraphicFramePr>
            <p:nvPr/>
          </p:nvGraphicFramePr>
          <p:xfrm>
            <a:off x="1440" y="2304"/>
            <a:ext cx="76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2" name="Equation" r:id="rId1" imgW="927100" imgH="368300" progId="Equation.3">
                    <p:embed/>
                  </p:oleObj>
                </mc:Choice>
                <mc:Fallback>
                  <p:oleObj name="Equation" r:id="rId1" imgW="927100" imgH="368300" progId="Equation.3">
                    <p:embed/>
                    <p:pic>
                      <p:nvPicPr>
                        <p:cNvPr id="0" name="Picture 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304"/>
                          <a:ext cx="76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4" name="Rectangle 60"/>
            <p:cNvSpPr>
              <a:spLocks noChangeArrowheads="1"/>
            </p:cNvSpPr>
            <p:nvPr/>
          </p:nvSpPr>
          <p:spPr bwMode="auto">
            <a:xfrm>
              <a:off x="240" y="225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输出方程: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1808" name="Group 64"/>
          <p:cNvGrpSpPr/>
          <p:nvPr/>
        </p:nvGrpSpPr>
        <p:grpSpPr bwMode="auto">
          <a:xfrm>
            <a:off x="381000" y="5200673"/>
            <a:ext cx="4376738" cy="606425"/>
            <a:chOff x="240" y="2784"/>
            <a:chExt cx="2757" cy="382"/>
          </a:xfrm>
        </p:grpSpPr>
        <p:graphicFrame>
          <p:nvGraphicFramePr>
            <p:cNvPr id="31801" name="Object 57"/>
            <p:cNvGraphicFramePr>
              <a:graphicFrameLocks noChangeAspect="1"/>
            </p:cNvGraphicFramePr>
            <p:nvPr/>
          </p:nvGraphicFramePr>
          <p:xfrm>
            <a:off x="1440" y="2832"/>
            <a:ext cx="81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3" name="Equation" r:id="rId3" imgW="990600" imgH="406400" progId="Equation.3">
                    <p:embed/>
                  </p:oleObj>
                </mc:Choice>
                <mc:Fallback>
                  <p:oleObj name="Equation" r:id="rId3" imgW="990600" imgH="406400" progId="Equation.3">
                    <p:embed/>
                    <p:pic>
                      <p:nvPicPr>
                        <p:cNvPr id="0" name="Picture 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32"/>
                          <a:ext cx="81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2" name="Object 58"/>
            <p:cNvGraphicFramePr>
              <a:graphicFrameLocks noChangeAspect="1"/>
            </p:cNvGraphicFramePr>
            <p:nvPr/>
          </p:nvGraphicFramePr>
          <p:xfrm>
            <a:off x="2496" y="2880"/>
            <a:ext cx="50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4" name="Equation" r:id="rId5" imgW="609600" imgH="266700" progId="Equation.3">
                    <p:embed/>
                  </p:oleObj>
                </mc:Choice>
                <mc:Fallback>
                  <p:oleObj name="Equation" r:id="rId5" imgW="609600" imgH="266700" progId="Equation.3">
                    <p:embed/>
                    <p:pic>
                      <p:nvPicPr>
                        <p:cNvPr id="0" name="Picture 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880"/>
                          <a:ext cx="501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5" name="Rectangle 61"/>
            <p:cNvSpPr>
              <a:spLocks noChangeArrowheads="1"/>
            </p:cNvSpPr>
            <p:nvPr/>
          </p:nvSpPr>
          <p:spPr bwMode="auto">
            <a:xfrm>
              <a:off x="240" y="278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激励方程: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1809" name="Group 65"/>
          <p:cNvGrpSpPr/>
          <p:nvPr/>
        </p:nvGrpSpPr>
        <p:grpSpPr bwMode="auto">
          <a:xfrm>
            <a:off x="381000" y="6135710"/>
            <a:ext cx="5614988" cy="579438"/>
            <a:chOff x="240" y="3456"/>
            <a:chExt cx="3537" cy="365"/>
          </a:xfrm>
        </p:grpSpPr>
        <p:graphicFrame>
          <p:nvGraphicFramePr>
            <p:cNvPr id="31803" name="Object 59"/>
            <p:cNvGraphicFramePr>
              <a:graphicFrameLocks noChangeAspect="1"/>
            </p:cNvGraphicFramePr>
            <p:nvPr/>
          </p:nvGraphicFramePr>
          <p:xfrm>
            <a:off x="1440" y="3456"/>
            <a:ext cx="233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5" name="Equation" r:id="rId7" imgW="2844800" imgH="406400" progId="Equation.3">
                    <p:embed/>
                  </p:oleObj>
                </mc:Choice>
                <mc:Fallback>
                  <p:oleObj name="Equation" r:id="rId7" imgW="2844800" imgH="406400" progId="Equation.3">
                    <p:embed/>
                    <p:pic>
                      <p:nvPicPr>
                        <p:cNvPr id="0" name="Picture 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456"/>
                          <a:ext cx="2337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6" name="Rectangle 62"/>
            <p:cNvSpPr>
              <a:spLocks noChangeArrowheads="1"/>
            </p:cNvSpPr>
            <p:nvPr/>
          </p:nvSpPr>
          <p:spPr bwMode="auto">
            <a:xfrm>
              <a:off x="240" y="345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状态方程: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810" name="Oval 66"/>
          <p:cNvSpPr>
            <a:spLocks noChangeArrowheads="1"/>
          </p:cNvSpPr>
          <p:nvPr/>
        </p:nvSpPr>
        <p:spPr bwMode="auto">
          <a:xfrm>
            <a:off x="4427538" y="1268413"/>
            <a:ext cx="973137" cy="828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1" name="Line 67"/>
          <p:cNvSpPr>
            <a:spLocks noChangeShapeType="1"/>
          </p:cNvSpPr>
          <p:nvPr/>
        </p:nvSpPr>
        <p:spPr bwMode="auto">
          <a:xfrm flipH="1" flipV="1">
            <a:off x="5364163" y="1773238"/>
            <a:ext cx="1657350" cy="2873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7092950" y="1628775"/>
            <a:ext cx="1873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时钟下降边沿触发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000496" y="714356"/>
            <a:ext cx="500066" cy="630238"/>
            <a:chOff x="7177088" y="3041650"/>
            <a:chExt cx="768350" cy="630238"/>
          </a:xfrm>
        </p:grpSpPr>
        <p:sp>
          <p:nvSpPr>
            <p:cNvPr id="50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86644" y="428604"/>
            <a:ext cx="500066" cy="630238"/>
            <a:chOff x="7177088" y="3041650"/>
            <a:chExt cx="768350" cy="630238"/>
          </a:xfrm>
        </p:grpSpPr>
        <p:sp>
          <p:nvSpPr>
            <p:cNvPr id="55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8596" y="3500438"/>
            <a:ext cx="7327131" cy="656213"/>
            <a:chOff x="428596" y="3500438"/>
            <a:chExt cx="7327131" cy="656213"/>
          </a:xfrm>
        </p:grpSpPr>
        <p:graphicFrame>
          <p:nvGraphicFramePr>
            <p:cNvPr id="33371" name="Object 603"/>
            <p:cNvGraphicFramePr>
              <a:graphicFrameLocks noChangeAspect="1"/>
            </p:cNvGraphicFramePr>
            <p:nvPr/>
          </p:nvGraphicFramePr>
          <p:xfrm>
            <a:off x="4572000" y="3500438"/>
            <a:ext cx="3183727" cy="638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6" name="Equation" r:id="rId9" imgW="1333500" imgH="279400" progId="Equation.DSMT4">
                    <p:embed/>
                  </p:oleObj>
                </mc:Choice>
                <mc:Fallback>
                  <p:oleObj name="Equation" r:id="rId9" imgW="1333500" imgH="279400" progId="Equation.DSMT4">
                    <p:embed/>
                    <p:pic>
                      <p:nvPicPr>
                        <p:cNvPr id="0" name="Picture 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500438"/>
                          <a:ext cx="3183727" cy="638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矩形 58"/>
            <p:cNvSpPr/>
            <p:nvPr/>
          </p:nvSpPr>
          <p:spPr>
            <a:xfrm>
              <a:off x="428596" y="3571876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JK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触发器的特征方程：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0" grpId="0" animBg="1"/>
      <p:bldP spid="31811" grpId="0" animBg="1"/>
      <p:bldP spid="318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533400" y="2286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533400" y="5867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533400" y="22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1600200" y="2286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533400" y="114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2819400" y="11430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533400" y="20574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4114800" y="2057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533400" y="30480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5334000" y="3048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533400" y="4038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6477000" y="4038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533400" y="4953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76200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762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1905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32004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44958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5715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6858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152400" y="381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152400" y="1371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38" name="Rectangle 26"/>
          <p:cNvSpPr>
            <a:spLocks noChangeArrowheads="1"/>
          </p:cNvSpPr>
          <p:nvPr/>
        </p:nvSpPr>
        <p:spPr bwMode="auto">
          <a:xfrm>
            <a:off x="152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39" name="Rectangle 27"/>
          <p:cNvSpPr>
            <a:spLocks noChangeArrowheads="1"/>
          </p:cNvSpPr>
          <p:nvPr/>
        </p:nvSpPr>
        <p:spPr bwMode="auto">
          <a:xfrm>
            <a:off x="152400" y="3200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152400" y="4191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1524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42" name="Rectangle 30"/>
          <p:cNvSpPr>
            <a:spLocks noChangeArrowheads="1"/>
          </p:cNvSpPr>
          <p:nvPr/>
        </p:nvSpPr>
        <p:spPr bwMode="auto">
          <a:xfrm>
            <a:off x="685800" y="371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685800" y="3190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0166" name="Group 54"/>
          <p:cNvGrpSpPr/>
          <p:nvPr/>
        </p:nvGrpSpPr>
        <p:grpSpPr bwMode="auto">
          <a:xfrm>
            <a:off x="1828800" y="3038475"/>
            <a:ext cx="590550" cy="960438"/>
            <a:chOff x="1920" y="1914"/>
            <a:chExt cx="372" cy="605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1920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AE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1920" y="215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CF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0148" name="Rectangle 36"/>
          <p:cNvSpPr>
            <a:spLocks noChangeArrowheads="1"/>
          </p:cNvSpPr>
          <p:nvPr/>
        </p:nvSpPr>
        <p:spPr bwMode="auto">
          <a:xfrm>
            <a:off x="762000" y="131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49" name="Rectangle 37"/>
          <p:cNvSpPr>
            <a:spLocks noChangeArrowheads="1"/>
          </p:cNvSpPr>
          <p:nvPr/>
        </p:nvSpPr>
        <p:spPr bwMode="auto">
          <a:xfrm>
            <a:off x="762000" y="2233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7620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51" name="Rectangle 39"/>
          <p:cNvSpPr>
            <a:spLocks noChangeArrowheads="1"/>
          </p:cNvSpPr>
          <p:nvPr/>
        </p:nvSpPr>
        <p:spPr bwMode="auto">
          <a:xfrm>
            <a:off x="7620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52" name="Rectangle 40"/>
          <p:cNvSpPr>
            <a:spLocks noChangeArrowheads="1"/>
          </p:cNvSpPr>
          <p:nvPr/>
        </p:nvSpPr>
        <p:spPr bwMode="auto">
          <a:xfrm>
            <a:off x="1905000" y="131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53" name="Rectangle 41"/>
          <p:cNvSpPr>
            <a:spLocks noChangeArrowheads="1"/>
          </p:cNvSpPr>
          <p:nvPr/>
        </p:nvSpPr>
        <p:spPr bwMode="auto">
          <a:xfrm>
            <a:off x="1981200" y="2233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54" name="Rectangle 42"/>
          <p:cNvSpPr>
            <a:spLocks noChangeArrowheads="1"/>
          </p:cNvSpPr>
          <p:nvPr/>
        </p:nvSpPr>
        <p:spPr bwMode="auto">
          <a:xfrm>
            <a:off x="19050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19050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56" name="Rectangle 44"/>
          <p:cNvSpPr>
            <a:spLocks noChangeArrowheads="1"/>
          </p:cNvSpPr>
          <p:nvPr/>
        </p:nvSpPr>
        <p:spPr bwMode="auto">
          <a:xfrm>
            <a:off x="3200400" y="2309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57" name="Rectangle 45"/>
          <p:cNvSpPr>
            <a:spLocks noChangeArrowheads="1"/>
          </p:cNvSpPr>
          <p:nvPr/>
        </p:nvSpPr>
        <p:spPr bwMode="auto">
          <a:xfrm>
            <a:off x="3200400" y="3224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58" name="Rectangle 46"/>
          <p:cNvSpPr>
            <a:spLocks noChangeArrowheads="1"/>
          </p:cNvSpPr>
          <p:nvPr/>
        </p:nvSpPr>
        <p:spPr bwMode="auto">
          <a:xfrm>
            <a:off x="31242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59" name="Rectangle 47"/>
          <p:cNvSpPr>
            <a:spLocks noChangeArrowheads="1"/>
          </p:cNvSpPr>
          <p:nvPr/>
        </p:nvSpPr>
        <p:spPr bwMode="auto">
          <a:xfrm>
            <a:off x="4419600" y="3300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64" name="Rectangle 52"/>
          <p:cNvSpPr>
            <a:spLocks noChangeArrowheads="1"/>
          </p:cNvSpPr>
          <p:nvPr/>
        </p:nvSpPr>
        <p:spPr bwMode="auto">
          <a:xfrm>
            <a:off x="31242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68" name="Rectangle 56"/>
          <p:cNvSpPr>
            <a:spLocks noChangeArrowheads="1"/>
          </p:cNvSpPr>
          <p:nvPr/>
        </p:nvSpPr>
        <p:spPr bwMode="auto">
          <a:xfrm>
            <a:off x="5029200" y="431800"/>
            <a:ext cx="6921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现态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B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C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E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F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G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69" name="Rectangle 57"/>
          <p:cNvSpPr>
            <a:spLocks noChangeArrowheads="1"/>
          </p:cNvSpPr>
          <p:nvPr/>
        </p:nvSpPr>
        <p:spPr bwMode="auto">
          <a:xfrm>
            <a:off x="5715000" y="409575"/>
            <a:ext cx="2089150" cy="280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X=0        X=1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C/0        B/1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F/0        A/1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D/0        G/0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D/1        E/0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C/0        E/1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D/0        G/0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C/1        D/0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0170" name="Rectangle 58"/>
          <p:cNvSpPr>
            <a:spLocks noChangeArrowheads="1"/>
          </p:cNvSpPr>
          <p:nvPr/>
        </p:nvSpPr>
        <p:spPr bwMode="auto">
          <a:xfrm>
            <a:off x="5943600" y="128588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 / 输出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71" name="Rectangle 59"/>
          <p:cNvSpPr>
            <a:spLocks noChangeArrowheads="1"/>
          </p:cNvSpPr>
          <p:nvPr/>
        </p:nvSpPr>
        <p:spPr bwMode="auto">
          <a:xfrm>
            <a:off x="5029200" y="152400"/>
            <a:ext cx="3048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0173" name="Line 61"/>
          <p:cNvSpPr>
            <a:spLocks noChangeShapeType="1"/>
          </p:cNvSpPr>
          <p:nvPr/>
        </p:nvSpPr>
        <p:spPr bwMode="auto">
          <a:xfrm>
            <a:off x="5638800" y="152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74" name="Line 62"/>
          <p:cNvSpPr>
            <a:spLocks noChangeShapeType="1"/>
          </p:cNvSpPr>
          <p:nvPr/>
        </p:nvSpPr>
        <p:spPr bwMode="auto">
          <a:xfrm>
            <a:off x="5029200" y="762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75" name="Line 63"/>
          <p:cNvSpPr>
            <a:spLocks noChangeShapeType="1"/>
          </p:cNvSpPr>
          <p:nvPr/>
        </p:nvSpPr>
        <p:spPr bwMode="auto">
          <a:xfrm>
            <a:off x="5638800" y="457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76" name="Line 64"/>
          <p:cNvSpPr>
            <a:spLocks noChangeShapeType="1"/>
          </p:cNvSpPr>
          <p:nvPr/>
        </p:nvSpPr>
        <p:spPr bwMode="auto">
          <a:xfrm>
            <a:off x="6705600" y="457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77" name="Rectangle 65"/>
          <p:cNvSpPr>
            <a:spLocks noChangeArrowheads="1"/>
          </p:cNvSpPr>
          <p:nvPr/>
        </p:nvSpPr>
        <p:spPr bwMode="auto">
          <a:xfrm>
            <a:off x="67818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78" name="Rectangle 66"/>
          <p:cNvSpPr>
            <a:spLocks noChangeArrowheads="1"/>
          </p:cNvSpPr>
          <p:nvPr/>
        </p:nvSpPr>
        <p:spPr bwMode="auto">
          <a:xfrm>
            <a:off x="56388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79" name="Rectangle 67"/>
          <p:cNvSpPr>
            <a:spLocks noChangeArrowheads="1"/>
          </p:cNvSpPr>
          <p:nvPr/>
        </p:nvSpPr>
        <p:spPr bwMode="auto">
          <a:xfrm>
            <a:off x="56388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0183" name="Group 71"/>
          <p:cNvGrpSpPr/>
          <p:nvPr/>
        </p:nvGrpSpPr>
        <p:grpSpPr bwMode="auto">
          <a:xfrm>
            <a:off x="4114800" y="4867275"/>
            <a:ext cx="1123950" cy="960438"/>
            <a:chOff x="2592" y="3066"/>
            <a:chExt cx="708" cy="605"/>
          </a:xfrm>
        </p:grpSpPr>
        <p:sp>
          <p:nvSpPr>
            <p:cNvPr id="90180" name="Rectangle 68"/>
            <p:cNvSpPr>
              <a:spLocks noChangeArrowheads="1"/>
            </p:cNvSpPr>
            <p:nvPr/>
          </p:nvSpPr>
          <p:spPr bwMode="auto">
            <a:xfrm>
              <a:off x="2928" y="330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DE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181" name="Rectangle 69"/>
            <p:cNvSpPr>
              <a:spLocks noChangeArrowheads="1"/>
            </p:cNvSpPr>
            <p:nvPr/>
          </p:nvSpPr>
          <p:spPr bwMode="auto">
            <a:xfrm>
              <a:off x="2592" y="30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CD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0182" name="Rectangle 70"/>
          <p:cNvSpPr>
            <a:spLocks noChangeArrowheads="1"/>
          </p:cNvSpPr>
          <p:nvPr/>
        </p:nvSpPr>
        <p:spPr bwMode="auto">
          <a:xfrm>
            <a:off x="44196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0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0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2" grpId="0" autoUpdateAnimBg="0" build="p"/>
      <p:bldP spid="90143" grpId="0" autoUpdateAnimBg="0" build="p"/>
      <p:bldP spid="90148" grpId="0" autoUpdateAnimBg="0" build="p"/>
      <p:bldP spid="90149" grpId="0" autoUpdateAnimBg="0" build="p"/>
      <p:bldP spid="90150" grpId="0" autoUpdateAnimBg="0" build="p"/>
      <p:bldP spid="90151" grpId="0" autoUpdateAnimBg="0" build="p"/>
      <p:bldP spid="90152" grpId="0" autoUpdateAnimBg="0" build="p"/>
      <p:bldP spid="90153" grpId="0" autoUpdateAnimBg="0" build="p"/>
      <p:bldP spid="90154" grpId="0" autoUpdateAnimBg="0" build="p"/>
      <p:bldP spid="90155" grpId="0" autoUpdateAnimBg="0" build="p"/>
      <p:bldP spid="90156" grpId="0" autoUpdateAnimBg="0" build="p"/>
      <p:bldP spid="90157" grpId="0" autoUpdateAnimBg="0" build="p"/>
      <p:bldP spid="90158" grpId="0" autoUpdateAnimBg="0" build="p"/>
      <p:bldP spid="90159" grpId="0" autoUpdateAnimBg="0" build="p"/>
      <p:bldP spid="90164" grpId="0" autoUpdateAnimBg="0" build="p"/>
      <p:bldP spid="90177" grpId="0" autoUpdateAnimBg="0" build="p"/>
      <p:bldP spid="90178" grpId="0" autoUpdateAnimBg="0" build="p"/>
      <p:bldP spid="90179" grpId="0" autoUpdateAnimBg="0" build="p"/>
      <p:bldP spid="90182" grpId="0" autoUpdateAnimBg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2286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 关联比较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1151" name="Group 15"/>
          <p:cNvGrpSpPr/>
          <p:nvPr/>
        </p:nvGrpSpPr>
        <p:grpSpPr bwMode="auto">
          <a:xfrm>
            <a:off x="34925" y="836613"/>
            <a:ext cx="9144000" cy="2332037"/>
            <a:chOff x="0" y="528"/>
            <a:chExt cx="5760" cy="1469"/>
          </a:xfrm>
        </p:grpSpPr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268" y="52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关联比较是要确定隐含表中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待检查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的那些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次态对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0" y="91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是否等效。如果隐含表中某方格内有一个次态对不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0" y="1248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等效，则该方格对应的两个状态就不等效。于是在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0" y="1632"/>
              <a:ext cx="3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相应方格中增加标志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/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1152" name="Group 16"/>
          <p:cNvGrpSpPr/>
          <p:nvPr/>
        </p:nvGrpSpPr>
        <p:grpSpPr bwMode="auto">
          <a:xfrm>
            <a:off x="0" y="3505199"/>
            <a:ext cx="9212263" cy="2413000"/>
            <a:chOff x="0" y="2208"/>
            <a:chExt cx="5803" cy="1520"/>
          </a:xfrm>
        </p:grpSpPr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140" y="220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若方格内的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次态对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均为等效状态对，则该方格对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0" y="2592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应的状态为等效状态。该方格不增加任何标志。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0" y="2976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例如：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AB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对应的方格中次态为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CF，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CF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有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√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0" y="3360"/>
              <a:ext cx="395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表明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CF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等效，故判定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AB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1949450" y="536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3244850" y="5365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940050" y="841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H="1">
            <a:off x="1568450" y="12223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V="1">
            <a:off x="1568450" y="841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187450" y="260350"/>
            <a:ext cx="3910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AE    BE      CF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√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92198" name="Group 38"/>
          <p:cNvGrpSpPr/>
          <p:nvPr/>
        </p:nvGrpSpPr>
        <p:grpSpPr bwMode="auto">
          <a:xfrm>
            <a:off x="133350" y="3432175"/>
            <a:ext cx="2876550" cy="1189038"/>
            <a:chOff x="288" y="2304"/>
            <a:chExt cx="1812" cy="749"/>
          </a:xfrm>
        </p:grpSpPr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864" y="25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528" y="274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528" y="293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288" y="2304"/>
              <a:ext cx="17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DG      CD ×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1344" y="268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DE ×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52388" y="2286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再看：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92196" name="Group 36"/>
          <p:cNvGrpSpPr/>
          <p:nvPr/>
        </p:nvGrpSpPr>
        <p:grpSpPr bwMode="auto">
          <a:xfrm>
            <a:off x="-468313" y="1412875"/>
            <a:ext cx="5441951" cy="1757363"/>
            <a:chOff x="0" y="1032"/>
            <a:chExt cx="3428" cy="1135"/>
          </a:xfrm>
        </p:grpSpPr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240" y="1032"/>
              <a:ext cx="318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已知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C,F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等效,而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B,E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又与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A,E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0" y="1416"/>
              <a:ext cx="3316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构成循环,故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A,E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是等效对,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BE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也是等效对.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2199" name="Group 39"/>
          <p:cNvGrpSpPr/>
          <p:nvPr/>
        </p:nvGrpSpPr>
        <p:grpSpPr bwMode="auto">
          <a:xfrm>
            <a:off x="-49675" y="4868862"/>
            <a:ext cx="9347200" cy="1727199"/>
            <a:chOff x="0" y="3120"/>
            <a:chExt cx="5888" cy="1088"/>
          </a:xfrm>
        </p:grpSpPr>
        <p:sp>
          <p:nvSpPr>
            <p:cNvPr id="92192" name="Rectangle 32"/>
            <p:cNvSpPr>
              <a:spLocks noChangeArrowheads="1"/>
            </p:cNvSpPr>
            <p:nvPr/>
          </p:nvSpPr>
          <p:spPr bwMode="auto">
            <a:xfrm>
              <a:off x="296" y="3120"/>
              <a:ext cx="55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C、D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D、E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对应的方格都已标有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故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193" name="Rectangle 33"/>
            <p:cNvSpPr>
              <a:spLocks noChangeArrowheads="1"/>
            </p:cNvSpPr>
            <p:nvPr/>
          </p:nvSpPr>
          <p:spPr bwMode="auto">
            <a:xfrm>
              <a:off x="0" y="3504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D、G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不等效。只要有一个方向有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标记该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194" name="Rectangle 34"/>
            <p:cNvSpPr>
              <a:spLocks noChangeArrowheads="1"/>
            </p:cNvSpPr>
            <p:nvPr/>
          </p:nvSpPr>
          <p:spPr bwMode="auto">
            <a:xfrm>
              <a:off x="0" y="3840"/>
              <a:ext cx="54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对就不等效了。在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C、D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D、E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间标记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/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1895" name="Line 1127"/>
          <p:cNvSpPr>
            <a:spLocks noChangeShapeType="1"/>
          </p:cNvSpPr>
          <p:nvPr/>
        </p:nvSpPr>
        <p:spPr bwMode="auto">
          <a:xfrm>
            <a:off x="5422900" y="1125538"/>
            <a:ext cx="0" cy="2903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6" name="Line 1128"/>
          <p:cNvSpPr>
            <a:spLocks noChangeShapeType="1"/>
          </p:cNvSpPr>
          <p:nvPr/>
        </p:nvSpPr>
        <p:spPr bwMode="auto">
          <a:xfrm>
            <a:off x="5422900" y="4027488"/>
            <a:ext cx="367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7" name="Line 1129"/>
          <p:cNvSpPr>
            <a:spLocks noChangeShapeType="1"/>
          </p:cNvSpPr>
          <p:nvPr/>
        </p:nvSpPr>
        <p:spPr bwMode="auto">
          <a:xfrm>
            <a:off x="5422900" y="1125538"/>
            <a:ext cx="546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8" name="Line 1130"/>
          <p:cNvSpPr>
            <a:spLocks noChangeShapeType="1"/>
          </p:cNvSpPr>
          <p:nvPr/>
        </p:nvSpPr>
        <p:spPr bwMode="auto">
          <a:xfrm>
            <a:off x="5969000" y="1125538"/>
            <a:ext cx="0" cy="2903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9" name="Line 1131"/>
          <p:cNvSpPr>
            <a:spLocks noChangeShapeType="1"/>
          </p:cNvSpPr>
          <p:nvPr/>
        </p:nvSpPr>
        <p:spPr bwMode="auto">
          <a:xfrm>
            <a:off x="5422900" y="1597025"/>
            <a:ext cx="1173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0" name="Line 1132"/>
          <p:cNvSpPr>
            <a:spLocks noChangeShapeType="1"/>
          </p:cNvSpPr>
          <p:nvPr/>
        </p:nvSpPr>
        <p:spPr bwMode="auto">
          <a:xfrm>
            <a:off x="6596063" y="1597025"/>
            <a:ext cx="0" cy="2432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1" name="Line 1133"/>
          <p:cNvSpPr>
            <a:spLocks noChangeShapeType="1"/>
          </p:cNvSpPr>
          <p:nvPr/>
        </p:nvSpPr>
        <p:spPr bwMode="auto">
          <a:xfrm>
            <a:off x="5422900" y="2066925"/>
            <a:ext cx="1838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2" name="Line 1134"/>
          <p:cNvSpPr>
            <a:spLocks noChangeShapeType="1"/>
          </p:cNvSpPr>
          <p:nvPr/>
        </p:nvSpPr>
        <p:spPr bwMode="auto">
          <a:xfrm>
            <a:off x="7261225" y="2066925"/>
            <a:ext cx="0" cy="1962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3" name="Line 1135"/>
          <p:cNvSpPr>
            <a:spLocks noChangeShapeType="1"/>
          </p:cNvSpPr>
          <p:nvPr/>
        </p:nvSpPr>
        <p:spPr bwMode="auto">
          <a:xfrm>
            <a:off x="5422900" y="2576513"/>
            <a:ext cx="246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4" name="Line 1136"/>
          <p:cNvSpPr>
            <a:spLocks noChangeShapeType="1"/>
          </p:cNvSpPr>
          <p:nvPr/>
        </p:nvSpPr>
        <p:spPr bwMode="auto">
          <a:xfrm>
            <a:off x="7886700" y="2576513"/>
            <a:ext cx="0" cy="1452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5" name="Line 1137"/>
          <p:cNvSpPr>
            <a:spLocks noChangeShapeType="1"/>
          </p:cNvSpPr>
          <p:nvPr/>
        </p:nvSpPr>
        <p:spPr bwMode="auto">
          <a:xfrm>
            <a:off x="5422900" y="3087688"/>
            <a:ext cx="3049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6" name="Line 1138"/>
          <p:cNvSpPr>
            <a:spLocks noChangeShapeType="1"/>
          </p:cNvSpPr>
          <p:nvPr/>
        </p:nvSpPr>
        <p:spPr bwMode="auto">
          <a:xfrm>
            <a:off x="8472488" y="3087688"/>
            <a:ext cx="0" cy="941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7" name="Line 1139"/>
          <p:cNvSpPr>
            <a:spLocks noChangeShapeType="1"/>
          </p:cNvSpPr>
          <p:nvPr/>
        </p:nvSpPr>
        <p:spPr bwMode="auto">
          <a:xfrm>
            <a:off x="5422900" y="3557588"/>
            <a:ext cx="3638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8" name="Line 1140"/>
          <p:cNvSpPr>
            <a:spLocks noChangeShapeType="1"/>
          </p:cNvSpPr>
          <p:nvPr/>
        </p:nvSpPr>
        <p:spPr bwMode="auto">
          <a:xfrm>
            <a:off x="9061450" y="3557588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9" name="Rectangle 1141"/>
          <p:cNvSpPr>
            <a:spLocks noChangeArrowheads="1"/>
          </p:cNvSpPr>
          <p:nvPr/>
        </p:nvSpPr>
        <p:spPr bwMode="auto">
          <a:xfrm>
            <a:off x="5537200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10" name="Rectangle 1142"/>
          <p:cNvSpPr>
            <a:spLocks noChangeArrowheads="1"/>
          </p:cNvSpPr>
          <p:nvPr/>
        </p:nvSpPr>
        <p:spPr bwMode="auto">
          <a:xfrm>
            <a:off x="6124575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11" name="Rectangle 1143"/>
          <p:cNvSpPr>
            <a:spLocks noChangeArrowheads="1"/>
          </p:cNvSpPr>
          <p:nvPr/>
        </p:nvSpPr>
        <p:spPr bwMode="auto">
          <a:xfrm>
            <a:off x="6792913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12" name="Rectangle 1144"/>
          <p:cNvSpPr>
            <a:spLocks noChangeArrowheads="1"/>
          </p:cNvSpPr>
          <p:nvPr/>
        </p:nvSpPr>
        <p:spPr bwMode="auto">
          <a:xfrm>
            <a:off x="7458075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13" name="Rectangle 1145"/>
          <p:cNvSpPr>
            <a:spLocks noChangeArrowheads="1"/>
          </p:cNvSpPr>
          <p:nvPr/>
        </p:nvSpPr>
        <p:spPr bwMode="auto">
          <a:xfrm>
            <a:off x="8081963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14" name="Rectangle 1146"/>
          <p:cNvSpPr>
            <a:spLocks noChangeArrowheads="1"/>
          </p:cNvSpPr>
          <p:nvPr/>
        </p:nvSpPr>
        <p:spPr bwMode="auto">
          <a:xfrm>
            <a:off x="8669338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15" name="Rectangle 1147"/>
          <p:cNvSpPr>
            <a:spLocks noChangeArrowheads="1"/>
          </p:cNvSpPr>
          <p:nvPr/>
        </p:nvSpPr>
        <p:spPr bwMode="auto">
          <a:xfrm>
            <a:off x="5076825" y="1052513"/>
            <a:ext cx="401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16" name="Rectangle 1148"/>
          <p:cNvSpPr>
            <a:spLocks noChangeArrowheads="1"/>
          </p:cNvSpPr>
          <p:nvPr/>
        </p:nvSpPr>
        <p:spPr bwMode="auto">
          <a:xfrm>
            <a:off x="5076825" y="14843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17" name="Rectangle 1149"/>
          <p:cNvSpPr>
            <a:spLocks noChangeArrowheads="1"/>
          </p:cNvSpPr>
          <p:nvPr/>
        </p:nvSpPr>
        <p:spPr bwMode="auto">
          <a:xfrm>
            <a:off x="5076825" y="2060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18" name="Rectangle 1150"/>
          <p:cNvSpPr>
            <a:spLocks noChangeArrowheads="1"/>
          </p:cNvSpPr>
          <p:nvPr/>
        </p:nvSpPr>
        <p:spPr bwMode="auto">
          <a:xfrm>
            <a:off x="5076825" y="24923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19" name="Rectangle 1151"/>
          <p:cNvSpPr>
            <a:spLocks noChangeArrowheads="1"/>
          </p:cNvSpPr>
          <p:nvPr/>
        </p:nvSpPr>
        <p:spPr bwMode="auto">
          <a:xfrm>
            <a:off x="5076825" y="3068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20" name="Rectangle 1152"/>
          <p:cNvSpPr>
            <a:spLocks noChangeArrowheads="1"/>
          </p:cNvSpPr>
          <p:nvPr/>
        </p:nvSpPr>
        <p:spPr bwMode="auto">
          <a:xfrm>
            <a:off x="5048250" y="3500438"/>
            <a:ext cx="3873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21" name="Rectangle 1153"/>
          <p:cNvSpPr>
            <a:spLocks noChangeArrowheads="1"/>
          </p:cNvSpPr>
          <p:nvPr/>
        </p:nvSpPr>
        <p:spPr bwMode="auto">
          <a:xfrm>
            <a:off x="5527675" y="1125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CF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22" name="Rectangle 1154"/>
          <p:cNvSpPr>
            <a:spLocks noChangeArrowheads="1"/>
          </p:cNvSpPr>
          <p:nvPr/>
        </p:nvSpPr>
        <p:spPr bwMode="auto">
          <a:xfrm>
            <a:off x="5502275" y="26209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BE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23" name="Rectangle 1155"/>
          <p:cNvSpPr>
            <a:spLocks noChangeArrowheads="1"/>
          </p:cNvSpPr>
          <p:nvPr/>
        </p:nvSpPr>
        <p:spPr bwMode="auto">
          <a:xfrm>
            <a:off x="5961063" y="24939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AE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24" name="Rectangle 1156"/>
          <p:cNvSpPr>
            <a:spLocks noChangeArrowheads="1"/>
          </p:cNvSpPr>
          <p:nvPr/>
        </p:nvSpPr>
        <p:spPr bwMode="auto">
          <a:xfrm>
            <a:off x="6251575" y="26828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CF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25" name="Rectangle 1157"/>
          <p:cNvSpPr>
            <a:spLocks noChangeArrowheads="1"/>
          </p:cNvSpPr>
          <p:nvPr/>
        </p:nvSpPr>
        <p:spPr bwMode="auto">
          <a:xfrm>
            <a:off x="5435600" y="1557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26" name="Rectangle 1158"/>
          <p:cNvSpPr>
            <a:spLocks noChangeArrowheads="1"/>
          </p:cNvSpPr>
          <p:nvPr/>
        </p:nvSpPr>
        <p:spPr bwMode="auto">
          <a:xfrm>
            <a:off x="5435600" y="20605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27" name="Rectangle 1159"/>
          <p:cNvSpPr>
            <a:spLocks noChangeArrowheads="1"/>
          </p:cNvSpPr>
          <p:nvPr/>
        </p:nvSpPr>
        <p:spPr bwMode="auto">
          <a:xfrm>
            <a:off x="5435600" y="30559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28" name="Rectangle 1160"/>
          <p:cNvSpPr>
            <a:spLocks noChangeArrowheads="1"/>
          </p:cNvSpPr>
          <p:nvPr/>
        </p:nvSpPr>
        <p:spPr bwMode="auto">
          <a:xfrm>
            <a:off x="5421313" y="3500438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29" name="Rectangle 1161"/>
          <p:cNvSpPr>
            <a:spLocks noChangeArrowheads="1"/>
          </p:cNvSpPr>
          <p:nvPr/>
        </p:nvSpPr>
        <p:spPr bwMode="auto">
          <a:xfrm>
            <a:off x="6011863" y="1557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30" name="Rectangle 1162"/>
          <p:cNvSpPr>
            <a:spLocks noChangeArrowheads="1"/>
          </p:cNvSpPr>
          <p:nvPr/>
        </p:nvSpPr>
        <p:spPr bwMode="auto">
          <a:xfrm>
            <a:off x="6011863" y="19891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31" name="Rectangle 1163"/>
          <p:cNvSpPr>
            <a:spLocks noChangeArrowheads="1"/>
          </p:cNvSpPr>
          <p:nvPr/>
        </p:nvSpPr>
        <p:spPr bwMode="auto">
          <a:xfrm>
            <a:off x="6011863" y="30559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32" name="Rectangle 1164"/>
          <p:cNvSpPr>
            <a:spLocks noChangeArrowheads="1"/>
          </p:cNvSpPr>
          <p:nvPr/>
        </p:nvSpPr>
        <p:spPr bwMode="auto">
          <a:xfrm>
            <a:off x="6084888" y="3500438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33" name="Rectangle 1165"/>
          <p:cNvSpPr>
            <a:spLocks noChangeArrowheads="1"/>
          </p:cNvSpPr>
          <p:nvPr/>
        </p:nvSpPr>
        <p:spPr bwMode="auto">
          <a:xfrm>
            <a:off x="6732588" y="2057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34" name="Rectangle 1166"/>
          <p:cNvSpPr>
            <a:spLocks noChangeArrowheads="1"/>
          </p:cNvSpPr>
          <p:nvPr/>
        </p:nvSpPr>
        <p:spPr bwMode="auto">
          <a:xfrm>
            <a:off x="6659563" y="2492375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35" name="Rectangle 1167"/>
          <p:cNvSpPr>
            <a:spLocks noChangeArrowheads="1"/>
          </p:cNvSpPr>
          <p:nvPr/>
        </p:nvSpPr>
        <p:spPr bwMode="auto">
          <a:xfrm>
            <a:off x="6659563" y="3500438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36" name="Rectangle 1168"/>
          <p:cNvSpPr>
            <a:spLocks noChangeArrowheads="1"/>
          </p:cNvSpPr>
          <p:nvPr/>
        </p:nvSpPr>
        <p:spPr bwMode="auto">
          <a:xfrm>
            <a:off x="7308850" y="24923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37" name="Rectangle 1169"/>
          <p:cNvSpPr>
            <a:spLocks noChangeArrowheads="1"/>
          </p:cNvSpPr>
          <p:nvPr/>
        </p:nvSpPr>
        <p:spPr bwMode="auto">
          <a:xfrm>
            <a:off x="6732588" y="2997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38" name="Rectangle 1170"/>
          <p:cNvSpPr>
            <a:spLocks noChangeArrowheads="1"/>
          </p:cNvSpPr>
          <p:nvPr/>
        </p:nvSpPr>
        <p:spPr bwMode="auto">
          <a:xfrm>
            <a:off x="8459788" y="3500438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39" name="Rectangle 1171"/>
          <p:cNvSpPr>
            <a:spLocks noChangeArrowheads="1"/>
          </p:cNvSpPr>
          <p:nvPr/>
        </p:nvSpPr>
        <p:spPr bwMode="auto">
          <a:xfrm>
            <a:off x="7956550" y="3500438"/>
            <a:ext cx="592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40" name="Rectangle 1172"/>
          <p:cNvSpPr>
            <a:spLocks noChangeArrowheads="1"/>
          </p:cNvSpPr>
          <p:nvPr/>
        </p:nvSpPr>
        <p:spPr bwMode="auto">
          <a:xfrm>
            <a:off x="7956550" y="3067050"/>
            <a:ext cx="5905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41" name="Rectangle 1173"/>
          <p:cNvSpPr>
            <a:spLocks noChangeArrowheads="1"/>
          </p:cNvSpPr>
          <p:nvPr/>
        </p:nvSpPr>
        <p:spPr bwMode="auto">
          <a:xfrm>
            <a:off x="7534275" y="36179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42" name="Rectangle 1174"/>
          <p:cNvSpPr>
            <a:spLocks noChangeArrowheads="1"/>
          </p:cNvSpPr>
          <p:nvPr/>
        </p:nvSpPr>
        <p:spPr bwMode="auto">
          <a:xfrm>
            <a:off x="7178675" y="3494088"/>
            <a:ext cx="541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43" name="Rectangle 1175"/>
          <p:cNvSpPr>
            <a:spLocks noChangeArrowheads="1"/>
          </p:cNvSpPr>
          <p:nvPr/>
        </p:nvSpPr>
        <p:spPr bwMode="auto">
          <a:xfrm>
            <a:off x="7380288" y="2997200"/>
            <a:ext cx="5905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944" name="Line 1176"/>
          <p:cNvSpPr>
            <a:spLocks noChangeShapeType="1"/>
          </p:cNvSpPr>
          <p:nvPr/>
        </p:nvSpPr>
        <p:spPr bwMode="auto">
          <a:xfrm flipH="1">
            <a:off x="7354888" y="3678238"/>
            <a:ext cx="430212" cy="31273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Line 2"/>
          <p:cNvSpPr>
            <a:spLocks noChangeShapeType="1"/>
          </p:cNvSpPr>
          <p:nvPr/>
        </p:nvSpPr>
        <p:spPr bwMode="auto">
          <a:xfrm>
            <a:off x="914400" y="228600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1" name="Line 3"/>
          <p:cNvSpPr>
            <a:spLocks noChangeShapeType="1"/>
          </p:cNvSpPr>
          <p:nvPr/>
        </p:nvSpPr>
        <p:spPr bwMode="auto">
          <a:xfrm>
            <a:off x="914400" y="58674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914400" y="2286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>
            <a:off x="1981200" y="228600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914400" y="11430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3200400" y="11430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914400" y="20574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4495800" y="20574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8" name="Line 10"/>
          <p:cNvSpPr>
            <a:spLocks noChangeShapeType="1"/>
          </p:cNvSpPr>
          <p:nvPr/>
        </p:nvSpPr>
        <p:spPr bwMode="auto">
          <a:xfrm>
            <a:off x="914400" y="30480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9" name="Line 11"/>
          <p:cNvSpPr>
            <a:spLocks noChangeShapeType="1"/>
          </p:cNvSpPr>
          <p:nvPr/>
        </p:nvSpPr>
        <p:spPr bwMode="auto">
          <a:xfrm>
            <a:off x="5715000" y="30480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914400" y="4038600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6858000" y="40386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914400" y="4953000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8001000" y="49530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1143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2286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35814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48768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6096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7239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0" name="Rectangle 22"/>
          <p:cNvSpPr>
            <a:spLocks noChangeArrowheads="1"/>
          </p:cNvSpPr>
          <p:nvPr/>
        </p:nvSpPr>
        <p:spPr bwMode="auto">
          <a:xfrm>
            <a:off x="381000" y="34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1" name="Rectangle 23"/>
          <p:cNvSpPr>
            <a:spLocks noChangeArrowheads="1"/>
          </p:cNvSpPr>
          <p:nvPr/>
        </p:nvSpPr>
        <p:spPr bwMode="auto">
          <a:xfrm>
            <a:off x="381000" y="1333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2" name="Rectangle 24"/>
          <p:cNvSpPr>
            <a:spLocks noChangeArrowheads="1"/>
          </p:cNvSpPr>
          <p:nvPr/>
        </p:nvSpPr>
        <p:spPr bwMode="auto">
          <a:xfrm>
            <a:off x="381000" y="2171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3" name="Rectangle 25"/>
          <p:cNvSpPr>
            <a:spLocks noChangeArrowheads="1"/>
          </p:cNvSpPr>
          <p:nvPr/>
        </p:nvSpPr>
        <p:spPr bwMode="auto">
          <a:xfrm>
            <a:off x="457200" y="3162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4" name="Rectangle 26"/>
          <p:cNvSpPr>
            <a:spLocks noChangeArrowheads="1"/>
          </p:cNvSpPr>
          <p:nvPr/>
        </p:nvSpPr>
        <p:spPr bwMode="auto">
          <a:xfrm>
            <a:off x="4572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5" name="Rectangle 27"/>
          <p:cNvSpPr>
            <a:spLocks noChangeArrowheads="1"/>
          </p:cNvSpPr>
          <p:nvPr/>
        </p:nvSpPr>
        <p:spPr bwMode="auto">
          <a:xfrm>
            <a:off x="381000" y="5067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6" name="Rectangle 28"/>
          <p:cNvSpPr>
            <a:spLocks noChangeArrowheads="1"/>
          </p:cNvSpPr>
          <p:nvPr/>
        </p:nvSpPr>
        <p:spPr bwMode="auto">
          <a:xfrm>
            <a:off x="1066800" y="371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7" name="Rectangle 29"/>
          <p:cNvSpPr>
            <a:spLocks noChangeArrowheads="1"/>
          </p:cNvSpPr>
          <p:nvPr/>
        </p:nvSpPr>
        <p:spPr bwMode="auto">
          <a:xfrm>
            <a:off x="1066800" y="3190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8" name="Rectangle 30"/>
          <p:cNvSpPr>
            <a:spLocks noChangeArrowheads="1"/>
          </p:cNvSpPr>
          <p:nvPr/>
        </p:nvSpPr>
        <p:spPr bwMode="auto">
          <a:xfrm>
            <a:off x="2209800" y="3038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9" name="Rectangle 31"/>
          <p:cNvSpPr>
            <a:spLocks noChangeArrowheads="1"/>
          </p:cNvSpPr>
          <p:nvPr/>
        </p:nvSpPr>
        <p:spPr bwMode="auto">
          <a:xfrm>
            <a:off x="2209800" y="3419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0" name="Rectangle 32"/>
          <p:cNvSpPr>
            <a:spLocks noChangeArrowheads="1"/>
          </p:cNvSpPr>
          <p:nvPr/>
        </p:nvSpPr>
        <p:spPr bwMode="auto">
          <a:xfrm>
            <a:off x="1143000" y="131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1" name="Rectangle 33"/>
          <p:cNvSpPr>
            <a:spLocks noChangeArrowheads="1"/>
          </p:cNvSpPr>
          <p:nvPr/>
        </p:nvSpPr>
        <p:spPr bwMode="auto">
          <a:xfrm>
            <a:off x="1143000" y="2233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2" name="Rectangle 34"/>
          <p:cNvSpPr>
            <a:spLocks noChangeArrowheads="1"/>
          </p:cNvSpPr>
          <p:nvPr/>
        </p:nvSpPr>
        <p:spPr bwMode="auto">
          <a:xfrm>
            <a:off x="11430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3" name="Rectangle 35"/>
          <p:cNvSpPr>
            <a:spLocks noChangeArrowheads="1"/>
          </p:cNvSpPr>
          <p:nvPr/>
        </p:nvSpPr>
        <p:spPr bwMode="auto">
          <a:xfrm>
            <a:off x="11430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4" name="Rectangle 36"/>
          <p:cNvSpPr>
            <a:spLocks noChangeArrowheads="1"/>
          </p:cNvSpPr>
          <p:nvPr/>
        </p:nvSpPr>
        <p:spPr bwMode="auto">
          <a:xfrm>
            <a:off x="2286000" y="131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5" name="Rectangle 37"/>
          <p:cNvSpPr>
            <a:spLocks noChangeArrowheads="1"/>
          </p:cNvSpPr>
          <p:nvPr/>
        </p:nvSpPr>
        <p:spPr bwMode="auto">
          <a:xfrm>
            <a:off x="2362200" y="2233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6" name="Rectangle 38"/>
          <p:cNvSpPr>
            <a:spLocks noChangeArrowheads="1"/>
          </p:cNvSpPr>
          <p:nvPr/>
        </p:nvSpPr>
        <p:spPr bwMode="auto">
          <a:xfrm>
            <a:off x="22860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22860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3581400" y="2309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9" name="Rectangle 41"/>
          <p:cNvSpPr>
            <a:spLocks noChangeArrowheads="1"/>
          </p:cNvSpPr>
          <p:nvPr/>
        </p:nvSpPr>
        <p:spPr bwMode="auto">
          <a:xfrm>
            <a:off x="3581400" y="3224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0" name="Rectangle 42"/>
          <p:cNvSpPr>
            <a:spLocks noChangeArrowheads="1"/>
          </p:cNvSpPr>
          <p:nvPr/>
        </p:nvSpPr>
        <p:spPr bwMode="auto">
          <a:xfrm>
            <a:off x="35052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4800600" y="3300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2" name="Rectangle 44"/>
          <p:cNvSpPr>
            <a:spLocks noChangeArrowheads="1"/>
          </p:cNvSpPr>
          <p:nvPr/>
        </p:nvSpPr>
        <p:spPr bwMode="auto">
          <a:xfrm>
            <a:off x="35052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3" name="Rectangle 45"/>
          <p:cNvSpPr>
            <a:spLocks noChangeArrowheads="1"/>
          </p:cNvSpPr>
          <p:nvPr/>
        </p:nvSpPr>
        <p:spPr bwMode="auto">
          <a:xfrm>
            <a:off x="71628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4" name="Rectangle 46"/>
          <p:cNvSpPr>
            <a:spLocks noChangeArrowheads="1"/>
          </p:cNvSpPr>
          <p:nvPr/>
        </p:nvSpPr>
        <p:spPr bwMode="auto">
          <a:xfrm>
            <a:off x="60198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5" name="Rectangle 47"/>
          <p:cNvSpPr>
            <a:spLocks noChangeArrowheads="1"/>
          </p:cNvSpPr>
          <p:nvPr/>
        </p:nvSpPr>
        <p:spPr bwMode="auto">
          <a:xfrm>
            <a:off x="60198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6" name="Rectangle 48"/>
          <p:cNvSpPr>
            <a:spLocks noChangeArrowheads="1"/>
          </p:cNvSpPr>
          <p:nvPr/>
        </p:nvSpPr>
        <p:spPr bwMode="auto">
          <a:xfrm>
            <a:off x="5029200" y="524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7" name="Rectangle 49"/>
          <p:cNvSpPr>
            <a:spLocks noChangeArrowheads="1"/>
          </p:cNvSpPr>
          <p:nvPr/>
        </p:nvSpPr>
        <p:spPr bwMode="auto">
          <a:xfrm>
            <a:off x="4495800" y="4867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8" name="Rectangle 50"/>
          <p:cNvSpPr>
            <a:spLocks noChangeArrowheads="1"/>
          </p:cNvSpPr>
          <p:nvPr/>
        </p:nvSpPr>
        <p:spPr bwMode="auto">
          <a:xfrm>
            <a:off x="48006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 flipH="1">
            <a:off x="4648200" y="5105400"/>
            <a:ext cx="83820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3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84213" y="26035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由隐含表可得以下4个等效状态对: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09600" y="914400"/>
            <a:ext cx="7499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A，B) ， (A，E) ， (B，E) ， (C，F)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1676400"/>
            <a:ext cx="7499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确定最大等效类，作最小化状态表。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3199" name="Group 15"/>
          <p:cNvGrpSpPr/>
          <p:nvPr/>
        </p:nvGrpSpPr>
        <p:grpSpPr bwMode="auto">
          <a:xfrm>
            <a:off x="0" y="2362200"/>
            <a:ext cx="9124950" cy="3322638"/>
            <a:chOff x="0" y="1488"/>
            <a:chExt cx="5748" cy="2093"/>
          </a:xfrm>
        </p:grpSpPr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480" y="1488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根据等效关系的传递性，等效状态对(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A，B)，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0" y="1920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(B，E)，(A，E)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构成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最大等效类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A，B，E) 。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而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0" y="235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C，F)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也是最大等效类。由于状态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不同任何其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0" y="273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它状态等效，所以它们也是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最大等效类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。这样最大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3195" name="Rectangle 11"/>
            <p:cNvSpPr>
              <a:spLocks noChangeArrowheads="1"/>
            </p:cNvSpPr>
            <p:nvPr/>
          </p:nvSpPr>
          <p:spPr bwMode="auto">
            <a:xfrm>
              <a:off x="0" y="3216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等效类的集合为：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0" y="58674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｛(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A，B，E)，(C，F)，(D)，(G)｝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utoUpdateAnimBg="0" build="p"/>
      <p:bldP spid="93190" grpId="0" autoUpdateAnimBg="0" build="p"/>
      <p:bldP spid="93196" grpId="0" autoUpdateAnimBg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457200" y="1524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将最大等效类 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A，B，E)，(C，F)，(D)，(G)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0" y="647700"/>
            <a:ext cx="953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分别用新符号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a、b、c、d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表示，并代入原状态表中。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0" y="12573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则得以下简化表：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4240" name="Group 32"/>
          <p:cNvGrpSpPr/>
          <p:nvPr/>
        </p:nvGrpSpPr>
        <p:grpSpPr bwMode="auto">
          <a:xfrm>
            <a:off x="381000" y="1981200"/>
            <a:ext cx="8305800" cy="4648200"/>
            <a:chOff x="240" y="1248"/>
            <a:chExt cx="5232" cy="2928"/>
          </a:xfrm>
        </p:grpSpPr>
        <p:sp>
          <p:nvSpPr>
            <p:cNvPr id="94212" name="Rectangle 4"/>
            <p:cNvSpPr>
              <a:spLocks noChangeArrowheads="1"/>
            </p:cNvSpPr>
            <p:nvPr/>
          </p:nvSpPr>
          <p:spPr bwMode="auto">
            <a:xfrm>
              <a:off x="1632" y="177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 / 输出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240" y="2130"/>
              <a:ext cx="31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现态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X=0     X=1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336" y="1728"/>
              <a:ext cx="2976" cy="2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5" name="Line 7"/>
            <p:cNvSpPr>
              <a:spLocks noChangeShapeType="1"/>
            </p:cNvSpPr>
            <p:nvPr/>
          </p:nvSpPr>
          <p:spPr bwMode="auto">
            <a:xfrm>
              <a:off x="1344" y="1728"/>
              <a:ext cx="1" cy="2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>
              <a:off x="336" y="2448"/>
              <a:ext cx="297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>
              <a:off x="1344" y="2112"/>
              <a:ext cx="196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>
              <a:off x="2304" y="2112"/>
              <a:ext cx="1" cy="20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576" y="3744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      b/1     c/0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624" y="3312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      c/1     a/0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624" y="2928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      c/0     d/0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624" y="2496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  b/0     a/1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3552" y="1904"/>
              <a:ext cx="302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B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E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F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G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3984" y="1890"/>
              <a:ext cx="1316" cy="1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X=0        X=1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C/0        B/1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F/0        A/1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D/0        G/0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D/1        E/0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C/0        E/1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D/0        G/0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C/1        D/0</a:t>
              </a:r>
              <a:endPara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4128" y="1713"/>
              <a:ext cx="9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 / 输出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3552" y="1728"/>
              <a:ext cx="1920" cy="17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1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3552" y="2112"/>
              <a:ext cx="19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3936" y="1920"/>
              <a:ext cx="15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>
              <a:off x="4608" y="1920"/>
              <a:ext cx="1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>
              <a:off x="1392" y="124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简化表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238" name="Rectangle 30"/>
            <p:cNvSpPr>
              <a:spLocks noChangeArrowheads="1"/>
            </p:cNvSpPr>
            <p:nvPr/>
          </p:nvSpPr>
          <p:spPr bwMode="auto">
            <a:xfrm>
              <a:off x="3552" y="18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rPr>
                <a:t>现态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3840" y="129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原始状态表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190500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2、不完全确定状态表的化简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5252" name="Group 20"/>
          <p:cNvGrpSpPr/>
          <p:nvPr/>
        </p:nvGrpSpPr>
        <p:grpSpPr bwMode="auto">
          <a:xfrm>
            <a:off x="0" y="5486400"/>
            <a:ext cx="9023350" cy="1189038"/>
            <a:chOff x="0" y="3456"/>
            <a:chExt cx="5684" cy="749"/>
          </a:xfrm>
        </p:grpSpPr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0" y="3840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二个)输出为任意值(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d)。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5238" name="Rectangle 6"/>
            <p:cNvSpPr>
              <a:spLocks noChangeArrowheads="1"/>
            </p:cNvSpPr>
            <p:nvPr/>
          </p:nvSpPr>
          <p:spPr bwMode="auto">
            <a:xfrm>
              <a:off x="192" y="345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第一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它们的输出完全相同，或者其中的一个(或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5251" name="Group 19"/>
          <p:cNvGrpSpPr/>
          <p:nvPr/>
        </p:nvGrpSpPr>
        <p:grpSpPr bwMode="auto">
          <a:xfrm>
            <a:off x="0" y="4191000"/>
            <a:ext cx="8959850" cy="1189038"/>
            <a:chOff x="0" y="2640"/>
            <a:chExt cx="5644" cy="749"/>
          </a:xfrm>
        </p:grpSpPr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0" y="3024"/>
              <a:ext cx="48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相容的条件为在输入的各种取值下：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54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是不完全确定状态表中的两个现态，则</a:t>
              </a:r>
              <a:endPara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5250" name="Group 18"/>
          <p:cNvGrpSpPr/>
          <p:nvPr/>
        </p:nvGrpSpPr>
        <p:grpSpPr bwMode="auto">
          <a:xfrm>
            <a:off x="0" y="838200"/>
            <a:ext cx="9348788" cy="3246438"/>
            <a:chOff x="0" y="528"/>
            <a:chExt cx="5889" cy="2045"/>
          </a:xfrm>
        </p:grpSpPr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0" y="1872"/>
              <a:ext cx="5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说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相容对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，记为(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)，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相容状态可以合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0" y="1536"/>
              <a:ext cx="57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那些位外)是完全相同的，则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是相容的。或者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0" y="1200"/>
              <a:ext cx="58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出发，所得到的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响应序列和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(除不确定的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5245" name="Rectangle 13"/>
            <p:cNvSpPr>
              <a:spLocks noChangeArrowheads="1"/>
            </p:cNvSpPr>
            <p:nvPr/>
          </p:nvSpPr>
          <p:spPr bwMode="auto">
            <a:xfrm>
              <a:off x="0" y="864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状态，如果对于所有的有效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序列，分别从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0" y="528"/>
              <a:ext cx="58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相容状态。设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不完全确定状态表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中的两个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5249" name="Rectangle 17"/>
            <p:cNvSpPr>
              <a:spLocks noChangeArrowheads="1"/>
            </p:cNvSpPr>
            <p:nvPr/>
          </p:nvSpPr>
          <p:spPr bwMode="auto">
            <a:xfrm>
              <a:off x="0" y="220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并。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52400" y="304800"/>
            <a:ext cx="6956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它们的次态满足下列条件之一: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371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 次态相同；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2205038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 次态交错；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3068638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 次态保持原状态不变；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3886200"/>
            <a:ext cx="8388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(4) 其中一个(或两个)为任意值；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等效状态对没有此条件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0" y="5157788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(5) 次态对相容。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6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 build="p"/>
      <p:bldP spid="96262" grpId="0" autoUpdateAnimBg="0" build="p"/>
      <p:bldP spid="96263" grpId="0" autoUpdateAnimBg="0" build="p"/>
      <p:bldP spid="96264" grpId="0" autoUpdateAnimBg="0" build="p"/>
      <p:bldP spid="96265" grpId="0" autoUpdateAnimBg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28600" y="228600"/>
            <a:ext cx="918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相容状态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无传递性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相容，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相容，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838200"/>
            <a:ext cx="4108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不一定相容。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7292" name="Group 12"/>
          <p:cNvGrpSpPr/>
          <p:nvPr/>
        </p:nvGrpSpPr>
        <p:grpSpPr bwMode="auto">
          <a:xfrm>
            <a:off x="0" y="1905000"/>
            <a:ext cx="9023350" cy="1341438"/>
            <a:chOff x="0" y="1200"/>
            <a:chExt cx="5684" cy="845"/>
          </a:xfrm>
        </p:grpSpPr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92" y="1200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相容类：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所有状态之间都是两两相容的状态的集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0" y="168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合称为相容类。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7293" name="Group 13"/>
          <p:cNvGrpSpPr/>
          <p:nvPr/>
        </p:nvGrpSpPr>
        <p:grpSpPr bwMode="auto">
          <a:xfrm>
            <a:off x="0" y="3644900"/>
            <a:ext cx="8972550" cy="1265238"/>
            <a:chOff x="0" y="2304"/>
            <a:chExt cx="5652" cy="797"/>
          </a:xfrm>
        </p:grpSpPr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288" y="2304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最大相容类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若一个相容类不是任何其它相容类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0" y="2736"/>
              <a:ext cx="44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的子集，则称该相容类为最大相容类。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525" y="1479201"/>
            <a:ext cx="4455495" cy="495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10" y="1951575"/>
            <a:ext cx="4238052" cy="4005445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57158" y="35716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例：求相容状态对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6.1.2 时序电路的分类</a:t>
            </a: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sequential logic</a:t>
            </a:r>
            <a:endParaRPr lang="en-US" altLang="zh-CN" sz="3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0" y="1052513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1、同步异步之分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815" name="Group 47"/>
          <p:cNvGrpSpPr/>
          <p:nvPr/>
        </p:nvGrpSpPr>
        <p:grpSpPr bwMode="auto">
          <a:xfrm>
            <a:off x="0" y="1676400"/>
            <a:ext cx="8940800" cy="1189038"/>
            <a:chOff x="0" y="1056"/>
            <a:chExt cx="5632" cy="749"/>
          </a:xfrm>
        </p:grpSpPr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140" y="105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若时钟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同时加到每一个存储元件上为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同步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，否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2" name="Rectangle 44"/>
            <p:cNvSpPr>
              <a:spLocks noChangeArrowheads="1"/>
            </p:cNvSpPr>
            <p:nvPr/>
          </p:nvSpPr>
          <p:spPr bwMode="auto">
            <a:xfrm>
              <a:off x="0" y="144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则为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异步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818" name="Group 50"/>
          <p:cNvGrpSpPr/>
          <p:nvPr/>
        </p:nvGrpSpPr>
        <p:grpSpPr bwMode="auto">
          <a:xfrm>
            <a:off x="611188" y="3284538"/>
            <a:ext cx="8156575" cy="3051175"/>
            <a:chOff x="385" y="2069"/>
            <a:chExt cx="5138" cy="1922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815" y="2187"/>
              <a:ext cx="614" cy="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815" y="2551"/>
              <a:ext cx="236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 flipV="1">
              <a:off x="1815" y="2648"/>
              <a:ext cx="236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H="1">
              <a:off x="1383" y="2645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151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2151" y="27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767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3111" y="2187"/>
              <a:ext cx="614" cy="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3111" y="2551"/>
              <a:ext cx="236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3111" y="2648"/>
              <a:ext cx="236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H="1">
              <a:off x="2679" y="2645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3447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3399" y="278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3111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4407" y="2187"/>
              <a:ext cx="614" cy="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4407" y="2551"/>
              <a:ext cx="236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4407" y="2648"/>
              <a:ext cx="236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H="1">
              <a:off x="3975" y="2645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4743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4695" y="27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4407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3975" y="2645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2679" y="2645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1383" y="2645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951" y="3413"/>
              <a:ext cx="30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2439" y="2357"/>
              <a:ext cx="6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3735" y="2357"/>
              <a:ext cx="6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5031" y="2357"/>
              <a:ext cx="3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H="1">
              <a:off x="1431" y="2357"/>
              <a:ext cx="37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1" name="Rectangle 33"/>
            <p:cNvSpPr>
              <a:spLocks noChangeArrowheads="1"/>
            </p:cNvSpPr>
            <p:nvPr/>
          </p:nvSpPr>
          <p:spPr bwMode="auto">
            <a:xfrm>
              <a:off x="567" y="322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02" name="Rectangle 34"/>
            <p:cNvSpPr>
              <a:spLocks noChangeArrowheads="1"/>
            </p:cNvSpPr>
            <p:nvPr/>
          </p:nvSpPr>
          <p:spPr bwMode="auto">
            <a:xfrm>
              <a:off x="1095" y="206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99" y="2789"/>
              <a:ext cx="14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3447" y="2837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4743" y="2789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Rectangle 39"/>
            <p:cNvSpPr>
              <a:spLocks noChangeArrowheads="1"/>
            </p:cNvSpPr>
            <p:nvPr/>
          </p:nvSpPr>
          <p:spPr bwMode="auto">
            <a:xfrm>
              <a:off x="1719" y="3657"/>
              <a:ext cx="2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4" name="Rectangle 46"/>
            <p:cNvSpPr>
              <a:spLocks noChangeArrowheads="1"/>
            </p:cNvSpPr>
            <p:nvPr/>
          </p:nvSpPr>
          <p:spPr bwMode="auto">
            <a:xfrm>
              <a:off x="385" y="3647"/>
              <a:ext cx="513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同步时序逻辑电路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synchronous sequential logic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45" name="Oval 25"/>
          <p:cNvSpPr>
            <a:spLocks noChangeArrowheads="1"/>
          </p:cNvSpPr>
          <p:nvPr/>
        </p:nvSpPr>
        <p:spPr bwMode="auto">
          <a:xfrm>
            <a:off x="4183256" y="53343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Oval 25"/>
          <p:cNvSpPr>
            <a:spLocks noChangeArrowheads="1"/>
          </p:cNvSpPr>
          <p:nvPr/>
        </p:nvSpPr>
        <p:spPr bwMode="auto">
          <a:xfrm>
            <a:off x="2123728" y="53546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0" grpId="0" autoUpdateAnimBg="0" build="p"/>
      <p:bldP spid="45" grpId="0" animBg="1"/>
      <p:bldP spid="4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Line 2"/>
          <p:cNvSpPr>
            <a:spLocks noChangeShapeType="1"/>
          </p:cNvSpPr>
          <p:nvPr/>
        </p:nvSpPr>
        <p:spPr bwMode="auto">
          <a:xfrm>
            <a:off x="649905" y="683695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1" name="Line 3"/>
          <p:cNvSpPr>
            <a:spLocks noChangeShapeType="1"/>
          </p:cNvSpPr>
          <p:nvPr/>
        </p:nvSpPr>
        <p:spPr bwMode="auto">
          <a:xfrm>
            <a:off x="649905" y="6322495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649905" y="68369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>
            <a:off x="1716705" y="683695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649905" y="159809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2935905" y="1598095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649905" y="2512495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4231305" y="2512495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8" name="Line 10"/>
          <p:cNvSpPr>
            <a:spLocks noChangeShapeType="1"/>
          </p:cNvSpPr>
          <p:nvPr/>
        </p:nvSpPr>
        <p:spPr bwMode="auto">
          <a:xfrm>
            <a:off x="649905" y="3503095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9" name="Line 11"/>
          <p:cNvSpPr>
            <a:spLocks noChangeShapeType="1"/>
          </p:cNvSpPr>
          <p:nvPr/>
        </p:nvSpPr>
        <p:spPr bwMode="auto">
          <a:xfrm>
            <a:off x="5450505" y="350309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649905" y="4493695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6593505" y="4493695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649905" y="5408095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7736505" y="5408095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8785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20215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33169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46123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58315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69745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0" name="Rectangle 22"/>
          <p:cNvSpPr>
            <a:spLocks noChangeArrowheads="1"/>
          </p:cNvSpPr>
          <p:nvPr/>
        </p:nvSpPr>
        <p:spPr bwMode="auto">
          <a:xfrm>
            <a:off x="116505" y="7979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1" name="Rectangle 23"/>
          <p:cNvSpPr>
            <a:spLocks noChangeArrowheads="1"/>
          </p:cNvSpPr>
          <p:nvPr/>
        </p:nvSpPr>
        <p:spPr bwMode="auto">
          <a:xfrm>
            <a:off x="116505" y="17885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2" name="Rectangle 24"/>
          <p:cNvSpPr>
            <a:spLocks noChangeArrowheads="1"/>
          </p:cNvSpPr>
          <p:nvPr/>
        </p:nvSpPr>
        <p:spPr bwMode="auto">
          <a:xfrm>
            <a:off x="116505" y="26267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3" name="Rectangle 25"/>
          <p:cNvSpPr>
            <a:spLocks noChangeArrowheads="1"/>
          </p:cNvSpPr>
          <p:nvPr/>
        </p:nvSpPr>
        <p:spPr bwMode="auto">
          <a:xfrm>
            <a:off x="192705" y="3617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4" name="Rectangle 26"/>
          <p:cNvSpPr>
            <a:spLocks noChangeArrowheads="1"/>
          </p:cNvSpPr>
          <p:nvPr/>
        </p:nvSpPr>
        <p:spPr bwMode="auto">
          <a:xfrm>
            <a:off x="192705" y="46079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5" name="Rectangle 27"/>
          <p:cNvSpPr>
            <a:spLocks noChangeArrowheads="1"/>
          </p:cNvSpPr>
          <p:nvPr/>
        </p:nvSpPr>
        <p:spPr bwMode="auto">
          <a:xfrm>
            <a:off x="116505" y="5522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16" name="Rectangle 28"/>
          <p:cNvSpPr>
            <a:spLocks noChangeArrowheads="1"/>
          </p:cNvSpPr>
          <p:nvPr/>
        </p:nvSpPr>
        <p:spPr bwMode="auto">
          <a:xfrm>
            <a:off x="802305" y="82657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0" name="Rectangle 32"/>
          <p:cNvSpPr>
            <a:spLocks noChangeArrowheads="1"/>
          </p:cNvSpPr>
          <p:nvPr/>
        </p:nvSpPr>
        <p:spPr bwMode="auto">
          <a:xfrm>
            <a:off x="878505" y="17743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1" name="Rectangle 33"/>
          <p:cNvSpPr>
            <a:spLocks noChangeArrowheads="1"/>
          </p:cNvSpPr>
          <p:nvPr/>
        </p:nvSpPr>
        <p:spPr bwMode="auto">
          <a:xfrm>
            <a:off x="878505" y="26887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2" name="Rectangle 34"/>
          <p:cNvSpPr>
            <a:spLocks noChangeArrowheads="1"/>
          </p:cNvSpPr>
          <p:nvPr/>
        </p:nvSpPr>
        <p:spPr bwMode="auto">
          <a:xfrm>
            <a:off x="878505" y="4669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3" name="Rectangle 35"/>
          <p:cNvSpPr>
            <a:spLocks noChangeArrowheads="1"/>
          </p:cNvSpPr>
          <p:nvPr/>
        </p:nvSpPr>
        <p:spPr bwMode="auto">
          <a:xfrm>
            <a:off x="878505" y="55843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4" name="Rectangle 36"/>
          <p:cNvSpPr>
            <a:spLocks noChangeArrowheads="1"/>
          </p:cNvSpPr>
          <p:nvPr/>
        </p:nvSpPr>
        <p:spPr bwMode="auto">
          <a:xfrm>
            <a:off x="2021505" y="177430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EF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5" name="Rectangle 37"/>
          <p:cNvSpPr>
            <a:spLocks noChangeArrowheads="1"/>
          </p:cNvSpPr>
          <p:nvPr/>
        </p:nvSpPr>
        <p:spPr bwMode="auto">
          <a:xfrm>
            <a:off x="2012250" y="26887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6" name="Rectangle 38"/>
          <p:cNvSpPr>
            <a:spLocks noChangeArrowheads="1"/>
          </p:cNvSpPr>
          <p:nvPr/>
        </p:nvSpPr>
        <p:spPr bwMode="auto">
          <a:xfrm>
            <a:off x="2021505" y="4669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2021505" y="558430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EG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3316905" y="2764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29" name="Rectangle 41"/>
          <p:cNvSpPr>
            <a:spLocks noChangeArrowheads="1"/>
          </p:cNvSpPr>
          <p:nvPr/>
        </p:nvSpPr>
        <p:spPr bwMode="auto">
          <a:xfrm>
            <a:off x="3316905" y="36793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0" name="Rectangle 42"/>
          <p:cNvSpPr>
            <a:spLocks noChangeArrowheads="1"/>
          </p:cNvSpPr>
          <p:nvPr/>
        </p:nvSpPr>
        <p:spPr bwMode="auto">
          <a:xfrm>
            <a:off x="3316905" y="4669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4536105" y="5594285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3" name="Rectangle 45"/>
          <p:cNvSpPr>
            <a:spLocks noChangeArrowheads="1"/>
          </p:cNvSpPr>
          <p:nvPr/>
        </p:nvSpPr>
        <p:spPr bwMode="auto">
          <a:xfrm>
            <a:off x="6898305" y="55843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4" name="Rectangle 46"/>
          <p:cNvSpPr>
            <a:spLocks noChangeArrowheads="1"/>
          </p:cNvSpPr>
          <p:nvPr/>
        </p:nvSpPr>
        <p:spPr bwMode="auto">
          <a:xfrm>
            <a:off x="5755305" y="55843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738" name="Rectangle 50"/>
          <p:cNvSpPr>
            <a:spLocks noChangeArrowheads="1"/>
          </p:cNvSpPr>
          <p:nvPr/>
        </p:nvSpPr>
        <p:spPr bwMode="auto">
          <a:xfrm>
            <a:off x="4536105" y="4669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842120" y="370970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2012250" y="37547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3262420" y="559428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FG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auto">
          <a:xfrm>
            <a:off x="4482040" y="3659070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Rectangle 44"/>
          <p:cNvSpPr>
            <a:spLocks noChangeArrowheads="1"/>
          </p:cNvSpPr>
          <p:nvPr/>
        </p:nvSpPr>
        <p:spPr bwMode="auto">
          <a:xfrm>
            <a:off x="5652170" y="4669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0" name="图片 4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55" y="81515"/>
            <a:ext cx="4005445" cy="3268754"/>
          </a:xfrm>
          <a:prstGeom prst="rect">
            <a:avLst/>
          </a:prstGeom>
          <a:noFill/>
        </p:spPr>
      </p:pic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6" grpId="0"/>
      <p:bldP spid="370720" grpId="0"/>
      <p:bldP spid="370721" grpId="0"/>
      <p:bldP spid="370722" grpId="0"/>
      <p:bldP spid="370723" grpId="0"/>
      <p:bldP spid="370724" grpId="0"/>
      <p:bldP spid="370725" grpId="0"/>
      <p:bldP spid="370726" grpId="0"/>
      <p:bldP spid="370727" grpId="0"/>
      <p:bldP spid="370728" grpId="0"/>
      <p:bldP spid="370729" grpId="0"/>
      <p:bldP spid="370730" grpId="0"/>
      <p:bldP spid="370731" grpId="0"/>
      <p:bldP spid="370733" grpId="0"/>
      <p:bldP spid="370734" grpId="0"/>
      <p:bldP spid="370738" grpId="0"/>
      <p:bldP spid="54" grpId="0"/>
      <p:bldP spid="55" grpId="0"/>
      <p:bldP spid="56" grpId="0"/>
      <p:bldP spid="57" grpId="0"/>
      <p:bldP spid="5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90" y="262490"/>
            <a:ext cx="4590509" cy="4023766"/>
          </a:xfrm>
          <a:prstGeom prst="rect">
            <a:avLst/>
          </a:prstGeom>
          <a:noFill/>
        </p:spPr>
      </p:pic>
      <p:grpSp>
        <p:nvGrpSpPr>
          <p:cNvPr id="51" name="Group 25"/>
          <p:cNvGrpSpPr/>
          <p:nvPr/>
        </p:nvGrpSpPr>
        <p:grpSpPr bwMode="auto">
          <a:xfrm>
            <a:off x="1905400" y="4914165"/>
            <a:ext cx="2441575" cy="584201"/>
            <a:chOff x="912" y="714"/>
            <a:chExt cx="1538" cy="368"/>
          </a:xfrm>
        </p:grpSpPr>
        <p:sp>
          <p:nvSpPr>
            <p:cNvPr id="53" name="Line 4"/>
            <p:cNvSpPr>
              <a:spLocks noChangeShapeType="1"/>
            </p:cNvSpPr>
            <p:nvPr/>
          </p:nvSpPr>
          <p:spPr bwMode="auto">
            <a:xfrm>
              <a:off x="1344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912" y="714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AB     DE√</a:t>
              </a:r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0" name="Group 28"/>
          <p:cNvGrpSpPr/>
          <p:nvPr/>
        </p:nvGrpSpPr>
        <p:grpSpPr bwMode="auto">
          <a:xfrm>
            <a:off x="1892675" y="5860612"/>
            <a:ext cx="2441575" cy="1077914"/>
            <a:chOff x="864" y="1477"/>
            <a:chExt cx="1538" cy="679"/>
          </a:xfrm>
        </p:grpSpPr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1417" y="170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864" y="1477"/>
              <a:ext cx="1538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BG     EG×</a:t>
              </a:r>
              <a:endPara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7" name="Group 27"/>
          <p:cNvGrpSpPr/>
          <p:nvPr/>
        </p:nvGrpSpPr>
        <p:grpSpPr bwMode="auto">
          <a:xfrm>
            <a:off x="1903980" y="5409221"/>
            <a:ext cx="2441575" cy="584200"/>
            <a:chOff x="3168" y="666"/>
            <a:chExt cx="1538" cy="368"/>
          </a:xfrm>
        </p:grpSpPr>
        <p:sp>
          <p:nvSpPr>
            <p:cNvPr id="68" name="Line 5"/>
            <p:cNvSpPr>
              <a:spLocks noChangeShapeType="1"/>
            </p:cNvSpPr>
            <p:nvPr/>
          </p:nvSpPr>
          <p:spPr bwMode="auto">
            <a:xfrm>
              <a:off x="3648" y="9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3168" y="666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BC     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EF√</a:t>
              </a:r>
              <a:endPara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-63515" y="5338296"/>
            <a:ext cx="15751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关联比较</a:t>
            </a:r>
            <a:r>
              <a: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结果: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4" name="Group 28"/>
          <p:cNvGrpSpPr/>
          <p:nvPr/>
        </p:nvGrpSpPr>
        <p:grpSpPr bwMode="auto">
          <a:xfrm>
            <a:off x="1876709" y="6331015"/>
            <a:ext cx="2441576" cy="1077914"/>
            <a:chOff x="864" y="1504"/>
            <a:chExt cx="1538" cy="679"/>
          </a:xfrm>
        </p:grpSpPr>
        <p:sp>
          <p:nvSpPr>
            <p:cNvPr id="95" name="Line 8"/>
            <p:cNvSpPr>
              <a:spLocks noChangeShapeType="1"/>
            </p:cNvSpPr>
            <p:nvPr/>
          </p:nvSpPr>
          <p:spPr bwMode="auto">
            <a:xfrm>
              <a:off x="1417" y="170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864" y="1504"/>
              <a:ext cx="1538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G     FG×</a:t>
              </a:r>
              <a:endPara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7" name="Line 51"/>
          <p:cNvSpPr>
            <a:spLocks noChangeShapeType="1"/>
          </p:cNvSpPr>
          <p:nvPr/>
        </p:nvSpPr>
        <p:spPr bwMode="auto">
          <a:xfrm flipH="1">
            <a:off x="5683070" y="3277689"/>
            <a:ext cx="419100" cy="48384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8" name="Line 51"/>
          <p:cNvSpPr>
            <a:spLocks noChangeShapeType="1"/>
          </p:cNvSpPr>
          <p:nvPr/>
        </p:nvSpPr>
        <p:spPr bwMode="auto">
          <a:xfrm flipH="1">
            <a:off x="6448155" y="3277689"/>
            <a:ext cx="419100" cy="48384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5063016" y="4454311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所有的相容状态对：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Rectangle 6"/>
          <p:cNvSpPr>
            <a:spLocks noChangeArrowheads="1"/>
          </p:cNvSpPr>
          <p:nvPr/>
        </p:nvSpPr>
        <p:spPr bwMode="auto">
          <a:xfrm>
            <a:off x="4989331" y="5039376"/>
            <a:ext cx="3467616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A，B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)，(B，C)，</a:t>
            </a:r>
            <a:endParaRPr lang="en-US" altLang="zh-CN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(D，E)，(E，F)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15" y="98630"/>
            <a:ext cx="4365485" cy="495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/>
      <p:bldP spid="10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" y="1857364"/>
            <a:ext cx="4455495" cy="495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-108520" y="1088740"/>
            <a:ext cx="9412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同判断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状态相容的规则第(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“次态对相容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的区别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-6080"/>
            <a:ext cx="918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相容状态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无传递性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相容，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相容，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603520"/>
            <a:ext cx="4108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不一定相容。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060831" y="4429132"/>
            <a:ext cx="4083169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A，B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),(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B，C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推不出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(A，C)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0628" y="2571744"/>
            <a:ext cx="3877985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A，B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次态对相容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B，C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次态对相容。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1028"/>
          <p:cNvSpPr>
            <a:spLocks noChangeArrowheads="1"/>
          </p:cNvSpPr>
          <p:nvPr/>
        </p:nvSpPr>
        <p:spPr bwMode="auto">
          <a:xfrm>
            <a:off x="-153525" y="609600"/>
            <a:ext cx="9417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为了从相容状态对中找出最大相容类，引入了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65" name="Rectangle 1029"/>
          <p:cNvSpPr>
            <a:spLocks noChangeArrowheads="1"/>
          </p:cNvSpPr>
          <p:nvPr/>
        </p:nvSpPr>
        <p:spPr bwMode="auto">
          <a:xfrm>
            <a:off x="19050" y="13716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合并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。它将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的形式均匀的绘在圆周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66" name="Rectangle 1030"/>
          <p:cNvSpPr>
            <a:spLocks noChangeArrowheads="1"/>
          </p:cNvSpPr>
          <p:nvPr/>
        </p:nvSpPr>
        <p:spPr bwMode="auto">
          <a:xfrm>
            <a:off x="0" y="20574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上，然后把所有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相容对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都用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线段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连接起来，而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67" name="Rectangle 1031"/>
          <p:cNvSpPr>
            <a:spLocks noChangeArrowheads="1"/>
          </p:cNvSpPr>
          <p:nvPr/>
        </p:nvSpPr>
        <p:spPr bwMode="auto">
          <a:xfrm>
            <a:off x="0" y="2743200"/>
            <a:ext cx="953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之间都有连线的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多边型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就构成了一个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最大相容类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68" name="Rectangle 1032"/>
          <p:cNvSpPr>
            <a:spLocks noChangeArrowheads="1"/>
          </p:cNvSpPr>
          <p:nvPr/>
        </p:nvSpPr>
        <p:spPr bwMode="auto">
          <a:xfrm>
            <a:off x="0" y="3429000"/>
            <a:ext cx="932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如下图所示的包含了3个、4个和5个的最大相容类。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1066800" y="695325"/>
            <a:ext cx="2438400" cy="2286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1066800" y="695325"/>
            <a:ext cx="1219200" cy="1219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2286000" y="695325"/>
            <a:ext cx="1219200" cy="1219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1066800" y="1914525"/>
            <a:ext cx="2438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2057400" y="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3505200" y="16383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33" name="Rectangle 29"/>
          <p:cNvSpPr>
            <a:spLocks noChangeArrowheads="1"/>
          </p:cNvSpPr>
          <p:nvPr/>
        </p:nvSpPr>
        <p:spPr bwMode="auto">
          <a:xfrm>
            <a:off x="533400" y="1485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1981200" y="3095625"/>
            <a:ext cx="696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endParaRPr lang="en-US" altLang="zh-CN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51" name="Oval 47"/>
          <p:cNvSpPr>
            <a:spLocks noChangeArrowheads="1"/>
          </p:cNvSpPr>
          <p:nvPr/>
        </p:nvSpPr>
        <p:spPr bwMode="auto">
          <a:xfrm>
            <a:off x="990600" y="1828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52" name="Oval 48"/>
          <p:cNvSpPr>
            <a:spLocks noChangeArrowheads="1"/>
          </p:cNvSpPr>
          <p:nvPr/>
        </p:nvSpPr>
        <p:spPr bwMode="auto">
          <a:xfrm>
            <a:off x="2209800" y="609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53" name="Oval 49"/>
          <p:cNvSpPr>
            <a:spLocks noChangeArrowheads="1"/>
          </p:cNvSpPr>
          <p:nvPr/>
        </p:nvSpPr>
        <p:spPr bwMode="auto">
          <a:xfrm>
            <a:off x="3429000" y="1828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98365" name="Group 61"/>
          <p:cNvGrpSpPr/>
          <p:nvPr/>
        </p:nvGrpSpPr>
        <p:grpSpPr bwMode="auto">
          <a:xfrm>
            <a:off x="5029200" y="-71462"/>
            <a:ext cx="3492500" cy="3779838"/>
            <a:chOff x="3168" y="144"/>
            <a:chExt cx="2200" cy="2381"/>
          </a:xfrm>
        </p:grpSpPr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168" y="100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08" name="Oval 4"/>
            <p:cNvSpPr>
              <a:spLocks noChangeArrowheads="1"/>
            </p:cNvSpPr>
            <p:nvPr/>
          </p:nvSpPr>
          <p:spPr bwMode="auto">
            <a:xfrm>
              <a:off x="3504" y="574"/>
              <a:ext cx="1536" cy="13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 flipH="1">
              <a:off x="3504" y="519"/>
              <a:ext cx="768" cy="70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5" name="Line 11"/>
            <p:cNvSpPr>
              <a:spLocks noChangeShapeType="1"/>
            </p:cNvSpPr>
            <p:nvPr/>
          </p:nvSpPr>
          <p:spPr bwMode="auto">
            <a:xfrm>
              <a:off x="4272" y="519"/>
              <a:ext cx="768" cy="70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6" name="Line 12"/>
            <p:cNvSpPr>
              <a:spLocks noChangeShapeType="1"/>
            </p:cNvSpPr>
            <p:nvPr/>
          </p:nvSpPr>
          <p:spPr bwMode="auto">
            <a:xfrm>
              <a:off x="3504" y="1239"/>
              <a:ext cx="768" cy="70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4224" y="1200"/>
              <a:ext cx="816" cy="6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8" name="Line 14"/>
            <p:cNvSpPr>
              <a:spLocks noChangeShapeType="1"/>
            </p:cNvSpPr>
            <p:nvPr/>
          </p:nvSpPr>
          <p:spPr bwMode="auto">
            <a:xfrm>
              <a:off x="3504" y="1200"/>
              <a:ext cx="1536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9" name="Line 15"/>
            <p:cNvSpPr>
              <a:spLocks noChangeShapeType="1"/>
            </p:cNvSpPr>
            <p:nvPr/>
          </p:nvSpPr>
          <p:spPr bwMode="auto">
            <a:xfrm>
              <a:off x="4272" y="528"/>
              <a:ext cx="1" cy="136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31" name="Rectangle 27"/>
            <p:cNvSpPr>
              <a:spLocks noChangeArrowheads="1"/>
            </p:cNvSpPr>
            <p:nvPr/>
          </p:nvSpPr>
          <p:spPr bwMode="auto">
            <a:xfrm>
              <a:off x="4080" y="14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34" name="Rectangle 30"/>
            <p:cNvSpPr>
              <a:spLocks noChangeArrowheads="1"/>
            </p:cNvSpPr>
            <p:nvPr/>
          </p:nvSpPr>
          <p:spPr bwMode="auto">
            <a:xfrm>
              <a:off x="5040" y="100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4080" y="187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4128" y="216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54" name="Oval 50"/>
            <p:cNvSpPr>
              <a:spLocks noChangeArrowheads="1"/>
            </p:cNvSpPr>
            <p:nvPr/>
          </p:nvSpPr>
          <p:spPr bwMode="auto">
            <a:xfrm>
              <a:off x="3456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5" name="Oval 51"/>
            <p:cNvSpPr>
              <a:spLocks noChangeArrowheads="1"/>
            </p:cNvSpPr>
            <p:nvPr/>
          </p:nvSpPr>
          <p:spPr bwMode="auto">
            <a:xfrm>
              <a:off x="4224" y="5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6" name="Oval 52"/>
            <p:cNvSpPr>
              <a:spLocks noChangeArrowheads="1"/>
            </p:cNvSpPr>
            <p:nvPr/>
          </p:nvSpPr>
          <p:spPr bwMode="auto">
            <a:xfrm>
              <a:off x="422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7" name="Oval 53"/>
            <p:cNvSpPr>
              <a:spLocks noChangeArrowheads="1"/>
            </p:cNvSpPr>
            <p:nvPr/>
          </p:nvSpPr>
          <p:spPr bwMode="auto">
            <a:xfrm>
              <a:off x="4992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66" name="Group 62"/>
          <p:cNvGrpSpPr/>
          <p:nvPr/>
        </p:nvGrpSpPr>
        <p:grpSpPr bwMode="auto">
          <a:xfrm>
            <a:off x="2794012" y="2714620"/>
            <a:ext cx="3492500" cy="3513137"/>
            <a:chOff x="1728" y="1920"/>
            <a:chExt cx="2200" cy="2213"/>
          </a:xfrm>
        </p:grpSpPr>
        <p:sp>
          <p:nvSpPr>
            <p:cNvPr id="98309" name="Oval 5"/>
            <p:cNvSpPr>
              <a:spLocks noChangeArrowheads="1"/>
            </p:cNvSpPr>
            <p:nvPr/>
          </p:nvSpPr>
          <p:spPr bwMode="auto">
            <a:xfrm>
              <a:off x="2064" y="2305"/>
              <a:ext cx="1607" cy="15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H="1">
              <a:off x="2112" y="2328"/>
              <a:ext cx="768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1" name="Line 17"/>
            <p:cNvSpPr>
              <a:spLocks noChangeShapeType="1"/>
            </p:cNvSpPr>
            <p:nvPr/>
          </p:nvSpPr>
          <p:spPr bwMode="auto">
            <a:xfrm>
              <a:off x="2832" y="2328"/>
              <a:ext cx="768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2160" y="2760"/>
              <a:ext cx="100" cy="80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3" name="Line 19"/>
            <p:cNvSpPr>
              <a:spLocks noChangeShapeType="1"/>
            </p:cNvSpPr>
            <p:nvPr/>
          </p:nvSpPr>
          <p:spPr bwMode="auto">
            <a:xfrm flipH="1">
              <a:off x="3408" y="2712"/>
              <a:ext cx="192" cy="86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4" name="Line 20"/>
            <p:cNvSpPr>
              <a:spLocks noChangeShapeType="1"/>
            </p:cNvSpPr>
            <p:nvPr/>
          </p:nvSpPr>
          <p:spPr bwMode="auto">
            <a:xfrm>
              <a:off x="2256" y="3576"/>
              <a:ext cx="1203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5" name="Line 21"/>
            <p:cNvSpPr>
              <a:spLocks noChangeShapeType="1"/>
            </p:cNvSpPr>
            <p:nvPr/>
          </p:nvSpPr>
          <p:spPr bwMode="auto">
            <a:xfrm>
              <a:off x="2112" y="2760"/>
              <a:ext cx="1504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6" name="Line 22"/>
            <p:cNvSpPr>
              <a:spLocks noChangeShapeType="1"/>
            </p:cNvSpPr>
            <p:nvPr/>
          </p:nvSpPr>
          <p:spPr bwMode="auto">
            <a:xfrm flipH="1">
              <a:off x="2256" y="2317"/>
              <a:ext cx="602" cy="125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7" name="Line 23"/>
            <p:cNvSpPr>
              <a:spLocks noChangeShapeType="1"/>
            </p:cNvSpPr>
            <p:nvPr/>
          </p:nvSpPr>
          <p:spPr bwMode="auto">
            <a:xfrm>
              <a:off x="2832" y="2328"/>
              <a:ext cx="602" cy="125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8" name="Line 24"/>
            <p:cNvSpPr>
              <a:spLocks noChangeShapeType="1"/>
            </p:cNvSpPr>
            <p:nvPr/>
          </p:nvSpPr>
          <p:spPr bwMode="auto">
            <a:xfrm flipH="1">
              <a:off x="2256" y="2760"/>
              <a:ext cx="1344" cy="81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9" name="Line 25"/>
            <p:cNvSpPr>
              <a:spLocks noChangeShapeType="1"/>
            </p:cNvSpPr>
            <p:nvPr/>
          </p:nvSpPr>
          <p:spPr bwMode="auto">
            <a:xfrm>
              <a:off x="2112" y="2770"/>
              <a:ext cx="1356" cy="80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600" y="244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456" y="345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39" name="Rectangle 35"/>
            <p:cNvSpPr>
              <a:spLocks noChangeArrowheads="1"/>
            </p:cNvSpPr>
            <p:nvPr/>
          </p:nvSpPr>
          <p:spPr bwMode="auto">
            <a:xfrm>
              <a:off x="1968" y="343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728" y="247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2736" y="192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2592" y="376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8358" name="Oval 54"/>
            <p:cNvSpPr>
              <a:spLocks noChangeArrowheads="1"/>
            </p:cNvSpPr>
            <p:nvPr/>
          </p:nvSpPr>
          <p:spPr bwMode="auto">
            <a:xfrm>
              <a:off x="2784" y="225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9" name="Oval 55"/>
            <p:cNvSpPr>
              <a:spLocks noChangeArrowheads="1"/>
            </p:cNvSpPr>
            <p:nvPr/>
          </p:nvSpPr>
          <p:spPr bwMode="auto">
            <a:xfrm>
              <a:off x="2112" y="27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0" name="Oval 56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1" name="Oval 57"/>
            <p:cNvSpPr>
              <a:spLocks noChangeArrowheads="1"/>
            </p:cNvSpPr>
            <p:nvPr/>
          </p:nvSpPr>
          <p:spPr bwMode="auto">
            <a:xfrm>
              <a:off x="3408" y="35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2" name="Oval 58"/>
            <p:cNvSpPr>
              <a:spLocks noChangeArrowheads="1"/>
            </p:cNvSpPr>
            <p:nvPr/>
          </p:nvSpPr>
          <p:spPr bwMode="auto">
            <a:xfrm>
              <a:off x="2208" y="35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928662" y="6215082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3个、4个和5个状态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的最大相容类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8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-36513" y="142852"/>
            <a:ext cx="1692276" cy="564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最大相容类实际上构成的是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完全图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complete graph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边的数目为：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n(n-1)/2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99344" name="Picture 16" descr="complete_graph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0"/>
            <a:ext cx="7489825" cy="68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" y="5715016"/>
            <a:ext cx="16430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为状态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的个数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0" y="180975"/>
            <a:ext cx="5908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不完全确定状态表的化简过程: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9667" name="Group 3"/>
          <p:cNvGrpSpPr/>
          <p:nvPr/>
        </p:nvGrpSpPr>
        <p:grpSpPr bwMode="auto">
          <a:xfrm>
            <a:off x="0" y="908050"/>
            <a:ext cx="9144000" cy="1265238"/>
            <a:chOff x="0" y="576"/>
            <a:chExt cx="5760" cy="797"/>
          </a:xfrm>
        </p:grpSpPr>
        <p:sp>
          <p:nvSpPr>
            <p:cNvPr id="369668" name="Rectangle 4"/>
            <p:cNvSpPr>
              <a:spLocks noChangeArrowheads="1"/>
            </p:cNvSpPr>
            <p:nvPr/>
          </p:nvSpPr>
          <p:spPr bwMode="auto">
            <a:xfrm>
              <a:off x="140" y="57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第一步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作隐含表，寻找相容状态对(这和完全确定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669" name="Rectangle 5"/>
            <p:cNvSpPr>
              <a:spLocks noChangeArrowheads="1"/>
            </p:cNvSpPr>
            <p:nvPr/>
          </p:nvSpPr>
          <p:spPr bwMode="auto">
            <a:xfrm>
              <a:off x="0" y="1008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状态表的做法完全一样)；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0" y="2276475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画出状态合并图，找出最大相容类；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auto">
          <a:xfrm>
            <a:off x="87313" y="31416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作出最小化状态表。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9672" name="Group 8"/>
          <p:cNvGrpSpPr/>
          <p:nvPr/>
        </p:nvGrpSpPr>
        <p:grpSpPr bwMode="auto">
          <a:xfrm>
            <a:off x="0" y="4038600"/>
            <a:ext cx="9124950" cy="2027238"/>
            <a:chOff x="0" y="2544"/>
            <a:chExt cx="5748" cy="1277"/>
          </a:xfrm>
        </p:grpSpPr>
        <p:sp>
          <p:nvSpPr>
            <p:cNvPr id="369673" name="Rectangle 9"/>
            <p:cNvSpPr>
              <a:spLocks noChangeArrowheads="1"/>
            </p:cNvSpPr>
            <p:nvPr/>
          </p:nvSpPr>
          <p:spPr bwMode="auto">
            <a:xfrm>
              <a:off x="144" y="254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作最小化状态表时，先要从最大相容类中选出一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674" name="Rectangle 10"/>
            <p:cNvSpPr>
              <a:spLocks noChangeArrowheads="1"/>
            </p:cNvSpPr>
            <p:nvPr/>
          </p:nvSpPr>
          <p:spPr bwMode="auto">
            <a:xfrm>
              <a:off x="0" y="297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组能覆盖原始状态表中全部状态的相容类，这一组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9675" name="Rectangle 11"/>
            <p:cNvSpPr>
              <a:spLocks noChangeArrowheads="1"/>
            </p:cNvSpPr>
            <p:nvPr/>
          </p:nvSpPr>
          <p:spPr bwMode="auto">
            <a:xfrm>
              <a:off x="0" y="3456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相容类必须满足以下三个条件：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autoUpdateAnimBg="0" build="p"/>
      <p:bldP spid="369671" grpId="0" autoUpdateAnimBg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1524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覆盖性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。即所选的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相容类的集合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原始状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8382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态表中的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全部现态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0369" name="Group 17"/>
          <p:cNvGrpSpPr/>
          <p:nvPr/>
        </p:nvGrpSpPr>
        <p:grpSpPr bwMode="auto">
          <a:xfrm>
            <a:off x="0" y="1524000"/>
            <a:ext cx="9124950" cy="1112838"/>
            <a:chOff x="0" y="960"/>
            <a:chExt cx="5748" cy="701"/>
          </a:xfrm>
        </p:grpSpPr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0" y="96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(2)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最小性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。即所选相容类集合中的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相容类个数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0" y="129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最少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0370" name="Group 18"/>
          <p:cNvGrpSpPr/>
          <p:nvPr/>
        </p:nvGrpSpPr>
        <p:grpSpPr bwMode="auto">
          <a:xfrm>
            <a:off x="0" y="2636838"/>
            <a:ext cx="9124950" cy="2027237"/>
            <a:chOff x="0" y="1680"/>
            <a:chExt cx="5748" cy="1277"/>
          </a:xfrm>
        </p:grpSpPr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0" y="168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(3)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闭合性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。即所选相容类集合中的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任一相容类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0" y="216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在原始状态表中任一输入条件下产生的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应该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属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0" y="2592"/>
              <a:ext cx="3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于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该集合中的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某一相容类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0371" name="Group 19"/>
          <p:cNvGrpSpPr/>
          <p:nvPr/>
        </p:nvGrpSpPr>
        <p:grpSpPr bwMode="auto">
          <a:xfrm>
            <a:off x="0" y="4800600"/>
            <a:ext cx="9175750" cy="1874838"/>
            <a:chOff x="0" y="3024"/>
            <a:chExt cx="5780" cy="1181"/>
          </a:xfrm>
        </p:grpSpPr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288" y="302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同时具备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最小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闭合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覆盖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三个条件的相容类的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0" y="345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(包含最大相容类)集合，称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最小闭覆盖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。不完全确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0" y="3840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定状态表的最简化，就是寻找最小闭覆盖。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155575" y="228600"/>
            <a:ext cx="898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反映闭合和覆盖这两个性质的表称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闭覆盖表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。该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0" y="7620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表一部分反映相容类集合的状态的覆盖情况，另一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0" y="12954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部分反映相容类的闭合关系。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0" y="1905000"/>
            <a:ext cx="4383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 简化下列状态表.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1400" name="Group 24"/>
          <p:cNvGrpSpPr/>
          <p:nvPr/>
        </p:nvGrpSpPr>
        <p:grpSpPr bwMode="auto">
          <a:xfrm>
            <a:off x="1752600" y="2667000"/>
            <a:ext cx="5562600" cy="3971925"/>
            <a:chOff x="1104" y="1680"/>
            <a:chExt cx="3504" cy="2502"/>
          </a:xfrm>
        </p:grpSpPr>
        <p:grpSp>
          <p:nvGrpSpPr>
            <p:cNvPr id="101388" name="Group 12"/>
            <p:cNvGrpSpPr/>
            <p:nvPr/>
          </p:nvGrpSpPr>
          <p:grpSpPr bwMode="auto">
            <a:xfrm>
              <a:off x="1104" y="1680"/>
              <a:ext cx="3504" cy="2497"/>
              <a:chOff x="1104" y="1488"/>
              <a:chExt cx="3504" cy="2832"/>
            </a:xfrm>
          </p:grpSpPr>
          <p:sp>
            <p:nvSpPr>
              <p:cNvPr id="101380" name="Rectangle 4"/>
              <p:cNvSpPr>
                <a:spLocks noChangeArrowheads="1"/>
              </p:cNvSpPr>
              <p:nvPr/>
            </p:nvSpPr>
            <p:spPr bwMode="auto">
              <a:xfrm>
                <a:off x="2592" y="1503"/>
                <a:ext cx="628" cy="4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anose="02010609060101010101" pitchFamily="49" charset="-122"/>
                  </a:rPr>
                  <a:t>次态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endParaRPr>
              </a:p>
            </p:txBody>
          </p:sp>
          <p:sp>
            <p:nvSpPr>
              <p:cNvPr id="101381" name="Rectangle 5"/>
              <p:cNvSpPr>
                <a:spLocks noChangeArrowheads="1"/>
              </p:cNvSpPr>
              <p:nvPr/>
            </p:nvSpPr>
            <p:spPr bwMode="auto">
              <a:xfrm>
                <a:off x="1200" y="1913"/>
                <a:ext cx="3316" cy="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现态   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X=0    X=1    </a:t>
                </a: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输出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1382" name="Rectangle 6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3504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3" name="Line 7"/>
              <p:cNvSpPr>
                <a:spLocks noChangeShapeType="1"/>
              </p:cNvSpPr>
              <p:nvPr/>
            </p:nvSpPr>
            <p:spPr bwMode="auto">
              <a:xfrm>
                <a:off x="1920" y="1488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4" name="Line 8"/>
              <p:cNvSpPr>
                <a:spLocks noChangeShapeType="1"/>
              </p:cNvSpPr>
              <p:nvPr/>
            </p:nvSpPr>
            <p:spPr bwMode="auto">
              <a:xfrm>
                <a:off x="3744" y="1488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5" name="Line 9"/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3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6" name="Line 10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7" name="Line 11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1296" y="2448"/>
              <a:ext cx="293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  B      D      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1296" y="2737"/>
              <a:ext cx="293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      B      D      d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1296" y="2977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      A      E      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397" name="Rectangle 21"/>
            <p:cNvSpPr>
              <a:spLocks noChangeArrowheads="1"/>
            </p:cNvSpPr>
            <p:nvPr/>
          </p:nvSpPr>
          <p:spPr bwMode="auto">
            <a:xfrm>
              <a:off x="1296" y="3265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      d      E      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1296" y="3529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      F      d      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1296" y="3817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      d      C      d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2" grpId="0" autoUpdateAnimBg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762000" y="10668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762000" y="5791200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1828800" y="10668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762000" y="1066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3048000" y="19812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762000" y="19812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4343400" y="29718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762000" y="29718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5562600" y="3962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762000" y="39624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67056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762000" y="4876800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9906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21336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34290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19" name="Rectangle 19"/>
          <p:cNvSpPr>
            <a:spLocks noChangeArrowheads="1"/>
          </p:cNvSpPr>
          <p:nvPr/>
        </p:nvSpPr>
        <p:spPr bwMode="auto">
          <a:xfrm>
            <a:off x="47244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59436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228600" y="1181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228600" y="2171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228600" y="3162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3048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304800" y="4991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3352800" y="4105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2057400" y="4105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3352800" y="501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914400" y="5105400"/>
            <a:ext cx="73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455" name="Group 55"/>
          <p:cNvGrpSpPr/>
          <p:nvPr/>
        </p:nvGrpSpPr>
        <p:grpSpPr bwMode="auto">
          <a:xfrm>
            <a:off x="1981200" y="1895475"/>
            <a:ext cx="590550" cy="1036638"/>
            <a:chOff x="1248" y="1194"/>
            <a:chExt cx="372" cy="653"/>
          </a:xfrm>
        </p:grpSpPr>
        <p:sp>
          <p:nvSpPr>
            <p:cNvPr id="102428" name="Rectangle 28"/>
            <p:cNvSpPr>
              <a:spLocks noChangeArrowheads="1"/>
            </p:cNvSpPr>
            <p:nvPr/>
          </p:nvSpPr>
          <p:spPr bwMode="auto">
            <a:xfrm>
              <a:off x="1248" y="119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AB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1248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DE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2432" name="Rectangle 32"/>
          <p:cNvSpPr>
            <a:spLocks noChangeArrowheads="1"/>
          </p:cNvSpPr>
          <p:nvPr/>
        </p:nvSpPr>
        <p:spPr bwMode="auto">
          <a:xfrm>
            <a:off x="990600" y="3148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990600" y="2157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990600" y="4138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3352800" y="3148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990600" y="1243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7" name="Rectangle 37"/>
          <p:cNvSpPr>
            <a:spLocks noChangeArrowheads="1"/>
          </p:cNvSpPr>
          <p:nvPr/>
        </p:nvSpPr>
        <p:spPr bwMode="auto">
          <a:xfrm>
            <a:off x="1981200" y="3114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8" name="Rectangle 38"/>
          <p:cNvSpPr>
            <a:spLocks noChangeArrowheads="1"/>
          </p:cNvSpPr>
          <p:nvPr/>
        </p:nvSpPr>
        <p:spPr bwMode="auto">
          <a:xfrm>
            <a:off x="1981200" y="501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4648200" y="501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0" name="Rectangle 40"/>
          <p:cNvSpPr>
            <a:spLocks noChangeArrowheads="1"/>
          </p:cNvSpPr>
          <p:nvPr/>
        </p:nvSpPr>
        <p:spPr bwMode="auto">
          <a:xfrm>
            <a:off x="46482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5867400" y="5053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3" name="Rectangle 43"/>
          <p:cNvSpPr>
            <a:spLocks noChangeArrowheads="1"/>
          </p:cNvSpPr>
          <p:nvPr/>
        </p:nvSpPr>
        <p:spPr bwMode="auto">
          <a:xfrm>
            <a:off x="4572000" y="1295400"/>
            <a:ext cx="4419600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        B           D        0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B         B           D        d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C         A           E        1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D         d           E        1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E         F           d         1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F         d           C         d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44" name="Rectangle 44"/>
          <p:cNvSpPr>
            <a:spLocks noChangeArrowheads="1"/>
          </p:cNvSpPr>
          <p:nvPr/>
        </p:nvSpPr>
        <p:spPr bwMode="auto">
          <a:xfrm>
            <a:off x="5029200" y="1042988"/>
            <a:ext cx="374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现态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     X=1  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5" name="Rectangle 45"/>
          <p:cNvSpPr>
            <a:spLocks noChangeArrowheads="1"/>
          </p:cNvSpPr>
          <p:nvPr/>
        </p:nvSpPr>
        <p:spPr bwMode="auto">
          <a:xfrm>
            <a:off x="6477000" y="6858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次态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2446" name="Rectangle 46"/>
          <p:cNvSpPr>
            <a:spLocks noChangeArrowheads="1"/>
          </p:cNvSpPr>
          <p:nvPr/>
        </p:nvSpPr>
        <p:spPr bwMode="auto">
          <a:xfrm>
            <a:off x="5029200" y="685800"/>
            <a:ext cx="3886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47" name="Line 47"/>
          <p:cNvSpPr>
            <a:spLocks noChangeShapeType="1"/>
          </p:cNvSpPr>
          <p:nvPr/>
        </p:nvSpPr>
        <p:spPr bwMode="auto">
          <a:xfrm>
            <a:off x="5867400" y="685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8" name="Line 48"/>
          <p:cNvSpPr>
            <a:spLocks noChangeShapeType="1"/>
          </p:cNvSpPr>
          <p:nvPr/>
        </p:nvSpPr>
        <p:spPr bwMode="auto">
          <a:xfrm>
            <a:off x="5029200" y="13716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9" name="Line 49"/>
          <p:cNvSpPr>
            <a:spLocks noChangeShapeType="1"/>
          </p:cNvSpPr>
          <p:nvPr/>
        </p:nvSpPr>
        <p:spPr bwMode="auto">
          <a:xfrm>
            <a:off x="8001000" y="685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0" name="Line 50"/>
          <p:cNvSpPr>
            <a:spLocks noChangeShapeType="1"/>
          </p:cNvSpPr>
          <p:nvPr/>
        </p:nvSpPr>
        <p:spPr bwMode="auto">
          <a:xfrm>
            <a:off x="5867400" y="1066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1" name="Line 51"/>
          <p:cNvSpPr>
            <a:spLocks noChangeShapeType="1"/>
          </p:cNvSpPr>
          <p:nvPr/>
        </p:nvSpPr>
        <p:spPr bwMode="auto">
          <a:xfrm>
            <a:off x="6934200" y="1066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2" name="Rectangle 52"/>
          <p:cNvSpPr>
            <a:spLocks noChangeArrowheads="1"/>
          </p:cNvSpPr>
          <p:nvPr/>
        </p:nvSpPr>
        <p:spPr bwMode="auto">
          <a:xfrm>
            <a:off x="0" y="1524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(1)做隐含表,寻找相容状态对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6" grpId="0" autoUpdateAnimBg="0" build="p"/>
      <p:bldP spid="102427" grpId="0" autoUpdateAnimBg="0" build="p"/>
      <p:bldP spid="102429" grpId="0" autoUpdateAnimBg="0" build="p"/>
      <p:bldP spid="102430" grpId="0" autoUpdateAnimBg="0" build="p"/>
      <p:bldP spid="102432" grpId="0" autoUpdateAnimBg="0" build="p"/>
      <p:bldP spid="102433" grpId="0" autoUpdateAnimBg="0" build="p"/>
      <p:bldP spid="102434" grpId="0" autoUpdateAnimBg="0" build="p"/>
      <p:bldP spid="102435" grpId="0" autoUpdateAnimBg="0" build="p"/>
      <p:bldP spid="102436" grpId="0" autoUpdateAnimBg="0" build="p"/>
      <p:bldP spid="102437" grpId="0" autoUpdateAnimBg="0" build="p"/>
      <p:bldP spid="102438" grpId="0" autoUpdateAnimBg="0" build="p"/>
      <p:bldP spid="102439" grpId="0" autoUpdateAnimBg="0" build="p"/>
      <p:bldP spid="102440" grpId="0" autoUpdateAnimBg="0" build="p"/>
      <p:bldP spid="102441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6000" y="609600"/>
            <a:ext cx="9906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286000" y="12192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2286000" y="1371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1600200" y="13716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8194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8194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2860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343400" y="609600"/>
            <a:ext cx="9906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343400" y="12192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4343400" y="1371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3810000" y="1371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8768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8768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3434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400800" y="609600"/>
            <a:ext cx="9906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6400800" y="12192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400800" y="1371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5867400" y="1371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9342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9342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4008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3276600" y="838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5334000" y="838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7391400" y="838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1905000" y="838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838200" y="11430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3810000" y="83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5867400" y="83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1905000" y="381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1905000" y="3810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3505200" y="3810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 flipH="1">
            <a:off x="3276600" y="198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 flipH="1">
            <a:off x="4114800" y="838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 flipV="1">
            <a:off x="4114800" y="381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4114800" y="381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5562600" y="3810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 flipH="1">
            <a:off x="5334000" y="1905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 flipH="1">
            <a:off x="6172200" y="838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 flipV="1">
            <a:off x="6172200" y="381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6172200" y="381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7620000" y="3810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7391400" y="1905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2895600" y="1676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4953000" y="1676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7010400" y="1676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23850" y="2492375"/>
            <a:ext cx="8532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异步时序逻辑电路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synchronous sequential logic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0" y="32131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2、莫尔(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Moore)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和梅里(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Mealy)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之分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533400" y="4089400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 : 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）无输入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 ;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2555875" y="4794250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）有输入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但: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Y(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)=F[Q(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)]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椭圆形标注 51"/>
          <p:cNvSpPr/>
          <p:nvPr/>
        </p:nvSpPr>
        <p:spPr bwMode="auto">
          <a:xfrm>
            <a:off x="6429388" y="3000372"/>
            <a:ext cx="2571736" cy="1714512"/>
          </a:xfrm>
          <a:prstGeom prst="wedgeEllipseCallout">
            <a:avLst>
              <a:gd name="adj1" fmla="val -64603"/>
              <a:gd name="adj2" fmla="val 5162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输出是当前状态的函数</a:t>
            </a:r>
            <a:endParaRPr kumimoji="1" lang="zh-CN" altLang="en-US" sz="3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1" grpId="0" autoUpdateAnimBg="0" build="p"/>
      <p:bldP spid="33856" grpId="0" autoUpdateAnimBg="0" build="p"/>
      <p:bldP spid="33857" grpId="0" autoUpdateAnimBg="0" build="p"/>
      <p:bldP spid="5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49" name="Group 25"/>
          <p:cNvGrpSpPr/>
          <p:nvPr/>
        </p:nvGrpSpPr>
        <p:grpSpPr bwMode="auto">
          <a:xfrm>
            <a:off x="304800" y="676275"/>
            <a:ext cx="2419350" cy="579438"/>
            <a:chOff x="912" y="714"/>
            <a:chExt cx="1524" cy="365"/>
          </a:xfrm>
        </p:grpSpPr>
        <p:sp>
          <p:nvSpPr>
            <p:cNvPr id="103428" name="Line 4"/>
            <p:cNvSpPr>
              <a:spLocks noChangeShapeType="1"/>
            </p:cNvSpPr>
            <p:nvPr/>
          </p:nvSpPr>
          <p:spPr bwMode="auto">
            <a:xfrm>
              <a:off x="1344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912" y="71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AF     CD√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3452" name="Group 28"/>
          <p:cNvGrpSpPr/>
          <p:nvPr/>
        </p:nvGrpSpPr>
        <p:grpSpPr bwMode="auto">
          <a:xfrm>
            <a:off x="228600" y="2743200"/>
            <a:ext cx="2419350" cy="579438"/>
            <a:chOff x="864" y="1722"/>
            <a:chExt cx="1524" cy="365"/>
          </a:xfrm>
        </p:grpSpPr>
        <p:sp>
          <p:nvSpPr>
            <p:cNvPr id="103432" name="Line 8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4" name="Rectangle 20"/>
            <p:cNvSpPr>
              <a:spLocks noChangeArrowheads="1"/>
            </p:cNvSpPr>
            <p:nvPr/>
          </p:nvSpPr>
          <p:spPr bwMode="auto">
            <a:xfrm>
              <a:off x="864" y="172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BD     DE√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3453" name="Group 29"/>
          <p:cNvGrpSpPr/>
          <p:nvPr/>
        </p:nvGrpSpPr>
        <p:grpSpPr bwMode="auto">
          <a:xfrm>
            <a:off x="228600" y="3495675"/>
            <a:ext cx="3638550" cy="579438"/>
            <a:chOff x="3216" y="1722"/>
            <a:chExt cx="2292" cy="365"/>
          </a:xfrm>
        </p:grpSpPr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>
              <a:off x="3696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4560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5" name="Rectangle 21"/>
            <p:cNvSpPr>
              <a:spLocks noChangeArrowheads="1"/>
            </p:cNvSpPr>
            <p:nvPr/>
          </p:nvSpPr>
          <p:spPr bwMode="auto">
            <a:xfrm>
              <a:off x="3216" y="172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BE     BF    CD√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3451" name="Group 27"/>
          <p:cNvGrpSpPr/>
          <p:nvPr/>
        </p:nvGrpSpPr>
        <p:grpSpPr bwMode="auto">
          <a:xfrm>
            <a:off x="304800" y="1285875"/>
            <a:ext cx="2444750" cy="1265238"/>
            <a:chOff x="3168" y="666"/>
            <a:chExt cx="1540" cy="797"/>
          </a:xfrm>
        </p:grpSpPr>
        <p:sp>
          <p:nvSpPr>
            <p:cNvPr id="103429" name="Line 5"/>
            <p:cNvSpPr>
              <a:spLocks noChangeShapeType="1"/>
            </p:cNvSpPr>
            <p:nvPr/>
          </p:nvSpPr>
          <p:spPr bwMode="auto">
            <a:xfrm>
              <a:off x="3648" y="9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3456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3456" y="13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3" name="Rectangle 19"/>
            <p:cNvSpPr>
              <a:spLocks noChangeArrowheads="1"/>
            </p:cNvSpPr>
            <p:nvPr/>
          </p:nvSpPr>
          <p:spPr bwMode="auto">
            <a:xfrm>
              <a:off x="4080" y="109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50" name="Rectangle 26"/>
            <p:cNvSpPr>
              <a:spLocks noChangeArrowheads="1"/>
            </p:cNvSpPr>
            <p:nvPr/>
          </p:nvSpPr>
          <p:spPr bwMode="auto">
            <a:xfrm>
              <a:off x="3168" y="66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BC     AB√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152400" y="1524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关联比较结果如下: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64" name="Line 40"/>
          <p:cNvSpPr>
            <a:spLocks noChangeShapeType="1"/>
          </p:cNvSpPr>
          <p:nvPr/>
        </p:nvSpPr>
        <p:spPr bwMode="auto">
          <a:xfrm>
            <a:off x="5029200" y="41910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0" name="Line 46"/>
          <p:cNvSpPr>
            <a:spLocks noChangeShapeType="1"/>
          </p:cNvSpPr>
          <p:nvPr/>
        </p:nvSpPr>
        <p:spPr bwMode="auto">
          <a:xfrm>
            <a:off x="5029200" y="2057400"/>
            <a:ext cx="2133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2" name="Line 48"/>
          <p:cNvSpPr>
            <a:spLocks noChangeShapeType="1"/>
          </p:cNvSpPr>
          <p:nvPr/>
        </p:nvSpPr>
        <p:spPr bwMode="auto">
          <a:xfrm>
            <a:off x="5029200" y="28194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4" name="Line 50"/>
          <p:cNvSpPr>
            <a:spLocks noChangeShapeType="1"/>
          </p:cNvSpPr>
          <p:nvPr/>
        </p:nvSpPr>
        <p:spPr bwMode="auto">
          <a:xfrm>
            <a:off x="5029200" y="35052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51816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76" name="Rectangle 52"/>
          <p:cNvSpPr>
            <a:spLocks noChangeArrowheads="1"/>
          </p:cNvSpPr>
          <p:nvPr/>
        </p:nvSpPr>
        <p:spPr bwMode="auto">
          <a:xfrm>
            <a:off x="58674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65532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78" name="Rectangle 54"/>
          <p:cNvSpPr>
            <a:spLocks noChangeArrowheads="1"/>
          </p:cNvSpPr>
          <p:nvPr/>
        </p:nvSpPr>
        <p:spPr bwMode="auto">
          <a:xfrm>
            <a:off x="72390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79" name="Rectangle 55"/>
          <p:cNvSpPr>
            <a:spLocks noChangeArrowheads="1"/>
          </p:cNvSpPr>
          <p:nvPr/>
        </p:nvSpPr>
        <p:spPr bwMode="auto">
          <a:xfrm>
            <a:off x="78486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80" name="Rectangle 56"/>
          <p:cNvSpPr>
            <a:spLocks noChangeArrowheads="1"/>
          </p:cNvSpPr>
          <p:nvPr/>
        </p:nvSpPr>
        <p:spPr bwMode="auto">
          <a:xfrm>
            <a:off x="4572000" y="657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81" name="Rectangle 57"/>
          <p:cNvSpPr>
            <a:spLocks noChangeArrowheads="1"/>
          </p:cNvSpPr>
          <p:nvPr/>
        </p:nvSpPr>
        <p:spPr bwMode="auto">
          <a:xfrm>
            <a:off x="4572000" y="1343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4572000" y="2105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4648200" y="2867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84" name="Rectangle 60"/>
          <p:cNvSpPr>
            <a:spLocks noChangeArrowheads="1"/>
          </p:cNvSpPr>
          <p:nvPr/>
        </p:nvSpPr>
        <p:spPr bwMode="auto">
          <a:xfrm>
            <a:off x="4648200" y="3552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85" name="Rectangle 61"/>
          <p:cNvSpPr>
            <a:spLocks noChangeArrowheads="1"/>
          </p:cNvSpPr>
          <p:nvPr/>
        </p:nvSpPr>
        <p:spPr bwMode="auto">
          <a:xfrm>
            <a:off x="6477000" y="29432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AF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86" name="Rectangle 62"/>
          <p:cNvSpPr>
            <a:spLocks noChangeArrowheads="1"/>
          </p:cNvSpPr>
          <p:nvPr/>
        </p:nvSpPr>
        <p:spPr bwMode="auto">
          <a:xfrm>
            <a:off x="5715000" y="28670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87" name="Rectangle 63"/>
          <p:cNvSpPr>
            <a:spLocks noChangeArrowheads="1"/>
          </p:cNvSpPr>
          <p:nvPr/>
        </p:nvSpPr>
        <p:spPr bwMode="auto">
          <a:xfrm>
            <a:off x="6477000" y="3552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89" name="Rectangle 65"/>
          <p:cNvSpPr>
            <a:spLocks noChangeArrowheads="1"/>
          </p:cNvSpPr>
          <p:nvPr/>
        </p:nvSpPr>
        <p:spPr bwMode="auto">
          <a:xfrm>
            <a:off x="5715000" y="1266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90" name="Rectangle 66"/>
          <p:cNvSpPr>
            <a:spLocks noChangeArrowheads="1"/>
          </p:cNvSpPr>
          <p:nvPr/>
        </p:nvSpPr>
        <p:spPr bwMode="auto">
          <a:xfrm>
            <a:off x="5029200" y="3581400"/>
            <a:ext cx="73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91" name="Rectangle 67"/>
          <p:cNvSpPr>
            <a:spLocks noChangeArrowheads="1"/>
          </p:cNvSpPr>
          <p:nvPr/>
        </p:nvSpPr>
        <p:spPr bwMode="auto">
          <a:xfrm>
            <a:off x="5715000" y="15716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92" name="Rectangle 68"/>
          <p:cNvSpPr>
            <a:spLocks noChangeArrowheads="1"/>
          </p:cNvSpPr>
          <p:nvPr/>
        </p:nvSpPr>
        <p:spPr bwMode="auto">
          <a:xfrm>
            <a:off x="5105400" y="213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93" name="Rectangle 69"/>
          <p:cNvSpPr>
            <a:spLocks noChangeArrowheads="1"/>
          </p:cNvSpPr>
          <p:nvPr/>
        </p:nvSpPr>
        <p:spPr bwMode="auto">
          <a:xfrm>
            <a:off x="5105400" y="1371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94" name="Rectangle 70"/>
          <p:cNvSpPr>
            <a:spLocks noChangeArrowheads="1"/>
          </p:cNvSpPr>
          <p:nvPr/>
        </p:nvSpPr>
        <p:spPr bwMode="auto">
          <a:xfrm>
            <a:off x="5105400" y="289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95" name="Rectangle 71"/>
          <p:cNvSpPr>
            <a:spLocks noChangeArrowheads="1"/>
          </p:cNvSpPr>
          <p:nvPr/>
        </p:nvSpPr>
        <p:spPr bwMode="auto">
          <a:xfrm>
            <a:off x="6477000" y="2209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96" name="Rectangle 72"/>
          <p:cNvSpPr>
            <a:spLocks noChangeArrowheads="1"/>
          </p:cNvSpPr>
          <p:nvPr/>
        </p:nvSpPr>
        <p:spPr bwMode="auto">
          <a:xfrm>
            <a:off x="5105400" y="838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97" name="Rectangle 73"/>
          <p:cNvSpPr>
            <a:spLocks noChangeArrowheads="1"/>
          </p:cNvSpPr>
          <p:nvPr/>
        </p:nvSpPr>
        <p:spPr bwMode="auto">
          <a:xfrm>
            <a:off x="5715000" y="21812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98" name="Rectangle 74"/>
          <p:cNvSpPr>
            <a:spLocks noChangeArrowheads="1"/>
          </p:cNvSpPr>
          <p:nvPr/>
        </p:nvSpPr>
        <p:spPr bwMode="auto">
          <a:xfrm>
            <a:off x="5715000" y="3552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99" name="Rectangle 75"/>
          <p:cNvSpPr>
            <a:spLocks noChangeArrowheads="1"/>
          </p:cNvSpPr>
          <p:nvPr/>
        </p:nvSpPr>
        <p:spPr bwMode="auto">
          <a:xfrm>
            <a:off x="7162800" y="3552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500" name="Rectangle 76"/>
          <p:cNvSpPr>
            <a:spLocks noChangeArrowheads="1"/>
          </p:cNvSpPr>
          <p:nvPr/>
        </p:nvSpPr>
        <p:spPr bwMode="auto">
          <a:xfrm>
            <a:off x="7162800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501" name="Rectangle 77"/>
          <p:cNvSpPr>
            <a:spLocks noChangeArrowheads="1"/>
          </p:cNvSpPr>
          <p:nvPr/>
        </p:nvSpPr>
        <p:spPr bwMode="auto">
          <a:xfrm>
            <a:off x="7772400" y="3581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503" name="Line 79"/>
          <p:cNvSpPr>
            <a:spLocks noChangeShapeType="1"/>
          </p:cNvSpPr>
          <p:nvPr/>
        </p:nvSpPr>
        <p:spPr bwMode="auto">
          <a:xfrm>
            <a:off x="5029200" y="6096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4" name="Line 80"/>
          <p:cNvSpPr>
            <a:spLocks noChangeShapeType="1"/>
          </p:cNvSpPr>
          <p:nvPr/>
        </p:nvSpPr>
        <p:spPr bwMode="auto">
          <a:xfrm>
            <a:off x="5715000" y="6096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5" name="Line 81"/>
          <p:cNvSpPr>
            <a:spLocks noChangeShapeType="1"/>
          </p:cNvSpPr>
          <p:nvPr/>
        </p:nvSpPr>
        <p:spPr bwMode="auto">
          <a:xfrm>
            <a:off x="5029200" y="12954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6" name="Line 82"/>
          <p:cNvSpPr>
            <a:spLocks noChangeShapeType="1"/>
          </p:cNvSpPr>
          <p:nvPr/>
        </p:nvSpPr>
        <p:spPr bwMode="auto">
          <a:xfrm>
            <a:off x="6477000" y="1295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7" name="Line 83"/>
          <p:cNvSpPr>
            <a:spLocks noChangeShapeType="1"/>
          </p:cNvSpPr>
          <p:nvPr/>
        </p:nvSpPr>
        <p:spPr bwMode="auto">
          <a:xfrm>
            <a:off x="7162800" y="2057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8" name="Line 84"/>
          <p:cNvSpPr>
            <a:spLocks noChangeShapeType="1"/>
          </p:cNvSpPr>
          <p:nvPr/>
        </p:nvSpPr>
        <p:spPr bwMode="auto">
          <a:xfrm>
            <a:off x="7772400" y="2819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9" name="Line 85"/>
          <p:cNvSpPr>
            <a:spLocks noChangeShapeType="1"/>
          </p:cNvSpPr>
          <p:nvPr/>
        </p:nvSpPr>
        <p:spPr bwMode="auto">
          <a:xfrm>
            <a:off x="8305800" y="3505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10" name="Line 86"/>
          <p:cNvSpPr>
            <a:spLocks noChangeShapeType="1"/>
          </p:cNvSpPr>
          <p:nvPr/>
        </p:nvSpPr>
        <p:spPr bwMode="auto">
          <a:xfrm>
            <a:off x="5029200" y="6096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14" name="Group 90"/>
          <p:cNvGrpSpPr/>
          <p:nvPr/>
        </p:nvGrpSpPr>
        <p:grpSpPr bwMode="auto">
          <a:xfrm>
            <a:off x="228600" y="4114800"/>
            <a:ext cx="2743200" cy="579438"/>
            <a:chOff x="192" y="2592"/>
            <a:chExt cx="1728" cy="365"/>
          </a:xfrm>
        </p:grpSpPr>
        <p:sp>
          <p:nvSpPr>
            <p:cNvPr id="103512" name="Rectangle 88"/>
            <p:cNvSpPr>
              <a:spLocks noChangeArrowheads="1"/>
            </p:cNvSpPr>
            <p:nvPr/>
          </p:nvSpPr>
          <p:spPr bwMode="auto">
            <a:xfrm>
              <a:off x="192" y="2592"/>
              <a:ext cx="17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BF     CD√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513" name="Line 89"/>
            <p:cNvSpPr>
              <a:spLocks noChangeShapeType="1"/>
            </p:cNvSpPr>
            <p:nvPr/>
          </p:nvSpPr>
          <p:spPr bwMode="auto">
            <a:xfrm>
              <a:off x="624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516" name="Group 92"/>
          <p:cNvGrpSpPr/>
          <p:nvPr/>
        </p:nvGrpSpPr>
        <p:grpSpPr bwMode="auto">
          <a:xfrm>
            <a:off x="228600" y="4638675"/>
            <a:ext cx="3841750" cy="579438"/>
            <a:chOff x="144" y="2922"/>
            <a:chExt cx="2420" cy="365"/>
          </a:xfrm>
        </p:grpSpPr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>
              <a:off x="624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>
              <a:off x="1488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5" name="Rectangle 91"/>
            <p:cNvSpPr>
              <a:spLocks noChangeArrowheads="1"/>
            </p:cNvSpPr>
            <p:nvPr/>
          </p:nvSpPr>
          <p:spPr bwMode="auto">
            <a:xfrm>
              <a:off x="144" y="2922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CE     AF     CD√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3518" name="Group 94"/>
          <p:cNvGrpSpPr/>
          <p:nvPr/>
        </p:nvGrpSpPr>
        <p:grpSpPr bwMode="auto">
          <a:xfrm>
            <a:off x="228600" y="5257800"/>
            <a:ext cx="2419350" cy="579438"/>
            <a:chOff x="192" y="3354"/>
            <a:chExt cx="1524" cy="365"/>
          </a:xfrm>
        </p:grpSpPr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>
              <a:off x="576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7" name="Rectangle 93"/>
            <p:cNvSpPr>
              <a:spLocks noChangeArrowheads="1"/>
            </p:cNvSpPr>
            <p:nvPr/>
          </p:nvSpPr>
          <p:spPr bwMode="auto">
            <a:xfrm>
              <a:off x="192" y="335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CF     CE√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3521" name="Group 97"/>
          <p:cNvGrpSpPr/>
          <p:nvPr/>
        </p:nvGrpSpPr>
        <p:grpSpPr bwMode="auto">
          <a:xfrm>
            <a:off x="228600" y="5867400"/>
            <a:ext cx="2419350" cy="579438"/>
            <a:chOff x="144" y="3768"/>
            <a:chExt cx="1524" cy="365"/>
          </a:xfrm>
        </p:grpSpPr>
        <p:sp>
          <p:nvSpPr>
            <p:cNvPr id="103438" name="Line 14"/>
            <p:cNvSpPr>
              <a:spLocks noChangeShapeType="1"/>
            </p:cNvSpPr>
            <p:nvPr/>
          </p:nvSpPr>
          <p:spPr bwMode="auto">
            <a:xfrm>
              <a:off x="624" y="3966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0" name="Rectangle 96"/>
            <p:cNvSpPr>
              <a:spLocks noChangeArrowheads="1"/>
            </p:cNvSpPr>
            <p:nvPr/>
          </p:nvSpPr>
          <p:spPr bwMode="auto">
            <a:xfrm>
              <a:off x="144" y="3768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DF     CE√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990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所有的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相容状态对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609600" y="3048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可见隐含表中的所有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次态对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都相容。由此可得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0" y="47244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作状态合并图，求最大相容类。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4460" name="Group 12"/>
          <p:cNvGrpSpPr/>
          <p:nvPr/>
        </p:nvGrpSpPr>
        <p:grpSpPr bwMode="auto">
          <a:xfrm>
            <a:off x="152400" y="1790700"/>
            <a:ext cx="7905750" cy="2370138"/>
            <a:chOff x="96" y="1128"/>
            <a:chExt cx="4980" cy="1493"/>
          </a:xfrm>
        </p:grpSpPr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96" y="1128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A，B)，(A，F)，(B，C)，(B，D)，(B，E)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96" y="1728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(B，F)，(C，D)，(C，E)，(C，F)，(D，E)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96" y="2256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(D，F)，(E，F)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 autoUpdateAnimBg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Oval 4"/>
          <p:cNvSpPr>
            <a:spLocks noChangeArrowheads="1"/>
          </p:cNvSpPr>
          <p:nvPr/>
        </p:nvSpPr>
        <p:spPr bwMode="auto">
          <a:xfrm>
            <a:off x="6134100" y="538163"/>
            <a:ext cx="2438400" cy="2286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 flipH="1">
            <a:off x="6210300" y="538163"/>
            <a:ext cx="1143000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7353300" y="538163"/>
            <a:ext cx="106680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7581900" y="2738438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endParaRPr lang="zh-CN" altLang="en-US" sz="2800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5981700" y="2205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829300" y="842963"/>
            <a:ext cx="573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7200900" y="-1000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6286500" y="1223963"/>
            <a:ext cx="0" cy="990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6286500" y="2214563"/>
            <a:ext cx="14478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 flipV="1">
            <a:off x="7734300" y="2062163"/>
            <a:ext cx="762000" cy="762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 flipH="1" flipV="1">
            <a:off x="8451850" y="1187450"/>
            <a:ext cx="76200" cy="84772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6210300" y="1223963"/>
            <a:ext cx="2286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6286500" y="1223963"/>
            <a:ext cx="1447800" cy="1600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 flipV="1">
            <a:off x="6286500" y="1223963"/>
            <a:ext cx="2209800" cy="990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 flipV="1">
            <a:off x="7734300" y="1223963"/>
            <a:ext cx="685800" cy="1600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6286500" y="1223963"/>
            <a:ext cx="2286000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8420100" y="7572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8648700" y="1824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 flipV="1">
            <a:off x="6286500" y="2062163"/>
            <a:ext cx="2209800" cy="152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502" name="Oval 30"/>
          <p:cNvSpPr>
            <a:spLocks noChangeArrowheads="1"/>
          </p:cNvSpPr>
          <p:nvPr/>
        </p:nvSpPr>
        <p:spPr bwMode="auto">
          <a:xfrm>
            <a:off x="6210300" y="11477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4" name="Oval 32"/>
          <p:cNvSpPr>
            <a:spLocks noChangeArrowheads="1"/>
          </p:cNvSpPr>
          <p:nvPr/>
        </p:nvSpPr>
        <p:spPr bwMode="auto">
          <a:xfrm>
            <a:off x="7277100" y="4619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5" name="Oval 33"/>
          <p:cNvSpPr>
            <a:spLocks noChangeArrowheads="1"/>
          </p:cNvSpPr>
          <p:nvPr/>
        </p:nvSpPr>
        <p:spPr bwMode="auto">
          <a:xfrm>
            <a:off x="8343900" y="11477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6" name="Oval 34"/>
          <p:cNvSpPr>
            <a:spLocks noChangeArrowheads="1"/>
          </p:cNvSpPr>
          <p:nvPr/>
        </p:nvSpPr>
        <p:spPr bwMode="auto">
          <a:xfrm>
            <a:off x="8420100" y="19859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7" name="Oval 35"/>
          <p:cNvSpPr>
            <a:spLocks noChangeArrowheads="1"/>
          </p:cNvSpPr>
          <p:nvPr/>
        </p:nvSpPr>
        <p:spPr bwMode="auto">
          <a:xfrm>
            <a:off x="6210300" y="21383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8" name="Oval 36"/>
          <p:cNvSpPr>
            <a:spLocks noChangeArrowheads="1"/>
          </p:cNvSpPr>
          <p:nvPr/>
        </p:nvSpPr>
        <p:spPr bwMode="auto">
          <a:xfrm>
            <a:off x="7658100" y="26717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9" name="Rectangle 37"/>
          <p:cNvSpPr>
            <a:spLocks noChangeArrowheads="1"/>
          </p:cNvSpPr>
          <p:nvPr/>
        </p:nvSpPr>
        <p:spPr bwMode="auto">
          <a:xfrm>
            <a:off x="250825" y="115888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A，B)，(A，F)，(B，C)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510" name="Rectangle 38"/>
          <p:cNvSpPr>
            <a:spLocks noChangeArrowheads="1"/>
          </p:cNvSpPr>
          <p:nvPr/>
        </p:nvSpPr>
        <p:spPr bwMode="auto">
          <a:xfrm>
            <a:off x="304800" y="693738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(B，D)，(B，E)，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511" name="Rectangle 39"/>
          <p:cNvSpPr>
            <a:spLocks noChangeArrowheads="1"/>
          </p:cNvSpPr>
          <p:nvPr/>
        </p:nvSpPr>
        <p:spPr bwMode="auto">
          <a:xfrm>
            <a:off x="3505200" y="69373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(B，F)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228600" y="1379538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(C，D)，(C，E)，(C，F)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513" name="Rectangle 41"/>
          <p:cNvSpPr>
            <a:spLocks noChangeArrowheads="1"/>
          </p:cNvSpPr>
          <p:nvPr/>
        </p:nvSpPr>
        <p:spPr bwMode="auto">
          <a:xfrm>
            <a:off x="228600" y="221773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(D，E)，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514" name="Rectangle 42"/>
          <p:cNvSpPr>
            <a:spLocks noChangeArrowheads="1"/>
          </p:cNvSpPr>
          <p:nvPr/>
        </p:nvSpPr>
        <p:spPr bwMode="auto">
          <a:xfrm>
            <a:off x="1905000" y="2217738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(D，F)，(E，F)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5516" name="Group 44"/>
          <p:cNvGrpSpPr/>
          <p:nvPr/>
        </p:nvGrpSpPr>
        <p:grpSpPr bwMode="auto">
          <a:xfrm>
            <a:off x="-71470" y="3581400"/>
            <a:ext cx="9531350" cy="3094038"/>
            <a:chOff x="0" y="2256"/>
            <a:chExt cx="6004" cy="1949"/>
          </a:xfrm>
        </p:grpSpPr>
        <p:sp>
          <p:nvSpPr>
            <p:cNvPr id="105496" name="Rectangle 24"/>
            <p:cNvSpPr>
              <a:spLocks noChangeArrowheads="1"/>
            </p:cNvSpPr>
            <p:nvPr/>
          </p:nvSpPr>
          <p:spPr bwMode="auto">
            <a:xfrm>
              <a:off x="396" y="2256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由图可见，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B、C、D、E、F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各点都互有连线，构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5497" name="Rectangle 25"/>
            <p:cNvSpPr>
              <a:spLocks noChangeArrowheads="1"/>
            </p:cNvSpPr>
            <p:nvPr/>
          </p:nvSpPr>
          <p:spPr bwMode="auto">
            <a:xfrm>
              <a:off x="0" y="264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成一全互连多边形。所以(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B，C，D，E，F)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是一个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5498" name="Rectangle 26"/>
            <p:cNvSpPr>
              <a:spLocks noChangeArrowheads="1"/>
            </p:cNvSpPr>
            <p:nvPr/>
          </p:nvSpPr>
          <p:spPr bwMode="auto">
            <a:xfrm>
              <a:off x="0" y="3072"/>
              <a:ext cx="6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最大相容类。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A、B、F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构成一个三角形，所以(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A，B，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5499" name="Rectangle 27"/>
            <p:cNvSpPr>
              <a:spLocks noChangeArrowheads="1"/>
            </p:cNvSpPr>
            <p:nvPr/>
          </p:nvSpPr>
          <p:spPr bwMode="auto">
            <a:xfrm>
              <a:off x="0" y="3456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F)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也是一个最大相容类。故最大相容类：(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A，B，F)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5515" name="Rectangle 43"/>
            <p:cNvSpPr>
              <a:spLocks noChangeArrowheads="1"/>
            </p:cNvSpPr>
            <p:nvPr/>
          </p:nvSpPr>
          <p:spPr bwMode="auto">
            <a:xfrm>
              <a:off x="0" y="384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，(B，C，D，E，F)。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6176" name="Rectangle 1072"/>
          <p:cNvSpPr>
            <a:spLocks noChangeArrowheads="1"/>
          </p:cNvSpPr>
          <p:nvPr/>
        </p:nvSpPr>
        <p:spPr bwMode="auto">
          <a:xfrm>
            <a:off x="323850" y="2924175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A,B),(B,C)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不能得到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(A,C)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。不具有传递性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05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  <p:bldP spid="105478" grpId="0" animBg="1"/>
      <p:bldP spid="105483" grpId="0" animBg="1"/>
      <p:bldP spid="105484" grpId="0" animBg="1"/>
      <p:bldP spid="105485" grpId="0" animBg="1"/>
      <p:bldP spid="105486" grpId="0" animBg="1"/>
      <p:bldP spid="105487" grpId="0" animBg="1"/>
      <p:bldP spid="105488" grpId="0" animBg="1"/>
      <p:bldP spid="105489" grpId="0" animBg="1"/>
      <p:bldP spid="105490" grpId="0" animBg="1"/>
      <p:bldP spid="105491" grpId="0" animBg="1"/>
      <p:bldP spid="105494" grpId="0" animBg="1"/>
      <p:bldP spid="17617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-1143000" y="14478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0" y="228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 作最小化状态表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0" y="48958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192088" y="542925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06542" name="Group 46"/>
          <p:cNvGrpSpPr/>
          <p:nvPr/>
        </p:nvGrpSpPr>
        <p:grpSpPr bwMode="auto">
          <a:xfrm>
            <a:off x="304800" y="3276600"/>
            <a:ext cx="6553200" cy="3429000"/>
            <a:chOff x="192" y="2064"/>
            <a:chExt cx="4128" cy="2160"/>
          </a:xfrm>
        </p:grpSpPr>
        <p:sp>
          <p:nvSpPr>
            <p:cNvPr id="106501" name="Rectangle 5"/>
            <p:cNvSpPr>
              <a:spLocks noChangeArrowheads="1"/>
            </p:cNvSpPr>
            <p:nvPr/>
          </p:nvSpPr>
          <p:spPr bwMode="auto">
            <a:xfrm>
              <a:off x="3120" y="2064"/>
              <a:ext cx="6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rPr>
                <a:t>闭合</a:t>
              </a:r>
              <a:endPara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1943" y="209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rPr>
                <a:t>覆盖</a:t>
              </a:r>
              <a:endPara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192" y="2112"/>
              <a:ext cx="4128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192" y="2880"/>
              <a:ext cx="41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>
              <a:off x="1200" y="2112"/>
              <a:ext cx="1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1200" y="2400"/>
              <a:ext cx="31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3168" y="2112"/>
              <a:ext cx="1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1518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>
              <a:off x="1872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2160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1" name="Line 15"/>
            <p:cNvSpPr>
              <a:spLocks noChangeShapeType="1"/>
            </p:cNvSpPr>
            <p:nvPr/>
          </p:nvSpPr>
          <p:spPr bwMode="auto">
            <a:xfrm>
              <a:off x="2496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2832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3744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2" name="Rectangle 26"/>
            <p:cNvSpPr>
              <a:spLocks noChangeArrowheads="1"/>
            </p:cNvSpPr>
            <p:nvPr/>
          </p:nvSpPr>
          <p:spPr bwMode="auto">
            <a:xfrm>
              <a:off x="192" y="2526"/>
              <a:ext cx="40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最大相容类 </a:t>
              </a: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B  C  D   E   F   X=0  X=1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6523" name="Rectangle 27"/>
          <p:cNvSpPr>
            <a:spLocks noChangeArrowheads="1"/>
          </p:cNvSpPr>
          <p:nvPr/>
        </p:nvSpPr>
        <p:spPr bwMode="auto">
          <a:xfrm>
            <a:off x="609600" y="4924425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  B  F  A   B            F    B    CD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228600" y="5762625"/>
            <a:ext cx="643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B C D E F     B  C   D  E   F   ABF  CDE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6" name="Rectangle 30"/>
          <p:cNvSpPr>
            <a:spLocks noChangeArrowheads="1"/>
          </p:cNvSpPr>
          <p:nvPr/>
        </p:nvSpPr>
        <p:spPr bwMode="auto">
          <a:xfrm>
            <a:off x="4495800" y="609600"/>
            <a:ext cx="4419600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        B           D        0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B         B           D        d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C         A           E        1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D         d           E        1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E         F           d         1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F         d           C         d</a:t>
            </a: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6527" name="Rectangle 31"/>
          <p:cNvSpPr>
            <a:spLocks noChangeArrowheads="1"/>
          </p:cNvSpPr>
          <p:nvPr/>
        </p:nvSpPr>
        <p:spPr bwMode="auto">
          <a:xfrm>
            <a:off x="4953000" y="357188"/>
            <a:ext cx="374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     X=1   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8" name="Rectangle 32"/>
          <p:cNvSpPr>
            <a:spLocks noChangeArrowheads="1"/>
          </p:cNvSpPr>
          <p:nvPr/>
        </p:nvSpPr>
        <p:spPr bwMode="auto">
          <a:xfrm>
            <a:off x="6400800" y="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次态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6529" name="Rectangle 33"/>
          <p:cNvSpPr>
            <a:spLocks noChangeArrowheads="1"/>
          </p:cNvSpPr>
          <p:nvPr/>
        </p:nvSpPr>
        <p:spPr bwMode="auto">
          <a:xfrm>
            <a:off x="4953000" y="0"/>
            <a:ext cx="3886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6530" name="Line 34"/>
          <p:cNvSpPr>
            <a:spLocks noChangeShapeType="1"/>
          </p:cNvSpPr>
          <p:nvPr/>
        </p:nvSpPr>
        <p:spPr bwMode="auto">
          <a:xfrm>
            <a:off x="5791200" y="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1" name="Line 35"/>
          <p:cNvSpPr>
            <a:spLocks noChangeShapeType="1"/>
          </p:cNvSpPr>
          <p:nvPr/>
        </p:nvSpPr>
        <p:spPr bwMode="auto">
          <a:xfrm>
            <a:off x="4953000" y="762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7924800" y="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>
            <a:off x="5791200" y="38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4" name="Line 38"/>
          <p:cNvSpPr>
            <a:spLocks noChangeShapeType="1"/>
          </p:cNvSpPr>
          <p:nvPr/>
        </p:nvSpPr>
        <p:spPr bwMode="auto">
          <a:xfrm>
            <a:off x="6858000" y="381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41" name="Group 45"/>
          <p:cNvGrpSpPr/>
          <p:nvPr/>
        </p:nvGrpSpPr>
        <p:grpSpPr bwMode="auto">
          <a:xfrm>
            <a:off x="762000" y="990600"/>
            <a:ext cx="3232150" cy="1341438"/>
            <a:chOff x="480" y="624"/>
            <a:chExt cx="2036" cy="845"/>
          </a:xfrm>
        </p:grpSpPr>
        <p:sp>
          <p:nvSpPr>
            <p:cNvPr id="106539" name="Rectangle 43"/>
            <p:cNvSpPr>
              <a:spLocks noChangeArrowheads="1"/>
            </p:cNvSpPr>
            <p:nvPr/>
          </p:nvSpPr>
          <p:spPr bwMode="auto">
            <a:xfrm>
              <a:off x="528" y="62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A，B，F)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6540" name="Rectangle 44"/>
            <p:cNvSpPr>
              <a:spLocks noChangeArrowheads="1"/>
            </p:cNvSpPr>
            <p:nvPr/>
          </p:nvSpPr>
          <p:spPr bwMode="auto">
            <a:xfrm>
              <a:off x="480" y="110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(B，C，D，E，F)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6545" name="Line 49"/>
          <p:cNvSpPr>
            <a:spLocks noChangeShapeType="1"/>
          </p:cNvSpPr>
          <p:nvPr/>
        </p:nvSpPr>
        <p:spPr bwMode="auto">
          <a:xfrm>
            <a:off x="2700338" y="1412875"/>
            <a:ext cx="2808287" cy="4392613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6" name="Line 50"/>
          <p:cNvSpPr>
            <a:spLocks noChangeShapeType="1"/>
          </p:cNvSpPr>
          <p:nvPr/>
        </p:nvSpPr>
        <p:spPr bwMode="auto">
          <a:xfrm>
            <a:off x="3851275" y="2133600"/>
            <a:ext cx="2376488" cy="3671888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7" name="Line 51"/>
          <p:cNvSpPr>
            <a:spLocks noChangeShapeType="1"/>
          </p:cNvSpPr>
          <p:nvPr/>
        </p:nvSpPr>
        <p:spPr bwMode="auto">
          <a:xfrm>
            <a:off x="3851275" y="2133600"/>
            <a:ext cx="2376488" cy="2879725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240530" y="2371725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1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3" grpId="0" autoUpdateAnimBg="0" build="p"/>
      <p:bldP spid="106525" grpId="0" autoUpdateAnimBg="0" build="p"/>
      <p:bldP spid="106545" grpId="0" animBg="1"/>
      <p:bldP spid="106546" grpId="0" animBg="1"/>
      <p:bldP spid="10654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59" name="Group 39"/>
          <p:cNvGrpSpPr/>
          <p:nvPr/>
        </p:nvGrpSpPr>
        <p:grpSpPr bwMode="auto">
          <a:xfrm>
            <a:off x="457200" y="3352800"/>
            <a:ext cx="8686800" cy="3292475"/>
            <a:chOff x="288" y="2112"/>
            <a:chExt cx="5472" cy="2074"/>
          </a:xfrm>
        </p:grpSpPr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293" y="2544"/>
              <a:ext cx="2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现态   </a:t>
              </a: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X=0      X=1     </a:t>
              </a: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1789" y="222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rPr>
                <a:t>次态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107532" name="Line 12"/>
            <p:cNvSpPr>
              <a:spLocks noChangeShapeType="1"/>
            </p:cNvSpPr>
            <p:nvPr/>
          </p:nvSpPr>
          <p:spPr bwMode="auto">
            <a:xfrm>
              <a:off x="288" y="2911"/>
              <a:ext cx="2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4" name="Line 14"/>
            <p:cNvSpPr>
              <a:spLocks noChangeShapeType="1"/>
            </p:cNvSpPr>
            <p:nvPr/>
          </p:nvSpPr>
          <p:spPr bwMode="auto">
            <a:xfrm>
              <a:off x="865" y="2529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1" name="Rectangle 21"/>
            <p:cNvSpPr>
              <a:spLocks noChangeArrowheads="1"/>
            </p:cNvSpPr>
            <p:nvPr/>
          </p:nvSpPr>
          <p:spPr bwMode="auto">
            <a:xfrm>
              <a:off x="2973" y="2541"/>
              <a:ext cx="2787" cy="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         B           D        0</a:t>
              </a:r>
              <a:endPara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B         B           D        d</a:t>
              </a:r>
              <a:endPara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C         A           E        1</a:t>
              </a:r>
              <a:endPara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D         d           E        1</a:t>
              </a:r>
              <a:endPara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E         F           d         1</a:t>
              </a:r>
              <a:endPara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F         d           C         d</a:t>
              </a:r>
              <a:endPara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288" y="2148"/>
              <a:ext cx="2787" cy="166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Line 11"/>
            <p:cNvSpPr>
              <a:spLocks noChangeShapeType="1"/>
            </p:cNvSpPr>
            <p:nvPr/>
          </p:nvSpPr>
          <p:spPr bwMode="auto">
            <a:xfrm>
              <a:off x="865" y="2160"/>
              <a:ext cx="0" cy="1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3" name="Line 13"/>
            <p:cNvSpPr>
              <a:spLocks noChangeShapeType="1"/>
            </p:cNvSpPr>
            <p:nvPr/>
          </p:nvSpPr>
          <p:spPr bwMode="auto">
            <a:xfrm>
              <a:off x="2642" y="2148"/>
              <a:ext cx="0" cy="1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5" name="Line 15"/>
            <p:cNvSpPr>
              <a:spLocks noChangeShapeType="1"/>
            </p:cNvSpPr>
            <p:nvPr/>
          </p:nvSpPr>
          <p:spPr bwMode="auto">
            <a:xfrm>
              <a:off x="1585" y="2529"/>
              <a:ext cx="0" cy="1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2" name="Rectangle 22"/>
            <p:cNvSpPr>
              <a:spLocks noChangeArrowheads="1"/>
            </p:cNvSpPr>
            <p:nvPr/>
          </p:nvSpPr>
          <p:spPr bwMode="auto">
            <a:xfrm>
              <a:off x="3262" y="2288"/>
              <a:ext cx="2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现态 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X=0      X=1    </a:t>
              </a: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543" name="Rectangle 23"/>
            <p:cNvSpPr>
              <a:spLocks noChangeArrowheads="1"/>
            </p:cNvSpPr>
            <p:nvPr/>
          </p:nvSpPr>
          <p:spPr bwMode="auto">
            <a:xfrm>
              <a:off x="4078" y="211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rPr>
                <a:t>次态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107544" name="Rectangle 24"/>
            <p:cNvSpPr>
              <a:spLocks noChangeArrowheads="1"/>
            </p:cNvSpPr>
            <p:nvPr/>
          </p:nvSpPr>
          <p:spPr bwMode="auto">
            <a:xfrm>
              <a:off x="3214" y="2112"/>
              <a:ext cx="2450" cy="20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5" name="Line 25"/>
            <p:cNvSpPr>
              <a:spLocks noChangeShapeType="1"/>
            </p:cNvSpPr>
            <p:nvPr/>
          </p:nvSpPr>
          <p:spPr bwMode="auto">
            <a:xfrm>
              <a:off x="3694" y="2112"/>
              <a:ext cx="0" cy="20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6" name="Line 26"/>
            <p:cNvSpPr>
              <a:spLocks noChangeShapeType="1"/>
            </p:cNvSpPr>
            <p:nvPr/>
          </p:nvSpPr>
          <p:spPr bwMode="auto">
            <a:xfrm>
              <a:off x="3214" y="2589"/>
              <a:ext cx="2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7" name="Line 27"/>
            <p:cNvSpPr>
              <a:spLocks noChangeShapeType="1"/>
            </p:cNvSpPr>
            <p:nvPr/>
          </p:nvSpPr>
          <p:spPr bwMode="auto">
            <a:xfrm>
              <a:off x="5039" y="2112"/>
              <a:ext cx="0" cy="20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8" name="Line 28"/>
            <p:cNvSpPr>
              <a:spLocks noChangeShapeType="1"/>
            </p:cNvSpPr>
            <p:nvPr/>
          </p:nvSpPr>
          <p:spPr bwMode="auto">
            <a:xfrm>
              <a:off x="3694" y="2351"/>
              <a:ext cx="13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9" name="Line 29"/>
            <p:cNvSpPr>
              <a:spLocks noChangeShapeType="1"/>
            </p:cNvSpPr>
            <p:nvPr/>
          </p:nvSpPr>
          <p:spPr bwMode="auto">
            <a:xfrm>
              <a:off x="4367" y="2351"/>
              <a:ext cx="0" cy="17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51" name="Rectangle 31"/>
          <p:cNvSpPr>
            <a:spLocks noChangeArrowheads="1"/>
          </p:cNvSpPr>
          <p:nvPr/>
        </p:nvSpPr>
        <p:spPr bwMode="auto">
          <a:xfrm>
            <a:off x="482600" y="142875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由上表可见，(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A，B，F)，(B，C，D，E，F)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52" name="Rectangle 32"/>
          <p:cNvSpPr>
            <a:spLocks noChangeArrowheads="1"/>
          </p:cNvSpPr>
          <p:nvPr/>
        </p:nvSpPr>
        <p:spPr bwMode="auto">
          <a:xfrm>
            <a:off x="0" y="7620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了闭合、覆盖及最小三个条件。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7556" name="Group 36"/>
          <p:cNvGrpSpPr/>
          <p:nvPr/>
        </p:nvGrpSpPr>
        <p:grpSpPr bwMode="auto">
          <a:xfrm>
            <a:off x="0" y="1438275"/>
            <a:ext cx="9517064" cy="1198563"/>
            <a:chOff x="0" y="906"/>
            <a:chExt cx="5995" cy="755"/>
          </a:xfrm>
        </p:grpSpPr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0" y="1296"/>
              <a:ext cx="50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D，E，F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则可得最小化状态表。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555" name="Rectangle 35"/>
            <p:cNvSpPr>
              <a:spLocks noChangeArrowheads="1"/>
            </p:cNvSpPr>
            <p:nvPr/>
          </p:nvSpPr>
          <p:spPr bwMode="auto">
            <a:xfrm>
              <a:off x="192" y="906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如果用状态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A'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代替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A，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，F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用状态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C'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代替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7560" name="Rectangle 40"/>
          <p:cNvSpPr>
            <a:spLocks noChangeArrowheads="1"/>
          </p:cNvSpPr>
          <p:nvPr/>
        </p:nvSpPr>
        <p:spPr bwMode="auto">
          <a:xfrm>
            <a:off x="609600" y="4724400"/>
            <a:ext cx="4208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A’      </a:t>
            </a:r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A’,C’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C’  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609600" y="5334000"/>
            <a:ext cx="41106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C’        A’         C’  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0" grpId="0" autoUpdateAnimBg="0" build="p"/>
      <p:bldP spid="107561" grpId="0" autoUpdateAnimBg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066800" y="3657600"/>
            <a:ext cx="75438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685800" y="2438400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这样最小化状态表为: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8568" name="Group 24"/>
          <p:cNvGrpSpPr/>
          <p:nvPr/>
        </p:nvGrpSpPr>
        <p:grpSpPr bwMode="auto">
          <a:xfrm>
            <a:off x="762000" y="3314700"/>
            <a:ext cx="5715001" cy="3124200"/>
            <a:chOff x="480" y="2088"/>
            <a:chExt cx="3600" cy="1968"/>
          </a:xfrm>
        </p:grpSpPr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480" y="2088"/>
              <a:ext cx="3600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>
              <a:off x="1296" y="2088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3360" y="2088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1296" y="2520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2304" y="252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480" y="3000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2016" y="208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次态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576" y="2544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现态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X=0    X=1   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816" y="3072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A’   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      C’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561" name="Rectangle 17"/>
            <p:cNvSpPr>
              <a:spLocks noChangeArrowheads="1"/>
            </p:cNvSpPr>
            <p:nvPr/>
          </p:nvSpPr>
          <p:spPr bwMode="auto">
            <a:xfrm>
              <a:off x="816" y="3456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C’   A’     C’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-18510" y="228600"/>
            <a:ext cx="9417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A'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A'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C'，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因为(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A，B，F)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0" y="838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时的次态为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既属于(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A，B，F)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又属于(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B，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0" y="1600200"/>
            <a:ext cx="85747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C，D，E，F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所以可以用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任意项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来表示。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5" grpId="0" autoUpdateAnimBg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001000" cy="762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6.3.3 状态分配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04800" y="10668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分配原则：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9582" name="Group 14"/>
          <p:cNvGrpSpPr/>
          <p:nvPr/>
        </p:nvGrpSpPr>
        <p:grpSpPr bwMode="auto">
          <a:xfrm>
            <a:off x="0" y="1700213"/>
            <a:ext cx="9283701" cy="2184399"/>
            <a:chOff x="0" y="1056"/>
            <a:chExt cx="5848" cy="1376"/>
          </a:xfrm>
        </p:grpSpPr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12" y="1056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(1) 在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相同输入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条件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下，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同一次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态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不同现态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574" name="Rectangle 6"/>
            <p:cNvSpPr>
              <a:spLocks noChangeArrowheads="1"/>
            </p:cNvSpPr>
            <p:nvPr/>
          </p:nvSpPr>
          <p:spPr bwMode="auto">
            <a:xfrm>
              <a:off x="0" y="139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配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逻辑相邻编码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。这样可以保证相应触发器的激励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0" y="1728"/>
              <a:ext cx="58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函数对应的卡诺图中有较多的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黑体" panose="02010609060101010101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相邻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有利于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激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0" y="2064"/>
              <a:ext cx="192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励函数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的化简。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9583" name="Group 15"/>
          <p:cNvGrpSpPr/>
          <p:nvPr/>
        </p:nvGrpSpPr>
        <p:grpSpPr bwMode="auto">
          <a:xfrm>
            <a:off x="0" y="4005263"/>
            <a:ext cx="9212263" cy="2332037"/>
            <a:chOff x="0" y="2544"/>
            <a:chExt cx="5803" cy="1469"/>
          </a:xfrm>
        </p:grpSpPr>
        <p:sp>
          <p:nvSpPr>
            <p:cNvPr id="109577" name="Rectangle 9"/>
            <p:cNvSpPr>
              <a:spLocks noChangeArrowheads="1"/>
            </p:cNvSpPr>
            <p:nvPr/>
          </p:nvSpPr>
          <p:spPr bwMode="auto">
            <a:xfrm>
              <a:off x="0" y="2544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(2)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在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相邻输入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条件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下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一现态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不同次态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应分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0" y="2928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配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逻辑相邻编码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。这是因为在激励函数的卡诺图中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0" y="326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同一现态，相邻输入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所对应的方格相邻。该原则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0" y="3648"/>
              <a:ext cx="3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也有利于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激励函数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的化简。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1524000"/>
            <a:ext cx="8064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有较多的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相邻，有利于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输出函数的化简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配逻辑相邻编码。这可使输出函数对应的卡诺图中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-108520" y="266700"/>
            <a:ext cx="9007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所有输入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同一输出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不同现态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0609" name="Group 17"/>
          <p:cNvGrpSpPr/>
          <p:nvPr/>
        </p:nvGrpSpPr>
        <p:grpSpPr bwMode="auto">
          <a:xfrm>
            <a:off x="-76200" y="2427288"/>
            <a:ext cx="9328150" cy="3017837"/>
            <a:chOff x="0" y="1536"/>
            <a:chExt cx="5876" cy="1901"/>
          </a:xfrm>
        </p:grpSpPr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288" y="153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当时序电路的状态分配满足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原则1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原则2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时，电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0" y="1920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路的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激励方程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比较简单；满足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原则3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时，电路的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12" y="2304"/>
              <a:ext cx="55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方程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比较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简单。这三条原则实际分配时可能会产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0605" name="Rectangle 13"/>
            <p:cNvSpPr>
              <a:spLocks noChangeArrowheads="1"/>
            </p:cNvSpPr>
            <p:nvPr/>
          </p:nvSpPr>
          <p:spPr bwMode="auto">
            <a:xfrm>
              <a:off x="0" y="2688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生矛盾，此时应按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原则1、原则2、原则3的优先顺序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0" y="307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进行分配。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55626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 : 对下列状态表进行状态分配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0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7" grpId="0" autoUpdateAnimBg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675275" y="16033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 / 输出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-153525" y="7699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     X=1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75075" y="160338"/>
            <a:ext cx="4343400" cy="3352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294275" y="160338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75075" y="1455738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294275" y="769938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2894475" y="769938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151275" y="149383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A      C/0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379875" y="19891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  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379875" y="24463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  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D/1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79875" y="29035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  B/1    C/0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0" y="4581524"/>
            <a:ext cx="9144000" cy="1270000"/>
            <a:chOff x="0" y="2640"/>
            <a:chExt cx="5760" cy="800"/>
          </a:xfrm>
        </p:grpSpPr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140" y="264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由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原则1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A、B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应分配相邻编码，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B、C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应分配相邻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1633" name="Rectangle 17"/>
            <p:cNvSpPr>
              <a:spLocks noChangeArrowheads="1"/>
            </p:cNvSpPr>
            <p:nvPr/>
          </p:nvSpPr>
          <p:spPr bwMode="auto">
            <a:xfrm>
              <a:off x="0" y="3072"/>
              <a:ext cx="8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编码。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4514850" y="1214422"/>
            <a:ext cx="4629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相同输入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条件下，具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相同次态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应分配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逻辑相邻编码。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竖看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675275" y="16033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次态 / 输出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-153525" y="7699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X=0     X=1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75075" y="160338"/>
            <a:ext cx="4343400" cy="3352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294275" y="160338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75075" y="1455738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294275" y="769938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2894475" y="769938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151275" y="149383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A  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379875" y="19891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      A/0    A/1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379875" y="24463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  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79875" y="29035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  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352455" y="5267329"/>
            <a:ext cx="8577263" cy="585788"/>
            <a:chOff x="0" y="3072"/>
            <a:chExt cx="5403" cy="369"/>
          </a:xfrm>
        </p:grpSpPr>
        <p:sp>
          <p:nvSpPr>
            <p:cNvPr id="111633" name="Rectangle 17"/>
            <p:cNvSpPr>
              <a:spLocks noChangeArrowheads="1"/>
            </p:cNvSpPr>
            <p:nvPr/>
          </p:nvSpPr>
          <p:spPr bwMode="auto">
            <a:xfrm>
              <a:off x="0" y="3072"/>
              <a:ext cx="48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由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原则2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应分配相邻编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1634" name="Rectangle 18"/>
            <p:cNvSpPr>
              <a:spLocks noChangeArrowheads="1"/>
            </p:cNvSpPr>
            <p:nvPr/>
          </p:nvSpPr>
          <p:spPr bwMode="auto">
            <a:xfrm>
              <a:off x="4770" y="3073"/>
              <a:ext cx="6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码。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4481990" y="1387475"/>
            <a:ext cx="46805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同一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相邻输入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条件下的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不同次态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应分配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逻辑相邻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横看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jdkNmUxNjljNjkwZTJhYTIxNjRiNjcyOGE5Y2JmMmUifQ=="/>
</p:tagLst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files\Templates\Presentation Designs\High Voltage.pot</Template>
  <TotalTime>0</TotalTime>
  <Words>35341</Words>
  <Application>WPS 演示</Application>
  <PresentationFormat>全屏显示(4:3)</PresentationFormat>
  <Paragraphs>7820</Paragraphs>
  <Slides>225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269</vt:i4>
      </vt:variant>
      <vt:variant>
        <vt:lpstr>幻灯片标题</vt:lpstr>
      </vt:variant>
      <vt:variant>
        <vt:i4>225</vt:i4>
      </vt:variant>
    </vt:vector>
  </HeadingPairs>
  <TitlesOfParts>
    <vt:vector size="507" baseType="lpstr">
      <vt:lpstr>Arial</vt:lpstr>
      <vt:lpstr>宋体</vt:lpstr>
      <vt:lpstr>Wingdings</vt:lpstr>
      <vt:lpstr>Arial Black</vt:lpstr>
      <vt:lpstr>Times New Roman</vt:lpstr>
      <vt:lpstr>黑体</vt:lpstr>
      <vt:lpstr>微软雅黑</vt:lpstr>
      <vt:lpstr>Arial Unicode MS</vt:lpstr>
      <vt:lpstr>Calibri</vt:lpstr>
      <vt:lpstr>Times New Roman</vt:lpstr>
      <vt:lpstr>Arial Black</vt:lpstr>
      <vt:lpstr>High Voltage</vt:lpstr>
      <vt:lpstr>1_High Voltage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第六章 同步时序电路</vt:lpstr>
      <vt:lpstr>   重点与难点</vt:lpstr>
      <vt:lpstr>第六章 同步时序电路</vt:lpstr>
      <vt:lpstr>6.1 同步时序电路的基本概念 6.1.1 时序电路的定义和结构</vt:lpstr>
      <vt:lpstr>PowerPoint 演示文稿</vt:lpstr>
      <vt:lpstr>PowerPoint 演示文稿</vt:lpstr>
      <vt:lpstr>PowerPoint 演示文稿</vt:lpstr>
      <vt:lpstr>6.1.2 时序电路的分类sequential logic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6.1.3 同步时序电路的描述方法</vt:lpstr>
      <vt:lpstr>6.2 同步时序电路的分析 6.2.1 分析方法</vt:lpstr>
      <vt:lpstr>6.2.2 分析举例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同步时序电路的设计</vt:lpstr>
      <vt:lpstr>PowerPoint 演示文稿</vt:lpstr>
      <vt:lpstr>6.3.1 形成原始状态图和状态表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6.3.2 状态化简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6.3.3 状态分配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6.3.4 求激励方程和输出方程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典型同步时序电路举例 6.4.1 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6.4.2 集成计数器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6.4.3 寄存器 Register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6.4.4 集成寄存器</vt:lpstr>
      <vt:lpstr>PowerPoint 演示文稿</vt:lpstr>
      <vt:lpstr>PowerPoint 演示文稿</vt:lpstr>
      <vt:lpstr>PowerPoint 演示文稿</vt:lpstr>
      <vt:lpstr>PowerPoint 演示文稿</vt:lpstr>
      <vt:lpstr>6.4.5 序列发生器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6.4.6 序列检测器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6.4.7 代码检测器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.</vt:lpstr>
      <vt:lpstr>.</vt:lpstr>
      <vt:lpstr>PowerPoint 演示文稿</vt:lpstr>
    </vt:vector>
  </TitlesOfParts>
  <Company>电子科大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同步时序电路</dc:title>
  <dc:creator>武庆生</dc:creator>
  <cp:lastModifiedBy>沽如醉</cp:lastModifiedBy>
  <cp:revision>1372</cp:revision>
  <cp:lastPrinted>2113-01-01T00:00:00Z</cp:lastPrinted>
  <dcterms:created xsi:type="dcterms:W3CDTF">2002-01-18T03:44:00Z</dcterms:created>
  <dcterms:modified xsi:type="dcterms:W3CDTF">2024-06-18T01:16:08Z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84623B4136524E7FB127F8F0C852837A_12</vt:lpwstr>
  </property>
  <property fmtid="{D5CDD505-2E9C-101B-9397-08002B2CF9AE}" pid="3" name="KSOProductBuildVer">
    <vt:lpwstr>2052-12.1.0.16929</vt:lpwstr>
  </property>
</Properties>
</file>