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78"/>
  </p:notesMasterIdLst>
  <p:sldIdLst>
    <p:sldId id="323" r:id="rId4"/>
    <p:sldId id="369" r:id="rId5"/>
    <p:sldId id="329" r:id="rId6"/>
    <p:sldId id="333" r:id="rId7"/>
    <p:sldId id="462" r:id="rId8"/>
    <p:sldId id="334" r:id="rId9"/>
    <p:sldId id="335" r:id="rId10"/>
    <p:sldId id="445" r:id="rId11"/>
    <p:sldId id="370" r:id="rId12"/>
    <p:sldId id="336" r:id="rId13"/>
    <p:sldId id="372" r:id="rId14"/>
    <p:sldId id="373" r:id="rId15"/>
    <p:sldId id="371" r:id="rId16"/>
    <p:sldId id="376" r:id="rId17"/>
    <p:sldId id="377" r:id="rId18"/>
    <p:sldId id="337" r:id="rId19"/>
    <p:sldId id="338" r:id="rId20"/>
    <p:sldId id="340" r:id="rId21"/>
    <p:sldId id="379" r:id="rId22"/>
    <p:sldId id="380" r:id="rId23"/>
    <p:sldId id="402" r:id="rId24"/>
    <p:sldId id="403" r:id="rId25"/>
    <p:sldId id="404" r:id="rId26"/>
    <p:sldId id="381" r:id="rId27"/>
    <p:sldId id="405" r:id="rId28"/>
    <p:sldId id="406" r:id="rId29"/>
    <p:sldId id="407" r:id="rId30"/>
    <p:sldId id="384" r:id="rId31"/>
    <p:sldId id="453" r:id="rId32"/>
    <p:sldId id="409" r:id="rId33"/>
    <p:sldId id="408" r:id="rId34"/>
    <p:sldId id="410" r:id="rId35"/>
    <p:sldId id="411" r:id="rId36"/>
    <p:sldId id="412" r:id="rId37"/>
    <p:sldId id="413" r:id="rId38"/>
    <p:sldId id="414" r:id="rId39"/>
    <p:sldId id="415" r:id="rId40"/>
    <p:sldId id="387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18" r:id="rId49"/>
    <p:sldId id="420" r:id="rId50"/>
    <p:sldId id="421" r:id="rId51"/>
    <p:sldId id="419" r:id="rId52"/>
    <p:sldId id="424" r:id="rId53"/>
    <p:sldId id="425" r:id="rId54"/>
    <p:sldId id="423" r:id="rId55"/>
    <p:sldId id="388" r:id="rId56"/>
    <p:sldId id="446" r:id="rId57"/>
    <p:sldId id="448" r:id="rId58"/>
    <p:sldId id="426" r:id="rId59"/>
    <p:sldId id="428" r:id="rId60"/>
    <p:sldId id="389" r:id="rId61"/>
    <p:sldId id="429" r:id="rId62"/>
    <p:sldId id="449" r:id="rId63"/>
    <p:sldId id="430" r:id="rId64"/>
    <p:sldId id="431" r:id="rId65"/>
    <p:sldId id="432" r:id="rId66"/>
    <p:sldId id="390" r:id="rId67"/>
    <p:sldId id="391" r:id="rId68"/>
    <p:sldId id="444" r:id="rId69"/>
    <p:sldId id="393" r:id="rId70"/>
    <p:sldId id="434" r:id="rId71"/>
    <p:sldId id="437" r:id="rId72"/>
    <p:sldId id="435" r:id="rId73"/>
    <p:sldId id="438" r:id="rId74"/>
    <p:sldId id="439" r:id="rId75"/>
    <p:sldId id="436" r:id="rId76"/>
    <p:sldId id="440" r:id="rId77"/>
  </p:sldIdLst>
  <p:sldSz cx="9144000" cy="6858000" type="screen4x3"/>
  <p:notesSz cx="6858000" cy="9144000"/>
  <p:custDataLst>
    <p:tags r:id="rId8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60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9" autoAdjust="0"/>
  </p:normalViewPr>
  <p:slideViewPr>
    <p:cSldViewPr showGuides="1">
      <p:cViewPr varScale="1">
        <p:scale>
          <a:sx n="68" d="100"/>
          <a:sy n="68" d="100"/>
        </p:scale>
        <p:origin x="5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gs" Target="tags/tag1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8404C4FC-DDCC-4A97-8B00-C50CA25BB869}" type="datetimeFigureOut">
              <a:rPr lang="zh-CN" altLang="en-US"/>
            </a:fld>
            <a:endParaRPr lang="zh-CN" altLang="en-US"/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B6F7CC1-4462-4FD4-A2E5-1A0E496F186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CB70-1F20-4257-83E5-0D73FA85332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B154B-089B-4364-B92F-DC5C4DA1FBA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45B3E-BAF3-4938-A929-0E0BB3CC1E8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918F5-BEDA-4942-A470-16A90B74753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81B1-B5E6-4427-8B6D-DC42C5733DF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BDCF0-8C2F-4D4D-8D7D-C60030DF197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168BF-8D1E-4C57-B972-E97BCD60BE1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767D-CE56-4DB7-98BE-901EF4C1101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BBADA-62DE-47F7-B85F-2A4CDD5B6E5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1E40E-28BF-480F-8FF2-D0D0F906F87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492B-1E55-4C18-9D45-7EAF32C6D19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5DC5-34CA-4949-8884-88011D5D7FA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6112-EC91-452B-BF07-903FBA82B46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9CC77-A084-428A-B5DE-A0117B12CA8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C6DE7-CC66-40DF-BA08-0D78D11F2A3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3F62D-38D8-4E47-B4D3-C6A42098350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D732-9A5E-47DB-B771-D50089EBF2A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CD77-718E-4E41-AEDA-989F22D1453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9E6CD-D457-430B-9B5F-E88B2369576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489F-4C31-4370-B64B-6FDA9553202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1E452-3F81-491E-9205-1420A96E28C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5E49-8F79-4133-9989-B5E9F73865E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 bwMode="auto">
          <a:xfrm>
            <a:off x="152400" y="314325"/>
            <a:ext cx="847725" cy="6543675"/>
            <a:chOff x="0" y="0"/>
            <a:chExt cx="534" cy="4122"/>
          </a:xfrm>
        </p:grpSpPr>
        <p:sp>
          <p:nvSpPr>
            <p:cNvPr id="1047" name="AutoShape 8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AutoShape 9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AutoShape 10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AutoShape 11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8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69" name="Group 16"/>
          <p:cNvGrpSpPr/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1039" name="AutoShape 22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AutoShape 23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AutoShape 24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AutoShape 25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AutoShape 26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AutoShape 27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8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9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7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7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51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2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3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CDFFC3A4-F224-43E4-A589-77DE71AB4A2F}" type="slidenum">
              <a:rPr lang="zh-CN" altLang="en-US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 autoUpdateAnimBg="0"/>
      <p:bldP spid="1038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387" name="Group 5"/>
          <p:cNvGrpSpPr/>
          <p:nvPr/>
        </p:nvGrpSpPr>
        <p:grpSpPr bwMode="auto">
          <a:xfrm>
            <a:off x="152400" y="314325"/>
            <a:ext cx="847725" cy="6543675"/>
            <a:chOff x="0" y="0"/>
            <a:chExt cx="534" cy="4122"/>
          </a:xfrm>
        </p:grpSpPr>
        <p:sp>
          <p:nvSpPr>
            <p:cNvPr id="2072" name="AutoShape 11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3" name="AutoShape 12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4" name="AutoShape 13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5" name="AutoShape 14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6" name="AutoShape 15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7" name="AutoShape 16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61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62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63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5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394" name="Group 19"/>
          <p:cNvGrpSpPr/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2064" name="AutoShape 25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6" name="AutoShape 27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7" name="AutoShape 28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8" name="AutoShape 29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9" name="AutoShape 30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0" name="Freeform 31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1" name="Freeform 32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6396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78" name="Rectangle 3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1191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9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7588" y="63182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0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65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CDC14EE5-B6A4-43DA-945D-8F76949E30D1}" type="slidenum">
              <a:rPr lang="zh-CN" altLang="en-US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 autoUpdateAnimBg="0"/>
      <p:bldP spid="2065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41362"/>
            <a:ext cx="8915400" cy="769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第七章 硬件描述语言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16003" y="1268760"/>
            <a:ext cx="8915400" cy="44647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语言的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.4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逻辑门的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组合逻辑电路的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时序逻辑电路的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78246" y="344661"/>
            <a:ext cx="22621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）实数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82575" y="1434655"/>
            <a:ext cx="88138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实数有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形式：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十进制表示法和科学计数法。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82575" y="3284984"/>
            <a:ext cx="8643938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十进制表示法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12.56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1.345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1234.5678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科学计数法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</a:t>
            </a:r>
            <a:r>
              <a:rPr lang="de-DE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1.56E2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de-DE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5E-3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79512" y="2636912"/>
            <a:ext cx="914400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用反斜杠（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）字符来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表示特殊字符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\n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换行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符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\t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制表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符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\\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反斜杠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\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）本身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\”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双引号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字符（”）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0" y="620688"/>
            <a:ext cx="8929688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）字符串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，字符串由双引号内的字符序列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组成。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5087" y="908720"/>
            <a:ext cx="9144000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两大数据类型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网类型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nets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。线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缺省值为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最常用的是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信号类型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定义为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register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存储单元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寄存器类型的变量的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缺省值为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最常用的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是</a:t>
            </a: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reg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0" y="79375"/>
            <a:ext cx="92741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7.2.3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数据类型及变量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38079" y="277593"/>
            <a:ext cx="8715375" cy="3046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变量：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[n-1:0]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…,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a,b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定义了两个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变量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a,b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wire[7:0]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databus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定义了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8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宽度的数据总线。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079" y="4033837"/>
            <a:ext cx="26757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reg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变量：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079" y="4678362"/>
            <a:ext cx="8893175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[n-1:0]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…,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a,b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;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定义了两个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的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reg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变量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a,b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[7:0] data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定义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data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8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宽的数据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01927" y="390237"/>
            <a:ext cx="54938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7.2.4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的模块结构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26718" y="1365468"/>
            <a:ext cx="90995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基本设计单元是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模块（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2875" y="2370138"/>
            <a:ext cx="319722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、模块的定义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96850" y="3254375"/>
            <a:ext cx="8232775" cy="25542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模块名（端口列表）；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端口定义；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中间变量定义；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程序主体；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85793" y="620688"/>
            <a:ext cx="575029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的注释和标识符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772816"/>
            <a:ext cx="98282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要用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/*”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与“*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/”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，或在注释前用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//”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862813"/>
            <a:ext cx="8713788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标识符可用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英文及下划线，标识符的开始不可用数字，大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小写有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区别。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79512" y="332656"/>
            <a:ext cx="45945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179512" y="1340768"/>
            <a:ext cx="38782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算术操作符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63036" y="2348661"/>
            <a:ext cx="9144000" cy="175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种算术操作符：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）、减法（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）、乘法（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）、除法（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）、取模（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）和幂运算（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1" grpId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476672"/>
            <a:ext cx="9144000" cy="5632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整数除法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截断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任何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小数部分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取模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）操作符求出与第一个操作符符号相同的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余数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7%4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-7%4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算术操作符中任意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中只要有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一位为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，则整个运算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例如：’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1+’b01111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的运算结果为不确定数’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bxxxxx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109983" y="116632"/>
            <a:ext cx="3883843" cy="6410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关系操作符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18"/>
          <p:cNvSpPr>
            <a:spLocks noChangeArrowheads="1"/>
          </p:cNvSpPr>
          <p:nvPr/>
        </p:nvSpPr>
        <p:spPr bwMode="auto">
          <a:xfrm>
            <a:off x="109983" y="1052736"/>
            <a:ext cx="8926513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种关系操作符：大于（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）、小于（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）、大于等于（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）、小于等于（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操作符对两个操作数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逐位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，其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为真（值为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）或假（值为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）；若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中有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一位为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23 &gt; 25 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52 &lt; 16’h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FF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ChangeArrowheads="1"/>
          </p:cNvSpPr>
          <p:nvPr/>
        </p:nvSpPr>
        <p:spPr bwMode="auto">
          <a:xfrm>
            <a:off x="179388" y="285750"/>
            <a:ext cx="8964612" cy="600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若操作数的位宽不同，如果所有操作数都是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无符号数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，则位宽较小的操作数需在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；如果所有操作数都是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有符号数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，则位宽较小的操作数需在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高位填符号位补齐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b1000 &gt;= ’b01110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等同于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1000 &gt;= ’b01110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4’sb1011 &lt;= 8’sh1A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8’sb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1111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1011 &lt;= 8’sb00011010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，结果为真（值为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若表达式中有一个操作数是无符号数，则该表达式的其余操作数都被当作无符号数处理，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(4’sd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9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* 4’d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 &lt;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18 &lt; 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，结果为假（值为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42806" y="836712"/>
            <a:ext cx="3059113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 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知识要点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975077" y="2188265"/>
            <a:ext cx="510909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的数据流级描述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990952" y="3204265"/>
            <a:ext cx="428835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的门级描述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 build="p"/>
      <p:bldP spid="5124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107504" y="141580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等价操作符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18"/>
          <p:cNvSpPr>
            <a:spLocks noChangeArrowheads="1"/>
          </p:cNvSpPr>
          <p:nvPr/>
        </p:nvSpPr>
        <p:spPr bwMode="auto">
          <a:xfrm>
            <a:off x="179388" y="997788"/>
            <a:ext cx="8964612" cy="550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逻辑相等（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逻辑不等（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!=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!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等价操作符对两个操作数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逐位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，对于逻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辑相等（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）和逻辑不等（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!=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）的比较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是真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）或假（值为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有一位为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。而对于全等（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）和非全等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!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），则是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当作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严格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地按字符值进行比较的，因此其结果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，没有未知的情况。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107504" y="260648"/>
            <a:ext cx="34163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Rectangle 18"/>
          <p:cNvSpPr>
            <a:spLocks noChangeArrowheads="1"/>
          </p:cNvSpPr>
          <p:nvPr/>
        </p:nvSpPr>
        <p:spPr bwMode="auto">
          <a:xfrm>
            <a:off x="179388" y="1340768"/>
            <a:ext cx="8964612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取反（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^~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~^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位操作符对输入的操作数进行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逐位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例如：假设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’b0110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’b0100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| b = ’b0110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&amp; b = ’b0100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0" y="0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逻辑操作符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Rectangle 18"/>
          <p:cNvSpPr>
            <a:spLocks noChangeArrowheads="1"/>
          </p:cNvSpPr>
          <p:nvPr/>
        </p:nvSpPr>
        <p:spPr bwMode="auto">
          <a:xfrm>
            <a:off x="179388" y="714375"/>
            <a:ext cx="8964612" cy="600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&amp;&amp;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| 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逻辑非（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如果操作数中没有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，则逻辑操作的结果是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位宽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的布尔值（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中有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，则逻辑操作的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位宽的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与位操作符不同，通常逻辑操作符用于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连接布尔表达式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用于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电路信号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的连接。例如：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 = = b) &amp;&amp; (( c != d) | | (e &gt; 10))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连接三个布尔表达式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69725" y="260648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178596" y="1231900"/>
            <a:ext cx="8964612" cy="501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缩减与非（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~ 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缩减与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便可以得到缩减与非的操作结果。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果便为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163468" y="109939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18"/>
          <p:cNvSpPr>
            <a:spLocks noChangeArrowheads="1"/>
          </p:cNvSpPr>
          <p:nvPr/>
        </p:nvSpPr>
        <p:spPr bwMode="auto">
          <a:xfrm>
            <a:off x="160854" y="904952"/>
            <a:ext cx="8964612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缩减或非（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~ 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缩减或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便可以得到缩减或非的操作结果。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缩减异或（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；若操作数中有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偶数个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，则操作的结果为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缩减同或（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~ ^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^ 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缩减异或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便可以得到缩减同或的操作结果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’b0110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&amp; ’b0100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~ ^ ’b0110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^ 4’b01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665" y="118591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18"/>
          <p:cNvSpPr>
            <a:spLocks noChangeArrowheads="1"/>
          </p:cNvSpPr>
          <p:nvPr/>
        </p:nvSpPr>
        <p:spPr bwMode="auto">
          <a:xfrm>
            <a:off x="179388" y="913938"/>
            <a:ext cx="8964612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逻辑左移（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逻辑右移（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算术左移（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&lt;&lt;&lt;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算术右移（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&gt;&gt;&gt;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移位操作符将位于操作符左侧的操作数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右移位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移位的次数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由右侧的操作数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决定。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8’b000101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2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010111 &lt;&lt; 2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8’b010111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8’b0001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&gt;&gt;&gt;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0111 &lt;&lt;&lt;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8’b0111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4’sb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&gt;&gt;&gt;2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4’sb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60061" y="98425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7.3.8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79388" y="785813"/>
            <a:ext cx="8964612" cy="5878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HDL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中，条件操作符根据条件表达式的值从两个表达式中选择一个表达式，语句的格式如下：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条件表达式？表达式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: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若条件表达式的值为真，则选择表达式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；若条件表达式的值为假，则选择表达式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若条件表达式的值为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，则先计算表达式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的值，然后逐位比较计算结果，如果相等，则该结果为最后结果，否则结果为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 [2:0] student = marks &gt; 18?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执行该条件操作符时，先计算条件表达式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 &gt; 18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，若为真，则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，若为假，则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grade_b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62675" y="260648"/>
            <a:ext cx="52625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7.3.9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拼接和复制操作符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18"/>
          <p:cNvSpPr>
            <a:spLocks noChangeArrowheads="1"/>
          </p:cNvSpPr>
          <p:nvPr/>
        </p:nvSpPr>
        <p:spPr bwMode="auto">
          <a:xfrm>
            <a:off x="162675" y="1146247"/>
            <a:ext cx="8964612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拼接操作符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用花括号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表示，通过拼接操作符可以将多个操作数拼接在一起，组成一个操作数，拼接操作符的每个操作数必须有确定的位宽条件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拼接操作符的用法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将各个操作数用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花括号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扩起来，每个操作数之间用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逗号隔开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，操作数类型可以是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线网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类型或者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类型；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如果需要多次重复拼接同一个操作数，可以使用常数表示需要重复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拼接的次数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07504" y="404664"/>
            <a:ext cx="54938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7.4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逻辑门的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5425" y="1628800"/>
            <a:ext cx="8955087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的门级描述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种内置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门语句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buf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。其中：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语句；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语句；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buf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缓冲器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07504" y="476672"/>
            <a:ext cx="59769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的数据流级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80529" y="1302292"/>
            <a:ext cx="84248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数据流级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80529" y="2276872"/>
            <a:ext cx="914469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位运算符有：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&amp;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︳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~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、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ˆ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异或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~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ˆ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（同或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utoUpdateAnimBg="0"/>
      <p:bldP spid="48137" grpId="0" autoUpdateAnimBg="0"/>
      <p:bldP spid="481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74160" y="311797"/>
            <a:ext cx="50321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语言的特点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79388" y="5190478"/>
            <a:ext cx="87137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电路行为的先后顺序通过时钟节拍顺序来体现。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9696" y="1693843"/>
            <a:ext cx="864235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硬件编程语言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为了产生实际的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，对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电路的一种仿真方法。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9388" y="3500438"/>
            <a:ext cx="874712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电路是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工作的（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只要电源接通，所有电路都同时工作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），因此，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内的描述语句都是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并发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nimBg="1" autoUpdateAnimBg="0"/>
      <p:bldP spid="71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8913" y="927373"/>
            <a:ext cx="180049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372200" y="188640"/>
            <a:ext cx="2592387" cy="2024062"/>
            <a:chOff x="0" y="0"/>
            <a:chExt cx="1633" cy="1275"/>
          </a:xfrm>
        </p:grpSpPr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7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8"/>
            <p:cNvSpPr>
              <a:spLocks noChangeShapeType="1"/>
            </p:cNvSpPr>
            <p:nvPr/>
          </p:nvSpPr>
          <p:spPr bwMode="auto">
            <a:xfrm>
              <a:off x="1003" y="44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2" name="Rectangle 10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3" name="Rectangle 12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4" name="Rectangle 13"/>
            <p:cNvSpPr>
              <a:spLocks noChangeArrowheads="1"/>
            </p:cNvSpPr>
            <p:nvPr/>
          </p:nvSpPr>
          <p:spPr bwMode="auto">
            <a:xfrm>
              <a:off x="182" y="907"/>
              <a:ext cx="128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AND_G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2246" name="Rectangle 15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692275" y="1884635"/>
            <a:ext cx="511175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AND_G(A, B, F);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A, B;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 F;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 U1(F, A, B);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79388" y="1841773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179388" y="4361135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711325" y="4361135"/>
            <a:ext cx="5761038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AND_G 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F=A&amp;B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33" name="组合 40"/>
          <p:cNvGrpSpPr/>
          <p:nvPr/>
        </p:nvGrpSpPr>
        <p:grpSpPr bwMode="auto">
          <a:xfrm>
            <a:off x="7415187" y="563290"/>
            <a:ext cx="571500" cy="630237"/>
            <a:chOff x="7177088" y="3041650"/>
            <a:chExt cx="768350" cy="630238"/>
          </a:xfrm>
        </p:grpSpPr>
        <p:sp>
          <p:nvSpPr>
            <p:cNvPr id="5223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8" grpId="0" autoUpdateAnimBg="0"/>
      <p:bldP spid="38929" grpId="0" animBg="1" autoUpdateAnimBg="0"/>
      <p:bldP spid="38930" grpId="0" animBg="1" autoUpdateAnimBg="0"/>
      <p:bldP spid="389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88913" y="858838"/>
            <a:ext cx="180049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372200" y="188640"/>
            <a:ext cx="2592387" cy="2024062"/>
            <a:chOff x="0" y="0"/>
            <a:chExt cx="1633" cy="1275"/>
          </a:xfrm>
        </p:grpSpPr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1003" y="44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4" name="Rectangle 10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5" name="Rectangle 12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6" name="Rectangle 13"/>
            <p:cNvSpPr>
              <a:spLocks noChangeArrowheads="1"/>
            </p:cNvSpPr>
            <p:nvPr/>
          </p:nvSpPr>
          <p:spPr bwMode="auto">
            <a:xfrm>
              <a:off x="182" y="907"/>
              <a:ext cx="115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OR_G</a:t>
              </a:r>
              <a:endPara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6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3268" name="Rectangle 15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OR_G 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U2 (F,A,B);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OR_G 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F=A|B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257" name="组合 48"/>
          <p:cNvGrpSpPr/>
          <p:nvPr/>
        </p:nvGrpSpPr>
        <p:grpSpPr bwMode="auto">
          <a:xfrm>
            <a:off x="7200875" y="491852"/>
            <a:ext cx="785812" cy="762000"/>
            <a:chOff x="7154863" y="2908300"/>
            <a:chExt cx="950912" cy="762000"/>
          </a:xfrm>
        </p:grpSpPr>
        <p:sp>
          <p:nvSpPr>
            <p:cNvPr id="53258" name="Arc 76"/>
            <p:cNvSpPr/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Arc 77"/>
            <p:cNvSpPr/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52" grpId="0" autoUpdateAnimBg="0"/>
      <p:bldP spid="39953" grpId="0" animBg="1" autoUpdateAnimBg="0"/>
      <p:bldP spid="39954" grpId="0" animBg="1" autoUpdateAnimBg="0"/>
      <p:bldP spid="399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88913" y="858838"/>
            <a:ext cx="180049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NOT_G (A,F);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U3 (F,A);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5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0966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455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NOT_G (A,F);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 F=</a:t>
            </a:r>
            <a:r>
              <a:rPr lang="en-US" altLang="zh-CN" sz="3200" dirty="0">
                <a:solidFill>
                  <a:srgbClr val="FFFF00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22988" y="260648"/>
            <a:ext cx="2592387" cy="2019300"/>
            <a:chOff x="0" y="0"/>
            <a:chExt cx="1633" cy="1272"/>
          </a:xfrm>
        </p:grpSpPr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 flipH="1">
              <a:off x="364" y="45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182" y="907"/>
              <a:ext cx="126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NOT_G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92" y="27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9" name="Oval 15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54281" name="AutoShape 36"/>
          <p:cNvSpPr>
            <a:spLocks noChangeArrowheads="1"/>
          </p:cNvSpPr>
          <p:nvPr/>
        </p:nvSpPr>
        <p:spPr bwMode="auto">
          <a:xfrm rot="5400000">
            <a:off x="7135813" y="701973"/>
            <a:ext cx="649287" cy="51911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nimBg="1" autoUpdateAnimBg="0"/>
      <p:bldP spid="40966" grpId="0" animBg="1" autoUpdateAnimBg="0"/>
      <p:bldP spid="40967" grpId="0" autoUpdateAnimBg="0"/>
      <p:bldP spid="542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NAND_G(A,B,F);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nand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U4(F,A,B);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9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1990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NAND_G(A,B,F);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 F= </a:t>
            </a:r>
            <a:r>
              <a:rPr lang="en-US" altLang="zh-CN" sz="3200" dirty="0">
                <a:solidFill>
                  <a:srgbClr val="FFFF00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 &amp; B);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300788" y="260648"/>
            <a:ext cx="2592387" cy="2090738"/>
            <a:chOff x="0" y="0"/>
            <a:chExt cx="1633" cy="1317"/>
          </a:xfrm>
        </p:grpSpPr>
        <p:sp>
          <p:nvSpPr>
            <p:cNvPr id="55310" name="Line 4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3" name="Rectangle 7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4" name="Rectangle 8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6" name="Rectangle 11"/>
            <p:cNvSpPr>
              <a:spLocks noChangeArrowheads="1"/>
            </p:cNvSpPr>
            <p:nvPr/>
          </p:nvSpPr>
          <p:spPr bwMode="auto">
            <a:xfrm>
              <a:off x="45" y="952"/>
              <a:ext cx="154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NAND_G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7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5318" name="Rectangle 13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9" name="Oval 14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55305" name="组合 40"/>
          <p:cNvGrpSpPr/>
          <p:nvPr/>
        </p:nvGrpSpPr>
        <p:grpSpPr bwMode="auto">
          <a:xfrm>
            <a:off x="7358063" y="636886"/>
            <a:ext cx="500062" cy="630237"/>
            <a:chOff x="7177088" y="3041650"/>
            <a:chExt cx="768350" cy="630238"/>
          </a:xfrm>
        </p:grpSpPr>
        <p:sp>
          <p:nvSpPr>
            <p:cNvPr id="55306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nimBg="1" autoUpdateAnimBg="0"/>
      <p:bldP spid="41990" grpId="0" animBg="1" autoUpdateAnimBg="0"/>
      <p:bldP spid="4199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NOR_G 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nor U5 (F,A,B);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3014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NOR_G (A,B,F);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input  A,B;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 F= </a:t>
            </a:r>
            <a:r>
              <a:rPr lang="en-US" altLang="zh-CN" sz="3200" dirty="0">
                <a:solidFill>
                  <a:srgbClr val="FF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 | B); 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300788" y="258143"/>
            <a:ext cx="2592387" cy="2090737"/>
            <a:chOff x="0" y="0"/>
            <a:chExt cx="1633" cy="1317"/>
          </a:xfrm>
        </p:grpSpPr>
        <p:sp>
          <p:nvSpPr>
            <p:cNvPr id="56332" name="Line 7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8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9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Rectangle 10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36" name="Rectangle 11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38" name="Rectangle 14"/>
            <p:cNvSpPr>
              <a:spLocks noChangeArrowheads="1"/>
            </p:cNvSpPr>
            <p:nvPr/>
          </p:nvSpPr>
          <p:spPr bwMode="auto">
            <a:xfrm>
              <a:off x="45" y="952"/>
              <a:ext cx="154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NOR_G2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3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6340" name="Rectangle 16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41" name="Oval 17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56329" name="组合 48"/>
          <p:cNvGrpSpPr/>
          <p:nvPr/>
        </p:nvGrpSpPr>
        <p:grpSpPr bwMode="auto">
          <a:xfrm>
            <a:off x="7121525" y="562943"/>
            <a:ext cx="785813" cy="762000"/>
            <a:chOff x="7154863" y="2908300"/>
            <a:chExt cx="950912" cy="762000"/>
          </a:xfrm>
        </p:grpSpPr>
        <p:sp>
          <p:nvSpPr>
            <p:cNvPr id="56330" name="Arc 76"/>
            <p:cNvSpPr/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Arc 77"/>
            <p:cNvSpPr/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nimBg="1" autoUpdateAnimBg="0"/>
      <p:bldP spid="43014" grpId="0" animBg="1" autoUpdateAnimBg="0"/>
      <p:bldP spid="430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缓冲器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6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BUF_G (A,F);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U6 (F,A);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7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4038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sp>
        <p:nvSpPr>
          <p:cNvPr id="44039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module  BUF_G (A,F);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A;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F;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 F=A;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300788" y="260648"/>
            <a:ext cx="2592387" cy="2019300"/>
            <a:chOff x="0" y="0"/>
            <a:chExt cx="1633" cy="1272"/>
          </a:xfrm>
        </p:grpSpPr>
        <p:sp>
          <p:nvSpPr>
            <p:cNvPr id="57353" name="Line 6"/>
            <p:cNvSpPr>
              <a:spLocks noChangeShapeType="1"/>
            </p:cNvSpPr>
            <p:nvPr/>
          </p:nvSpPr>
          <p:spPr bwMode="auto">
            <a:xfrm flipH="1">
              <a:off x="363" y="45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4" name="Line 7"/>
            <p:cNvSpPr>
              <a:spLocks noChangeShapeType="1"/>
            </p:cNvSpPr>
            <p:nvPr/>
          </p:nvSpPr>
          <p:spPr bwMode="auto">
            <a:xfrm>
              <a:off x="998" y="454"/>
              <a:ext cx="3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7" name="Rectangle 10"/>
            <p:cNvSpPr>
              <a:spLocks noChangeArrowheads="1"/>
            </p:cNvSpPr>
            <p:nvPr/>
          </p:nvSpPr>
          <p:spPr bwMode="auto">
            <a:xfrm>
              <a:off x="182" y="907"/>
              <a:ext cx="126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BUF_G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7359" name="Rectangle 12"/>
            <p:cNvSpPr>
              <a:spLocks noChangeArrowheads="1"/>
            </p:cNvSpPr>
            <p:nvPr/>
          </p:nvSpPr>
          <p:spPr bwMode="auto">
            <a:xfrm>
              <a:off x="91" y="27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0" name="AutoShape 13"/>
            <p:cNvSpPr>
              <a:spLocks noChangeArrowheads="1"/>
            </p:cNvSpPr>
            <p:nvPr/>
          </p:nvSpPr>
          <p:spPr bwMode="auto">
            <a:xfrm rot="5400000">
              <a:off x="589" y="271"/>
              <a:ext cx="453" cy="3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7" grpId="0" animBg="1" autoUpdateAnimBg="0"/>
      <p:bldP spid="44038" grpId="0" animBg="1" autoUpdateAnimBg="0"/>
      <p:bldP spid="4403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9387" y="331542"/>
            <a:ext cx="272382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522288" y="2561386"/>
            <a:ext cx="7451725" cy="409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		</a:t>
            </a:r>
            <a:r>
              <a:rPr lang="en-US" altLang="zh-CN" sz="3200" dirty="0">
                <a:solidFill>
                  <a:schemeClr val="accent1"/>
                </a:solidFill>
              </a:rPr>
              <a:t>wire  </a:t>
            </a:r>
            <a:r>
              <a:rPr lang="en-US" altLang="zh-CN" sz="3200" dirty="0" err="1">
                <a:solidFill>
                  <a:schemeClr val="accent1"/>
                </a:solidFill>
              </a:rPr>
              <a:t>AandB</a:t>
            </a:r>
            <a:r>
              <a:rPr lang="en-US" altLang="zh-CN" sz="3200" dirty="0">
                <a:solidFill>
                  <a:schemeClr val="accent1"/>
                </a:solidFill>
              </a:rPr>
              <a:t>, </a:t>
            </a:r>
            <a:r>
              <a:rPr lang="en-US" altLang="zh-CN" sz="3200" dirty="0" err="1">
                <a:solidFill>
                  <a:schemeClr val="accent1"/>
                </a:solidFill>
              </a:rPr>
              <a:t>CandD</a:t>
            </a:r>
            <a:r>
              <a:rPr lang="en-US" altLang="zh-CN" sz="3200" dirty="0">
                <a:solidFill>
                  <a:schemeClr val="accent1"/>
                </a:solidFill>
              </a:rPr>
              <a:t>;</a:t>
            </a:r>
            <a:endParaRPr lang="zh-CN" altLang="en-US" sz="32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altLang="zh-CN" sz="3200" dirty="0"/>
              <a:t>      		and  U1(</a:t>
            </a:r>
            <a:r>
              <a:rPr lang="en-US" altLang="zh-CN" sz="3200" dirty="0" err="1">
                <a:solidFill>
                  <a:srgbClr val="FFFF00"/>
                </a:solidFill>
              </a:rPr>
              <a:t>AandB</a:t>
            </a:r>
            <a:r>
              <a:rPr lang="en-US" altLang="zh-CN" sz="3200" dirty="0"/>
              <a:t>, A, B);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and  U2(</a:t>
            </a:r>
            <a:r>
              <a:rPr lang="en-US" altLang="zh-CN" sz="3200" dirty="0" err="1">
                <a:solidFill>
                  <a:srgbClr val="FFFF00"/>
                </a:solidFill>
              </a:rPr>
              <a:t>CandD</a:t>
            </a:r>
            <a:r>
              <a:rPr lang="en-US" altLang="zh-CN" sz="3200" dirty="0"/>
              <a:t>, C, D);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nor  U3(F, </a:t>
            </a:r>
            <a:r>
              <a:rPr lang="en-US" altLang="zh-CN" sz="3200" dirty="0" err="1"/>
              <a:t>AandB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CandD</a:t>
            </a:r>
            <a:r>
              <a:rPr lang="en-US" altLang="zh-CN" sz="3200" dirty="0"/>
              <a:t>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17"/>
          <p:cNvSpPr>
            <a:spLocks noChangeArrowheads="1"/>
          </p:cNvSpPr>
          <p:nvPr/>
        </p:nvSpPr>
        <p:spPr bwMode="auto">
          <a:xfrm>
            <a:off x="522288" y="1431131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方法一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726113" y="97630"/>
            <a:ext cx="3200400" cy="1951038"/>
            <a:chOff x="0" y="0"/>
            <a:chExt cx="2016" cy="1229"/>
          </a:xfrm>
        </p:grpSpPr>
        <p:sp>
          <p:nvSpPr>
            <p:cNvPr id="58388" name="Rectangle 8"/>
            <p:cNvSpPr>
              <a:spLocks noChangeArrowheads="1"/>
            </p:cNvSpPr>
            <p:nvPr/>
          </p:nvSpPr>
          <p:spPr bwMode="auto">
            <a:xfrm>
              <a:off x="768" y="96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8389" name="Line 9"/>
            <p:cNvSpPr>
              <a:spLocks noChangeShapeType="1"/>
            </p:cNvSpPr>
            <p:nvPr/>
          </p:nvSpPr>
          <p:spPr bwMode="auto">
            <a:xfrm>
              <a:off x="1152" y="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 flipH="1">
              <a:off x="432" y="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11"/>
            <p:cNvSpPr>
              <a:spLocks noChangeShapeType="1"/>
            </p:cNvSpPr>
            <p:nvPr/>
          </p:nvSpPr>
          <p:spPr bwMode="auto">
            <a:xfrm flipH="1">
              <a:off x="432" y="4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12"/>
            <p:cNvSpPr>
              <a:spLocks noChangeShapeType="1"/>
            </p:cNvSpPr>
            <p:nvPr/>
          </p:nvSpPr>
          <p:spPr bwMode="auto">
            <a:xfrm flipH="1">
              <a:off x="432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Oval 13"/>
            <p:cNvSpPr>
              <a:spLocks noChangeArrowheads="1"/>
            </p:cNvSpPr>
            <p:nvPr/>
          </p:nvSpPr>
          <p:spPr bwMode="auto">
            <a:xfrm>
              <a:off x="1584" y="5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8394" name="Line 14"/>
            <p:cNvSpPr>
              <a:spLocks noChangeShapeType="1"/>
            </p:cNvSpPr>
            <p:nvPr/>
          </p:nvSpPr>
          <p:spPr bwMode="auto">
            <a:xfrm>
              <a:off x="17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5" name="Rectangle 15"/>
            <p:cNvSpPr>
              <a:spLocks noChangeArrowheads="1"/>
            </p:cNvSpPr>
            <p:nvPr/>
          </p:nvSpPr>
          <p:spPr bwMode="auto">
            <a:xfrm>
              <a:off x="96" y="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96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97" name="Rectangle 17"/>
            <p:cNvSpPr>
              <a:spLocks noChangeArrowheads="1"/>
            </p:cNvSpPr>
            <p:nvPr/>
          </p:nvSpPr>
          <p:spPr bwMode="auto">
            <a:xfrm>
              <a:off x="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98" name="Rectangle 18"/>
            <p:cNvSpPr>
              <a:spLocks noChangeArrowheads="1"/>
            </p:cNvSpPr>
            <p:nvPr/>
          </p:nvSpPr>
          <p:spPr bwMode="auto">
            <a:xfrm>
              <a:off x="144" y="8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99" name="Rectangle 19"/>
            <p:cNvSpPr>
              <a:spLocks noChangeArrowheads="1"/>
            </p:cNvSpPr>
            <p:nvPr/>
          </p:nvSpPr>
          <p:spPr bwMode="auto">
            <a:xfrm>
              <a:off x="1584" y="288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00" name="Line 22"/>
            <p:cNvSpPr>
              <a:spLocks noChangeShapeType="1"/>
            </p:cNvSpPr>
            <p:nvPr/>
          </p:nvSpPr>
          <p:spPr bwMode="auto">
            <a:xfrm>
              <a:off x="768" y="6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1" name="Line 23"/>
            <p:cNvSpPr>
              <a:spLocks noChangeShapeType="1"/>
            </p:cNvSpPr>
            <p:nvPr/>
          </p:nvSpPr>
          <p:spPr bwMode="auto">
            <a:xfrm flipH="1">
              <a:off x="429" y="10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5" name="组合 40"/>
          <p:cNvGrpSpPr/>
          <p:nvPr/>
        </p:nvGrpSpPr>
        <p:grpSpPr bwMode="auto">
          <a:xfrm>
            <a:off x="7083426" y="383380"/>
            <a:ext cx="357187" cy="642938"/>
            <a:chOff x="7177088" y="3041650"/>
            <a:chExt cx="768350" cy="642942"/>
          </a:xfrm>
        </p:grpSpPr>
        <p:sp>
          <p:nvSpPr>
            <p:cNvPr id="5838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6" name="组合 40"/>
          <p:cNvGrpSpPr/>
          <p:nvPr/>
        </p:nvGrpSpPr>
        <p:grpSpPr bwMode="auto">
          <a:xfrm>
            <a:off x="7083426" y="1169193"/>
            <a:ext cx="357187" cy="642937"/>
            <a:chOff x="7177088" y="3041650"/>
            <a:chExt cx="768350" cy="642942"/>
          </a:xfrm>
        </p:grpSpPr>
        <p:sp>
          <p:nvSpPr>
            <p:cNvPr id="58380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7" name="组合 48"/>
          <p:cNvGrpSpPr/>
          <p:nvPr/>
        </p:nvGrpSpPr>
        <p:grpSpPr bwMode="auto">
          <a:xfrm>
            <a:off x="7654926" y="740568"/>
            <a:ext cx="522287" cy="762000"/>
            <a:chOff x="7154863" y="2908300"/>
            <a:chExt cx="950912" cy="762000"/>
          </a:xfrm>
        </p:grpSpPr>
        <p:sp>
          <p:nvSpPr>
            <p:cNvPr id="58378" name="Arc 76"/>
            <p:cNvSpPr/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Arc 77"/>
            <p:cNvSpPr/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33526" y="341040"/>
            <a:ext cx="272382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16"/>
          <p:cNvSpPr>
            <a:spLocks noChangeArrowheads="1"/>
          </p:cNvSpPr>
          <p:nvPr/>
        </p:nvSpPr>
        <p:spPr bwMode="auto">
          <a:xfrm>
            <a:off x="291813" y="2927398"/>
            <a:ext cx="7451725" cy="2554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</a:t>
            </a:r>
            <a:r>
              <a:rPr lang="en-US" altLang="zh-CN" sz="3200" dirty="0">
                <a:solidFill>
                  <a:srgbClr val="FFFF00"/>
                </a:solidFill>
              </a:rPr>
              <a:t>assign  F = ~ ((A&amp;B)|(C&amp;D));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17"/>
          <p:cNvSpPr>
            <a:spLocks noChangeArrowheads="1"/>
          </p:cNvSpPr>
          <p:nvPr/>
        </p:nvSpPr>
        <p:spPr bwMode="auto">
          <a:xfrm>
            <a:off x="395536" y="1456493"/>
            <a:ext cx="1416050" cy="584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anose="02010609060101010101" pitchFamily="49" charset="-122"/>
              </a:rPr>
              <a:t>方法二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704006" y="188640"/>
            <a:ext cx="3200400" cy="1951037"/>
            <a:chOff x="0" y="0"/>
            <a:chExt cx="2016" cy="1229"/>
          </a:xfrm>
        </p:grpSpPr>
        <p:sp>
          <p:nvSpPr>
            <p:cNvPr id="59412" name="Rectangle 8"/>
            <p:cNvSpPr>
              <a:spLocks noChangeArrowheads="1"/>
            </p:cNvSpPr>
            <p:nvPr/>
          </p:nvSpPr>
          <p:spPr bwMode="auto">
            <a:xfrm>
              <a:off x="768" y="96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9413" name="Line 9"/>
            <p:cNvSpPr>
              <a:spLocks noChangeShapeType="1"/>
            </p:cNvSpPr>
            <p:nvPr/>
          </p:nvSpPr>
          <p:spPr bwMode="auto">
            <a:xfrm>
              <a:off x="1152" y="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4" name="Line 10"/>
            <p:cNvSpPr>
              <a:spLocks noChangeShapeType="1"/>
            </p:cNvSpPr>
            <p:nvPr/>
          </p:nvSpPr>
          <p:spPr bwMode="auto">
            <a:xfrm flipH="1">
              <a:off x="432" y="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5" name="Line 11"/>
            <p:cNvSpPr>
              <a:spLocks noChangeShapeType="1"/>
            </p:cNvSpPr>
            <p:nvPr/>
          </p:nvSpPr>
          <p:spPr bwMode="auto">
            <a:xfrm flipH="1">
              <a:off x="432" y="4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6" name="Line 12"/>
            <p:cNvSpPr>
              <a:spLocks noChangeShapeType="1"/>
            </p:cNvSpPr>
            <p:nvPr/>
          </p:nvSpPr>
          <p:spPr bwMode="auto">
            <a:xfrm flipH="1">
              <a:off x="432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7" name="Oval 13"/>
            <p:cNvSpPr>
              <a:spLocks noChangeArrowheads="1"/>
            </p:cNvSpPr>
            <p:nvPr/>
          </p:nvSpPr>
          <p:spPr bwMode="auto">
            <a:xfrm>
              <a:off x="1584" y="5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9418" name="Line 14"/>
            <p:cNvSpPr>
              <a:spLocks noChangeShapeType="1"/>
            </p:cNvSpPr>
            <p:nvPr/>
          </p:nvSpPr>
          <p:spPr bwMode="auto">
            <a:xfrm>
              <a:off x="17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Rectangle 15"/>
            <p:cNvSpPr>
              <a:spLocks noChangeArrowheads="1"/>
            </p:cNvSpPr>
            <p:nvPr/>
          </p:nvSpPr>
          <p:spPr bwMode="auto">
            <a:xfrm>
              <a:off x="96" y="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20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21" name="Rectangle 17"/>
            <p:cNvSpPr>
              <a:spLocks noChangeArrowheads="1"/>
            </p:cNvSpPr>
            <p:nvPr/>
          </p:nvSpPr>
          <p:spPr bwMode="auto">
            <a:xfrm>
              <a:off x="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22" name="Rectangle 18"/>
            <p:cNvSpPr>
              <a:spLocks noChangeArrowheads="1"/>
            </p:cNvSpPr>
            <p:nvPr/>
          </p:nvSpPr>
          <p:spPr bwMode="auto">
            <a:xfrm>
              <a:off x="144" y="8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23" name="Rectangle 19"/>
            <p:cNvSpPr>
              <a:spLocks noChangeArrowheads="1"/>
            </p:cNvSpPr>
            <p:nvPr/>
          </p:nvSpPr>
          <p:spPr bwMode="auto">
            <a:xfrm>
              <a:off x="1584" y="288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9424" name="Line 22"/>
            <p:cNvSpPr>
              <a:spLocks noChangeShapeType="1"/>
            </p:cNvSpPr>
            <p:nvPr/>
          </p:nvSpPr>
          <p:spPr bwMode="auto">
            <a:xfrm>
              <a:off x="768" y="6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5" name="Line 23"/>
            <p:cNvSpPr>
              <a:spLocks noChangeShapeType="1"/>
            </p:cNvSpPr>
            <p:nvPr/>
          </p:nvSpPr>
          <p:spPr bwMode="auto">
            <a:xfrm flipH="1">
              <a:off x="429" y="10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399" name="组合 40"/>
          <p:cNvGrpSpPr/>
          <p:nvPr/>
        </p:nvGrpSpPr>
        <p:grpSpPr bwMode="auto">
          <a:xfrm>
            <a:off x="7110531" y="474390"/>
            <a:ext cx="357187" cy="642937"/>
            <a:chOff x="7177088" y="3041650"/>
            <a:chExt cx="768350" cy="642942"/>
          </a:xfrm>
        </p:grpSpPr>
        <p:sp>
          <p:nvSpPr>
            <p:cNvPr id="59408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0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0" name="组合 40"/>
          <p:cNvGrpSpPr/>
          <p:nvPr/>
        </p:nvGrpSpPr>
        <p:grpSpPr bwMode="auto">
          <a:xfrm>
            <a:off x="7110531" y="1260202"/>
            <a:ext cx="357187" cy="642938"/>
            <a:chOff x="7177088" y="3041650"/>
            <a:chExt cx="768350" cy="642942"/>
          </a:xfrm>
        </p:grpSpPr>
        <p:sp>
          <p:nvSpPr>
            <p:cNvPr id="59404" name="Arc 92"/>
            <p:cNvSpPr/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1" name="组合 48"/>
          <p:cNvGrpSpPr/>
          <p:nvPr/>
        </p:nvGrpSpPr>
        <p:grpSpPr bwMode="auto">
          <a:xfrm>
            <a:off x="7632818" y="831577"/>
            <a:ext cx="522288" cy="762000"/>
            <a:chOff x="7154863" y="2908300"/>
            <a:chExt cx="950912" cy="762000"/>
          </a:xfrm>
        </p:grpSpPr>
        <p:sp>
          <p:nvSpPr>
            <p:cNvPr id="59402" name="Arc 76"/>
            <p:cNvSpPr/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Arc 77"/>
            <p:cNvSpPr/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23528" y="554352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组合逻辑电路的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342701" y="1700808"/>
            <a:ext cx="9144000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53165" y="250607"/>
            <a:ext cx="595547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7.5.1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数据选择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MUX)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179" name="Group 4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43856" y="1836051"/>
            <a:ext cx="3309938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50825" y="1205012"/>
          <a:ext cx="629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" r:id="rId2" imgW="3680460" imgH="358775" progId="Equation.DSMT4">
                  <p:embed/>
                </p:oleObj>
              </mc:Choice>
              <mc:Fallback>
                <p:oleObj name="" r:id="rId2" imgW="3680460" imgH="3587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05012"/>
                        <a:ext cx="6299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26"/>
          <p:cNvSpPr>
            <a:spLocks noChangeArrowheads="1"/>
          </p:cNvSpPr>
          <p:nvPr/>
        </p:nvSpPr>
        <p:spPr bwMode="auto">
          <a:xfrm>
            <a:off x="107504" y="2996952"/>
            <a:ext cx="518477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MUX4_1(Y,D0,D1,D2,   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1526729" y="4794002"/>
            <a:ext cx="38779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 D0,D1,D2,D3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3" name="Rectangle 28"/>
          <p:cNvSpPr>
            <a:spLocks noChangeArrowheads="1"/>
          </p:cNvSpPr>
          <p:nvPr/>
        </p:nvSpPr>
        <p:spPr bwMode="auto">
          <a:xfrm>
            <a:off x="1529904" y="3930402"/>
            <a:ext cx="2012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output Y;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4" name="Rectangle 29"/>
          <p:cNvSpPr>
            <a:spLocks noChangeArrowheads="1"/>
          </p:cNvSpPr>
          <p:nvPr/>
        </p:nvSpPr>
        <p:spPr bwMode="auto">
          <a:xfrm>
            <a:off x="1526729" y="4365377"/>
            <a:ext cx="264687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 A0,A1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5" name="Rectangle 30"/>
          <p:cNvSpPr>
            <a:spLocks noChangeArrowheads="1"/>
          </p:cNvSpPr>
          <p:nvPr/>
        </p:nvSpPr>
        <p:spPr bwMode="auto">
          <a:xfrm>
            <a:off x="250825" y="2100700"/>
            <a:ext cx="428835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方法一：数据流级</a:t>
            </a:r>
            <a:r>
              <a:rPr lang="zh-CN" altLang="en-US" sz="3200" dirty="0" smtClean="0">
                <a:ea typeface="黑体" panose="02010609060101010101" pitchFamily="49" charset="-122"/>
              </a:rPr>
              <a:t>描述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50186" name="Rectangle 31"/>
          <p:cNvSpPr>
            <a:spLocks noChangeArrowheads="1"/>
          </p:cNvSpPr>
          <p:nvPr/>
        </p:nvSpPr>
        <p:spPr bwMode="auto">
          <a:xfrm>
            <a:off x="110679" y="6090989"/>
            <a:ext cx="2012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7" name="Rectangle 32"/>
          <p:cNvSpPr>
            <a:spLocks noChangeArrowheads="1"/>
          </p:cNvSpPr>
          <p:nvPr/>
        </p:nvSpPr>
        <p:spPr bwMode="auto">
          <a:xfrm>
            <a:off x="974279" y="5373439"/>
            <a:ext cx="8062912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Y=((</a:t>
            </a:r>
            <a:r>
              <a:rPr lang="en-US" altLang="zh-CN" sz="3200" dirty="0">
                <a:ea typeface="黑体" panose="02010609060101010101" pitchFamily="49" charset="-122"/>
              </a:rPr>
              <a:t>~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A1)&amp;(</a:t>
            </a:r>
            <a:r>
              <a:rPr lang="en-US" altLang="zh-CN" sz="3200" dirty="0">
                <a:ea typeface="黑体" panose="02010609060101010101" pitchFamily="49" charset="-122"/>
              </a:rPr>
              <a:t>~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A0)&amp;D0)|((</a:t>
            </a:r>
            <a:r>
              <a:rPr lang="en-US" altLang="zh-CN" sz="3200" dirty="0">
                <a:ea typeface="黑体" panose="02010609060101010101" pitchFamily="49" charset="-122"/>
              </a:rPr>
              <a:t>~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A1)&amp;A0&amp;D1)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     |(A1&amp;(</a:t>
            </a:r>
            <a:r>
              <a:rPr lang="en-US" altLang="zh-CN" sz="3200" dirty="0"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A0)&amp;D2)|(A1&amp;A0&amp;D3);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14304" y="3500189"/>
            <a:ext cx="24923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D3,A0,A1);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nimBg="1" autoUpdateAnimBg="0"/>
      <p:bldP spid="50186" grpId="0" autoUpdateAnimBg="0"/>
      <p:bldP spid="50187" grpId="0" autoUpdateAnimBg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22158" y="620688"/>
            <a:ext cx="457048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66915" y="1972345"/>
            <a:ext cx="29543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7.2.1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标识符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81991" y="2852936"/>
            <a:ext cx="8926513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HDL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标识符由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任意的字母、数字、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符和下划线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组成。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标识符的第一个字符必须是字母或者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下划线。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标识符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区分大小写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是不同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3388" y="136525"/>
          <a:ext cx="629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" r:id="rId1" imgW="3680460" imgH="358775" progId="Equation.3">
                  <p:embed/>
                </p:oleObj>
              </mc:Choice>
              <mc:Fallback>
                <p:oleObj name="" r:id="rId1" imgW="3680460" imgH="3587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36525"/>
                        <a:ext cx="6299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79388" y="1362075"/>
            <a:ext cx="79930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MUX4_1(Y,D0,D1,D2,D3,A0,A1);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44638" y="2657475"/>
            <a:ext cx="38779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 D0,D1,D2,D3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47813" y="1793875"/>
            <a:ext cx="2012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output Y;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544638" y="2228850"/>
            <a:ext cx="264687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 A0,A1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65113" y="765175"/>
            <a:ext cx="3467616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方法二：门级</a:t>
            </a:r>
            <a:r>
              <a:rPr lang="zh-CN" altLang="en-US" sz="3200" dirty="0" smtClean="0">
                <a:ea typeface="黑体" panose="02010609060101010101" pitchFamily="49" charset="-122"/>
              </a:rPr>
              <a:t>描述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82563" y="6234113"/>
            <a:ext cx="2012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622425" y="3543300"/>
            <a:ext cx="73421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U1(A0n,A0);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620838" y="3090863"/>
            <a:ext cx="73437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A0n,A1n,and1,and2,and3,and4;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631950" y="4340225"/>
            <a:ext cx="73437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U3(and1,</a:t>
            </a:r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A1n,A0n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,D0);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631950" y="3954463"/>
            <a:ext cx="734218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U2(A1n,A1);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631950" y="4743450"/>
            <a:ext cx="73437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U4(and2,</a:t>
            </a:r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A1n,A0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,D1);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31950" y="5153025"/>
            <a:ext cx="73437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U5(and3,</a:t>
            </a:r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A1,A0n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,D2);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1631950" y="5526088"/>
            <a:ext cx="73437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U6(and4,</a:t>
            </a:r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A1,A0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,D3);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33538" y="5911850"/>
            <a:ext cx="73437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U7(Y,</a:t>
            </a:r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and1,and2,and3,and4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  <p:bldP spid="51206" grpId="0" autoUpdateAnimBg="0"/>
      <p:bldP spid="51207" grpId="0" animBg="1" autoUpdateAnimBg="0"/>
      <p:bldP spid="51208" grpId="0" autoUpdateAnimBg="0"/>
      <p:bldP spid="51209" grpId="0" autoUpdateAnimBg="0"/>
      <p:bldP spid="51210" grpId="0" autoUpdateAnimBg="0"/>
      <p:bldP spid="51211" grpId="0" autoUpdateAnimBg="0"/>
      <p:bldP spid="51212" grpId="0" autoUpdateAnimBg="0"/>
      <p:bldP spid="51213" grpId="0" autoUpdateAnimBg="0"/>
      <p:bldP spid="51214" grpId="0" autoUpdateAnimBg="0"/>
      <p:bldP spid="51215" grpId="0" autoUpdateAnimBg="0"/>
      <p:bldP spid="5121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69368" y="503169"/>
            <a:ext cx="3877985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方法三：行为级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499992" y="1628800"/>
            <a:ext cx="3673475" cy="190205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end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0825" y="1566863"/>
            <a:ext cx="35290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过程块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14325" y="2214563"/>
            <a:ext cx="375285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开始执行，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只执行一次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499992" y="4101983"/>
            <a:ext cx="3673475" cy="190205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always@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敏感事件表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begin 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end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50825" y="4162772"/>
            <a:ext cx="33131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过程块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14325" y="4810472"/>
            <a:ext cx="375285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时刻开始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无限循环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，反复执行。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8" grpId="0" animBg="1" autoUpdateAnimBg="0"/>
      <p:bldP spid="52229" grpId="0" autoUpdateAnimBg="0"/>
      <p:bldP spid="52230" grpId="0" autoUpdateAnimBg="0"/>
      <p:bldP spid="52231" grpId="0" animBg="1" autoUpdateAnimBg="0"/>
      <p:bldP spid="52232" grpId="0" autoUpdateAnimBg="0"/>
      <p:bldP spid="5223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50825" y="188913"/>
            <a:ext cx="194468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分支语句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476375" y="1524000"/>
            <a:ext cx="6624638" cy="1920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1)     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else if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2)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2;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……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else               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50825" y="847725"/>
            <a:ext cx="30972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if_else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987675" y="3781425"/>
            <a:ext cx="5113338" cy="28162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case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分支项表达式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1;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分支项表达式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2;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……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default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      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endcase</a:t>
            </a:r>
            <a:endParaRPr lang="en-US" altLang="zh-CN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50825" y="3656013"/>
            <a:ext cx="24495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nimBg="1" autoUpdateAnimBg="0"/>
      <p:bldP spid="53252" grpId="0" autoUpdateAnimBg="0"/>
      <p:bldP spid="53253" grpId="0" animBg="1" autoUpdateAnimBg="0"/>
      <p:bldP spid="532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051720" y="3673475"/>
            <a:ext cx="3105150" cy="3032125"/>
            <a:chOff x="0" y="0"/>
            <a:chExt cx="2235" cy="2210"/>
          </a:xfrm>
        </p:grpSpPr>
        <p:sp>
          <p:nvSpPr>
            <p:cNvPr id="3077" name="Rectangle 3"/>
            <p:cNvSpPr>
              <a:spLocks noChangeArrowheads="1"/>
            </p:cNvSpPr>
            <p:nvPr/>
          </p:nvSpPr>
          <p:spPr bwMode="auto">
            <a:xfrm>
              <a:off x="724" y="5"/>
              <a:ext cx="905" cy="1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78" name="Line 4"/>
            <p:cNvSpPr>
              <a:spLocks noChangeShapeType="1"/>
            </p:cNvSpPr>
            <p:nvPr/>
          </p:nvSpPr>
          <p:spPr bwMode="auto">
            <a:xfrm>
              <a:off x="407" y="216"/>
              <a:ext cx="4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407" y="677"/>
              <a:ext cx="4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452" y="1098"/>
              <a:ext cx="45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452" y="1475"/>
              <a:ext cx="45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312" y="845"/>
              <a:ext cx="7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 flipH="1" flipV="1">
              <a:off x="905" y="47"/>
              <a:ext cx="407" cy="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4" name="Oval 10"/>
            <p:cNvSpPr>
              <a:spLocks noChangeArrowheads="1"/>
            </p:cNvSpPr>
            <p:nvPr/>
          </p:nvSpPr>
          <p:spPr bwMode="auto">
            <a:xfrm>
              <a:off x="860" y="1433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5" name="Oval 11"/>
            <p:cNvSpPr>
              <a:spLocks noChangeArrowheads="1"/>
            </p:cNvSpPr>
            <p:nvPr/>
          </p:nvSpPr>
          <p:spPr bwMode="auto">
            <a:xfrm>
              <a:off x="860" y="1055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6" name="Oval 12"/>
            <p:cNvSpPr>
              <a:spLocks noChangeArrowheads="1"/>
            </p:cNvSpPr>
            <p:nvPr/>
          </p:nvSpPr>
          <p:spPr bwMode="auto">
            <a:xfrm>
              <a:off x="860" y="635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7" name="Oval 13"/>
            <p:cNvSpPr>
              <a:spLocks noChangeArrowheads="1"/>
            </p:cNvSpPr>
            <p:nvPr/>
          </p:nvSpPr>
          <p:spPr bwMode="auto">
            <a:xfrm>
              <a:off x="860" y="173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0" y="462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0" y="854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0" y="1279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814" y="1787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1176" y="1788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10" y="546"/>
              <a:ext cx="425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Y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95" name="Line 21"/>
            <p:cNvSpPr>
              <a:spLocks noChangeShapeType="1"/>
            </p:cNvSpPr>
            <p:nvPr/>
          </p:nvSpPr>
          <p:spPr bwMode="auto">
            <a:xfrm>
              <a:off x="1041" y="166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6" name="Line 22"/>
            <p:cNvSpPr>
              <a:spLocks noChangeShapeType="1"/>
            </p:cNvSpPr>
            <p:nvPr/>
          </p:nvSpPr>
          <p:spPr bwMode="auto">
            <a:xfrm>
              <a:off x="1403" y="166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836738" y="1008063"/>
          <a:ext cx="28797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" r:id="rId1" imgW="1782445" imgH="1319530" progId="Equation.3">
                  <p:embed/>
                </p:oleObj>
              </mc:Choice>
              <mc:Fallback>
                <p:oleObj name="" r:id="rId1" imgW="1782445" imgH="13195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008063"/>
                        <a:ext cx="28797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323850" y="188913"/>
            <a:ext cx="37528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数据选择器有：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27238" y="4389438"/>
            <a:ext cx="25542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b01: Y=D1;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622425" y="3498850"/>
            <a:ext cx="18097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case (A)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027238" y="3960813"/>
            <a:ext cx="25542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b00: Y=D0;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54000" y="6097588"/>
            <a:ext cx="2012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030413" y="5224463"/>
            <a:ext cx="25542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b11: Y=D3;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030413" y="4795838"/>
            <a:ext cx="25542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b10: Y=D2;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622425" y="5595938"/>
            <a:ext cx="16065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endcase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14313" y="185738"/>
            <a:ext cx="3877985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方法三：行为级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14313" y="1341438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MUX4_1(Y,D0,D1,D2,D3,A);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579563" y="2636838"/>
            <a:ext cx="38779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input D0,D1,D2,D3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582738" y="1773238"/>
            <a:ext cx="28257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output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Y;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1579563" y="2208213"/>
            <a:ext cx="3028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input [1:0] A;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582738" y="3073400"/>
            <a:ext cx="7092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always@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(D0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D1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D2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D3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A)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79388" y="833438"/>
            <a:ext cx="36004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语句实现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nimBg="1" autoUpdateAnimBg="0"/>
      <p:bldP spid="55306" grpId="0" autoUpdateAnimBg="0"/>
      <p:bldP spid="55307" grpId="0" autoUpdateAnimBg="0"/>
      <p:bldP spid="55308" grpId="0" autoUpdateAnimBg="0"/>
      <p:bldP spid="55309" grpId="0" autoUpdateAnimBg="0"/>
      <p:bldP spid="553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36490" y="317871"/>
            <a:ext cx="41052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if_else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语句实现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658938" y="3652415"/>
            <a:ext cx="478948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if 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b00)     Y=D0;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92275" y="4176290"/>
            <a:ext cx="47894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else if(A==2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b01) Y=D1;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90513" y="5801890"/>
            <a:ext cx="2012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658938" y="5278015"/>
            <a:ext cx="48577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else              Y=D3;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695450" y="4728740"/>
            <a:ext cx="47894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else if(A==2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b10) Y=D2;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50825" y="1045740"/>
            <a:ext cx="79930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MUX4_1(Y,D0,D1,D2,D3,A);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616075" y="2563390"/>
            <a:ext cx="38779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input D0,D1,D2,D3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619250" y="1556915"/>
            <a:ext cx="28257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output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Y;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616075" y="2063328"/>
            <a:ext cx="3028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input [1:0] A;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619250" y="3072978"/>
            <a:ext cx="70929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always@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(D0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D1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D2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D3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A)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0" grpId="0" autoUpdateAnimBg="0"/>
      <p:bldP spid="563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513485" y="5072074"/>
            <a:ext cx="545036" cy="157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27931" y="5072074"/>
            <a:ext cx="3500462" cy="157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57718" y="785794"/>
            <a:ext cx="4500562" cy="4214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94437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数据比较器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2390" y="1075533"/>
            <a:ext cx="435768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位二进制数据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比较器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和输出之间的逻辑关系为：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4214810" y="909638"/>
            <a:ext cx="4702175" cy="4614862"/>
            <a:chOff x="4214810" y="909638"/>
            <a:chExt cx="4702175" cy="4614218"/>
          </a:xfrm>
        </p:grpSpPr>
        <p:graphicFrame>
          <p:nvGraphicFramePr>
            <p:cNvPr id="4098" name="Object 1"/>
            <p:cNvGraphicFramePr>
              <a:graphicFrameLocks noChangeAspect="1"/>
            </p:cNvGraphicFramePr>
            <p:nvPr/>
          </p:nvGraphicFramePr>
          <p:xfrm>
            <a:off x="4214810" y="909638"/>
            <a:ext cx="4702175" cy="40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8" name="Visio" r:id="rId1" imgW="2971800" imgH="2565400" progId="">
                    <p:embed/>
                  </p:oleObj>
                </mc:Choice>
                <mc:Fallback>
                  <p:oleObj name="Visio" r:id="rId1" imgW="2971800" imgH="2565400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909638"/>
                          <a:ext cx="4702175" cy="4071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Box 5"/>
            <p:cNvSpPr txBox="1">
              <a:spLocks noChangeArrowheads="1"/>
            </p:cNvSpPr>
            <p:nvPr/>
          </p:nvSpPr>
          <p:spPr bwMode="auto">
            <a:xfrm>
              <a:off x="5430838" y="5000636"/>
              <a:ext cx="2714625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功能框图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5054623"/>
            <a:ext cx="8134351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8520" y="5554685"/>
            <a:ext cx="8099426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08520" y="6030935"/>
            <a:ext cx="8099426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58370" grpId="0"/>
      <p:bldP spid="583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214346" y="121035"/>
            <a:ext cx="914400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位二进制数据比较器的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行为级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6" y="977815"/>
            <a:ext cx="8858280" cy="6555641"/>
          </a:xfrm>
          <a:prstGeom prst="rect">
            <a:avLst/>
          </a:prstGeom>
          <a:noFill/>
          <a:ln w="19050">
            <a:noFill/>
          </a:ln>
        </p:spPr>
        <p:txBody>
          <a:bodyPr wrap="square"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COMP(A, B, LG, EQ, SM);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 smtClean="0"/>
              <a:t>   </a:t>
            </a:r>
            <a:r>
              <a:rPr lang="en-US" sz="2800" dirty="0"/>
              <a:t>input  [3:0] </a:t>
            </a:r>
            <a:r>
              <a:rPr lang="en-US" sz="2800" dirty="0">
                <a:solidFill>
                  <a:srgbClr val="FFFF00"/>
                </a:solidFill>
              </a:rPr>
              <a:t>A, B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</a:t>
            </a:r>
            <a:r>
              <a:rPr lang="en-US" sz="2800" dirty="0" smtClean="0"/>
              <a:t>    </a:t>
            </a:r>
            <a:r>
              <a:rPr lang="en-US" sz="2800" dirty="0"/>
              <a:t>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FF00"/>
                </a:solidFill>
              </a:rPr>
              <a:t>LG, EQ, </a:t>
            </a:r>
            <a:r>
              <a:rPr lang="en-US" sz="2800" dirty="0" smtClean="0">
                <a:solidFill>
                  <a:srgbClr val="FFFF00"/>
                </a:solidFill>
              </a:rPr>
              <a:t>SM</a:t>
            </a:r>
            <a:r>
              <a:rPr lang="en-US" sz="2800" dirty="0" smtClean="0"/>
              <a:t>;   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>
                <a:solidFill>
                  <a:srgbClr val="FFFF00"/>
                </a:solidFill>
              </a:rPr>
              <a:t>always </a:t>
            </a:r>
            <a:r>
              <a:rPr lang="en-US" sz="2800" dirty="0">
                <a:solidFill>
                  <a:srgbClr val="FFFF00"/>
                </a:solidFill>
              </a:rPr>
              <a:t>@</a:t>
            </a:r>
            <a:r>
              <a:rPr lang="en-US" sz="2800" dirty="0"/>
              <a:t>(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FF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/>
              <a:t>B)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(A &gt; B)       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LG = 1;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EQ 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SM 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>
                <a:solidFill>
                  <a:schemeClr val="accent1"/>
                </a:solidFill>
              </a:rPr>
              <a:t>if </a:t>
            </a:r>
            <a:r>
              <a:rPr lang="en-US" sz="2800" dirty="0"/>
              <a:t>(A == B)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            </a:t>
            </a:r>
            <a:r>
              <a:rPr lang="en-US" sz="2800" dirty="0" smtClean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</a:t>
            </a:r>
            <a:r>
              <a:rPr lang="en-US" sz="2800" dirty="0" smtClean="0"/>
              <a:t>             LG </a:t>
            </a:r>
            <a:r>
              <a:rPr lang="en-US" sz="2800" dirty="0"/>
              <a:t>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/>
              <a:t>EQ = 1;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</a:t>
            </a:r>
            <a:r>
              <a:rPr lang="en-US" sz="2800" dirty="0" smtClean="0"/>
              <a:t>             SM </a:t>
            </a:r>
            <a:r>
              <a:rPr lang="en-US" sz="2800" dirty="0"/>
              <a:t>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             </a:t>
            </a:r>
            <a:r>
              <a:rPr lang="en-US" sz="2800" dirty="0" smtClean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else</a:t>
            </a:r>
            <a:r>
              <a:rPr lang="en-US" sz="2800" dirty="0" smtClean="0"/>
              <a:t>                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LG 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EQ = 0;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SM = 1;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57158" y="868062"/>
            <a:ext cx="7500990" cy="5760640"/>
          </a:xfrm>
          <a:prstGeom prst="rect">
            <a:avLst/>
          </a:prstGeom>
          <a:noFill/>
          <a:ln w="25400" cap="flat" cmpd="sng" algn="ctr">
            <a:solidFill>
              <a:srgbClr val="BAB60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4643438" y="404664"/>
            <a:ext cx="4214842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14313" y="256388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4500563" y="476120"/>
            <a:ext cx="4410075" cy="2667000"/>
            <a:chOff x="4500562" y="857232"/>
            <a:chExt cx="4410221" cy="2666360"/>
          </a:xfrm>
        </p:grpSpPr>
        <p:graphicFrame>
          <p:nvGraphicFramePr>
            <p:cNvPr id="5122" name="Object 1"/>
            <p:cNvGraphicFramePr>
              <a:graphicFrameLocks noChangeAspect="1"/>
            </p:cNvGraphicFramePr>
            <p:nvPr/>
          </p:nvGraphicFramePr>
          <p:xfrm>
            <a:off x="4500562" y="857232"/>
            <a:ext cx="4410221" cy="200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2" name="" r:id="rId1" imgW="2336800" imgH="1066800" progId="">
                    <p:embed/>
                  </p:oleObj>
                </mc:Choice>
                <mc:Fallback>
                  <p:oleObj name="" r:id="rId1" imgW="2336800" imgH="1066800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857232"/>
                          <a:ext cx="4410221" cy="2000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TextBox 8"/>
            <p:cNvSpPr txBox="1">
              <a:spLocks noChangeArrowheads="1"/>
            </p:cNvSpPr>
            <p:nvPr/>
          </p:nvSpPr>
          <p:spPr bwMode="auto">
            <a:xfrm>
              <a:off x="5643570" y="3000372"/>
              <a:ext cx="214314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功能框图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3" y="3374105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编码器（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注意：编码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49114" y="4221088"/>
          <a:ext cx="8715374" cy="2214564"/>
        </p:xfrm>
        <a:graphic>
          <a:graphicData uri="http://schemas.openxmlformats.org/drawingml/2006/table">
            <a:tbl>
              <a:tblPr/>
              <a:tblGrid>
                <a:gridCol w="1590803"/>
                <a:gridCol w="1553665"/>
                <a:gridCol w="1420581"/>
                <a:gridCol w="1378798"/>
                <a:gridCol w="1372610"/>
                <a:gridCol w="1398917"/>
              </a:tblGrid>
              <a:tr h="36909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编码输入</a:t>
                      </a:r>
                      <a:endParaRPr lang="zh-CN" sz="2000" kern="1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编码输出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4800" algn="l"/>
                          <a:tab pos="382270" algn="ctr"/>
                        </a:tabLs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8370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07504" y="116632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线编码器的行为级描述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142875" y="975494"/>
            <a:ext cx="8858250" cy="569386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module</a:t>
            </a:r>
            <a:r>
              <a:rPr lang="en-US" altLang="zh-CN" sz="3200" dirty="0"/>
              <a:t>  ENC4_2(I, Y);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input  [3:0]  I;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output  </a:t>
            </a:r>
            <a:r>
              <a:rPr lang="en-US" altLang="zh-CN" sz="3200" dirty="0" err="1">
                <a:solidFill>
                  <a:schemeClr val="accent1"/>
                </a:solidFill>
              </a:rPr>
              <a:t>reg</a:t>
            </a:r>
            <a:r>
              <a:rPr lang="en-US" altLang="zh-CN" sz="3200" dirty="0"/>
              <a:t>  [1:0]  Y;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</a:t>
            </a:r>
            <a:r>
              <a:rPr lang="en-US" altLang="zh-CN" sz="3200" dirty="0">
                <a:solidFill>
                  <a:schemeClr val="accent1"/>
                </a:solidFill>
              </a:rPr>
              <a:t>always @</a:t>
            </a:r>
            <a:r>
              <a:rPr lang="en-US" altLang="zh-CN" sz="3200" dirty="0"/>
              <a:t>(I)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>
                <a:solidFill>
                  <a:srgbClr val="FFFF00"/>
                </a:solidFill>
              </a:rPr>
              <a:t>case</a:t>
            </a:r>
            <a:r>
              <a:rPr lang="en-US" altLang="zh-CN" sz="3200" dirty="0"/>
              <a:t> (I)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 smtClean="0"/>
              <a:t>            4’b0001</a:t>
            </a:r>
            <a:r>
              <a:rPr lang="en-US" altLang="zh-CN" sz="3200" dirty="0"/>
              <a:t>: Y = 2’b00;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4’b0010: Y = 2’b01;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4’b0100: Y = 2’b10;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4’b1000: Y = 2’b11;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err="1">
                <a:solidFill>
                  <a:srgbClr val="FFFF00"/>
                </a:solidFill>
              </a:rPr>
              <a:t>endcase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endmodule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323528" y="260648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7.2.2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数值和常数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93763" y="1124744"/>
            <a:ext cx="894715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种基本数值：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：逻辑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：逻辑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未知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292219" y="1738889"/>
            <a:ext cx="4500594" cy="4429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79512" y="182146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7.5.4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71800" y="971157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208083" y="1881787"/>
            <a:ext cx="4799012" cy="4810125"/>
            <a:chOff x="4345550" y="357166"/>
            <a:chExt cx="4798450" cy="4809500"/>
          </a:xfrm>
        </p:grpSpPr>
        <p:sp>
          <p:nvSpPr>
            <p:cNvPr id="6154" name="TextBox 8"/>
            <p:cNvSpPr txBox="1">
              <a:spLocks noChangeArrowheads="1"/>
            </p:cNvSpPr>
            <p:nvPr/>
          </p:nvSpPr>
          <p:spPr bwMode="auto">
            <a:xfrm>
              <a:off x="5572132" y="4643446"/>
              <a:ext cx="214314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功能框图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4345550" y="357166"/>
            <a:ext cx="4798450" cy="4285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Visio" r:id="rId1" imgW="2273300" imgH="2032000" progId="">
                    <p:embed/>
                  </p:oleObj>
                </mc:Choice>
                <mc:Fallback>
                  <p:oleObj name="Visio" r:id="rId1" imgW="2273300" imgH="20320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550" y="357166"/>
                          <a:ext cx="4798450" cy="42856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8370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9719" y="552337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译码器（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：输出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9719" y="1663100"/>
          <a:ext cx="8929692" cy="4267200"/>
        </p:xfrm>
        <a:graphic>
          <a:graphicData uri="http://schemas.openxmlformats.org/drawingml/2006/table">
            <a:tbl>
              <a:tblPr/>
              <a:tblGrid>
                <a:gridCol w="811028"/>
                <a:gridCol w="811028"/>
                <a:gridCol w="811028"/>
                <a:gridCol w="812076"/>
                <a:gridCol w="812076"/>
                <a:gridCol w="812076"/>
                <a:gridCol w="812076"/>
                <a:gridCol w="812076"/>
                <a:gridCol w="812076"/>
                <a:gridCol w="812076"/>
                <a:gridCol w="812076"/>
              </a:tblGrid>
              <a:tr h="41957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译码输入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译码输出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en-US" sz="28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-8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线译码器的行为级描述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500063" y="642938"/>
            <a:ext cx="8072437" cy="621506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DEC3_8(IN, OUT);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[2:0]  IN;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[7:0] OUT;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 @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(IN)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(IN)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3’b000: OUT = 8’b11111110;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3’b001: OUT = 8’b11111101;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3’b010: OUT = 8’b11111011;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3’b011: OUT = 8’b11110111;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3’b100: OUT = 8’b11101111;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3’b101: OUT = 8’b11011111;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3’b110: OUT = 8’b10111111;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3’b111: OUT = 8’b01111111;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endcase</a:t>
            </a:r>
            <a:endParaRPr lang="zh-CN" altLang="en-US" sz="2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233778" y="620688"/>
            <a:ext cx="549381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9" name="Rectangle 18"/>
          <p:cNvSpPr>
            <a:spLocks noChangeArrowheads="1"/>
          </p:cNvSpPr>
          <p:nvPr/>
        </p:nvSpPr>
        <p:spPr bwMode="auto">
          <a:xfrm>
            <a:off x="251520" y="1844824"/>
            <a:ext cx="543560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维持阻塞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边沿型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85720" y="1071546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variable-name 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3929066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variable-name &lt;=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44" y="214290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阻塞赋值和非阻塞赋值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857364"/>
            <a:ext cx="83920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阻塞赋值（立即赋值）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：阻塞了在同一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程序块中后续过程语句的执行。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801" y="4714884"/>
            <a:ext cx="83920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非阻塞赋值（迟后赋值）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：允许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程序块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继续执行。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71406" y="1071546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variable-name 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44" y="3000372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variable-name &lt;=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44" y="214290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阻塞赋值和非阻塞赋值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8372" y="3786190"/>
            <a:ext cx="8894222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非阻塞赋值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首先进行右边项的计算，但却不将结果赋值给左边，等到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程序块结束后，经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一个无穷小的延时完成赋值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。所以，该程序块其余部分使用的是左边的旧值。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44" y="1772655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阻塞赋值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是赋值完后才进行下一条语句。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6000760" y="571480"/>
            <a:ext cx="2928958" cy="1785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07504" y="183621"/>
            <a:ext cx="48006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7.6.1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维持阻塞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5919788" y="642918"/>
            <a:ext cx="3224212" cy="2309813"/>
            <a:chOff x="5920247" y="714356"/>
            <a:chExt cx="3223753" cy="2309170"/>
          </a:xfrm>
        </p:grpSpPr>
        <p:graphicFrame>
          <p:nvGraphicFramePr>
            <p:cNvPr id="7171" name="Object 1"/>
            <p:cNvGraphicFramePr>
              <a:graphicFrameLocks noChangeAspect="1"/>
            </p:cNvGraphicFramePr>
            <p:nvPr/>
          </p:nvGraphicFramePr>
          <p:xfrm>
            <a:off x="5920247" y="714356"/>
            <a:ext cx="3223753" cy="1643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0" name="" r:id="rId1" imgW="1981200" imgH="1016000" progId="">
                    <p:embed/>
                  </p:oleObj>
                </mc:Choice>
                <mc:Fallback>
                  <p:oleObj name="" r:id="rId1" imgW="1981200" imgH="1016000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0247" y="714356"/>
                          <a:ext cx="3223753" cy="1643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Box 5"/>
            <p:cNvSpPr txBox="1">
              <a:spLocks noChangeArrowheads="1"/>
            </p:cNvSpPr>
            <p:nvPr/>
          </p:nvSpPr>
          <p:spPr bwMode="auto">
            <a:xfrm>
              <a:off x="6215074" y="2500306"/>
              <a:ext cx="2571768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逻辑符号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 bwMode="auto">
          <a:xfrm>
            <a:off x="107504" y="1071563"/>
            <a:ext cx="6336704" cy="1397964"/>
            <a:chOff x="107504" y="1071546"/>
            <a:chExt cx="6336714" cy="1398220"/>
          </a:xfrm>
        </p:grpSpPr>
        <p:sp>
          <p:nvSpPr>
            <p:cNvPr id="7178" name="Rectangle 18"/>
            <p:cNvSpPr>
              <a:spLocks noChangeArrowheads="1"/>
            </p:cNvSpPr>
            <p:nvPr/>
          </p:nvSpPr>
          <p:spPr bwMode="auto">
            <a:xfrm>
              <a:off x="107504" y="1071546"/>
              <a:ext cx="6336714" cy="5848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时钟</a:t>
              </a:r>
              <a:r>
                <a:rPr lang="en-US" altLang="zh-CN" sz="3200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CLK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上升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沿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，特征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方程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为：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1670606" y="1820020"/>
            <a:ext cx="1605255" cy="649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1" name="Equation" r:id="rId3" imgW="532765" imgH="215900" progId="Equation.DSMT4">
                    <p:embed/>
                  </p:oleObj>
                </mc:Choice>
                <mc:Fallback>
                  <p:oleObj name="Equation" r:id="rId3" imgW="532765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606" y="1820020"/>
                          <a:ext cx="1605255" cy="6497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0" y="3643314"/>
            <a:ext cx="9144000" cy="31085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D_ff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(D, CLK, Q,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D, CLK;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 </a:t>
            </a:r>
            <a:r>
              <a:rPr lang="en-US" sz="28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Q,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 @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posedge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CLK)         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posedge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表示上升沿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Q &lt;= D;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&lt;= ~D;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8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>
            <a:cxnSpLocks noChangeShapeType="1"/>
            <a:stCxn id="11" idx="0"/>
            <a:endCxn id="11" idx="2"/>
          </p:cNvCxnSpPr>
          <p:nvPr/>
        </p:nvCxnSpPr>
        <p:spPr bwMode="auto">
          <a:xfrm rot="16200000" flipH="1">
            <a:off x="3017838" y="5197475"/>
            <a:ext cx="3108325" cy="3175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04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420454" y="3538515"/>
            <a:ext cx="2643206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226173" y="198992"/>
            <a:ext cx="42116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91880" y="6181725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1" name="Rectangle 18"/>
          <p:cNvSpPr>
            <a:spLocks noChangeArrowheads="1"/>
          </p:cNvSpPr>
          <p:nvPr/>
        </p:nvSpPr>
        <p:spPr bwMode="auto">
          <a:xfrm>
            <a:off x="312913" y="1089332"/>
            <a:ext cx="6357933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Set = 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Reset = 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29028" name="Object 3"/>
          <p:cNvGraphicFramePr>
            <a:graphicFrameLocks noChangeAspect="1"/>
          </p:cNvGraphicFramePr>
          <p:nvPr/>
        </p:nvGraphicFramePr>
        <p:xfrm>
          <a:off x="3277567" y="3395662"/>
          <a:ext cx="300037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" r:id="rId1" imgW="1981200" imgH="1866900" progId="">
                  <p:embed/>
                </p:oleObj>
              </mc:Choice>
              <mc:Fallback>
                <p:oleObj name="" r:id="rId1" imgW="1981200" imgH="18669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567" y="3395662"/>
                        <a:ext cx="3000375" cy="282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0418" grpId="0"/>
      <p:bldP spid="6" grpId="0"/>
      <p:bldP spid="82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546" y="129842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857232"/>
            <a:ext cx="8858280" cy="59093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700" dirty="0" err="1">
                <a:latin typeface="黑体" panose="02010609060101010101" pitchFamily="49" charset="-122"/>
                <a:ea typeface="黑体" panose="02010609060101010101" pitchFamily="49" charset="-122"/>
              </a:rPr>
              <a:t>D_Int_ff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(D, CLK, Q, </a:t>
            </a:r>
            <a:r>
              <a:rPr lang="en-US" sz="27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, Set, Reset);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input  D, CLK, Set, Reset;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output  </a:t>
            </a:r>
            <a:r>
              <a:rPr lang="en-US" sz="27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Q, </a:t>
            </a:r>
            <a:r>
              <a:rPr lang="en-US" sz="27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sz="27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 @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27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posedge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CLK  </a:t>
            </a:r>
            <a:r>
              <a:rPr lang="en-US" sz="27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Reset  </a:t>
            </a:r>
            <a:r>
              <a:rPr lang="en-US" sz="27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Set)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(!Set)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Q &lt;= 1’b1;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en-US" sz="27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&lt;=1’b0;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sz="27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r>
              <a:rPr lang="en-US" sz="27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(!Reset)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&lt;= 1’b0;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sz="27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&lt;= 1’b1;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sz="27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endParaRPr lang="zh-CN" altLang="en-US" sz="27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Q &lt;= D;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7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&lt;= ~D;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sz="27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7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27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617662" y="3811588"/>
            <a:ext cx="5910263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5822162" y="3450086"/>
            <a:ext cx="2786082" cy="26432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0688" y="285728"/>
            <a:ext cx="48529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边沿型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36464" y="6093296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 bwMode="auto">
          <a:xfrm>
            <a:off x="323528" y="1326065"/>
            <a:ext cx="5786438" cy="4373053"/>
            <a:chOff x="184453" y="1182957"/>
            <a:chExt cx="6357950" cy="4373077"/>
          </a:xfrm>
        </p:grpSpPr>
        <p:sp>
          <p:nvSpPr>
            <p:cNvPr id="9226" name="Rectangle 18"/>
            <p:cNvSpPr>
              <a:spLocks noChangeArrowheads="1"/>
            </p:cNvSpPr>
            <p:nvPr/>
          </p:nvSpPr>
          <p:spPr bwMode="auto">
            <a:xfrm>
              <a:off x="184453" y="1182957"/>
              <a:ext cx="6357950" cy="30470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输入端</a:t>
              </a:r>
              <a:r>
                <a:rPr lang="en-US" altLang="zh-CN" sz="32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CLK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下降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沿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则状态</a:t>
              </a:r>
              <a:r>
                <a:rPr lang="zh-CN" altLang="en-US" sz="3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时，则</a:t>
              </a:r>
              <a:r>
                <a:rPr lang="en-US" altLang="zh-CN" sz="32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 = 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时，则</a:t>
              </a:r>
              <a:r>
                <a:rPr lang="en-US" altLang="zh-CN" sz="32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 = 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则状态</a:t>
              </a:r>
              <a:r>
                <a:rPr lang="zh-CN" alt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翻转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。特征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方程为：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975653" y="4830547"/>
            <a:ext cx="31718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8" name="Equation" r:id="rId1" imgW="1054100" imgH="241300" progId="Equation.DSMT4">
                    <p:embed/>
                  </p:oleObj>
                </mc:Choice>
                <mc:Fallback>
                  <p:oleObj name="Equation" r:id="rId1" imgW="10541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653" y="4830547"/>
                          <a:ext cx="3171825" cy="725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750714" y="3735858"/>
          <a:ext cx="3071812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Visio" r:id="rId3" imgW="2362200" imgH="1219200" progId="">
                  <p:embed/>
                </p:oleObj>
              </mc:Choice>
              <mc:Fallback>
                <p:oleObj name="Visio" r:id="rId3" imgW="2362200" imgH="1219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14" y="3735858"/>
                        <a:ext cx="3071812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0418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5530" y="1700808"/>
            <a:ext cx="244169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）整型数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158722" y="2798056"/>
            <a:ext cx="8572500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形式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十进制数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带有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可选的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的数字序列。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58722" y="332656"/>
            <a:ext cx="8748464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种类型的常数：整型数、实数和字符串。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39671" y="98072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所有描述语句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并发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执行。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99" y="2440129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的变量类型是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3487167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型的变量，在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语句中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赋值。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4344423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型的变量，在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语句中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赋值。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边沿型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触发器的行为级描述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714356"/>
            <a:ext cx="8858280" cy="612475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JK_ff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(J, K, CLK, Q,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input  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J, K, CLK;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output  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Q,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err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Q;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Qn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= ~Q;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 </a:t>
            </a:r>
            <a:r>
              <a:rPr 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CLK)        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en-US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表示下降沿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({J, K})                //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用拼接操作符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拼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在一起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2’b00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: Q &lt;= Q;            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组合为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状态保持不变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2’b01: Q &lt;= 0;            //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组合为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2’b10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: Q &lt;= 1;            //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组合为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2’b11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: Q &lt;= ~Q;           //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组合为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状态翻转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sz="2800" dirty="0" err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endcase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509712" y="3776663"/>
            <a:ext cx="6126163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1860" y="273224"/>
            <a:ext cx="43402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7.6.4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6096" y="5986462"/>
            <a:ext cx="2571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9" name="Rectangle 18"/>
          <p:cNvSpPr>
            <a:spLocks noChangeArrowheads="1"/>
          </p:cNvSpPr>
          <p:nvPr/>
        </p:nvSpPr>
        <p:spPr bwMode="auto">
          <a:xfrm>
            <a:off x="255588" y="1299572"/>
            <a:ext cx="6143625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Set = 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=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Reset = 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grpSp>
        <p:nvGrpSpPr>
          <p:cNvPr id="11" name="Group 56"/>
          <p:cNvGrpSpPr/>
          <p:nvPr/>
        </p:nvGrpSpPr>
        <p:grpSpPr bwMode="auto">
          <a:xfrm>
            <a:off x="5093164" y="2911647"/>
            <a:ext cx="2951163" cy="3048000"/>
            <a:chOff x="3469" y="678"/>
            <a:chExt cx="1859" cy="1920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080" y="918"/>
              <a:ext cx="96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4080" y="1446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4080" y="1590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4512" y="235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512" y="82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4560" y="67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560" y="245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040" y="11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5136" y="207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3600" y="159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840" y="11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080" y="9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752" y="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4752" y="18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469" y="1545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368" y="96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4416" y="101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368" y="196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416" y="202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984" y="154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08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3840" y="211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4800" y="19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47"/>
            <p:cNvSpPr>
              <a:spLocks noChangeArrowheads="1"/>
            </p:cNvSpPr>
            <p:nvPr/>
          </p:nvSpPr>
          <p:spPr bwMode="auto">
            <a:xfrm>
              <a:off x="5040" y="202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" grpId="0" autoUpdateAnimBg="0"/>
      <p:bldP spid="604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642919"/>
            <a:ext cx="8858280" cy="609397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JK_Int_ff</a:t>
            </a:r>
            <a:r>
              <a:rPr lang="en-US" sz="2600" dirty="0"/>
              <a:t> (J, K, CLK, Q, </a:t>
            </a:r>
            <a:r>
              <a:rPr lang="en-US" sz="2600" dirty="0" err="1"/>
              <a:t>Qn</a:t>
            </a:r>
            <a:r>
              <a:rPr lang="en-US" sz="2600" dirty="0"/>
              <a:t>, Set, Reset);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input  J, K, CLK, Set, Reset;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output  Q, </a:t>
            </a:r>
            <a:r>
              <a:rPr lang="en-US" sz="2600" dirty="0" err="1"/>
              <a:t>Qn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Q;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assign</a:t>
            </a:r>
            <a:r>
              <a:rPr lang="en-US" sz="2600" dirty="0"/>
              <a:t>  </a:t>
            </a:r>
            <a:r>
              <a:rPr lang="en-US" sz="2600" dirty="0" err="1"/>
              <a:t>Qn</a:t>
            </a:r>
            <a:r>
              <a:rPr lang="en-US" sz="2600" dirty="0"/>
              <a:t> = ~Q;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CLK  or 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Reset  or 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Set)      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(!Set)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Q &lt;= 1;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 if  </a:t>
            </a:r>
            <a:r>
              <a:rPr lang="en-US" sz="2600" dirty="0"/>
              <a:t>(!Reset)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Q &lt;= 0;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>
                <a:solidFill>
                  <a:srgbClr val="FFFF00"/>
                </a:solidFill>
              </a:rPr>
              <a:t>case</a:t>
            </a:r>
            <a:r>
              <a:rPr lang="en-US" sz="2600" dirty="0"/>
              <a:t> ({J, K})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2’b00: Q &lt;= Q;       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00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状态</a:t>
            </a:r>
            <a:r>
              <a:rPr lang="zh-CN" altLang="en-US" sz="2600" dirty="0"/>
              <a:t>保持不变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2’b01: Q &lt;= 0;         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01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清</a:t>
            </a:r>
            <a:r>
              <a:rPr lang="en-US" sz="2600" dirty="0"/>
              <a:t>0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2’b10: Q &lt;= 1;         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10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置</a:t>
            </a:r>
            <a:r>
              <a:rPr lang="en-US" sz="2600" dirty="0"/>
              <a:t>1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2’b11: Q &lt;= ~Q;        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11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状态</a:t>
            </a:r>
            <a:r>
              <a:rPr lang="zh-CN" altLang="en-US" sz="2600" dirty="0"/>
              <a:t>翻转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 err="1">
                <a:solidFill>
                  <a:srgbClr val="FFFF00"/>
                </a:solidFill>
              </a:rPr>
              <a:t>endcase</a:t>
            </a:r>
            <a:endParaRPr lang="zh-CN" altLang="en-US" sz="2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err="1">
                <a:solidFill>
                  <a:srgbClr val="FF0000"/>
                </a:solidFill>
              </a:rPr>
              <a:t>endmodule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525588" y="3689350"/>
            <a:ext cx="6094412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90623" y="332656"/>
            <a:ext cx="687880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时序逻辑电路的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77" name="Rectangle 18"/>
          <p:cNvSpPr>
            <a:spLocks noChangeArrowheads="1"/>
          </p:cNvSpPr>
          <p:nvPr/>
        </p:nvSpPr>
        <p:spPr bwMode="auto">
          <a:xfrm>
            <a:off x="395536" y="1700808"/>
            <a:ext cx="54356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118230" y="274787"/>
            <a:ext cx="38782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69582" y="1054939"/>
            <a:ext cx="91440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位左移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寄存器，在时钟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上升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一位，然后在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最低位填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242660" y="4000504"/>
            <a:ext cx="595223" cy="2032566"/>
            <a:chOff x="9763255" y="3906252"/>
            <a:chExt cx="595223" cy="2032566"/>
          </a:xfrm>
        </p:grpSpPr>
        <p:sp>
          <p:nvSpPr>
            <p:cNvPr id="77831" name="Rectangle 11"/>
            <p:cNvSpPr>
              <a:spLocks noChangeArrowheads="1"/>
            </p:cNvSpPr>
            <p:nvPr/>
          </p:nvSpPr>
          <p:spPr bwMode="auto">
            <a:xfrm>
              <a:off x="9763255" y="5354224"/>
              <a:ext cx="595223" cy="58459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出</a:t>
              </a:r>
              <a:endPara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2" name="Rectangle 12"/>
            <p:cNvSpPr>
              <a:spLocks noChangeArrowheads="1"/>
            </p:cNvSpPr>
            <p:nvPr/>
          </p:nvSpPr>
          <p:spPr bwMode="auto">
            <a:xfrm>
              <a:off x="9763255" y="3906252"/>
              <a:ext cx="595223" cy="58459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串</a:t>
              </a:r>
              <a:endPara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3" name="Rectangle 13"/>
            <p:cNvSpPr>
              <a:spLocks noChangeArrowheads="1"/>
            </p:cNvSpPr>
            <p:nvPr/>
          </p:nvSpPr>
          <p:spPr bwMode="auto">
            <a:xfrm>
              <a:off x="9763255" y="4436796"/>
              <a:ext cx="492398" cy="58459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anose="02010609060101010101" pitchFamily="49" charset="-122"/>
                  <a:ea typeface="黑体" panose="02010609060101010101" pitchFamily="49" charset="-122"/>
                </a:rPr>
                <a:t>行</a:t>
              </a:r>
              <a:endParaRPr lang="zh-CN" altLang="en-US" sz="3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34" name="Rectangle 14"/>
            <p:cNvSpPr>
              <a:spLocks noChangeArrowheads="1"/>
            </p:cNvSpPr>
            <p:nvPr/>
          </p:nvSpPr>
          <p:spPr bwMode="auto">
            <a:xfrm>
              <a:off x="9763255" y="4918979"/>
              <a:ext cx="492398" cy="58459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</a:rPr>
                <a:t>输</a:t>
              </a:r>
              <a:endPara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7835" name="Rectangle 15"/>
          <p:cNvSpPr>
            <a:spLocks noChangeArrowheads="1"/>
          </p:cNvSpPr>
          <p:nvPr/>
        </p:nvSpPr>
        <p:spPr bwMode="auto">
          <a:xfrm>
            <a:off x="1014637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36" name="Line 16"/>
          <p:cNvSpPr>
            <a:spLocks noChangeShapeType="1"/>
          </p:cNvSpPr>
          <p:nvPr/>
        </p:nvSpPr>
        <p:spPr bwMode="auto">
          <a:xfrm>
            <a:off x="1014637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Line 17"/>
          <p:cNvSpPr>
            <a:spLocks noChangeShapeType="1"/>
          </p:cNvSpPr>
          <p:nvPr/>
        </p:nvSpPr>
        <p:spPr bwMode="auto">
          <a:xfrm flipV="1">
            <a:off x="1014637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8" name="Line 18"/>
          <p:cNvSpPr>
            <a:spLocks noChangeShapeType="1"/>
          </p:cNvSpPr>
          <p:nvPr/>
        </p:nvSpPr>
        <p:spPr bwMode="auto">
          <a:xfrm flipH="1">
            <a:off x="736577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014637" y="3668716"/>
            <a:ext cx="353368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709787" y="3677251"/>
            <a:ext cx="695150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709787" y="4712736"/>
            <a:ext cx="475019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42" name="Line 22"/>
          <p:cNvSpPr>
            <a:spLocks noChangeShapeType="1"/>
          </p:cNvSpPr>
          <p:nvPr/>
        </p:nvSpPr>
        <p:spPr bwMode="auto">
          <a:xfrm>
            <a:off x="1709787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3" name="Rectangle 23"/>
          <p:cNvSpPr>
            <a:spLocks noChangeArrowheads="1"/>
          </p:cNvSpPr>
          <p:nvPr/>
        </p:nvSpPr>
        <p:spPr bwMode="auto">
          <a:xfrm>
            <a:off x="3169603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44" name="Line 24"/>
          <p:cNvSpPr>
            <a:spLocks noChangeShapeType="1"/>
          </p:cNvSpPr>
          <p:nvPr/>
        </p:nvSpPr>
        <p:spPr bwMode="auto">
          <a:xfrm>
            <a:off x="3169603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5" name="Line 25"/>
          <p:cNvSpPr>
            <a:spLocks noChangeShapeType="1"/>
          </p:cNvSpPr>
          <p:nvPr/>
        </p:nvSpPr>
        <p:spPr bwMode="auto">
          <a:xfrm flipV="1">
            <a:off x="3169603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6" name="Line 26"/>
          <p:cNvSpPr>
            <a:spLocks noChangeShapeType="1"/>
          </p:cNvSpPr>
          <p:nvPr/>
        </p:nvSpPr>
        <p:spPr bwMode="auto">
          <a:xfrm flipH="1">
            <a:off x="2891543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169603" y="3668716"/>
            <a:ext cx="353368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864754" y="3677251"/>
            <a:ext cx="476468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864754" y="4712736"/>
            <a:ext cx="476468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50" name="Line 30"/>
          <p:cNvSpPr>
            <a:spLocks noChangeShapeType="1"/>
          </p:cNvSpPr>
          <p:nvPr/>
        </p:nvSpPr>
        <p:spPr bwMode="auto">
          <a:xfrm>
            <a:off x="3864754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1" name="Line 31"/>
          <p:cNvSpPr>
            <a:spLocks noChangeShapeType="1"/>
          </p:cNvSpPr>
          <p:nvPr/>
        </p:nvSpPr>
        <p:spPr bwMode="auto">
          <a:xfrm>
            <a:off x="736577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2" name="Line 32"/>
          <p:cNvSpPr>
            <a:spLocks noChangeShapeType="1"/>
          </p:cNvSpPr>
          <p:nvPr/>
        </p:nvSpPr>
        <p:spPr bwMode="auto">
          <a:xfrm>
            <a:off x="2891543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3" name="Line 33"/>
          <p:cNvSpPr>
            <a:spLocks noChangeShapeType="1"/>
          </p:cNvSpPr>
          <p:nvPr/>
        </p:nvSpPr>
        <p:spPr bwMode="auto">
          <a:xfrm flipH="1">
            <a:off x="2196393" y="3884917"/>
            <a:ext cx="9732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-32" y="5286388"/>
            <a:ext cx="903696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55" name="Rectangle 35"/>
          <p:cNvSpPr>
            <a:spLocks noChangeArrowheads="1"/>
          </p:cNvSpPr>
          <p:nvPr/>
        </p:nvSpPr>
        <p:spPr bwMode="auto">
          <a:xfrm>
            <a:off x="5046509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56" name="Line 36"/>
          <p:cNvSpPr>
            <a:spLocks noChangeShapeType="1"/>
          </p:cNvSpPr>
          <p:nvPr/>
        </p:nvSpPr>
        <p:spPr bwMode="auto">
          <a:xfrm>
            <a:off x="5046509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7" name="Line 37"/>
          <p:cNvSpPr>
            <a:spLocks noChangeShapeType="1"/>
          </p:cNvSpPr>
          <p:nvPr/>
        </p:nvSpPr>
        <p:spPr bwMode="auto">
          <a:xfrm flipV="1">
            <a:off x="5046509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8" name="Line 38"/>
          <p:cNvSpPr>
            <a:spLocks noChangeShapeType="1"/>
          </p:cNvSpPr>
          <p:nvPr/>
        </p:nvSpPr>
        <p:spPr bwMode="auto">
          <a:xfrm flipH="1">
            <a:off x="4768449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046509" y="3668716"/>
            <a:ext cx="350472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741660" y="3608977"/>
            <a:ext cx="475019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741660" y="4712736"/>
            <a:ext cx="475019" cy="51774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62" name="Line 42"/>
          <p:cNvSpPr>
            <a:spLocks noChangeShapeType="1"/>
          </p:cNvSpPr>
          <p:nvPr/>
        </p:nvSpPr>
        <p:spPr bwMode="auto">
          <a:xfrm>
            <a:off x="5741660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3" name="Line 43"/>
          <p:cNvSpPr>
            <a:spLocks noChangeShapeType="1"/>
          </p:cNvSpPr>
          <p:nvPr/>
        </p:nvSpPr>
        <p:spPr bwMode="auto">
          <a:xfrm>
            <a:off x="4768449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4" name="Line 44"/>
          <p:cNvSpPr>
            <a:spLocks noChangeShapeType="1"/>
          </p:cNvSpPr>
          <p:nvPr/>
        </p:nvSpPr>
        <p:spPr bwMode="auto">
          <a:xfrm flipH="1">
            <a:off x="4351359" y="3884917"/>
            <a:ext cx="69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6" name="Line 46"/>
          <p:cNvSpPr>
            <a:spLocks noChangeShapeType="1"/>
          </p:cNvSpPr>
          <p:nvPr/>
        </p:nvSpPr>
        <p:spPr bwMode="auto">
          <a:xfrm>
            <a:off x="180456" y="3884917"/>
            <a:ext cx="8341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7" name="Line 47"/>
          <p:cNvSpPr>
            <a:spLocks noChangeShapeType="1"/>
          </p:cNvSpPr>
          <p:nvPr/>
        </p:nvSpPr>
        <p:spPr bwMode="auto">
          <a:xfrm flipH="1">
            <a:off x="41425" y="5899350"/>
            <a:ext cx="660227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-32" y="3286124"/>
            <a:ext cx="347575" cy="51916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69" name="Line 49"/>
          <p:cNvSpPr>
            <a:spLocks noChangeShapeType="1"/>
          </p:cNvSpPr>
          <p:nvPr/>
        </p:nvSpPr>
        <p:spPr bwMode="auto">
          <a:xfrm flipV="1">
            <a:off x="2682998" y="3263341"/>
            <a:ext cx="0" cy="621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70" name="Line 50"/>
          <p:cNvSpPr>
            <a:spLocks noChangeShapeType="1"/>
          </p:cNvSpPr>
          <p:nvPr/>
        </p:nvSpPr>
        <p:spPr bwMode="auto">
          <a:xfrm flipV="1">
            <a:off x="4698934" y="3263341"/>
            <a:ext cx="0" cy="621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72" name="Rectangle 52"/>
          <p:cNvSpPr>
            <a:spLocks noChangeArrowheads="1"/>
          </p:cNvSpPr>
          <p:nvPr/>
        </p:nvSpPr>
        <p:spPr bwMode="auto">
          <a:xfrm>
            <a:off x="3428992" y="2500306"/>
            <a:ext cx="4288209" cy="58459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并    行    输    出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73" name="Oval 53"/>
          <p:cNvSpPr>
            <a:spLocks noChangeArrowheads="1"/>
          </p:cNvSpPr>
          <p:nvPr/>
        </p:nvSpPr>
        <p:spPr bwMode="auto">
          <a:xfrm>
            <a:off x="2613483" y="3815220"/>
            <a:ext cx="139030" cy="1379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4" name="Oval 54"/>
          <p:cNvSpPr>
            <a:spLocks noChangeArrowheads="1"/>
          </p:cNvSpPr>
          <p:nvPr/>
        </p:nvSpPr>
        <p:spPr bwMode="auto">
          <a:xfrm>
            <a:off x="4629419" y="3815220"/>
            <a:ext cx="139030" cy="1379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8123535" y="3214686"/>
            <a:ext cx="973211" cy="689849"/>
            <a:chOff x="6545796" y="3263341"/>
            <a:chExt cx="973211" cy="689849"/>
          </a:xfrm>
        </p:grpSpPr>
        <p:sp>
          <p:nvSpPr>
            <p:cNvPr id="77865" name="Line 45"/>
            <p:cNvSpPr>
              <a:spLocks noChangeShapeType="1"/>
            </p:cNvSpPr>
            <p:nvPr/>
          </p:nvSpPr>
          <p:spPr bwMode="auto">
            <a:xfrm>
              <a:off x="6545796" y="3884917"/>
              <a:ext cx="973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71" name="Line 51"/>
            <p:cNvSpPr>
              <a:spLocks noChangeShapeType="1"/>
            </p:cNvSpPr>
            <p:nvPr/>
          </p:nvSpPr>
          <p:spPr bwMode="auto">
            <a:xfrm flipV="1">
              <a:off x="6823856" y="3263341"/>
              <a:ext cx="0" cy="62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75" name="Oval 55"/>
            <p:cNvSpPr>
              <a:spLocks noChangeArrowheads="1"/>
            </p:cNvSpPr>
            <p:nvPr/>
          </p:nvSpPr>
          <p:spPr bwMode="auto">
            <a:xfrm>
              <a:off x="6742927" y="3815220"/>
              <a:ext cx="139030" cy="13797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77876" name="Oval 56"/>
          <p:cNvSpPr>
            <a:spLocks noChangeArrowheads="1"/>
          </p:cNvSpPr>
          <p:nvPr/>
        </p:nvSpPr>
        <p:spPr bwMode="auto">
          <a:xfrm>
            <a:off x="2215220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7" name="Oval 57"/>
          <p:cNvSpPr>
            <a:spLocks noChangeArrowheads="1"/>
          </p:cNvSpPr>
          <p:nvPr/>
        </p:nvSpPr>
        <p:spPr bwMode="auto">
          <a:xfrm>
            <a:off x="4383220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8" name="Oval 58"/>
          <p:cNvSpPr>
            <a:spLocks noChangeArrowheads="1"/>
          </p:cNvSpPr>
          <p:nvPr/>
        </p:nvSpPr>
        <p:spPr bwMode="auto">
          <a:xfrm>
            <a:off x="6222472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30" name="TextBox 62"/>
          <p:cNvSpPr txBox="1">
            <a:spLocks noChangeArrowheads="1"/>
          </p:cNvSpPr>
          <p:nvPr/>
        </p:nvSpPr>
        <p:spPr bwMode="auto">
          <a:xfrm>
            <a:off x="1122730" y="6072759"/>
            <a:ext cx="6429953" cy="5233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位左移寄存器的逻辑电路图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6623337" y="4572008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6623337" y="4572008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224689" y="3286124"/>
            <a:ext cx="695150" cy="689849"/>
            <a:chOff x="4809876" y="3415741"/>
            <a:chExt cx="695150" cy="689849"/>
          </a:xfrm>
        </p:grpSpPr>
        <p:sp>
          <p:nvSpPr>
            <p:cNvPr id="59" name="Line 44"/>
            <p:cNvSpPr>
              <a:spLocks noChangeShapeType="1"/>
            </p:cNvSpPr>
            <p:nvPr/>
          </p:nvSpPr>
          <p:spPr bwMode="auto">
            <a:xfrm flipH="1">
              <a:off x="4809876" y="4037317"/>
              <a:ext cx="695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5157451" y="3415741"/>
              <a:ext cx="0" cy="62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54"/>
            <p:cNvSpPr>
              <a:spLocks noChangeArrowheads="1"/>
            </p:cNvSpPr>
            <p:nvPr/>
          </p:nvSpPr>
          <p:spPr bwMode="auto">
            <a:xfrm>
              <a:off x="5087936" y="3967620"/>
              <a:ext cx="139030" cy="13797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935557" y="3571876"/>
            <a:ext cx="1221257" cy="1792185"/>
            <a:chOff x="5505026" y="3761377"/>
            <a:chExt cx="1221257" cy="1792185"/>
          </a:xfrm>
        </p:grpSpPr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5505026" y="3761377"/>
              <a:ext cx="1181756" cy="1792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5505026" y="4519500"/>
              <a:ext cx="278060" cy="2076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 flipV="1">
              <a:off x="5505026" y="4727166"/>
              <a:ext cx="278060" cy="206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5505026" y="3821116"/>
              <a:ext cx="350472" cy="5191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6200177" y="3761377"/>
              <a:ext cx="526106" cy="5847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6200177" y="4865136"/>
              <a:ext cx="526106" cy="5847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Line 42"/>
            <p:cNvSpPr>
              <a:spLocks noChangeShapeType="1"/>
            </p:cNvSpPr>
            <p:nvPr/>
          </p:nvSpPr>
          <p:spPr bwMode="auto">
            <a:xfrm>
              <a:off x="6200177" y="4933409"/>
              <a:ext cx="34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5" name="Rectangle 18"/>
          <p:cNvSpPr>
            <a:spLocks noChangeArrowheads="1"/>
          </p:cNvSpPr>
          <p:nvPr/>
        </p:nvSpPr>
        <p:spPr bwMode="auto">
          <a:xfrm>
            <a:off x="1634236" y="3306973"/>
            <a:ext cx="72501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位左移寄存器的行为级描述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0" y="44624"/>
            <a:ext cx="9144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位左移寄存器的功能表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2876" y="3929066"/>
            <a:ext cx="8858280" cy="267765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</a:t>
            </a:r>
            <a:r>
              <a:rPr lang="en-US" sz="2800" dirty="0"/>
              <a:t>(x, CP, Q);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input  x, CP;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[3:0] Q;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begin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</a:t>
            </a:r>
            <a:r>
              <a:rPr lang="en-US" sz="2800" dirty="0" smtClean="0"/>
              <a:t>   Q </a:t>
            </a:r>
            <a:r>
              <a:rPr lang="en-US" sz="2800" dirty="0"/>
              <a:t>= Q &lt;&lt; 1;  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并行输出数据左移</a:t>
            </a:r>
            <a:r>
              <a:rPr lang="en-US" sz="2800" dirty="0"/>
              <a:t>1</a:t>
            </a:r>
            <a:r>
              <a:rPr lang="zh-CN" altLang="en-US" sz="2800" dirty="0"/>
              <a:t>位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 smtClean="0"/>
              <a:t>     </a:t>
            </a:r>
            <a:r>
              <a:rPr lang="en-US" sz="2800" dirty="0"/>
              <a:t>Q[0] = x;    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输入数据送入最低位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end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9" idx="2"/>
          </p:cNvCxnSpPr>
          <p:nvPr/>
        </p:nvCxnSpPr>
        <p:spPr bwMode="auto">
          <a:xfrm rot="16200000" flipH="1">
            <a:off x="3234531" y="5268119"/>
            <a:ext cx="2676525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grpSp>
        <p:nvGrpSpPr>
          <p:cNvPr id="78854" name="Group 6"/>
          <p:cNvGrpSpPr>
            <a:grpSpLocks noChangeAspect="1"/>
          </p:cNvGrpSpPr>
          <p:nvPr/>
        </p:nvGrpSpPr>
        <p:grpSpPr bwMode="auto">
          <a:xfrm>
            <a:off x="-71438" y="544687"/>
            <a:ext cx="8191501" cy="3214687"/>
            <a:chOff x="-966" y="315"/>
            <a:chExt cx="6351" cy="1870"/>
          </a:xfrm>
        </p:grpSpPr>
        <p:sp>
          <p:nvSpPr>
            <p:cNvPr id="78869" name="Rectangle 7"/>
            <p:cNvSpPr>
              <a:spLocks noChangeArrowheads="1"/>
            </p:cNvSpPr>
            <p:nvPr/>
          </p:nvSpPr>
          <p:spPr bwMode="auto">
            <a:xfrm>
              <a:off x="878" y="360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输入</a:t>
              </a:r>
              <a:endParaRPr lang="zh-CN" altLang="zh-CN"/>
            </a:p>
          </p:txBody>
        </p:sp>
        <p:sp>
          <p:nvSpPr>
            <p:cNvPr id="78870" name="Rectangle 8"/>
            <p:cNvSpPr>
              <a:spLocks noChangeArrowheads="1"/>
            </p:cNvSpPr>
            <p:nvPr/>
          </p:nvSpPr>
          <p:spPr bwMode="auto">
            <a:xfrm>
              <a:off x="1259" y="345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1" name="Rectangle 9"/>
            <p:cNvSpPr>
              <a:spLocks noChangeArrowheads="1"/>
            </p:cNvSpPr>
            <p:nvPr/>
          </p:nvSpPr>
          <p:spPr bwMode="auto">
            <a:xfrm>
              <a:off x="2704" y="360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输出</a:t>
              </a:r>
              <a:endParaRPr lang="zh-CN" altLang="zh-CN"/>
            </a:p>
          </p:txBody>
        </p:sp>
        <p:sp>
          <p:nvSpPr>
            <p:cNvPr id="78872" name="Rectangle 10"/>
            <p:cNvSpPr>
              <a:spLocks noChangeArrowheads="1"/>
            </p:cNvSpPr>
            <p:nvPr/>
          </p:nvSpPr>
          <p:spPr bwMode="auto">
            <a:xfrm>
              <a:off x="3084" y="345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3" name="Rectangle 11"/>
            <p:cNvSpPr>
              <a:spLocks noChangeArrowheads="1"/>
            </p:cNvSpPr>
            <p:nvPr/>
          </p:nvSpPr>
          <p:spPr bwMode="auto">
            <a:xfrm>
              <a:off x="4415" y="598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工作模式</a:t>
              </a:r>
              <a:endParaRPr lang="zh-CN" altLang="zh-CN"/>
            </a:p>
          </p:txBody>
        </p:sp>
        <p:sp>
          <p:nvSpPr>
            <p:cNvPr id="78874" name="Rectangle 12"/>
            <p:cNvSpPr>
              <a:spLocks noChangeArrowheads="1"/>
            </p:cNvSpPr>
            <p:nvPr/>
          </p:nvSpPr>
          <p:spPr bwMode="auto">
            <a:xfrm>
              <a:off x="5176" y="58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5" name="Rectangle 13"/>
            <p:cNvSpPr>
              <a:spLocks noChangeArrowheads="1"/>
            </p:cNvSpPr>
            <p:nvPr/>
          </p:nvSpPr>
          <p:spPr bwMode="auto">
            <a:xfrm>
              <a:off x="555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6" name="Rectangle 14"/>
            <p:cNvSpPr>
              <a:spLocks noChangeArrowheads="1"/>
            </p:cNvSpPr>
            <p:nvPr/>
          </p:nvSpPr>
          <p:spPr bwMode="auto">
            <a:xfrm>
              <a:off x="555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7" name="Rectangle 16"/>
            <p:cNvSpPr>
              <a:spLocks noChangeArrowheads="1"/>
            </p:cNvSpPr>
            <p:nvPr/>
          </p:nvSpPr>
          <p:spPr bwMode="auto">
            <a:xfrm>
              <a:off x="1582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8" name="Rectangle 20"/>
            <p:cNvSpPr>
              <a:spLocks noChangeArrowheads="1"/>
            </p:cNvSpPr>
            <p:nvPr/>
          </p:nvSpPr>
          <p:spPr bwMode="auto">
            <a:xfrm>
              <a:off x="5366" y="315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9" name="Rectangle 21"/>
            <p:cNvSpPr>
              <a:spLocks noChangeArrowheads="1"/>
            </p:cNvSpPr>
            <p:nvPr/>
          </p:nvSpPr>
          <p:spPr bwMode="auto">
            <a:xfrm>
              <a:off x="5366" y="315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80" name="Rectangle 26"/>
            <p:cNvSpPr>
              <a:spLocks noChangeArrowheads="1"/>
            </p:cNvSpPr>
            <p:nvPr/>
          </p:nvSpPr>
          <p:spPr bwMode="auto">
            <a:xfrm>
              <a:off x="764" y="702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x</a:t>
              </a:r>
              <a:endParaRPr lang="zh-CN" altLang="zh-CN"/>
            </a:p>
          </p:txBody>
        </p:sp>
        <p:sp>
          <p:nvSpPr>
            <p:cNvPr id="78881" name="Rectangle 27"/>
            <p:cNvSpPr>
              <a:spLocks noChangeArrowheads="1"/>
            </p:cNvSpPr>
            <p:nvPr/>
          </p:nvSpPr>
          <p:spPr bwMode="auto">
            <a:xfrm>
              <a:off x="859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82" name="Rectangle 28"/>
            <p:cNvSpPr>
              <a:spLocks noChangeArrowheads="1"/>
            </p:cNvSpPr>
            <p:nvPr/>
          </p:nvSpPr>
          <p:spPr bwMode="auto">
            <a:xfrm>
              <a:off x="1202" y="702"/>
              <a:ext cx="18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CP</a:t>
              </a:r>
              <a:endParaRPr lang="zh-CN" altLang="zh-CN"/>
            </a:p>
          </p:txBody>
        </p:sp>
        <p:sp>
          <p:nvSpPr>
            <p:cNvPr id="78883" name="Rectangle 29"/>
            <p:cNvSpPr>
              <a:spLocks noChangeArrowheads="1"/>
            </p:cNvSpPr>
            <p:nvPr/>
          </p:nvSpPr>
          <p:spPr bwMode="auto">
            <a:xfrm>
              <a:off x="1430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84" name="Rectangle 30"/>
            <p:cNvSpPr>
              <a:spLocks noChangeArrowheads="1"/>
            </p:cNvSpPr>
            <p:nvPr/>
          </p:nvSpPr>
          <p:spPr bwMode="auto">
            <a:xfrm>
              <a:off x="2038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85" name="Rectangle 31"/>
            <p:cNvSpPr>
              <a:spLocks noChangeArrowheads="1"/>
            </p:cNvSpPr>
            <p:nvPr/>
          </p:nvSpPr>
          <p:spPr bwMode="auto">
            <a:xfrm>
              <a:off x="1867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4</a:t>
              </a:r>
              <a:endParaRPr lang="zh-CN" altLang="zh-CN"/>
            </a:p>
          </p:txBody>
        </p:sp>
        <p:sp>
          <p:nvSpPr>
            <p:cNvPr id="78886" name="Rectangle 32"/>
            <p:cNvSpPr>
              <a:spLocks noChangeArrowheads="1"/>
            </p:cNvSpPr>
            <p:nvPr/>
          </p:nvSpPr>
          <p:spPr bwMode="auto">
            <a:xfrm>
              <a:off x="1962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anose="05050102010706020507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87" name="Rectangle 33"/>
            <p:cNvSpPr>
              <a:spLocks noChangeArrowheads="1"/>
            </p:cNvSpPr>
            <p:nvPr/>
          </p:nvSpPr>
          <p:spPr bwMode="auto">
            <a:xfrm>
              <a:off x="1886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888" name="Rectangle 34"/>
            <p:cNvSpPr>
              <a:spLocks noChangeArrowheads="1"/>
            </p:cNvSpPr>
            <p:nvPr/>
          </p:nvSpPr>
          <p:spPr bwMode="auto">
            <a:xfrm>
              <a:off x="1715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889" name="Rectangle 35"/>
            <p:cNvSpPr>
              <a:spLocks noChangeArrowheads="1"/>
            </p:cNvSpPr>
            <p:nvPr/>
          </p:nvSpPr>
          <p:spPr bwMode="auto">
            <a:xfrm>
              <a:off x="2133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90" name="Rectangle 36"/>
            <p:cNvSpPr>
              <a:spLocks noChangeArrowheads="1"/>
            </p:cNvSpPr>
            <p:nvPr/>
          </p:nvSpPr>
          <p:spPr bwMode="auto">
            <a:xfrm>
              <a:off x="2704" y="672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91" name="Rectangle 37"/>
            <p:cNvSpPr>
              <a:spLocks noChangeArrowheads="1"/>
            </p:cNvSpPr>
            <p:nvPr/>
          </p:nvSpPr>
          <p:spPr bwMode="auto">
            <a:xfrm>
              <a:off x="2533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892" name="Rectangle 38"/>
            <p:cNvSpPr>
              <a:spLocks noChangeArrowheads="1"/>
            </p:cNvSpPr>
            <p:nvPr/>
          </p:nvSpPr>
          <p:spPr bwMode="auto">
            <a:xfrm>
              <a:off x="2628" y="657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anose="05050102010706020507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93" name="Rectangle 39"/>
            <p:cNvSpPr>
              <a:spLocks noChangeArrowheads="1"/>
            </p:cNvSpPr>
            <p:nvPr/>
          </p:nvSpPr>
          <p:spPr bwMode="auto">
            <a:xfrm>
              <a:off x="2552" y="672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894" name="Rectangle 40"/>
            <p:cNvSpPr>
              <a:spLocks noChangeArrowheads="1"/>
            </p:cNvSpPr>
            <p:nvPr/>
          </p:nvSpPr>
          <p:spPr bwMode="auto">
            <a:xfrm>
              <a:off x="2381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895" name="Rectangle 41"/>
            <p:cNvSpPr>
              <a:spLocks noChangeArrowheads="1"/>
            </p:cNvSpPr>
            <p:nvPr/>
          </p:nvSpPr>
          <p:spPr bwMode="auto">
            <a:xfrm>
              <a:off x="2799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96" name="Rectangle 42"/>
            <p:cNvSpPr>
              <a:spLocks noChangeArrowheads="1"/>
            </p:cNvSpPr>
            <p:nvPr/>
          </p:nvSpPr>
          <p:spPr bwMode="auto">
            <a:xfrm>
              <a:off x="3369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97" name="Rectangle 43"/>
            <p:cNvSpPr>
              <a:spLocks noChangeArrowheads="1"/>
            </p:cNvSpPr>
            <p:nvPr/>
          </p:nvSpPr>
          <p:spPr bwMode="auto">
            <a:xfrm>
              <a:off x="3198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898" name="Rectangle 44"/>
            <p:cNvSpPr>
              <a:spLocks noChangeArrowheads="1"/>
            </p:cNvSpPr>
            <p:nvPr/>
          </p:nvSpPr>
          <p:spPr bwMode="auto">
            <a:xfrm>
              <a:off x="3293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anose="05050102010706020507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99" name="Rectangle 45"/>
            <p:cNvSpPr>
              <a:spLocks noChangeArrowheads="1"/>
            </p:cNvSpPr>
            <p:nvPr/>
          </p:nvSpPr>
          <p:spPr bwMode="auto">
            <a:xfrm>
              <a:off x="3217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00" name="Rectangle 46"/>
            <p:cNvSpPr>
              <a:spLocks noChangeArrowheads="1"/>
            </p:cNvSpPr>
            <p:nvPr/>
          </p:nvSpPr>
          <p:spPr bwMode="auto">
            <a:xfrm>
              <a:off x="3027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01" name="Rectangle 47"/>
            <p:cNvSpPr>
              <a:spLocks noChangeArrowheads="1"/>
            </p:cNvSpPr>
            <p:nvPr/>
          </p:nvSpPr>
          <p:spPr bwMode="auto">
            <a:xfrm>
              <a:off x="3464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02" name="Rectangle 48"/>
            <p:cNvSpPr>
              <a:spLocks noChangeArrowheads="1"/>
            </p:cNvSpPr>
            <p:nvPr/>
          </p:nvSpPr>
          <p:spPr bwMode="auto">
            <a:xfrm>
              <a:off x="4016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03" name="Rectangle 49"/>
            <p:cNvSpPr>
              <a:spLocks noChangeArrowheads="1"/>
            </p:cNvSpPr>
            <p:nvPr/>
          </p:nvSpPr>
          <p:spPr bwMode="auto">
            <a:xfrm>
              <a:off x="3826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04" name="Rectangle 50"/>
            <p:cNvSpPr>
              <a:spLocks noChangeArrowheads="1"/>
            </p:cNvSpPr>
            <p:nvPr/>
          </p:nvSpPr>
          <p:spPr bwMode="auto">
            <a:xfrm>
              <a:off x="3940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anose="05050102010706020507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905" name="Rectangle 51"/>
            <p:cNvSpPr>
              <a:spLocks noChangeArrowheads="1"/>
            </p:cNvSpPr>
            <p:nvPr/>
          </p:nvSpPr>
          <p:spPr bwMode="auto">
            <a:xfrm>
              <a:off x="3864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06" name="Rectangle 52"/>
            <p:cNvSpPr>
              <a:spLocks noChangeArrowheads="1"/>
            </p:cNvSpPr>
            <p:nvPr/>
          </p:nvSpPr>
          <p:spPr bwMode="auto">
            <a:xfrm>
              <a:off x="3693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07" name="Rectangle 53"/>
            <p:cNvSpPr>
              <a:spLocks noChangeArrowheads="1"/>
            </p:cNvSpPr>
            <p:nvPr/>
          </p:nvSpPr>
          <p:spPr bwMode="auto">
            <a:xfrm>
              <a:off x="4111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08" name="Rectangle 54"/>
            <p:cNvSpPr>
              <a:spLocks noChangeArrowheads="1"/>
            </p:cNvSpPr>
            <p:nvPr/>
          </p:nvSpPr>
          <p:spPr bwMode="auto">
            <a:xfrm>
              <a:off x="555" y="553"/>
              <a:ext cx="1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09" name="Rectangle 55"/>
            <p:cNvSpPr>
              <a:spLocks noChangeArrowheads="1"/>
            </p:cNvSpPr>
            <p:nvPr/>
          </p:nvSpPr>
          <p:spPr bwMode="auto">
            <a:xfrm>
              <a:off x="1582" y="553"/>
              <a:ext cx="1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10" name="Rectangle 62"/>
            <p:cNvSpPr>
              <a:spLocks noChangeArrowheads="1"/>
            </p:cNvSpPr>
            <p:nvPr/>
          </p:nvSpPr>
          <p:spPr bwMode="auto">
            <a:xfrm>
              <a:off x="764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859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2" name="Rectangle 64"/>
            <p:cNvSpPr>
              <a:spLocks noChangeArrowheads="1"/>
            </p:cNvSpPr>
            <p:nvPr/>
          </p:nvSpPr>
          <p:spPr bwMode="auto">
            <a:xfrm>
              <a:off x="1221" y="1178"/>
              <a:ext cx="153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↑</a:t>
              </a:r>
              <a:endParaRPr lang="zh-CN" altLang="zh-CN"/>
            </a:p>
          </p:txBody>
        </p:sp>
        <p:sp>
          <p:nvSpPr>
            <p:cNvPr id="78913" name="Rectangle 65"/>
            <p:cNvSpPr>
              <a:spLocks noChangeArrowheads="1"/>
            </p:cNvSpPr>
            <p:nvPr/>
          </p:nvSpPr>
          <p:spPr bwMode="auto">
            <a:xfrm>
              <a:off x="1411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1962" y="1149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1772" y="1133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16" name="Rectangle 68"/>
            <p:cNvSpPr>
              <a:spLocks noChangeArrowheads="1"/>
            </p:cNvSpPr>
            <p:nvPr/>
          </p:nvSpPr>
          <p:spPr bwMode="auto">
            <a:xfrm>
              <a:off x="1924" y="126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2076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8" name="Rectangle 70"/>
            <p:cNvSpPr>
              <a:spLocks noChangeArrowheads="1"/>
            </p:cNvSpPr>
            <p:nvPr/>
          </p:nvSpPr>
          <p:spPr bwMode="auto">
            <a:xfrm>
              <a:off x="2609" y="116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19" name="Rectangle 71"/>
            <p:cNvSpPr>
              <a:spLocks noChangeArrowheads="1"/>
            </p:cNvSpPr>
            <p:nvPr/>
          </p:nvSpPr>
          <p:spPr bwMode="auto">
            <a:xfrm>
              <a:off x="2438" y="1148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2590" y="1283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921" name="Rectangle 73"/>
            <p:cNvSpPr>
              <a:spLocks noChangeArrowheads="1"/>
            </p:cNvSpPr>
            <p:nvPr/>
          </p:nvSpPr>
          <p:spPr bwMode="auto">
            <a:xfrm>
              <a:off x="2723" y="1178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2" name="Rectangle 74"/>
            <p:cNvSpPr>
              <a:spLocks noChangeArrowheads="1"/>
            </p:cNvSpPr>
            <p:nvPr/>
          </p:nvSpPr>
          <p:spPr bwMode="auto">
            <a:xfrm>
              <a:off x="3274" y="116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23" name="Rectangle 75"/>
            <p:cNvSpPr>
              <a:spLocks noChangeArrowheads="1"/>
            </p:cNvSpPr>
            <p:nvPr/>
          </p:nvSpPr>
          <p:spPr bwMode="auto">
            <a:xfrm>
              <a:off x="3103" y="1148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24" name="Rectangle 76"/>
            <p:cNvSpPr>
              <a:spLocks noChangeArrowheads="1"/>
            </p:cNvSpPr>
            <p:nvPr/>
          </p:nvSpPr>
          <p:spPr bwMode="auto">
            <a:xfrm>
              <a:off x="3255" y="1283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25" name="Rectangle 77"/>
            <p:cNvSpPr>
              <a:spLocks noChangeArrowheads="1"/>
            </p:cNvSpPr>
            <p:nvPr/>
          </p:nvSpPr>
          <p:spPr bwMode="auto">
            <a:xfrm>
              <a:off x="3388" y="1178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6" name="Rectangle 78"/>
            <p:cNvSpPr>
              <a:spLocks noChangeArrowheads="1"/>
            </p:cNvSpPr>
            <p:nvPr/>
          </p:nvSpPr>
          <p:spPr bwMode="auto">
            <a:xfrm>
              <a:off x="3845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27" name="Rectangle 79"/>
            <p:cNvSpPr>
              <a:spLocks noChangeArrowheads="1"/>
            </p:cNvSpPr>
            <p:nvPr/>
          </p:nvSpPr>
          <p:spPr bwMode="auto">
            <a:xfrm>
              <a:off x="3940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8" name="Rectangle 80"/>
            <p:cNvSpPr>
              <a:spLocks noChangeArrowheads="1"/>
            </p:cNvSpPr>
            <p:nvPr/>
          </p:nvSpPr>
          <p:spPr bwMode="auto">
            <a:xfrm>
              <a:off x="4434" y="1178"/>
              <a:ext cx="460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左移入</a:t>
              </a:r>
              <a:endParaRPr lang="zh-CN" altLang="zh-CN"/>
            </a:p>
          </p:txBody>
        </p:sp>
        <p:sp>
          <p:nvSpPr>
            <p:cNvPr id="78929" name="Rectangle 81"/>
            <p:cNvSpPr>
              <a:spLocks noChangeArrowheads="1"/>
            </p:cNvSpPr>
            <p:nvPr/>
          </p:nvSpPr>
          <p:spPr bwMode="auto">
            <a:xfrm>
              <a:off x="5062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30" name="Rectangle 82"/>
            <p:cNvSpPr>
              <a:spLocks noChangeArrowheads="1"/>
            </p:cNvSpPr>
            <p:nvPr/>
          </p:nvSpPr>
          <p:spPr bwMode="auto">
            <a:xfrm>
              <a:off x="5157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31" name="Rectangle 83"/>
            <p:cNvSpPr>
              <a:spLocks noChangeArrowheads="1"/>
            </p:cNvSpPr>
            <p:nvPr/>
          </p:nvSpPr>
          <p:spPr bwMode="auto">
            <a:xfrm>
              <a:off x="555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2" name="Rectangle 85"/>
            <p:cNvSpPr>
              <a:spLocks noChangeArrowheads="1"/>
            </p:cNvSpPr>
            <p:nvPr/>
          </p:nvSpPr>
          <p:spPr bwMode="auto">
            <a:xfrm>
              <a:off x="1069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3" name="Rectangle 87"/>
            <p:cNvSpPr>
              <a:spLocks noChangeArrowheads="1"/>
            </p:cNvSpPr>
            <p:nvPr/>
          </p:nvSpPr>
          <p:spPr bwMode="auto">
            <a:xfrm>
              <a:off x="1582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4" name="Rectangle 89"/>
            <p:cNvSpPr>
              <a:spLocks noChangeArrowheads="1"/>
            </p:cNvSpPr>
            <p:nvPr/>
          </p:nvSpPr>
          <p:spPr bwMode="auto">
            <a:xfrm>
              <a:off x="2247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5" name="Rectangle 93"/>
            <p:cNvSpPr>
              <a:spLocks noChangeArrowheads="1"/>
            </p:cNvSpPr>
            <p:nvPr/>
          </p:nvSpPr>
          <p:spPr bwMode="auto">
            <a:xfrm>
              <a:off x="3559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6" name="Rectangle 97"/>
            <p:cNvSpPr>
              <a:spLocks noChangeArrowheads="1"/>
            </p:cNvSpPr>
            <p:nvPr/>
          </p:nvSpPr>
          <p:spPr bwMode="auto">
            <a:xfrm>
              <a:off x="5366" y="1029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7" name="Rectangle 102"/>
            <p:cNvSpPr>
              <a:spLocks noChangeArrowheads="1"/>
            </p:cNvSpPr>
            <p:nvPr/>
          </p:nvSpPr>
          <p:spPr bwMode="auto">
            <a:xfrm>
              <a:off x="764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38" name="Rectangle 103"/>
            <p:cNvSpPr>
              <a:spLocks noChangeArrowheads="1"/>
            </p:cNvSpPr>
            <p:nvPr/>
          </p:nvSpPr>
          <p:spPr bwMode="auto">
            <a:xfrm>
              <a:off x="859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39" name="Rectangle 104"/>
            <p:cNvSpPr>
              <a:spLocks noChangeArrowheads="1"/>
            </p:cNvSpPr>
            <p:nvPr/>
          </p:nvSpPr>
          <p:spPr bwMode="auto">
            <a:xfrm>
              <a:off x="1221" y="1639"/>
              <a:ext cx="153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↑</a:t>
              </a:r>
              <a:endParaRPr lang="zh-CN" altLang="zh-CN"/>
            </a:p>
          </p:txBody>
        </p:sp>
        <p:sp>
          <p:nvSpPr>
            <p:cNvPr id="78940" name="Rectangle 105"/>
            <p:cNvSpPr>
              <a:spLocks noChangeArrowheads="1"/>
            </p:cNvSpPr>
            <p:nvPr/>
          </p:nvSpPr>
          <p:spPr bwMode="auto">
            <a:xfrm>
              <a:off x="1411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1" name="Rectangle 106"/>
            <p:cNvSpPr>
              <a:spLocks noChangeArrowheads="1"/>
            </p:cNvSpPr>
            <p:nvPr/>
          </p:nvSpPr>
          <p:spPr bwMode="auto">
            <a:xfrm>
              <a:off x="1962" y="1610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42" name="Rectangle 107"/>
            <p:cNvSpPr>
              <a:spLocks noChangeArrowheads="1"/>
            </p:cNvSpPr>
            <p:nvPr/>
          </p:nvSpPr>
          <p:spPr bwMode="auto">
            <a:xfrm>
              <a:off x="1772" y="1594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43" name="Rectangle 108"/>
            <p:cNvSpPr>
              <a:spLocks noChangeArrowheads="1"/>
            </p:cNvSpPr>
            <p:nvPr/>
          </p:nvSpPr>
          <p:spPr bwMode="auto">
            <a:xfrm>
              <a:off x="1924" y="1729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944" name="Rectangle 109"/>
            <p:cNvSpPr>
              <a:spLocks noChangeArrowheads="1"/>
            </p:cNvSpPr>
            <p:nvPr/>
          </p:nvSpPr>
          <p:spPr bwMode="auto">
            <a:xfrm>
              <a:off x="2076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5" name="Rectangle 110"/>
            <p:cNvSpPr>
              <a:spLocks noChangeArrowheads="1"/>
            </p:cNvSpPr>
            <p:nvPr/>
          </p:nvSpPr>
          <p:spPr bwMode="auto">
            <a:xfrm>
              <a:off x="2609" y="1625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46" name="Rectangle 111"/>
            <p:cNvSpPr>
              <a:spLocks noChangeArrowheads="1"/>
            </p:cNvSpPr>
            <p:nvPr/>
          </p:nvSpPr>
          <p:spPr bwMode="auto">
            <a:xfrm>
              <a:off x="2438" y="1609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47" name="Rectangle 112"/>
            <p:cNvSpPr>
              <a:spLocks noChangeArrowheads="1"/>
            </p:cNvSpPr>
            <p:nvPr/>
          </p:nvSpPr>
          <p:spPr bwMode="auto">
            <a:xfrm>
              <a:off x="2590" y="174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948" name="Rectangle 113"/>
            <p:cNvSpPr>
              <a:spLocks noChangeArrowheads="1"/>
            </p:cNvSpPr>
            <p:nvPr/>
          </p:nvSpPr>
          <p:spPr bwMode="auto">
            <a:xfrm>
              <a:off x="2723" y="1639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9" name="Rectangle 114"/>
            <p:cNvSpPr>
              <a:spLocks noChangeArrowheads="1"/>
            </p:cNvSpPr>
            <p:nvPr/>
          </p:nvSpPr>
          <p:spPr bwMode="auto">
            <a:xfrm>
              <a:off x="3274" y="1625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50" name="Rectangle 115"/>
            <p:cNvSpPr>
              <a:spLocks noChangeArrowheads="1"/>
            </p:cNvSpPr>
            <p:nvPr/>
          </p:nvSpPr>
          <p:spPr bwMode="auto">
            <a:xfrm>
              <a:off x="3103" y="1609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51" name="Rectangle 116"/>
            <p:cNvSpPr>
              <a:spLocks noChangeArrowheads="1"/>
            </p:cNvSpPr>
            <p:nvPr/>
          </p:nvSpPr>
          <p:spPr bwMode="auto">
            <a:xfrm>
              <a:off x="3255" y="174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52" name="Rectangle 117"/>
            <p:cNvSpPr>
              <a:spLocks noChangeArrowheads="1"/>
            </p:cNvSpPr>
            <p:nvPr/>
          </p:nvSpPr>
          <p:spPr bwMode="auto">
            <a:xfrm>
              <a:off x="3388" y="1639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3" name="Rectangle 118"/>
            <p:cNvSpPr>
              <a:spLocks noChangeArrowheads="1"/>
            </p:cNvSpPr>
            <p:nvPr/>
          </p:nvSpPr>
          <p:spPr bwMode="auto">
            <a:xfrm>
              <a:off x="3845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54" name="Rectangle 119"/>
            <p:cNvSpPr>
              <a:spLocks noChangeArrowheads="1"/>
            </p:cNvSpPr>
            <p:nvPr/>
          </p:nvSpPr>
          <p:spPr bwMode="auto">
            <a:xfrm>
              <a:off x="3940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5" name="Rectangle 120"/>
            <p:cNvSpPr>
              <a:spLocks noChangeArrowheads="1"/>
            </p:cNvSpPr>
            <p:nvPr/>
          </p:nvSpPr>
          <p:spPr bwMode="auto">
            <a:xfrm>
              <a:off x="4434" y="1639"/>
              <a:ext cx="460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anose="02010600030101010101" pitchFamily="2" charset="-122"/>
                </a:rPr>
                <a:t>左移入</a:t>
              </a:r>
              <a:endParaRPr lang="zh-CN" altLang="zh-CN"/>
            </a:p>
          </p:txBody>
        </p:sp>
        <p:sp>
          <p:nvSpPr>
            <p:cNvPr id="78956" name="Rectangle 121"/>
            <p:cNvSpPr>
              <a:spLocks noChangeArrowheads="1"/>
            </p:cNvSpPr>
            <p:nvPr/>
          </p:nvSpPr>
          <p:spPr bwMode="auto">
            <a:xfrm>
              <a:off x="5062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57" name="Rectangle 122"/>
            <p:cNvSpPr>
              <a:spLocks noChangeArrowheads="1"/>
            </p:cNvSpPr>
            <p:nvPr/>
          </p:nvSpPr>
          <p:spPr bwMode="auto">
            <a:xfrm>
              <a:off x="5157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8" name="Rectangle 124"/>
            <p:cNvSpPr>
              <a:spLocks noChangeArrowheads="1"/>
            </p:cNvSpPr>
            <p:nvPr/>
          </p:nvSpPr>
          <p:spPr bwMode="auto">
            <a:xfrm>
              <a:off x="555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59" name="Rectangle 125"/>
            <p:cNvSpPr>
              <a:spLocks noChangeArrowheads="1"/>
            </p:cNvSpPr>
            <p:nvPr/>
          </p:nvSpPr>
          <p:spPr bwMode="auto">
            <a:xfrm>
              <a:off x="555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0" name="Rectangle 127"/>
            <p:cNvSpPr>
              <a:spLocks noChangeArrowheads="1"/>
            </p:cNvSpPr>
            <p:nvPr/>
          </p:nvSpPr>
          <p:spPr bwMode="auto">
            <a:xfrm>
              <a:off x="1050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1" name="Rectangle 130"/>
            <p:cNvSpPr>
              <a:spLocks noChangeArrowheads="1"/>
            </p:cNvSpPr>
            <p:nvPr/>
          </p:nvSpPr>
          <p:spPr bwMode="auto">
            <a:xfrm>
              <a:off x="1582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2" name="Rectangle 132"/>
            <p:cNvSpPr>
              <a:spLocks noChangeArrowheads="1"/>
            </p:cNvSpPr>
            <p:nvPr/>
          </p:nvSpPr>
          <p:spPr bwMode="auto">
            <a:xfrm>
              <a:off x="2228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3" name="Rectangle 134"/>
            <p:cNvSpPr>
              <a:spLocks noChangeArrowheads="1"/>
            </p:cNvSpPr>
            <p:nvPr/>
          </p:nvSpPr>
          <p:spPr bwMode="auto">
            <a:xfrm>
              <a:off x="2894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4" name="Rectangle 139"/>
            <p:cNvSpPr>
              <a:spLocks noChangeArrowheads="1"/>
            </p:cNvSpPr>
            <p:nvPr/>
          </p:nvSpPr>
          <p:spPr bwMode="auto">
            <a:xfrm>
              <a:off x="420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5" name="Rectangle 142"/>
            <p:cNvSpPr>
              <a:spLocks noChangeArrowheads="1"/>
            </p:cNvSpPr>
            <p:nvPr/>
          </p:nvSpPr>
          <p:spPr bwMode="auto">
            <a:xfrm>
              <a:off x="536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6" name="Rectangle 143"/>
            <p:cNvSpPr>
              <a:spLocks noChangeArrowheads="1"/>
            </p:cNvSpPr>
            <p:nvPr/>
          </p:nvSpPr>
          <p:spPr bwMode="auto">
            <a:xfrm>
              <a:off x="536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7" name="Rectangle 144"/>
            <p:cNvSpPr>
              <a:spLocks noChangeArrowheads="1"/>
            </p:cNvSpPr>
            <p:nvPr/>
          </p:nvSpPr>
          <p:spPr bwMode="auto">
            <a:xfrm>
              <a:off x="-966" y="1981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100"/>
                <a:t> </a:t>
              </a:r>
              <a:endParaRPr lang="zh-CN" altLang="zh-CN"/>
            </a:p>
          </p:txBody>
        </p:sp>
      </p:grpSp>
      <p:graphicFrame>
        <p:nvGraphicFramePr>
          <p:cNvPr id="149" name="表格 148"/>
          <p:cNvGraphicFramePr>
            <a:graphicFrameLocks noGrp="1"/>
          </p:cNvGraphicFramePr>
          <p:nvPr/>
        </p:nvGraphicFramePr>
        <p:xfrm>
          <a:off x="1643063" y="616124"/>
          <a:ext cx="6572251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6"/>
                <a:gridCol w="3373535"/>
                <a:gridCol w="1627090"/>
              </a:tblGrid>
              <a:tr h="12858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58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71438" y="260648"/>
            <a:ext cx="91440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位左移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寄存器，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增加异步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clr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行为级描述：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512" y="1628800"/>
            <a:ext cx="8858280" cy="44034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left_shifter_clr</a:t>
            </a:r>
            <a:r>
              <a:rPr lang="en-US" sz="2800" dirty="0"/>
              <a:t>(x, CP, </a:t>
            </a:r>
            <a:r>
              <a:rPr lang="en-US" sz="2800" dirty="0" err="1"/>
              <a:t>clr</a:t>
            </a:r>
            <a:r>
              <a:rPr lang="en-US" sz="2800" dirty="0"/>
              <a:t>, Q);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input  x, CP, </a:t>
            </a:r>
            <a:r>
              <a:rPr lang="en-US" sz="2800" dirty="0" err="1"/>
              <a:t>clr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[3:0] Q;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 (!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Q = 4’b0000; 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异步清</a:t>
            </a:r>
            <a:r>
              <a:rPr lang="en-US" sz="2800" dirty="0"/>
              <a:t>0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Q = Q &lt;&lt; 1;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输出信号左移</a:t>
            </a:r>
            <a:r>
              <a:rPr lang="en-US" sz="2800" dirty="0"/>
              <a:t>1</a:t>
            </a:r>
            <a:r>
              <a:rPr lang="zh-CN" altLang="en-US" sz="2800" dirty="0"/>
              <a:t>位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Q[0] = x;         </a:t>
            </a:r>
            <a:endParaRPr lang="en-US" sz="28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输入信号送入最低位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 rot="16200000" flipH="1">
            <a:off x="2407567" y="3831197"/>
            <a:ext cx="4403725" cy="1587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000100" y="2000240"/>
            <a:ext cx="6858048" cy="4000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72442" y="96828"/>
            <a:ext cx="29543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285875" y="6072188"/>
            <a:ext cx="6429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位二进制可异计数器的功能框图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1143000" y="1903413"/>
          <a:ext cx="68580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Visio" r:id="rId1" imgW="3886200" imgH="2362200" progId="">
                  <p:embed/>
                </p:oleObj>
              </mc:Choice>
              <mc:Fallback>
                <p:oleObj name="Visio" r:id="rId1" imgW="3886200" imgH="23622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3413"/>
                        <a:ext cx="6858000" cy="416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79512" y="957739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计数器可以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累计输入时钟脉冲的个数。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" grpId="0"/>
      <p:bldP spid="6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251520" y="332656"/>
            <a:ext cx="29543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251520" y="1412776"/>
            <a:ext cx="9144000" cy="477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位二进制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可异（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可加可减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上升沿有效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异步清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同步预置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预置数据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输入端；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UP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为计数控制端：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减法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为计数器的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79512" y="332656"/>
            <a:ext cx="8643938" cy="6001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基数格式的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整数：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位宽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&gt;&lt;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其中，位宽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是用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二进制表示的位数，位宽可以采用缺省位宽；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表示有符号数；进制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为二、八、十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十六进制。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10101100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10101100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十六进制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10100010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符号八进制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，它是十进制下的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4’d-4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//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非法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：数值不能为负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(2+3)’b10 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非法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：位宽不能用表达式表示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5" name="Rectangle 18"/>
          <p:cNvSpPr>
            <a:spLocks noChangeArrowheads="1"/>
          </p:cNvSpPr>
          <p:nvPr/>
        </p:nvSpPr>
        <p:spPr bwMode="auto">
          <a:xfrm>
            <a:off x="0" y="3071813"/>
            <a:ext cx="72501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位二进制可异计数器的行为级描述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位二进制可异计数器的功能表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2876" y="3714752"/>
            <a:ext cx="8858280" cy="30469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module</a:t>
            </a:r>
            <a:r>
              <a:rPr lang="en-US" sz="2400" dirty="0"/>
              <a:t>  </a:t>
            </a:r>
            <a:r>
              <a:rPr lang="en-US" sz="2400" dirty="0" err="1"/>
              <a:t>updown_counter</a:t>
            </a:r>
            <a:r>
              <a:rPr lang="en-US" sz="2400" dirty="0"/>
              <a:t>(D, CLK, CR, LD, UP, Q);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input  [3:0] D;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input CLK, CR, LD, UP;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output  </a:t>
            </a:r>
            <a:r>
              <a:rPr lang="en-US" sz="2400" dirty="0" err="1">
                <a:solidFill>
                  <a:schemeClr val="accent1"/>
                </a:solidFill>
              </a:rPr>
              <a:t>reg</a:t>
            </a:r>
            <a:r>
              <a:rPr lang="en-US" sz="2400" dirty="0"/>
              <a:t>  [3:0] Q;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FF00"/>
                </a:solidFill>
              </a:rPr>
              <a:t>always @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posedge</a:t>
            </a:r>
            <a:r>
              <a:rPr lang="en-US" sz="2400" dirty="0"/>
              <a:t> CLK </a:t>
            </a:r>
            <a:r>
              <a:rPr lang="en-US" sz="2400" dirty="0">
                <a:solidFill>
                  <a:srgbClr val="FFFF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negedge</a:t>
            </a:r>
            <a:r>
              <a:rPr lang="en-US" sz="2400" dirty="0"/>
              <a:t> CR)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if </a:t>
            </a:r>
            <a:r>
              <a:rPr lang="en-US" sz="2400" dirty="0"/>
              <a:t> (!CR)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Q = 0;          //</a:t>
            </a:r>
            <a:r>
              <a:rPr lang="zh-CN" altLang="en-US" sz="2400" dirty="0"/>
              <a:t>异步清</a:t>
            </a:r>
            <a:r>
              <a:rPr lang="en-US" sz="2400" dirty="0"/>
              <a:t>0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          else if  </a:t>
            </a:r>
            <a:r>
              <a:rPr lang="en-US" sz="2400" dirty="0"/>
              <a:t>(!LD)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Q = D;      //</a:t>
            </a:r>
            <a:r>
              <a:rPr lang="zh-CN" altLang="en-US" sz="2400" dirty="0"/>
              <a:t>同步置数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 if  </a:t>
            </a:r>
            <a:r>
              <a:rPr lang="en-US" sz="2400" dirty="0"/>
              <a:t>(UP)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Q = Q+1;   //</a:t>
            </a:r>
            <a:r>
              <a:rPr lang="zh-CN" altLang="en-US" sz="2400" dirty="0"/>
              <a:t>加法计数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Q = Q – 1; //</a:t>
            </a:r>
            <a:r>
              <a:rPr lang="zh-CN" altLang="en-US" sz="2400" dirty="0"/>
              <a:t>减法计数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endmodule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9" idx="2"/>
          </p:cNvCxnSpPr>
          <p:nvPr/>
        </p:nvCxnSpPr>
        <p:spPr bwMode="auto">
          <a:xfrm rot="16200000" flipH="1">
            <a:off x="3049588" y="5238750"/>
            <a:ext cx="3046412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571500"/>
          <a:ext cx="7358064" cy="2500315"/>
        </p:xfrm>
        <a:graphic>
          <a:graphicData uri="http://schemas.openxmlformats.org/drawingml/2006/table">
            <a:tbl>
              <a:tblPr/>
              <a:tblGrid>
                <a:gridCol w="513624"/>
                <a:gridCol w="553867"/>
                <a:gridCol w="693657"/>
                <a:gridCol w="525274"/>
                <a:gridCol w="496680"/>
                <a:gridCol w="463851"/>
                <a:gridCol w="489266"/>
                <a:gridCol w="463851"/>
                <a:gridCol w="489266"/>
                <a:gridCol w="463851"/>
                <a:gridCol w="489266"/>
                <a:gridCol w="463851"/>
                <a:gridCol w="1251760"/>
              </a:tblGrid>
              <a:tr h="357188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输入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输出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工作模式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CR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CLK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UP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sz="2000" kern="100" baseline="-250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异步清</a:t>
                      </a: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↑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同步置数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↑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法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计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数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加法计数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↑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减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法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计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数</a:t>
                      </a:r>
                      <a:endParaRPr lang="zh-CN" sz="2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减法计数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autoUpdateAnimBg="0"/>
      <p:bldP spid="645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79512" y="333611"/>
            <a:ext cx="9144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7.7.3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108743" y="1340768"/>
            <a:ext cx="8926513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可重叠的“</a:t>
            </a:r>
            <a:r>
              <a:rPr lang="en-US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序列检测器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行为级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描述。</a:t>
            </a: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个用来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实现现态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一个用来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实现次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214414" y="928670"/>
            <a:ext cx="6643734" cy="5572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190481"/>
            <a:ext cx="9144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可重叠“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”序列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检测器的状态转换图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285875" y="916008"/>
          <a:ext cx="6502400" cy="551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" r:id="rId1" imgW="4267200" imgH="3619500" progId="">
                  <p:embed/>
                </p:oleObj>
              </mc:Choice>
              <mc:Fallback>
                <p:oleObj name="" r:id="rId1" imgW="4267200" imgH="36195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16008"/>
                        <a:ext cx="6502400" cy="551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4314" y="642919"/>
            <a:ext cx="8858280" cy="585791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seqdet</a:t>
            </a:r>
            <a:r>
              <a:rPr lang="en-US" sz="2600" dirty="0"/>
              <a:t>(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reset, </a:t>
            </a:r>
            <a:r>
              <a:rPr lang="en-US" sz="2600" dirty="0" err="1"/>
              <a:t>dataout</a:t>
            </a:r>
            <a:r>
              <a:rPr lang="en-US" sz="2600" dirty="0"/>
              <a:t>);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input  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output  </a:t>
            </a:r>
            <a:r>
              <a:rPr lang="en-US" sz="2600" dirty="0" err="1"/>
              <a:t>dataout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[2:0] </a:t>
            </a:r>
            <a:r>
              <a:rPr lang="en-US" sz="2600" dirty="0" err="1"/>
              <a:t>state_reg</a:t>
            </a:r>
            <a:r>
              <a:rPr lang="en-US" sz="2600" dirty="0"/>
              <a:t>, </a:t>
            </a:r>
            <a:r>
              <a:rPr lang="en-US" sz="2600" dirty="0" smtClean="0"/>
              <a:t>            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                        </a:t>
            </a:r>
            <a:r>
              <a:rPr lang="en-US" sz="2600" dirty="0" err="1" smtClean="0"/>
              <a:t>state_next</a:t>
            </a:r>
            <a:r>
              <a:rPr lang="en-US" sz="2600" dirty="0"/>
              <a:t>; 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        //</a:t>
            </a:r>
            <a:r>
              <a:rPr lang="zh-CN" altLang="en-US" sz="2600" dirty="0"/>
              <a:t>定义现态和次</a:t>
            </a:r>
            <a:r>
              <a:rPr lang="zh-CN" altLang="en-US" sz="2600" dirty="0" smtClean="0"/>
              <a:t>态</a:t>
            </a:r>
            <a:endParaRPr lang="en-US" altLang="zh-CN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以下为定义状态转换图中</a:t>
            </a:r>
            <a:r>
              <a:rPr lang="zh-CN" altLang="en-US" sz="2600" dirty="0" smtClean="0"/>
              <a:t>的</a:t>
            </a:r>
            <a:endParaRPr lang="en-US" altLang="zh-CN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//5</a:t>
            </a:r>
            <a:r>
              <a:rPr lang="zh-CN" altLang="en-US" sz="2600" dirty="0" smtClean="0"/>
              <a:t>个</a:t>
            </a:r>
            <a:r>
              <a:rPr lang="zh-CN" altLang="en-US" sz="2600" dirty="0"/>
              <a:t>状态</a:t>
            </a:r>
            <a:r>
              <a:rPr lang="en-US" sz="2600" dirty="0"/>
              <a:t>A</a:t>
            </a:r>
            <a:r>
              <a:rPr lang="zh-CN" altLang="en-US" sz="2600" dirty="0"/>
              <a:t>、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C</a:t>
            </a:r>
            <a:r>
              <a:rPr lang="zh-CN" altLang="en-US" sz="2600" dirty="0"/>
              <a:t>、</a:t>
            </a:r>
            <a:r>
              <a:rPr lang="en-US" sz="2600" dirty="0"/>
              <a:t>D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/>
              <a:t>localparam</a:t>
            </a:r>
            <a:r>
              <a:rPr lang="en-US" sz="2600" dirty="0"/>
              <a:t>  A = </a:t>
            </a:r>
            <a:r>
              <a:rPr lang="en-US" sz="2600" dirty="0" smtClean="0"/>
              <a:t>3’d0</a:t>
            </a:r>
            <a:r>
              <a:rPr lang="en-US" sz="2600" dirty="0"/>
              <a:t>,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     </a:t>
            </a:r>
            <a:r>
              <a:rPr lang="en-US" sz="2600" dirty="0" smtClean="0"/>
              <a:t>         B </a:t>
            </a:r>
            <a:r>
              <a:rPr lang="en-US" sz="2600" dirty="0"/>
              <a:t>= </a:t>
            </a:r>
            <a:r>
              <a:rPr lang="en-US" sz="2600" dirty="0" smtClean="0"/>
              <a:t>3’d1</a:t>
            </a:r>
            <a:r>
              <a:rPr lang="en-US" sz="2600" dirty="0"/>
              <a:t>,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       </a:t>
            </a:r>
            <a:r>
              <a:rPr lang="en-US" sz="2600" dirty="0" smtClean="0"/>
              <a:t>         </a:t>
            </a:r>
            <a:r>
              <a:rPr lang="de-DE" sz="2600" dirty="0" smtClean="0"/>
              <a:t>C </a:t>
            </a:r>
            <a:r>
              <a:rPr lang="de-DE" sz="2600" dirty="0"/>
              <a:t>= </a:t>
            </a:r>
            <a:r>
              <a:rPr lang="de-DE" sz="2600" dirty="0" smtClean="0"/>
              <a:t>3’d2</a:t>
            </a:r>
            <a:r>
              <a:rPr lang="de-DE" sz="2600" dirty="0"/>
              <a:t>,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de-DE" sz="2600" dirty="0"/>
              <a:t>                   </a:t>
            </a:r>
            <a:r>
              <a:rPr lang="de-DE" sz="2600" dirty="0" smtClean="0"/>
              <a:t>         D </a:t>
            </a:r>
            <a:r>
              <a:rPr lang="de-DE" sz="2600" dirty="0"/>
              <a:t>= </a:t>
            </a:r>
            <a:r>
              <a:rPr lang="de-DE" sz="2600" dirty="0" smtClean="0"/>
              <a:t>3’d3</a:t>
            </a:r>
            <a:r>
              <a:rPr lang="de-DE" sz="2600" dirty="0"/>
              <a:t>,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de-DE" sz="2600" dirty="0"/>
              <a:t>                   </a:t>
            </a:r>
            <a:r>
              <a:rPr lang="de-DE" sz="2600" dirty="0" smtClean="0"/>
              <a:t>         E </a:t>
            </a:r>
            <a:r>
              <a:rPr lang="de-DE" sz="2600" dirty="0"/>
              <a:t>= </a:t>
            </a:r>
            <a:r>
              <a:rPr lang="de-DE" sz="2600" dirty="0" smtClean="0"/>
              <a:t>3’d4</a:t>
            </a:r>
            <a:r>
              <a:rPr lang="de-DE" sz="2600" dirty="0"/>
              <a:t>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de-DE" sz="2600" dirty="0"/>
              <a:t>//</a:t>
            </a:r>
            <a:r>
              <a:rPr lang="zh-CN" altLang="en-US" sz="2600" dirty="0"/>
              <a:t>以下为描述电路的</a:t>
            </a:r>
            <a:r>
              <a:rPr lang="zh-CN" altLang="en-US" sz="2600" dirty="0">
                <a:solidFill>
                  <a:srgbClr val="FFFF00"/>
                </a:solidFill>
              </a:rPr>
              <a:t>输出</a:t>
            </a:r>
            <a:r>
              <a:rPr lang="zh-CN" altLang="en-US" sz="2600" dirty="0"/>
              <a:t>逻辑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assign</a:t>
            </a:r>
            <a:r>
              <a:rPr lang="en-US" sz="2600" dirty="0"/>
              <a:t>  </a:t>
            </a:r>
            <a:r>
              <a:rPr lang="en-US" sz="2600" dirty="0" err="1"/>
              <a:t>dataout</a:t>
            </a:r>
            <a:r>
              <a:rPr lang="en-US" sz="2600" dirty="0"/>
              <a:t> = (</a:t>
            </a:r>
            <a:r>
              <a:rPr lang="en-US" sz="2600" dirty="0" err="1"/>
              <a:t>state_reg</a:t>
            </a:r>
            <a:r>
              <a:rPr lang="en-US" sz="2600" dirty="0"/>
              <a:t> = = E &amp;&amp; </a:t>
            </a:r>
            <a:r>
              <a:rPr lang="en-US" sz="2600" dirty="0" err="1"/>
              <a:t>datain</a:t>
            </a:r>
            <a:r>
              <a:rPr lang="en-US" sz="2600" dirty="0"/>
              <a:t> = = 1’b0)? 1’b1 : 1’b0</a:t>
            </a:r>
            <a:r>
              <a:rPr lang="en-US" sz="2600" dirty="0" smtClean="0"/>
              <a:t>;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</a:t>
            </a:r>
            <a:r>
              <a:rPr lang="en-US" sz="2600" dirty="0" smtClean="0"/>
              <a:t>//</a:t>
            </a:r>
            <a:r>
              <a:rPr lang="zh-CN" altLang="en-US" sz="2600" dirty="0"/>
              <a:t>以下为描述电路的内部</a:t>
            </a:r>
            <a:r>
              <a:rPr lang="zh-CN" altLang="en-US" sz="2600" dirty="0">
                <a:solidFill>
                  <a:srgbClr val="FFFF00"/>
                </a:solidFill>
              </a:rPr>
              <a:t>状态</a:t>
            </a:r>
            <a:endParaRPr lang="zh-CN" altLang="en-US" sz="2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   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posedge</a:t>
            </a:r>
            <a:r>
              <a:rPr lang="en-US" sz="2600" dirty="0"/>
              <a:t> </a:t>
            </a:r>
            <a:r>
              <a:rPr lang="en-US" sz="2600" dirty="0" err="1"/>
              <a:t>clk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FF00"/>
                </a:solidFill>
              </a:rPr>
              <a:t>or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posedge</a:t>
            </a:r>
            <a:r>
              <a:rPr lang="en-US" sz="2600" dirty="0"/>
              <a:t> reset)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(reset)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 err="1"/>
              <a:t>state_reg</a:t>
            </a:r>
            <a:r>
              <a:rPr lang="en-US" sz="2600" dirty="0"/>
              <a:t> &lt;= A;</a:t>
            </a:r>
            <a:endParaRPr lang="zh-CN" alt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 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 err="1"/>
              <a:t>state_reg</a:t>
            </a:r>
            <a:r>
              <a:rPr lang="en-US" sz="2600" dirty="0"/>
              <a:t> &lt;= </a:t>
            </a:r>
            <a:r>
              <a:rPr lang="en-US" sz="2600" dirty="0" err="1"/>
              <a:t>state_next</a:t>
            </a:r>
            <a:r>
              <a:rPr lang="en-US" sz="2600" dirty="0" smtClean="0"/>
              <a:t>;</a:t>
            </a:r>
            <a:endParaRPr lang="en-US" sz="26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sz="26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dirty="0"/>
              <a:t>//</a:t>
            </a:r>
            <a:r>
              <a:rPr lang="zh-CN" altLang="en-US" sz="2600" dirty="0"/>
              <a:t>以下为描述电路的</a:t>
            </a:r>
            <a:r>
              <a:rPr lang="zh-CN" altLang="en-US" sz="2600" dirty="0">
                <a:solidFill>
                  <a:srgbClr val="FFFF00"/>
                </a:solidFill>
              </a:rPr>
              <a:t>次态</a:t>
            </a:r>
            <a:r>
              <a:rPr lang="zh-CN" altLang="en-US" sz="2600" dirty="0"/>
              <a:t>逻辑</a:t>
            </a:r>
            <a:endParaRPr lang="zh-CN" altLang="en-US" sz="2600" dirty="0"/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 rot="16200000" flipH="1">
            <a:off x="1714501" y="3571875"/>
            <a:ext cx="5859462" cy="1587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可重叠“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检测器的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行为级描述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4314" y="642919"/>
            <a:ext cx="8858280" cy="87090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txBody>
          <a:bodyPr numCol="2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datain</a:t>
            </a:r>
            <a:r>
              <a:rPr lang="en-US" sz="2800" dirty="0"/>
              <a:t>)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>
                <a:solidFill>
                  <a:srgbClr val="FFFF00"/>
                </a:solidFill>
              </a:rPr>
              <a:t>case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A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</a:t>
            </a:r>
            <a:r>
              <a:rPr lang="en-US" sz="2800" dirty="0" smtClean="0"/>
              <a:t>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smtClean="0"/>
              <a:t>  </a:t>
            </a:r>
            <a:r>
              <a:rPr lang="en-US" sz="2800" dirty="0" err="1" smtClean="0"/>
              <a:t>state_next</a:t>
            </a:r>
            <a:r>
              <a:rPr lang="en-US" sz="2800" dirty="0" smtClean="0"/>
              <a:t> </a:t>
            </a:r>
            <a:r>
              <a:rPr lang="en-US" sz="2800" dirty="0"/>
              <a:t>= C;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C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</a:t>
            </a:r>
            <a:r>
              <a:rPr lang="en-US" sz="2800" dirty="0" smtClean="0"/>
              <a:t>   </a:t>
            </a:r>
            <a:r>
              <a:rPr lang="en-US" sz="2800" dirty="0" err="1"/>
              <a:t>state_next</a:t>
            </a:r>
            <a:r>
              <a:rPr lang="en-US" sz="2800" dirty="0"/>
              <a:t> = D;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    else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D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 </a:t>
            </a:r>
            <a:r>
              <a:rPr lang="en-US" sz="2800" dirty="0"/>
              <a:t>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smtClean="0"/>
              <a:t>  </a:t>
            </a:r>
            <a:r>
              <a:rPr lang="en-US" sz="2800" dirty="0" err="1" smtClean="0"/>
              <a:t>state_next</a:t>
            </a:r>
            <a:r>
              <a:rPr lang="en-US" sz="2800" dirty="0" smtClean="0"/>
              <a:t> </a:t>
            </a:r>
            <a:r>
              <a:rPr lang="en-US" sz="2800" dirty="0"/>
              <a:t>= A;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</a:t>
            </a: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 err="1"/>
              <a:t>state_next</a:t>
            </a:r>
            <a:r>
              <a:rPr lang="en-US" sz="2800" dirty="0"/>
              <a:t> = E;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/>
              <a:t>E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=1’b0)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</a:t>
            </a: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 smtClean="0">
                <a:solidFill>
                  <a:srgbClr val="FFC000"/>
                </a:solidFill>
              </a:rPr>
              <a:t>default</a:t>
            </a:r>
            <a:r>
              <a:rPr lang="en-US" sz="2800" dirty="0"/>
              <a:t>: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endcase</a:t>
            </a:r>
            <a:endParaRPr lang="en-US" sz="2800" dirty="0" err="1" smtClean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>
            <a:off x="4643439" y="642938"/>
            <a:ext cx="0" cy="8709025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</a:ln>
        </p:spPr>
      </p:cxn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可重叠“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检测器的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行为级描述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667" y="376242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6’so72           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的有符号八进制数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是十进制下的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106" y="2517406"/>
            <a:ext cx="2616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补码：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106" y="343282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取反：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106" y="4432961"/>
            <a:ext cx="4888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末尾加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原码）：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5589240"/>
            <a:ext cx="2988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十进制下的：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hammer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07504" y="388775"/>
            <a:ext cx="8643938" cy="6062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若定义的位宽比常量指定的位宽大，对于无符号数则在数的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左边填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，对于有符号数则在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左边填符号位补齐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，但如果数最左边一位是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，则相应地在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左边填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，例如：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10’b10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00000000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10’bx0x1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xxxxxx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x0x1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8’sb101101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左边填符号位占位，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101101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若定义的位宽比常量指定的位宽小，则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最左边多余的位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被截断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，例如：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3’b110010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3’b011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5’h0F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5’h1F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3’sb10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3’sb100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jdkNmUxNjljNjkwZTJhYTIxNjRiNjcyOGE5Y2JmMmUifQ==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igh Voltage">
  <a:themeElements>
    <a:clrScheme name="1_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0</TotalTime>
  <Words>14494</Words>
  <Application>WPS 演示</Application>
  <PresentationFormat>全屏显示(4:3)</PresentationFormat>
  <Paragraphs>1812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93" baseType="lpstr">
      <vt:lpstr>Arial</vt:lpstr>
      <vt:lpstr>宋体</vt:lpstr>
      <vt:lpstr>Wingdings</vt:lpstr>
      <vt:lpstr>Times New Roman</vt:lpstr>
      <vt:lpstr>Arial Black</vt:lpstr>
      <vt:lpstr>Calibri</vt:lpstr>
      <vt:lpstr>黑体</vt:lpstr>
      <vt:lpstr>微软雅黑</vt:lpstr>
      <vt:lpstr>Arial Unicode MS</vt:lpstr>
      <vt:lpstr>Tahoma</vt:lpstr>
      <vt:lpstr>Times New Roman</vt:lpstr>
      <vt:lpstr>Symbol</vt:lpstr>
      <vt:lpstr>High Voltage</vt:lpstr>
      <vt:lpstr>1_High Voltage</vt:lpstr>
      <vt:lpstr>Equation.DSMT4</vt:lpstr>
      <vt:lpstr>Equation.DSMT4</vt:lpstr>
      <vt:lpstr>Equation.3</vt:lpstr>
      <vt:lpstr>Equation.3</vt:lpstr>
      <vt:lpstr>Equation.DSMT4</vt:lpstr>
      <vt:lpstr>第七章 硬件描述语言Verilog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沽如醉</cp:lastModifiedBy>
  <cp:revision>735</cp:revision>
  <dcterms:created xsi:type="dcterms:W3CDTF">2002-02-04T05:49:00Z</dcterms:created>
  <dcterms:modified xsi:type="dcterms:W3CDTF">2024-06-09T07:37:33Z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1B2BDC2FF94F47EF8FDFCEF5F36BEFE0_12</vt:lpwstr>
  </property>
</Properties>
</file>