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7"/>
  </p:notesMasterIdLst>
  <p:sldIdLst>
    <p:sldId id="356" r:id="rId2"/>
    <p:sldId id="358" r:id="rId3"/>
    <p:sldId id="326" r:id="rId4"/>
    <p:sldId id="299" r:id="rId5"/>
    <p:sldId id="302" r:id="rId6"/>
    <p:sldId id="359" r:id="rId7"/>
    <p:sldId id="360" r:id="rId8"/>
    <p:sldId id="284" r:id="rId9"/>
    <p:sldId id="285" r:id="rId10"/>
    <p:sldId id="286" r:id="rId11"/>
    <p:sldId id="287" r:id="rId12"/>
    <p:sldId id="288" r:id="rId13"/>
    <p:sldId id="289" r:id="rId14"/>
    <p:sldId id="327" r:id="rId15"/>
    <p:sldId id="292" r:id="rId16"/>
    <p:sldId id="293" r:id="rId17"/>
    <p:sldId id="345" r:id="rId18"/>
    <p:sldId id="346" r:id="rId19"/>
    <p:sldId id="347" r:id="rId20"/>
    <p:sldId id="348" r:id="rId21"/>
    <p:sldId id="361" r:id="rId22"/>
    <p:sldId id="349" r:id="rId23"/>
    <p:sldId id="362" r:id="rId24"/>
    <p:sldId id="364" r:id="rId25"/>
    <p:sldId id="363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36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82" autoAdjust="0"/>
    <p:restoredTop sz="78237" autoAdjust="0"/>
  </p:normalViewPr>
  <p:slideViewPr>
    <p:cSldViewPr>
      <p:cViewPr varScale="1">
        <p:scale>
          <a:sx n="74" d="100"/>
          <a:sy n="74" d="100"/>
        </p:scale>
        <p:origin x="86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FE717-1ED7-464A-B5B3-252F46EF4A6A}" type="datetimeFigureOut">
              <a:rPr lang="zh-CN" altLang="en-US" smtClean="0"/>
              <a:pPr/>
              <a:t>2022/2/18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C2B99-8F89-4EAB-B217-97604C9931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123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1M=</a:t>
            </a:r>
            <a:r>
              <a:rPr lang="en-US" altLang="zh-CN" baseline="0" dirty="0" smtClean="0"/>
              <a:t> 2^20; 64 = 2^6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C2B99-8F89-4EAB-B217-97604C9931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667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82" name="Group 10"/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3083" name="AutoShape 11"/>
            <p:cNvSpPr>
              <a:spLocks noChangeArrowheads="1"/>
            </p:cNvSpPr>
            <p:nvPr/>
          </p:nvSpPr>
          <p:spPr bwMode="auto">
            <a:xfrm rot="5400000" flipH="1">
              <a:off x="82" y="1994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4" name="AutoShape 12"/>
            <p:cNvSpPr>
              <a:spLocks noChangeArrowheads="1"/>
            </p:cNvSpPr>
            <p:nvPr/>
          </p:nvSpPr>
          <p:spPr bwMode="auto">
            <a:xfrm rot="5400000" flipH="1">
              <a:off x="82" y="2588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5" name="AutoShape 13"/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6" name="AutoShape 14"/>
            <p:cNvSpPr>
              <a:spLocks noChangeArrowheads="1"/>
            </p:cNvSpPr>
            <p:nvPr/>
          </p:nvSpPr>
          <p:spPr bwMode="auto">
            <a:xfrm rot="5400000" flipH="1">
              <a:off x="84" y="3774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7" name="AutoShape 15"/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8" name="AutoShape 16"/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9" name="AutoShape 17"/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091" name="AutoShape 19"/>
          <p:cNvSpPr>
            <a:spLocks noChangeArrowheads="1"/>
          </p:cNvSpPr>
          <p:nvPr/>
        </p:nvSpPr>
        <p:spPr bwMode="auto">
          <a:xfrm flipH="1">
            <a:off x="547688" y="2717800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092" name="Oval 20"/>
          <p:cNvSpPr>
            <a:spLocks noChangeArrowheads="1"/>
          </p:cNvSpPr>
          <p:nvPr/>
        </p:nvSpPr>
        <p:spPr bwMode="auto">
          <a:xfrm>
            <a:off x="433388" y="26971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463550" y="2700338"/>
            <a:ext cx="161925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094" name="Oval 22"/>
          <p:cNvSpPr>
            <a:spLocks noChangeArrowheads="1"/>
          </p:cNvSpPr>
          <p:nvPr/>
        </p:nvSpPr>
        <p:spPr bwMode="auto">
          <a:xfrm>
            <a:off x="9236075" y="2697163"/>
            <a:ext cx="304800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484188" y="2760663"/>
            <a:ext cx="87518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3096" name="Group 24"/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3097" name="AutoShape 25"/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8" name="AutoShape 26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" name="AutoShape 27"/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0" name="AutoShape 28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1" name="AutoShape 29"/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2" name="AutoShape 30"/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3" name="Freeform 31"/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4" name="Freeform 32"/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60 h 264"/>
                <a:gd name="T2" fmla="*/ 1 w 457"/>
                <a:gd name="T3" fmla="*/ 0 h 264"/>
                <a:gd name="T4" fmla="*/ 0 w 457"/>
                <a:gd name="T5" fmla="*/ 264 h 264"/>
                <a:gd name="T6" fmla="*/ 457 w 457"/>
                <a:gd name="T7" fmla="*/ 26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1154113" y="1881188"/>
            <a:ext cx="7772400" cy="76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1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71575" y="3124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109" name="Rectangle 37"/>
          <p:cNvSpPr>
            <a:spLocks noGrp="1" noChangeArrowheads="1"/>
          </p:cNvSpPr>
          <p:nvPr>
            <p:ph type="dt" sz="quarter" idx="2"/>
          </p:nvPr>
        </p:nvSpPr>
        <p:spPr>
          <a:xfrm>
            <a:off x="1119188" y="63182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110" name="Rectangle 38"/>
          <p:cNvSpPr>
            <a:spLocks noGrp="1" noChangeArrowheads="1"/>
          </p:cNvSpPr>
          <p:nvPr>
            <p:ph type="ftr" sz="quarter" idx="3"/>
          </p:nvPr>
        </p:nvSpPr>
        <p:spPr>
          <a:xfrm>
            <a:off x="3557588" y="63182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111" name="Rectangle 3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86588" y="63182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117CA1E-8797-41A1-B26B-18FAEF5F01F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" grpId="0" animBg="1" autoUpdateAnimBg="0"/>
      <p:bldP spid="3094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389D0-73EA-492D-A9A5-A852BC88ED3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50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814388"/>
            <a:ext cx="1962150" cy="52816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814388"/>
            <a:ext cx="5734050" cy="52816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ACBA28-16CF-4619-993F-1CD556B5E78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9157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814388"/>
            <a:ext cx="77724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481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67300" y="1981200"/>
            <a:ext cx="38481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67300" y="4114800"/>
            <a:ext cx="38481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11541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5925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215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AE1DAF3-F94D-4B86-9E8C-D42AD526DC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38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0E1275-3DF1-45B7-B022-F0A59DFE15B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884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9083E5-8E36-478B-BCDC-D0B77F1F490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95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03C256-EC68-4B95-AF1A-38331BC0007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20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C42A60-E502-4474-85A2-23C209CA55A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441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F14EF5-0B5D-4358-8299-74B79AB20D0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461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DEE82A-4FC5-4157-A90D-BBDC8A7F873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816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AF7D5-622D-4125-8518-D54E5658598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278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3ACB1C-ADAC-46EB-AC88-42F46A6A249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469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2056" name="AutoShape 8"/>
            <p:cNvSpPr>
              <a:spLocks noChangeArrowheads="1"/>
            </p:cNvSpPr>
            <p:nvPr/>
          </p:nvSpPr>
          <p:spPr bwMode="auto">
            <a:xfrm rot="5400000" flipH="1">
              <a:off x="82" y="1994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" name="AutoShape 9"/>
            <p:cNvSpPr>
              <a:spLocks noChangeArrowheads="1"/>
            </p:cNvSpPr>
            <p:nvPr/>
          </p:nvSpPr>
          <p:spPr bwMode="auto">
            <a:xfrm rot="5400000" flipH="1">
              <a:off x="82" y="2588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" name="AutoShape 10"/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" name="AutoShape 11"/>
            <p:cNvSpPr>
              <a:spLocks noChangeArrowheads="1"/>
            </p:cNvSpPr>
            <p:nvPr/>
          </p:nvSpPr>
          <p:spPr bwMode="auto">
            <a:xfrm rot="5400000" flipH="1">
              <a:off x="84" y="3774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0" name="AutoShape 12"/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1" name="AutoShape 13"/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2" name="AutoShape 14"/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064" name="AutoShape 16"/>
          <p:cNvSpPr>
            <a:spLocks noChangeArrowheads="1"/>
          </p:cNvSpPr>
          <p:nvPr/>
        </p:nvSpPr>
        <p:spPr bwMode="auto">
          <a:xfrm flipH="1">
            <a:off x="547688" y="1703388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065" name="Oval 17"/>
          <p:cNvSpPr>
            <a:spLocks noChangeArrowheads="1"/>
          </p:cNvSpPr>
          <p:nvPr/>
        </p:nvSpPr>
        <p:spPr bwMode="auto">
          <a:xfrm>
            <a:off x="460375" y="17065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463550" y="1912938"/>
            <a:ext cx="1905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067" name="Oval 19"/>
          <p:cNvSpPr>
            <a:spLocks noChangeArrowheads="1"/>
          </p:cNvSpPr>
          <p:nvPr/>
        </p:nvSpPr>
        <p:spPr bwMode="auto">
          <a:xfrm>
            <a:off x="9209088" y="1676400"/>
            <a:ext cx="304800" cy="274638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457200" y="1739900"/>
            <a:ext cx="875188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2069" name="Group 21"/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2070" name="AutoShape 22"/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1" name="AutoShape 23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2" name="AutoShape 24"/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3" name="AutoShape 25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4" name="AutoShape 26"/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5" name="AutoShape 27"/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6" name="Freeform 28"/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7" name="Freeform 29"/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60 h 264"/>
                <a:gd name="T2" fmla="*/ 1 w 457"/>
                <a:gd name="T3" fmla="*/ 0 h 264"/>
                <a:gd name="T4" fmla="*/ 0 w 457"/>
                <a:gd name="T5" fmla="*/ 264 h 264"/>
                <a:gd name="T6" fmla="*/ 457 w 457"/>
                <a:gd name="T7" fmla="*/ 26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80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814388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82" name="Rectangle 3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4113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CN"/>
          </a:p>
        </p:txBody>
      </p:sp>
      <p:sp>
        <p:nvSpPr>
          <p:cNvPr id="2083" name="Rectangle 3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2513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2084" name="Rectangle 3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C22900EF-2B76-450F-863B-E68200C4998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5" grpId="0" animBg="1" autoUpdateAnimBg="0"/>
      <p:bldP spid="2067" grpId="0" animBg="1" autoUpdateAnimBg="0"/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4.emf"/><Relationship Id="rId18" Type="http://schemas.openxmlformats.org/officeDocument/2006/relationships/oleObject" Target="../embeddings/oleObject7.bin"/><Relationship Id="rId3" Type="http://schemas.openxmlformats.org/officeDocument/2006/relationships/audio" Target="../media/audio1.wav"/><Relationship Id="rId21" Type="http://schemas.openxmlformats.org/officeDocument/2006/relationships/image" Target="../media/image8.emf"/><Relationship Id="rId7" Type="http://schemas.openxmlformats.org/officeDocument/2006/relationships/image" Target="../media/image1.e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.bin"/><Relationship Id="rId20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.emf"/><Relationship Id="rId5" Type="http://schemas.openxmlformats.org/officeDocument/2006/relationships/audio" Target="../media/audio2.wav"/><Relationship Id="rId15" Type="http://schemas.openxmlformats.org/officeDocument/2006/relationships/image" Target="../media/image5.emf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7.emf"/><Relationship Id="rId4" Type="http://schemas.openxmlformats.org/officeDocument/2006/relationships/audio" Target="../media/audio3.wav"/><Relationship Id="rId9" Type="http://schemas.openxmlformats.org/officeDocument/2006/relationships/image" Target="../media/image2.emf"/><Relationship Id="rId1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1.e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4.e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audio" Target="../media/audio3.wav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7.e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104" y="627757"/>
            <a:ext cx="8915400" cy="762000"/>
          </a:xfrm>
        </p:spPr>
        <p:txBody>
          <a:bodyPr/>
          <a:lstStyle/>
          <a:p>
            <a:pPr marL="0" indent="0" algn="ctr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第八章 存储器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和可编程逻辑器件</a:t>
            </a: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992213"/>
            <a:ext cx="8051800" cy="402907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8.1 可编程逻辑器件</a:t>
            </a:r>
            <a:r>
              <a:rPr lang="en-US" altLang="zh-CN" sz="4000" dirty="0" smtClean="0">
                <a:latin typeface="黑体" pitchFamily="49" charset="-122"/>
                <a:ea typeface="黑体" pitchFamily="49" charset="-122"/>
              </a:rPr>
              <a:t>PLD</a:t>
            </a:r>
            <a:endParaRPr lang="zh-CN" altLang="en-US" sz="4000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8.2 只读存储器</a:t>
            </a:r>
            <a:r>
              <a:rPr lang="en-US" altLang="zh-CN" sz="4000" dirty="0" smtClean="0">
                <a:latin typeface="黑体" pitchFamily="49" charset="-122"/>
                <a:ea typeface="黑体" pitchFamily="49" charset="-122"/>
              </a:rPr>
              <a:t>(ROM)</a:t>
            </a:r>
            <a:endParaRPr lang="zh-CN" altLang="en-US" sz="4000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8.3 随机存储器</a:t>
            </a:r>
            <a:r>
              <a:rPr lang="en-US" altLang="zh-CN" sz="4000" dirty="0" smtClean="0">
                <a:latin typeface="黑体" pitchFamily="49" charset="-122"/>
                <a:ea typeface="黑体" pitchFamily="49" charset="-122"/>
              </a:rPr>
              <a:t>(RAM)</a:t>
            </a:r>
          </a:p>
          <a:p>
            <a:pPr eaLnBrk="1" hangingPunct="1"/>
            <a:r>
              <a:rPr lang="en-US" altLang="zh-CN" sz="4000" dirty="0" smtClean="0">
                <a:latin typeface="黑体" pitchFamily="49" charset="-122"/>
                <a:ea typeface="黑体" pitchFamily="49" charset="-122"/>
              </a:rPr>
              <a:t>8.4 </a:t>
            </a:r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现场可编程门阵列（</a:t>
            </a:r>
            <a:r>
              <a:rPr lang="en-US" altLang="zh-CN" sz="4000" dirty="0" smtClean="0">
                <a:latin typeface="黑体" pitchFamily="49" charset="-122"/>
                <a:ea typeface="黑体" pitchFamily="49" charset="-122"/>
              </a:rPr>
              <a:t>FPGA</a:t>
            </a:r>
            <a:r>
              <a:rPr lang="zh-CN" altLang="en-US" sz="4000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4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1275-3DF1-45B7-B022-F0A59DFE15B5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479804" y="482430"/>
            <a:ext cx="90059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上图是4×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ROM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原理图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。若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32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32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=01，W</a:t>
            </a:r>
            <a:r>
              <a:rPr lang="en-US" altLang="zh-CN" sz="32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为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/>
                <a:ea typeface="黑体" pitchFamily="49" charset="-122"/>
              </a:rPr>
              <a:t>“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/>
                <a:ea typeface="黑体" pitchFamily="49" charset="-122"/>
              </a:rPr>
              <a:t>”。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26035" y="1124744"/>
            <a:ext cx="84561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三极管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V</a:t>
            </a:r>
            <a:r>
              <a:rPr lang="en-US" altLang="zh-CN" sz="32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、V</a:t>
            </a:r>
            <a:r>
              <a:rPr lang="en-US" altLang="zh-CN" sz="32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 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、V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导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通，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r>
              <a:rPr lang="en-US" altLang="zh-CN" sz="32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、F</a:t>
            </a:r>
            <a:r>
              <a:rPr lang="en-US" altLang="zh-CN" sz="32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、F</a:t>
            </a:r>
            <a:r>
              <a:rPr lang="en-US" altLang="zh-CN" sz="32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为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/>
                <a:ea typeface="黑体" pitchFamily="49" charset="-122"/>
              </a:rPr>
              <a:t>“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/>
                <a:ea typeface="黑体" pitchFamily="49" charset="-122"/>
              </a:rPr>
              <a:t>”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</a:t>
            </a:r>
            <a:endParaRPr lang="zh-CN" altLang="en-US" sz="320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26035" y="1743725"/>
            <a:ext cx="5124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而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V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截止，故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输出为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/>
                <a:ea typeface="黑体" pitchFamily="49" charset="-122"/>
              </a:rPr>
              <a:t>“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/>
                <a:ea typeface="黑体" pitchFamily="49" charset="-122"/>
              </a:rPr>
              <a:t>”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grpSp>
        <p:nvGrpSpPr>
          <p:cNvPr id="59405" name="Group 13"/>
          <p:cNvGrpSpPr>
            <a:grpSpLocks/>
          </p:cNvGrpSpPr>
          <p:nvPr/>
        </p:nvGrpSpPr>
        <p:grpSpPr bwMode="auto">
          <a:xfrm>
            <a:off x="405053" y="2815526"/>
            <a:ext cx="8366125" cy="584200"/>
            <a:chOff x="249" y="1248"/>
            <a:chExt cx="5270" cy="368"/>
          </a:xfrm>
        </p:grpSpPr>
        <p:sp>
          <p:nvSpPr>
            <p:cNvPr id="59399" name="Rectangle 7"/>
            <p:cNvSpPr>
              <a:spLocks noChangeArrowheads="1"/>
            </p:cNvSpPr>
            <p:nvPr/>
          </p:nvSpPr>
          <p:spPr bwMode="auto">
            <a:xfrm>
              <a:off x="249" y="1248"/>
              <a:ext cx="270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字线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和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位线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之间构成逻</a:t>
              </a:r>
            </a:p>
          </p:txBody>
        </p:sp>
        <p:sp>
          <p:nvSpPr>
            <p:cNvPr id="59400" name="Rectangle 8"/>
            <p:cNvSpPr>
              <a:spLocks noChangeArrowheads="1"/>
            </p:cNvSpPr>
            <p:nvPr/>
          </p:nvSpPr>
          <p:spPr bwMode="auto">
            <a:xfrm>
              <a:off x="2818" y="1269"/>
              <a:ext cx="2701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辑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/>
                  <a:ea typeface="黑体" pitchFamily="49" charset="-122"/>
                </a:rPr>
                <a:t>“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或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/>
                  <a:ea typeface="黑体" pitchFamily="49" charset="-122"/>
                </a:rPr>
                <a:t>”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的关系。故：</a:t>
              </a:r>
            </a:p>
          </p:txBody>
        </p:sp>
      </p:grp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533400" y="3569285"/>
            <a:ext cx="16002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+W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533400" y="4318889"/>
            <a:ext cx="10604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=W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561273" y="5030568"/>
            <a:ext cx="2679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+W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+W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+W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sz="320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561273" y="5873899"/>
            <a:ext cx="2139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+W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+W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sz="320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1275-3DF1-45B7-B022-F0A59DFE15B5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9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1" grpId="0" build="p" autoUpdateAnimBg="0"/>
      <p:bldP spid="59402" grpId="0" build="p" autoUpdateAnimBg="0"/>
      <p:bldP spid="59403" grpId="0" build="p" autoUpdateAnimBg="0"/>
      <p:bldP spid="59404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46" name="Rectangle 30"/>
          <p:cNvSpPr>
            <a:spLocks noChangeArrowheads="1"/>
          </p:cNvSpPr>
          <p:nvPr/>
        </p:nvSpPr>
        <p:spPr bwMode="auto">
          <a:xfrm>
            <a:off x="222250" y="491827"/>
            <a:ext cx="81868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根据地址译码器的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功能，写出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字线的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表达式: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60458" name="Group 42"/>
          <p:cNvGrpSpPr>
            <a:grpSpLocks/>
          </p:cNvGrpSpPr>
          <p:nvPr/>
        </p:nvGrpSpPr>
        <p:grpSpPr bwMode="auto">
          <a:xfrm>
            <a:off x="457200" y="1330027"/>
            <a:ext cx="8024813" cy="658813"/>
            <a:chOff x="288" y="624"/>
            <a:chExt cx="5055" cy="415"/>
          </a:xfrm>
        </p:grpSpPr>
        <p:graphicFrame>
          <p:nvGraphicFramePr>
            <p:cNvPr id="60449" name="Object 33"/>
            <p:cNvGraphicFramePr>
              <a:graphicFrameLocks noChangeAspect="1"/>
            </p:cNvGraphicFramePr>
            <p:nvPr/>
          </p:nvGraphicFramePr>
          <p:xfrm>
            <a:off x="288" y="672"/>
            <a:ext cx="1141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347" name="Equation" r:id="rId6" imgW="1244880" imgH="393840" progId="Equation.3">
                    <p:embed/>
                  </p:oleObj>
                </mc:Choice>
                <mc:Fallback>
                  <p:oleObj name="Equation" r:id="rId6" imgW="1244880" imgH="393840" progId="Equation.3">
                    <p:embed/>
                    <p:pic>
                      <p:nvPicPr>
                        <p:cNvPr id="0" name="Picture 2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672"/>
                          <a:ext cx="1141" cy="3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50" name="Object 34"/>
            <p:cNvGraphicFramePr>
              <a:graphicFrameLocks noChangeAspect="1"/>
            </p:cNvGraphicFramePr>
            <p:nvPr/>
          </p:nvGraphicFramePr>
          <p:xfrm>
            <a:off x="1824" y="672"/>
            <a:ext cx="956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348" name="Equation" r:id="rId8" imgW="1041480" imgH="393840" progId="Equation.3">
                    <p:embed/>
                  </p:oleObj>
                </mc:Choice>
                <mc:Fallback>
                  <p:oleObj name="Equation" r:id="rId8" imgW="1041480" imgH="393840" progId="Equation.3">
                    <p:embed/>
                    <p:pic>
                      <p:nvPicPr>
                        <p:cNvPr id="0" name="Picture 2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672"/>
                          <a:ext cx="956" cy="3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51" name="Object 35"/>
            <p:cNvGraphicFramePr>
              <a:graphicFrameLocks noChangeAspect="1"/>
            </p:cNvGraphicFramePr>
            <p:nvPr/>
          </p:nvGraphicFramePr>
          <p:xfrm>
            <a:off x="3072" y="624"/>
            <a:ext cx="1031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349" name="Equation" r:id="rId10" imgW="1117800" imgH="393840" progId="Equation.3">
                    <p:embed/>
                  </p:oleObj>
                </mc:Choice>
                <mc:Fallback>
                  <p:oleObj name="Equation" r:id="rId10" imgW="1117800" imgH="393840" progId="Equation.3">
                    <p:embed/>
                    <p:pic>
                      <p:nvPicPr>
                        <p:cNvPr id="0" name="Picture 2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624"/>
                          <a:ext cx="1031" cy="3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52" name="Object 36"/>
            <p:cNvGraphicFramePr>
              <a:graphicFrameLocks noChangeAspect="1"/>
            </p:cNvGraphicFramePr>
            <p:nvPr/>
          </p:nvGraphicFramePr>
          <p:xfrm>
            <a:off x="4368" y="624"/>
            <a:ext cx="975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350" name="Equation" r:id="rId12" imgW="1067040" imgH="355680" progId="Equation.3">
                    <p:embed/>
                  </p:oleObj>
                </mc:Choice>
                <mc:Fallback>
                  <p:oleObj name="Equation" r:id="rId12" imgW="1067040" imgH="355680" progId="Equation.3">
                    <p:embed/>
                    <p:pic>
                      <p:nvPicPr>
                        <p:cNvPr id="0" name="Picture 2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624"/>
                          <a:ext cx="975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453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203201"/>
              </p:ext>
            </p:extLst>
          </p:nvPr>
        </p:nvGraphicFramePr>
        <p:xfrm>
          <a:off x="457200" y="3216299"/>
          <a:ext cx="27463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51" name="Equation" r:id="rId14" imgW="1892880" imgH="393840" progId="Equation.3">
                  <p:embed/>
                </p:oleObj>
              </mc:Choice>
              <mc:Fallback>
                <p:oleObj name="Equation" r:id="rId14" imgW="1892880" imgH="393840" progId="Equation.3">
                  <p:embed/>
                  <p:pic>
                    <p:nvPicPr>
                      <p:cNvPr id="0" name="Picture 2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16299"/>
                        <a:ext cx="2746375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54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183723"/>
              </p:ext>
            </p:extLst>
          </p:nvPr>
        </p:nvGraphicFramePr>
        <p:xfrm>
          <a:off x="457200" y="4054499"/>
          <a:ext cx="172243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52" name="Equation" r:id="rId16" imgW="1181520" imgH="393840" progId="Equation.3">
                  <p:embed/>
                </p:oleObj>
              </mc:Choice>
              <mc:Fallback>
                <p:oleObj name="Equation" r:id="rId16" imgW="1181520" imgH="393840" progId="Equation.3">
                  <p:embed/>
                  <p:pic>
                    <p:nvPicPr>
                      <p:cNvPr id="0" name="Picture 2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054499"/>
                        <a:ext cx="1722438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55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658405"/>
              </p:ext>
            </p:extLst>
          </p:nvPr>
        </p:nvGraphicFramePr>
        <p:xfrm>
          <a:off x="381000" y="4816499"/>
          <a:ext cx="48498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53" name="Equation" r:id="rId18" imgW="3353400" imgH="393840" progId="Equation.3">
                  <p:embed/>
                </p:oleObj>
              </mc:Choice>
              <mc:Fallback>
                <p:oleObj name="Equation" r:id="rId18" imgW="3353400" imgH="393840" progId="Equation.3">
                  <p:embed/>
                  <p:pic>
                    <p:nvPicPr>
                      <p:cNvPr id="0" name="Picture 2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816499"/>
                        <a:ext cx="4849813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56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60577"/>
              </p:ext>
            </p:extLst>
          </p:nvPr>
        </p:nvGraphicFramePr>
        <p:xfrm>
          <a:off x="381000" y="5654699"/>
          <a:ext cx="35941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54" name="Equation" r:id="rId20" imgW="2477160" imgH="393840" progId="Equation.3">
                  <p:embed/>
                </p:oleObj>
              </mc:Choice>
              <mc:Fallback>
                <p:oleObj name="Equation" r:id="rId20" imgW="2477160" imgH="393840" progId="Equation.3">
                  <p:embed/>
                  <p:pic>
                    <p:nvPicPr>
                      <p:cNvPr id="0" name="Picture 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654699"/>
                        <a:ext cx="359410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57" name="Rectangle 41"/>
          <p:cNvSpPr>
            <a:spLocks noChangeArrowheads="1"/>
          </p:cNvSpPr>
          <p:nvPr/>
        </p:nvSpPr>
        <p:spPr bwMode="auto">
          <a:xfrm>
            <a:off x="381000" y="2454299"/>
            <a:ext cx="3092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代入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～ F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得: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1275-3DF1-45B7-B022-F0A59DFE15B5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04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0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5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1907356" y="304800"/>
            <a:ext cx="617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1907356" y="762000"/>
            <a:ext cx="617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>
            <a:off x="1907356" y="1295400"/>
            <a:ext cx="617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1907356" y="1752600"/>
            <a:ext cx="617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7241356" y="2524125"/>
            <a:ext cx="685800" cy="914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7241356" y="3581400"/>
            <a:ext cx="685800" cy="914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7241356" y="4657725"/>
            <a:ext cx="685800" cy="914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7241356" y="5648325"/>
            <a:ext cx="685800" cy="914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5717356" y="1990725"/>
            <a:ext cx="990600" cy="533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3" name="Rectangle 13"/>
          <p:cNvSpPr>
            <a:spLocks noChangeArrowheads="1"/>
          </p:cNvSpPr>
          <p:nvPr/>
        </p:nvSpPr>
        <p:spPr bwMode="auto">
          <a:xfrm>
            <a:off x="4345756" y="1990725"/>
            <a:ext cx="990600" cy="533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3050356" y="1990725"/>
            <a:ext cx="990600" cy="533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1907356" y="1990725"/>
            <a:ext cx="990600" cy="533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6" name="Line 16"/>
          <p:cNvSpPr>
            <a:spLocks noChangeShapeType="1"/>
          </p:cNvSpPr>
          <p:nvPr/>
        </p:nvSpPr>
        <p:spPr bwMode="auto">
          <a:xfrm>
            <a:off x="2135956" y="304800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57" name="Line 17"/>
          <p:cNvSpPr>
            <a:spLocks noChangeShapeType="1"/>
          </p:cNvSpPr>
          <p:nvPr/>
        </p:nvSpPr>
        <p:spPr bwMode="auto">
          <a:xfrm>
            <a:off x="2593156" y="12954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59" name="Line 19"/>
          <p:cNvSpPr>
            <a:spLocks noChangeShapeType="1"/>
          </p:cNvSpPr>
          <p:nvPr/>
        </p:nvSpPr>
        <p:spPr bwMode="auto">
          <a:xfrm flipV="1">
            <a:off x="3355156" y="304800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60" name="Line 20"/>
          <p:cNvSpPr>
            <a:spLocks noChangeShapeType="1"/>
          </p:cNvSpPr>
          <p:nvPr/>
        </p:nvSpPr>
        <p:spPr bwMode="auto">
          <a:xfrm flipV="1">
            <a:off x="3736156" y="1752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61" name="Line 21"/>
          <p:cNvSpPr>
            <a:spLocks noChangeShapeType="1"/>
          </p:cNvSpPr>
          <p:nvPr/>
        </p:nvSpPr>
        <p:spPr bwMode="auto">
          <a:xfrm flipV="1">
            <a:off x="4650556" y="762000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62" name="Line 22"/>
          <p:cNvSpPr>
            <a:spLocks noChangeShapeType="1"/>
          </p:cNvSpPr>
          <p:nvPr/>
        </p:nvSpPr>
        <p:spPr bwMode="auto">
          <a:xfrm flipV="1">
            <a:off x="5107756" y="12954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63" name="Line 23"/>
          <p:cNvSpPr>
            <a:spLocks noChangeShapeType="1"/>
          </p:cNvSpPr>
          <p:nvPr/>
        </p:nvSpPr>
        <p:spPr bwMode="auto">
          <a:xfrm flipV="1">
            <a:off x="6022156" y="685800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64" name="Line 24"/>
          <p:cNvSpPr>
            <a:spLocks noChangeShapeType="1"/>
          </p:cNvSpPr>
          <p:nvPr/>
        </p:nvSpPr>
        <p:spPr bwMode="auto">
          <a:xfrm flipV="1">
            <a:off x="6403156" y="1752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66" name="Line 26"/>
          <p:cNvSpPr>
            <a:spLocks noChangeShapeType="1"/>
          </p:cNvSpPr>
          <p:nvPr/>
        </p:nvSpPr>
        <p:spPr bwMode="auto">
          <a:xfrm>
            <a:off x="3583756" y="2514600"/>
            <a:ext cx="0" cy="396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67" name="Line 27"/>
          <p:cNvSpPr>
            <a:spLocks noChangeShapeType="1"/>
          </p:cNvSpPr>
          <p:nvPr/>
        </p:nvSpPr>
        <p:spPr bwMode="auto">
          <a:xfrm>
            <a:off x="4802956" y="2514600"/>
            <a:ext cx="0" cy="403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68" name="Line 28"/>
          <p:cNvSpPr>
            <a:spLocks noChangeShapeType="1"/>
          </p:cNvSpPr>
          <p:nvPr/>
        </p:nvSpPr>
        <p:spPr bwMode="auto">
          <a:xfrm>
            <a:off x="6174556" y="2514600"/>
            <a:ext cx="0" cy="419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69" name="Line 29"/>
          <p:cNvSpPr>
            <a:spLocks noChangeShapeType="1"/>
          </p:cNvSpPr>
          <p:nvPr/>
        </p:nvSpPr>
        <p:spPr bwMode="auto">
          <a:xfrm>
            <a:off x="2364556" y="2819400"/>
            <a:ext cx="487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70" name="Line 30"/>
          <p:cNvSpPr>
            <a:spLocks noChangeShapeType="1"/>
          </p:cNvSpPr>
          <p:nvPr/>
        </p:nvSpPr>
        <p:spPr bwMode="auto">
          <a:xfrm>
            <a:off x="3583756" y="3124200"/>
            <a:ext cx="3657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71" name="Line 31"/>
          <p:cNvSpPr>
            <a:spLocks noChangeShapeType="1"/>
          </p:cNvSpPr>
          <p:nvPr/>
        </p:nvSpPr>
        <p:spPr bwMode="auto">
          <a:xfrm flipH="1">
            <a:off x="2364556" y="3810000"/>
            <a:ext cx="487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72" name="Line 32"/>
          <p:cNvSpPr>
            <a:spLocks noChangeShapeType="1"/>
          </p:cNvSpPr>
          <p:nvPr/>
        </p:nvSpPr>
        <p:spPr bwMode="auto">
          <a:xfrm flipH="1">
            <a:off x="6631756" y="41148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74" name="Line 34"/>
          <p:cNvSpPr>
            <a:spLocks noChangeShapeType="1"/>
          </p:cNvSpPr>
          <p:nvPr/>
        </p:nvSpPr>
        <p:spPr bwMode="auto">
          <a:xfrm>
            <a:off x="6479356" y="43434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75" name="Line 35"/>
          <p:cNvSpPr>
            <a:spLocks noChangeShapeType="1"/>
          </p:cNvSpPr>
          <p:nvPr/>
        </p:nvSpPr>
        <p:spPr bwMode="auto">
          <a:xfrm>
            <a:off x="6631756" y="4114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76" name="Line 36"/>
          <p:cNvSpPr>
            <a:spLocks noChangeShapeType="1"/>
          </p:cNvSpPr>
          <p:nvPr/>
        </p:nvSpPr>
        <p:spPr bwMode="auto">
          <a:xfrm flipH="1">
            <a:off x="2364556" y="4800600"/>
            <a:ext cx="487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77" name="Line 37"/>
          <p:cNvSpPr>
            <a:spLocks noChangeShapeType="1"/>
          </p:cNvSpPr>
          <p:nvPr/>
        </p:nvSpPr>
        <p:spPr bwMode="auto">
          <a:xfrm flipH="1">
            <a:off x="3583756" y="5029200"/>
            <a:ext cx="3657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78" name="Line 38"/>
          <p:cNvSpPr>
            <a:spLocks noChangeShapeType="1"/>
          </p:cNvSpPr>
          <p:nvPr/>
        </p:nvSpPr>
        <p:spPr bwMode="auto">
          <a:xfrm flipH="1">
            <a:off x="4802956" y="5181600"/>
            <a:ext cx="2438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79" name="Line 39"/>
          <p:cNvSpPr>
            <a:spLocks noChangeShapeType="1"/>
          </p:cNvSpPr>
          <p:nvPr/>
        </p:nvSpPr>
        <p:spPr bwMode="auto">
          <a:xfrm flipH="1">
            <a:off x="6174556" y="5410200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80" name="Line 40"/>
          <p:cNvSpPr>
            <a:spLocks noChangeShapeType="1"/>
          </p:cNvSpPr>
          <p:nvPr/>
        </p:nvSpPr>
        <p:spPr bwMode="auto">
          <a:xfrm flipH="1">
            <a:off x="3583756" y="5867400"/>
            <a:ext cx="3657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81" name="Line 41"/>
          <p:cNvSpPr>
            <a:spLocks noChangeShapeType="1"/>
          </p:cNvSpPr>
          <p:nvPr/>
        </p:nvSpPr>
        <p:spPr bwMode="auto">
          <a:xfrm flipH="1">
            <a:off x="4802956" y="6096000"/>
            <a:ext cx="2438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82" name="Line 42"/>
          <p:cNvSpPr>
            <a:spLocks noChangeShapeType="1"/>
          </p:cNvSpPr>
          <p:nvPr/>
        </p:nvSpPr>
        <p:spPr bwMode="auto">
          <a:xfrm flipH="1">
            <a:off x="6174556" y="6400800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83" name="Line 43"/>
          <p:cNvSpPr>
            <a:spLocks noChangeShapeType="1"/>
          </p:cNvSpPr>
          <p:nvPr/>
        </p:nvSpPr>
        <p:spPr bwMode="auto">
          <a:xfrm>
            <a:off x="7927156" y="298132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84" name="Line 44"/>
          <p:cNvSpPr>
            <a:spLocks noChangeShapeType="1"/>
          </p:cNvSpPr>
          <p:nvPr/>
        </p:nvSpPr>
        <p:spPr bwMode="auto">
          <a:xfrm>
            <a:off x="7927156" y="40386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85" name="Line 45"/>
          <p:cNvSpPr>
            <a:spLocks noChangeShapeType="1"/>
          </p:cNvSpPr>
          <p:nvPr/>
        </p:nvSpPr>
        <p:spPr bwMode="auto">
          <a:xfrm>
            <a:off x="7927156" y="5114925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86" name="Line 46"/>
          <p:cNvSpPr>
            <a:spLocks noChangeShapeType="1"/>
          </p:cNvSpPr>
          <p:nvPr/>
        </p:nvSpPr>
        <p:spPr bwMode="auto">
          <a:xfrm>
            <a:off x="7927156" y="610552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87" name="Oval 47"/>
          <p:cNvSpPr>
            <a:spLocks noChangeArrowheads="1"/>
          </p:cNvSpPr>
          <p:nvPr/>
        </p:nvSpPr>
        <p:spPr bwMode="auto">
          <a:xfrm>
            <a:off x="2059756" y="2286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8" name="Oval 48"/>
          <p:cNvSpPr>
            <a:spLocks noChangeArrowheads="1"/>
          </p:cNvSpPr>
          <p:nvPr/>
        </p:nvSpPr>
        <p:spPr bwMode="auto">
          <a:xfrm>
            <a:off x="2516956" y="12192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9" name="Oval 49"/>
          <p:cNvSpPr>
            <a:spLocks noChangeArrowheads="1"/>
          </p:cNvSpPr>
          <p:nvPr/>
        </p:nvSpPr>
        <p:spPr bwMode="auto">
          <a:xfrm>
            <a:off x="3278956" y="2286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0" name="Oval 50"/>
          <p:cNvSpPr>
            <a:spLocks noChangeArrowheads="1"/>
          </p:cNvSpPr>
          <p:nvPr/>
        </p:nvSpPr>
        <p:spPr bwMode="auto">
          <a:xfrm>
            <a:off x="4574356" y="6858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1" name="Oval 51"/>
          <p:cNvSpPr>
            <a:spLocks noChangeArrowheads="1"/>
          </p:cNvSpPr>
          <p:nvPr/>
        </p:nvSpPr>
        <p:spPr bwMode="auto">
          <a:xfrm>
            <a:off x="3659956" y="16764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2" name="Oval 52"/>
          <p:cNvSpPr>
            <a:spLocks noChangeArrowheads="1"/>
          </p:cNvSpPr>
          <p:nvPr/>
        </p:nvSpPr>
        <p:spPr bwMode="auto">
          <a:xfrm>
            <a:off x="5031556" y="12192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3" name="Oval 53"/>
          <p:cNvSpPr>
            <a:spLocks noChangeArrowheads="1"/>
          </p:cNvSpPr>
          <p:nvPr/>
        </p:nvSpPr>
        <p:spPr bwMode="auto">
          <a:xfrm>
            <a:off x="5945956" y="6858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4" name="Oval 54"/>
          <p:cNvSpPr>
            <a:spLocks noChangeArrowheads="1"/>
          </p:cNvSpPr>
          <p:nvPr/>
        </p:nvSpPr>
        <p:spPr bwMode="auto">
          <a:xfrm>
            <a:off x="6326956" y="16764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5" name="Oval 55"/>
          <p:cNvSpPr>
            <a:spLocks noChangeArrowheads="1"/>
          </p:cNvSpPr>
          <p:nvPr/>
        </p:nvSpPr>
        <p:spPr bwMode="auto">
          <a:xfrm>
            <a:off x="2288356" y="27432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6" name="Oval 56"/>
          <p:cNvSpPr>
            <a:spLocks noChangeArrowheads="1"/>
          </p:cNvSpPr>
          <p:nvPr/>
        </p:nvSpPr>
        <p:spPr bwMode="auto">
          <a:xfrm>
            <a:off x="3507556" y="30480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7" name="Oval 57"/>
          <p:cNvSpPr>
            <a:spLocks noChangeArrowheads="1"/>
          </p:cNvSpPr>
          <p:nvPr/>
        </p:nvSpPr>
        <p:spPr bwMode="auto">
          <a:xfrm>
            <a:off x="2288356" y="37338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8" name="Oval 58"/>
          <p:cNvSpPr>
            <a:spLocks noChangeArrowheads="1"/>
          </p:cNvSpPr>
          <p:nvPr/>
        </p:nvSpPr>
        <p:spPr bwMode="auto">
          <a:xfrm>
            <a:off x="2288356" y="47244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9" name="Oval 59"/>
          <p:cNvSpPr>
            <a:spLocks noChangeArrowheads="1"/>
          </p:cNvSpPr>
          <p:nvPr/>
        </p:nvSpPr>
        <p:spPr bwMode="auto">
          <a:xfrm>
            <a:off x="3507556" y="49530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0" name="Oval 60"/>
          <p:cNvSpPr>
            <a:spLocks noChangeArrowheads="1"/>
          </p:cNvSpPr>
          <p:nvPr/>
        </p:nvSpPr>
        <p:spPr bwMode="auto">
          <a:xfrm>
            <a:off x="3507556" y="57912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1" name="Oval 61"/>
          <p:cNvSpPr>
            <a:spLocks noChangeArrowheads="1"/>
          </p:cNvSpPr>
          <p:nvPr/>
        </p:nvSpPr>
        <p:spPr bwMode="auto">
          <a:xfrm>
            <a:off x="4726756" y="51054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2" name="Oval 62"/>
          <p:cNvSpPr>
            <a:spLocks noChangeArrowheads="1"/>
          </p:cNvSpPr>
          <p:nvPr/>
        </p:nvSpPr>
        <p:spPr bwMode="auto">
          <a:xfrm>
            <a:off x="4726756" y="60198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3" name="Oval 63"/>
          <p:cNvSpPr>
            <a:spLocks noChangeArrowheads="1"/>
          </p:cNvSpPr>
          <p:nvPr/>
        </p:nvSpPr>
        <p:spPr bwMode="auto">
          <a:xfrm>
            <a:off x="6098356" y="53340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4" name="Oval 64"/>
          <p:cNvSpPr>
            <a:spLocks noChangeArrowheads="1"/>
          </p:cNvSpPr>
          <p:nvPr/>
        </p:nvSpPr>
        <p:spPr bwMode="auto">
          <a:xfrm>
            <a:off x="6098356" y="63246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5" name="Rectangle 65"/>
          <p:cNvSpPr>
            <a:spLocks noChangeArrowheads="1"/>
          </p:cNvSpPr>
          <p:nvPr/>
        </p:nvSpPr>
        <p:spPr bwMode="auto">
          <a:xfrm>
            <a:off x="1373956" y="152400"/>
            <a:ext cx="620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en-US" altLang="zh-CN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506" name="Rectangle 66"/>
          <p:cNvSpPr>
            <a:spLocks noChangeArrowheads="1"/>
          </p:cNvSpPr>
          <p:nvPr/>
        </p:nvSpPr>
        <p:spPr bwMode="auto">
          <a:xfrm>
            <a:off x="1373956" y="533400"/>
            <a:ext cx="60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508" name="Line 68"/>
          <p:cNvSpPr>
            <a:spLocks noChangeShapeType="1"/>
          </p:cNvSpPr>
          <p:nvPr/>
        </p:nvSpPr>
        <p:spPr bwMode="auto">
          <a:xfrm>
            <a:off x="2364556" y="2514600"/>
            <a:ext cx="0" cy="388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09" name="Line 69"/>
          <p:cNvSpPr>
            <a:spLocks noChangeShapeType="1"/>
          </p:cNvSpPr>
          <p:nvPr/>
        </p:nvSpPr>
        <p:spPr bwMode="auto">
          <a:xfrm>
            <a:off x="1450156" y="2286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10" name="Rectangle 70"/>
          <p:cNvSpPr>
            <a:spLocks noChangeArrowheads="1"/>
          </p:cNvSpPr>
          <p:nvPr/>
        </p:nvSpPr>
        <p:spPr bwMode="auto">
          <a:xfrm>
            <a:off x="1373956" y="10668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511" name="Line 71"/>
          <p:cNvSpPr>
            <a:spLocks noChangeShapeType="1"/>
          </p:cNvSpPr>
          <p:nvPr/>
        </p:nvSpPr>
        <p:spPr bwMode="auto">
          <a:xfrm>
            <a:off x="1450156" y="1143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12" name="Rectangle 72"/>
          <p:cNvSpPr>
            <a:spLocks noChangeArrowheads="1"/>
          </p:cNvSpPr>
          <p:nvPr/>
        </p:nvSpPr>
        <p:spPr bwMode="auto">
          <a:xfrm>
            <a:off x="1373956" y="14478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513" name="Rectangle 73"/>
          <p:cNvSpPr>
            <a:spLocks noChangeArrowheads="1"/>
          </p:cNvSpPr>
          <p:nvPr/>
        </p:nvSpPr>
        <p:spPr bwMode="auto">
          <a:xfrm>
            <a:off x="2364556" y="24384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W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514" name="Rectangle 74"/>
          <p:cNvSpPr>
            <a:spLocks noChangeArrowheads="1"/>
          </p:cNvSpPr>
          <p:nvPr/>
        </p:nvSpPr>
        <p:spPr bwMode="auto">
          <a:xfrm>
            <a:off x="3583756" y="24384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W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515" name="Rectangle 75"/>
          <p:cNvSpPr>
            <a:spLocks noChangeArrowheads="1"/>
          </p:cNvSpPr>
          <p:nvPr/>
        </p:nvSpPr>
        <p:spPr bwMode="auto">
          <a:xfrm>
            <a:off x="4802956" y="24384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W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516" name="Rectangle 76"/>
          <p:cNvSpPr>
            <a:spLocks noChangeArrowheads="1"/>
          </p:cNvSpPr>
          <p:nvPr/>
        </p:nvSpPr>
        <p:spPr bwMode="auto">
          <a:xfrm>
            <a:off x="6174556" y="24384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W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sz="3200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517" name="Rectangle 77"/>
          <p:cNvSpPr>
            <a:spLocks noChangeArrowheads="1"/>
          </p:cNvSpPr>
          <p:nvPr/>
        </p:nvSpPr>
        <p:spPr bwMode="auto">
          <a:xfrm>
            <a:off x="8155756" y="24384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518" name="Rectangle 78"/>
          <p:cNvSpPr>
            <a:spLocks noChangeArrowheads="1"/>
          </p:cNvSpPr>
          <p:nvPr/>
        </p:nvSpPr>
        <p:spPr bwMode="auto">
          <a:xfrm>
            <a:off x="8079556" y="34194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519" name="Rectangle 79"/>
          <p:cNvSpPr>
            <a:spLocks noChangeArrowheads="1"/>
          </p:cNvSpPr>
          <p:nvPr/>
        </p:nvSpPr>
        <p:spPr bwMode="auto">
          <a:xfrm>
            <a:off x="8079556" y="44958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520" name="Rectangle 80"/>
          <p:cNvSpPr>
            <a:spLocks noChangeArrowheads="1"/>
          </p:cNvSpPr>
          <p:nvPr/>
        </p:nvSpPr>
        <p:spPr bwMode="auto">
          <a:xfrm>
            <a:off x="8003356" y="54864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sz="3200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521" name="Rectangle 81"/>
          <p:cNvSpPr>
            <a:spLocks noChangeArrowheads="1"/>
          </p:cNvSpPr>
          <p:nvPr/>
        </p:nvSpPr>
        <p:spPr bwMode="auto">
          <a:xfrm>
            <a:off x="7241356" y="2667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≥1</a:t>
            </a:r>
            <a:endParaRPr lang="zh-CN" altLang="en-US" sz="3200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522" name="Rectangle 82"/>
          <p:cNvSpPr>
            <a:spLocks noChangeArrowheads="1"/>
          </p:cNvSpPr>
          <p:nvPr/>
        </p:nvSpPr>
        <p:spPr bwMode="auto">
          <a:xfrm>
            <a:off x="7241356" y="37242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≥1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523" name="Rectangle 83"/>
          <p:cNvSpPr>
            <a:spLocks noChangeArrowheads="1"/>
          </p:cNvSpPr>
          <p:nvPr/>
        </p:nvSpPr>
        <p:spPr bwMode="auto">
          <a:xfrm>
            <a:off x="7241356" y="4800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≥1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524" name="Rectangle 84"/>
          <p:cNvSpPr>
            <a:spLocks noChangeArrowheads="1"/>
          </p:cNvSpPr>
          <p:nvPr/>
        </p:nvSpPr>
        <p:spPr bwMode="auto">
          <a:xfrm>
            <a:off x="7241356" y="5715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≥1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525" name="Rectangle 85"/>
          <p:cNvSpPr>
            <a:spLocks noChangeArrowheads="1"/>
          </p:cNvSpPr>
          <p:nvPr/>
        </p:nvSpPr>
        <p:spPr bwMode="auto">
          <a:xfrm>
            <a:off x="2135956" y="1905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&amp;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526" name="Rectangle 86"/>
          <p:cNvSpPr>
            <a:spLocks noChangeArrowheads="1"/>
          </p:cNvSpPr>
          <p:nvPr/>
        </p:nvSpPr>
        <p:spPr bwMode="auto">
          <a:xfrm>
            <a:off x="3278956" y="1905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&amp;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527" name="Rectangle 87"/>
          <p:cNvSpPr>
            <a:spLocks noChangeArrowheads="1"/>
          </p:cNvSpPr>
          <p:nvPr/>
        </p:nvSpPr>
        <p:spPr bwMode="auto">
          <a:xfrm>
            <a:off x="4650556" y="1905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&amp;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528" name="Rectangle 88"/>
          <p:cNvSpPr>
            <a:spLocks noChangeArrowheads="1"/>
          </p:cNvSpPr>
          <p:nvPr/>
        </p:nvSpPr>
        <p:spPr bwMode="auto">
          <a:xfrm>
            <a:off x="5945956" y="1905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&amp;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531" name="Oval 91"/>
          <p:cNvSpPr>
            <a:spLocks noChangeArrowheads="1"/>
          </p:cNvSpPr>
          <p:nvPr/>
        </p:nvSpPr>
        <p:spPr bwMode="auto">
          <a:xfrm>
            <a:off x="6242819" y="3860800"/>
            <a:ext cx="827087" cy="792163"/>
          </a:xfrm>
          <a:prstGeom prst="ellipse">
            <a:avLst/>
          </a:prstGeom>
          <a:noFill/>
          <a:ln w="25400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灯片编号占位符 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1275-3DF1-45B7-B022-F0A59DFE15B5}" type="slidenum">
              <a:rPr lang="zh-CN" altLang="en-US" smtClean="0"/>
              <a:pPr/>
              <a:t>12</a:t>
            </a:fld>
            <a:endParaRPr lang="en-US" altLang="zh-CN"/>
          </a:p>
        </p:txBody>
      </p:sp>
      <p:sp>
        <p:nvSpPr>
          <p:cNvPr id="85" name="Rectangle 9"/>
          <p:cNvSpPr>
            <a:spLocks noChangeArrowheads="1"/>
          </p:cNvSpPr>
          <p:nvPr/>
        </p:nvSpPr>
        <p:spPr bwMode="auto">
          <a:xfrm>
            <a:off x="173134" y="3000372"/>
            <a:ext cx="16002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+W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86" name="Rectangle 10"/>
          <p:cNvSpPr>
            <a:spLocks noChangeArrowheads="1"/>
          </p:cNvSpPr>
          <p:nvPr/>
        </p:nvSpPr>
        <p:spPr bwMode="auto">
          <a:xfrm>
            <a:off x="173134" y="3857628"/>
            <a:ext cx="10604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</a:p>
        </p:txBody>
      </p:sp>
      <p:sp>
        <p:nvSpPr>
          <p:cNvPr id="87" name="Rectangle 11"/>
          <p:cNvSpPr>
            <a:spLocks noChangeArrowheads="1"/>
          </p:cNvSpPr>
          <p:nvPr/>
        </p:nvSpPr>
        <p:spPr bwMode="auto">
          <a:xfrm>
            <a:off x="159486" y="4849827"/>
            <a:ext cx="2679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+W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+W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+W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sz="320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8" name="Rectangle 12"/>
          <p:cNvSpPr>
            <a:spLocks noChangeArrowheads="1"/>
          </p:cNvSpPr>
          <p:nvPr/>
        </p:nvSpPr>
        <p:spPr bwMode="auto">
          <a:xfrm>
            <a:off x="162716" y="6000768"/>
            <a:ext cx="2139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+W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+W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sz="320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5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25" name="Group 61"/>
          <p:cNvGrpSpPr>
            <a:grpSpLocks/>
          </p:cNvGrpSpPr>
          <p:nvPr/>
        </p:nvGrpSpPr>
        <p:grpSpPr bwMode="auto">
          <a:xfrm>
            <a:off x="1496888" y="914400"/>
            <a:ext cx="6769100" cy="5791200"/>
            <a:chOff x="816" y="576"/>
            <a:chExt cx="4264" cy="3648"/>
          </a:xfrm>
        </p:grpSpPr>
        <p:sp>
          <p:nvSpPr>
            <p:cNvPr id="62468" name="Line 4"/>
            <p:cNvSpPr>
              <a:spLocks noChangeShapeType="1"/>
            </p:cNvSpPr>
            <p:nvPr/>
          </p:nvSpPr>
          <p:spPr bwMode="auto">
            <a:xfrm>
              <a:off x="1152" y="960"/>
              <a:ext cx="35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69" name="Line 5"/>
            <p:cNvSpPr>
              <a:spLocks noChangeShapeType="1"/>
            </p:cNvSpPr>
            <p:nvPr/>
          </p:nvSpPr>
          <p:spPr bwMode="auto">
            <a:xfrm>
              <a:off x="1152" y="1440"/>
              <a:ext cx="35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70" name="Line 6"/>
            <p:cNvSpPr>
              <a:spLocks noChangeShapeType="1"/>
            </p:cNvSpPr>
            <p:nvPr/>
          </p:nvSpPr>
          <p:spPr bwMode="auto">
            <a:xfrm>
              <a:off x="1152" y="1872"/>
              <a:ext cx="35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71" name="Line 7"/>
            <p:cNvSpPr>
              <a:spLocks noChangeShapeType="1"/>
            </p:cNvSpPr>
            <p:nvPr/>
          </p:nvSpPr>
          <p:spPr bwMode="auto">
            <a:xfrm>
              <a:off x="1152" y="2400"/>
              <a:ext cx="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72" name="Line 8"/>
            <p:cNvSpPr>
              <a:spLocks noChangeShapeType="1"/>
            </p:cNvSpPr>
            <p:nvPr/>
          </p:nvSpPr>
          <p:spPr bwMode="auto">
            <a:xfrm>
              <a:off x="1728" y="720"/>
              <a:ext cx="0" cy="35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73" name="Line 9"/>
            <p:cNvSpPr>
              <a:spLocks noChangeShapeType="1"/>
            </p:cNvSpPr>
            <p:nvPr/>
          </p:nvSpPr>
          <p:spPr bwMode="auto">
            <a:xfrm>
              <a:off x="2496" y="672"/>
              <a:ext cx="0" cy="35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74" name="Line 10"/>
            <p:cNvSpPr>
              <a:spLocks noChangeShapeType="1"/>
            </p:cNvSpPr>
            <p:nvPr/>
          </p:nvSpPr>
          <p:spPr bwMode="auto">
            <a:xfrm>
              <a:off x="3216" y="624"/>
              <a:ext cx="0" cy="35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75" name="Line 11"/>
            <p:cNvSpPr>
              <a:spLocks noChangeShapeType="1"/>
            </p:cNvSpPr>
            <p:nvPr/>
          </p:nvSpPr>
          <p:spPr bwMode="auto">
            <a:xfrm>
              <a:off x="3888" y="576"/>
              <a:ext cx="0" cy="3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76" name="Line 12"/>
            <p:cNvSpPr>
              <a:spLocks noChangeShapeType="1"/>
            </p:cNvSpPr>
            <p:nvPr/>
          </p:nvSpPr>
          <p:spPr bwMode="auto">
            <a:xfrm>
              <a:off x="1200" y="2880"/>
              <a:ext cx="35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77" name="Line 13"/>
            <p:cNvSpPr>
              <a:spLocks noChangeShapeType="1"/>
            </p:cNvSpPr>
            <p:nvPr/>
          </p:nvSpPr>
          <p:spPr bwMode="auto">
            <a:xfrm>
              <a:off x="1200" y="3216"/>
              <a:ext cx="35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78" name="Line 14"/>
            <p:cNvSpPr>
              <a:spLocks noChangeShapeType="1"/>
            </p:cNvSpPr>
            <p:nvPr/>
          </p:nvSpPr>
          <p:spPr bwMode="auto">
            <a:xfrm>
              <a:off x="1200" y="3552"/>
              <a:ext cx="35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79" name="Line 15"/>
            <p:cNvSpPr>
              <a:spLocks noChangeShapeType="1"/>
            </p:cNvSpPr>
            <p:nvPr/>
          </p:nvSpPr>
          <p:spPr bwMode="auto">
            <a:xfrm>
              <a:off x="1200" y="3936"/>
              <a:ext cx="35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80" name="Rectangle 16"/>
            <p:cNvSpPr>
              <a:spLocks noChangeArrowheads="1"/>
            </p:cNvSpPr>
            <p:nvPr/>
          </p:nvSpPr>
          <p:spPr bwMode="auto">
            <a:xfrm>
              <a:off x="816" y="71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2481" name="Rectangle 17"/>
            <p:cNvSpPr>
              <a:spLocks noChangeArrowheads="1"/>
            </p:cNvSpPr>
            <p:nvPr/>
          </p:nvSpPr>
          <p:spPr bwMode="auto">
            <a:xfrm>
              <a:off x="816" y="114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2482" name="Rectangle 18"/>
            <p:cNvSpPr>
              <a:spLocks noChangeArrowheads="1"/>
            </p:cNvSpPr>
            <p:nvPr/>
          </p:nvSpPr>
          <p:spPr bwMode="auto">
            <a:xfrm>
              <a:off x="816" y="1578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2483" name="Rectangle 19"/>
            <p:cNvSpPr>
              <a:spLocks noChangeArrowheads="1"/>
            </p:cNvSpPr>
            <p:nvPr/>
          </p:nvSpPr>
          <p:spPr bwMode="auto">
            <a:xfrm>
              <a:off x="816" y="2058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2484" name="Rectangle 20"/>
            <p:cNvSpPr>
              <a:spLocks noChangeArrowheads="1"/>
            </p:cNvSpPr>
            <p:nvPr/>
          </p:nvSpPr>
          <p:spPr bwMode="auto">
            <a:xfrm>
              <a:off x="1776" y="2352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W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2485" name="Rectangle 21"/>
            <p:cNvSpPr>
              <a:spLocks noChangeArrowheads="1"/>
            </p:cNvSpPr>
            <p:nvPr/>
          </p:nvSpPr>
          <p:spPr bwMode="auto">
            <a:xfrm>
              <a:off x="2544" y="2352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W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2486" name="Rectangle 22"/>
            <p:cNvSpPr>
              <a:spLocks noChangeArrowheads="1"/>
            </p:cNvSpPr>
            <p:nvPr/>
          </p:nvSpPr>
          <p:spPr bwMode="auto">
            <a:xfrm>
              <a:off x="3264" y="2352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W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2487" name="Rectangle 23"/>
            <p:cNvSpPr>
              <a:spLocks noChangeArrowheads="1"/>
            </p:cNvSpPr>
            <p:nvPr/>
          </p:nvSpPr>
          <p:spPr bwMode="auto">
            <a:xfrm>
              <a:off x="3936" y="2352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W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2488" name="Rectangle 24"/>
            <p:cNvSpPr>
              <a:spLocks noChangeArrowheads="1"/>
            </p:cNvSpPr>
            <p:nvPr/>
          </p:nvSpPr>
          <p:spPr bwMode="auto">
            <a:xfrm>
              <a:off x="4656" y="2682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2489" name="Rectangle 25"/>
            <p:cNvSpPr>
              <a:spLocks noChangeArrowheads="1"/>
            </p:cNvSpPr>
            <p:nvPr/>
          </p:nvSpPr>
          <p:spPr bwMode="auto">
            <a:xfrm>
              <a:off x="4704" y="3018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2490" name="Rectangle 26"/>
            <p:cNvSpPr>
              <a:spLocks noChangeArrowheads="1"/>
            </p:cNvSpPr>
            <p:nvPr/>
          </p:nvSpPr>
          <p:spPr bwMode="auto">
            <a:xfrm>
              <a:off x="4704" y="330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2491" name="Rectangle 27"/>
            <p:cNvSpPr>
              <a:spLocks noChangeArrowheads="1"/>
            </p:cNvSpPr>
            <p:nvPr/>
          </p:nvSpPr>
          <p:spPr bwMode="auto">
            <a:xfrm>
              <a:off x="4752" y="3690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2492" name="Oval 28"/>
            <p:cNvSpPr>
              <a:spLocks noChangeArrowheads="1"/>
            </p:cNvSpPr>
            <p:nvPr/>
          </p:nvSpPr>
          <p:spPr bwMode="auto">
            <a:xfrm>
              <a:off x="1680" y="912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3" name="Line 29"/>
            <p:cNvSpPr>
              <a:spLocks noChangeShapeType="1"/>
            </p:cNvSpPr>
            <p:nvPr/>
          </p:nvSpPr>
          <p:spPr bwMode="auto">
            <a:xfrm>
              <a:off x="816" y="76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94" name="Line 30"/>
            <p:cNvSpPr>
              <a:spLocks noChangeShapeType="1"/>
            </p:cNvSpPr>
            <p:nvPr/>
          </p:nvSpPr>
          <p:spPr bwMode="auto">
            <a:xfrm>
              <a:off x="816" y="163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95" name="Oval 31"/>
            <p:cNvSpPr>
              <a:spLocks noChangeArrowheads="1"/>
            </p:cNvSpPr>
            <p:nvPr/>
          </p:nvSpPr>
          <p:spPr bwMode="auto">
            <a:xfrm>
              <a:off x="1680" y="1824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6" name="Oval 32"/>
            <p:cNvSpPr>
              <a:spLocks noChangeArrowheads="1"/>
            </p:cNvSpPr>
            <p:nvPr/>
          </p:nvSpPr>
          <p:spPr bwMode="auto">
            <a:xfrm>
              <a:off x="2448" y="912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7" name="Oval 33"/>
            <p:cNvSpPr>
              <a:spLocks noChangeArrowheads="1"/>
            </p:cNvSpPr>
            <p:nvPr/>
          </p:nvSpPr>
          <p:spPr bwMode="auto">
            <a:xfrm>
              <a:off x="2448" y="2352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8" name="Oval 34"/>
            <p:cNvSpPr>
              <a:spLocks noChangeArrowheads="1"/>
            </p:cNvSpPr>
            <p:nvPr/>
          </p:nvSpPr>
          <p:spPr bwMode="auto">
            <a:xfrm>
              <a:off x="3168" y="1392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9" name="Oval 35"/>
            <p:cNvSpPr>
              <a:spLocks noChangeArrowheads="1"/>
            </p:cNvSpPr>
            <p:nvPr/>
          </p:nvSpPr>
          <p:spPr bwMode="auto">
            <a:xfrm>
              <a:off x="3168" y="1824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00" name="Oval 36"/>
            <p:cNvSpPr>
              <a:spLocks noChangeArrowheads="1"/>
            </p:cNvSpPr>
            <p:nvPr/>
          </p:nvSpPr>
          <p:spPr bwMode="auto">
            <a:xfrm>
              <a:off x="3840" y="1392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01" name="Oval 37"/>
            <p:cNvSpPr>
              <a:spLocks noChangeArrowheads="1"/>
            </p:cNvSpPr>
            <p:nvPr/>
          </p:nvSpPr>
          <p:spPr bwMode="auto">
            <a:xfrm>
              <a:off x="3840" y="2352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03" name="Rectangle 39"/>
            <p:cNvSpPr>
              <a:spLocks noChangeArrowheads="1"/>
            </p:cNvSpPr>
            <p:nvPr/>
          </p:nvSpPr>
          <p:spPr bwMode="auto">
            <a:xfrm>
              <a:off x="1536" y="2655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2504" name="Rectangle 40"/>
            <p:cNvSpPr>
              <a:spLocks noChangeArrowheads="1"/>
            </p:cNvSpPr>
            <p:nvPr/>
          </p:nvSpPr>
          <p:spPr bwMode="auto">
            <a:xfrm>
              <a:off x="2304" y="2655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2505" name="Rectangle 41"/>
            <p:cNvSpPr>
              <a:spLocks noChangeArrowheads="1"/>
            </p:cNvSpPr>
            <p:nvPr/>
          </p:nvSpPr>
          <p:spPr bwMode="auto">
            <a:xfrm>
              <a:off x="1536" y="2991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2506" name="Rectangle 42"/>
            <p:cNvSpPr>
              <a:spLocks noChangeArrowheads="1"/>
            </p:cNvSpPr>
            <p:nvPr/>
          </p:nvSpPr>
          <p:spPr bwMode="auto">
            <a:xfrm>
              <a:off x="1536" y="3327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2507" name="Rectangle 43"/>
            <p:cNvSpPr>
              <a:spLocks noChangeArrowheads="1"/>
            </p:cNvSpPr>
            <p:nvPr/>
          </p:nvSpPr>
          <p:spPr bwMode="auto">
            <a:xfrm>
              <a:off x="2304" y="3327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2508" name="Rectangle 44"/>
            <p:cNvSpPr>
              <a:spLocks noChangeArrowheads="1"/>
            </p:cNvSpPr>
            <p:nvPr/>
          </p:nvSpPr>
          <p:spPr bwMode="auto">
            <a:xfrm>
              <a:off x="3024" y="3327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2509" name="Rectangle 45"/>
            <p:cNvSpPr>
              <a:spLocks noChangeArrowheads="1"/>
            </p:cNvSpPr>
            <p:nvPr/>
          </p:nvSpPr>
          <p:spPr bwMode="auto">
            <a:xfrm>
              <a:off x="3696" y="3327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2510" name="Rectangle 46"/>
            <p:cNvSpPr>
              <a:spLocks noChangeArrowheads="1"/>
            </p:cNvSpPr>
            <p:nvPr/>
          </p:nvSpPr>
          <p:spPr bwMode="auto">
            <a:xfrm>
              <a:off x="2304" y="3711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2511" name="Rectangle 47"/>
            <p:cNvSpPr>
              <a:spLocks noChangeArrowheads="1"/>
            </p:cNvSpPr>
            <p:nvPr/>
          </p:nvSpPr>
          <p:spPr bwMode="auto">
            <a:xfrm>
              <a:off x="3024" y="3711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2512" name="Rectangle 48"/>
            <p:cNvSpPr>
              <a:spLocks noChangeArrowheads="1"/>
            </p:cNvSpPr>
            <p:nvPr/>
          </p:nvSpPr>
          <p:spPr bwMode="auto">
            <a:xfrm>
              <a:off x="3696" y="3711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62519" name="Rectangle 55"/>
          <p:cNvSpPr>
            <a:spLocks noChangeArrowheads="1"/>
          </p:cNvSpPr>
          <p:nvPr/>
        </p:nvSpPr>
        <p:spPr bwMode="auto">
          <a:xfrm>
            <a:off x="381000" y="44624"/>
            <a:ext cx="2441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画出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阵列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图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:</a:t>
            </a:r>
          </a:p>
        </p:txBody>
      </p:sp>
      <p:grpSp>
        <p:nvGrpSpPr>
          <p:cNvPr id="62528" name="Group 64"/>
          <p:cNvGrpSpPr>
            <a:grpSpLocks/>
          </p:cNvGrpSpPr>
          <p:nvPr/>
        </p:nvGrpSpPr>
        <p:grpSpPr bwMode="auto">
          <a:xfrm>
            <a:off x="8202488" y="1676400"/>
            <a:ext cx="666750" cy="2127250"/>
            <a:chOff x="5040" y="1056"/>
            <a:chExt cx="420" cy="1340"/>
          </a:xfrm>
        </p:grpSpPr>
        <p:sp>
          <p:nvSpPr>
            <p:cNvPr id="62514" name="Rectangle 50"/>
            <p:cNvSpPr>
              <a:spLocks noChangeArrowheads="1"/>
            </p:cNvSpPr>
            <p:nvPr/>
          </p:nvSpPr>
          <p:spPr bwMode="auto">
            <a:xfrm>
              <a:off x="5088" y="1503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阵</a:t>
              </a:r>
            </a:p>
          </p:txBody>
        </p:sp>
        <p:sp>
          <p:nvSpPr>
            <p:cNvPr id="62517" name="Rectangle 53"/>
            <p:cNvSpPr>
              <a:spLocks noChangeArrowheads="1"/>
            </p:cNvSpPr>
            <p:nvPr/>
          </p:nvSpPr>
          <p:spPr bwMode="auto">
            <a:xfrm>
              <a:off x="5088" y="2031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列</a:t>
              </a:r>
            </a:p>
          </p:txBody>
        </p:sp>
        <p:sp>
          <p:nvSpPr>
            <p:cNvPr id="62526" name="Rectangle 62"/>
            <p:cNvSpPr>
              <a:spLocks noChangeArrowheads="1"/>
            </p:cNvSpPr>
            <p:nvPr/>
          </p:nvSpPr>
          <p:spPr bwMode="auto">
            <a:xfrm>
              <a:off x="5040" y="105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与</a:t>
              </a:r>
            </a:p>
          </p:txBody>
        </p:sp>
      </p:grpSp>
      <p:grpSp>
        <p:nvGrpSpPr>
          <p:cNvPr id="62529" name="Group 65"/>
          <p:cNvGrpSpPr>
            <a:grpSpLocks/>
          </p:cNvGrpSpPr>
          <p:nvPr/>
        </p:nvGrpSpPr>
        <p:grpSpPr bwMode="auto">
          <a:xfrm>
            <a:off x="8373938" y="4292600"/>
            <a:ext cx="590550" cy="2051050"/>
            <a:chOff x="5136" y="2688"/>
            <a:chExt cx="372" cy="1292"/>
          </a:xfrm>
        </p:grpSpPr>
        <p:sp>
          <p:nvSpPr>
            <p:cNvPr id="62515" name="Rectangle 51"/>
            <p:cNvSpPr>
              <a:spLocks noChangeArrowheads="1"/>
            </p:cNvSpPr>
            <p:nvPr/>
          </p:nvSpPr>
          <p:spPr bwMode="auto">
            <a:xfrm>
              <a:off x="5136" y="3087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阵</a:t>
              </a:r>
            </a:p>
          </p:txBody>
        </p:sp>
        <p:sp>
          <p:nvSpPr>
            <p:cNvPr id="62518" name="Rectangle 54"/>
            <p:cNvSpPr>
              <a:spLocks noChangeArrowheads="1"/>
            </p:cNvSpPr>
            <p:nvPr/>
          </p:nvSpPr>
          <p:spPr bwMode="auto">
            <a:xfrm>
              <a:off x="5136" y="3615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列</a:t>
              </a:r>
            </a:p>
          </p:txBody>
        </p:sp>
        <p:sp>
          <p:nvSpPr>
            <p:cNvPr id="62527" name="Rectangle 63"/>
            <p:cNvSpPr>
              <a:spLocks noChangeArrowheads="1"/>
            </p:cNvSpPr>
            <p:nvPr/>
          </p:nvSpPr>
          <p:spPr bwMode="auto">
            <a:xfrm>
              <a:off x="5136" y="268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或</a:t>
              </a:r>
            </a:p>
          </p:txBody>
        </p:sp>
      </p:grpSp>
      <p:sp>
        <p:nvSpPr>
          <p:cNvPr id="62530" name="Oval 66"/>
          <p:cNvSpPr>
            <a:spLocks noChangeArrowheads="1"/>
          </p:cNvSpPr>
          <p:nvPr/>
        </p:nvSpPr>
        <p:spPr bwMode="auto">
          <a:xfrm>
            <a:off x="2541463" y="1196975"/>
            <a:ext cx="827088" cy="2879725"/>
          </a:xfrm>
          <a:prstGeom prst="ellipse">
            <a:avLst/>
          </a:prstGeom>
          <a:noFill/>
          <a:ln w="25400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31" name="Oval 67"/>
          <p:cNvSpPr>
            <a:spLocks noChangeArrowheads="1"/>
          </p:cNvSpPr>
          <p:nvPr/>
        </p:nvSpPr>
        <p:spPr bwMode="auto">
          <a:xfrm>
            <a:off x="3765426" y="1196975"/>
            <a:ext cx="827087" cy="2879725"/>
          </a:xfrm>
          <a:prstGeom prst="ellipse">
            <a:avLst/>
          </a:prstGeom>
          <a:noFill/>
          <a:ln w="25400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32" name="Oval 68"/>
          <p:cNvSpPr>
            <a:spLocks noChangeArrowheads="1"/>
          </p:cNvSpPr>
          <p:nvPr/>
        </p:nvSpPr>
        <p:spPr bwMode="auto">
          <a:xfrm>
            <a:off x="4917951" y="1270000"/>
            <a:ext cx="827087" cy="2879725"/>
          </a:xfrm>
          <a:prstGeom prst="ellipse">
            <a:avLst/>
          </a:prstGeom>
          <a:noFill/>
          <a:ln w="25400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33" name="Oval 69"/>
          <p:cNvSpPr>
            <a:spLocks noChangeArrowheads="1"/>
          </p:cNvSpPr>
          <p:nvPr/>
        </p:nvSpPr>
        <p:spPr bwMode="auto">
          <a:xfrm>
            <a:off x="5962526" y="1268413"/>
            <a:ext cx="827087" cy="2879725"/>
          </a:xfrm>
          <a:prstGeom prst="ellipse">
            <a:avLst/>
          </a:prstGeom>
          <a:noFill/>
          <a:ln w="25400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34" name="Oval 70"/>
          <p:cNvSpPr>
            <a:spLocks noChangeArrowheads="1"/>
          </p:cNvSpPr>
          <p:nvPr/>
        </p:nvSpPr>
        <p:spPr bwMode="auto">
          <a:xfrm>
            <a:off x="2395413" y="4292600"/>
            <a:ext cx="4465638" cy="431800"/>
          </a:xfrm>
          <a:prstGeom prst="ellipse">
            <a:avLst/>
          </a:prstGeom>
          <a:noFill/>
          <a:ln w="25400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35" name="Oval 71"/>
          <p:cNvSpPr>
            <a:spLocks noChangeArrowheads="1"/>
          </p:cNvSpPr>
          <p:nvPr/>
        </p:nvSpPr>
        <p:spPr bwMode="auto">
          <a:xfrm>
            <a:off x="2395413" y="4868863"/>
            <a:ext cx="4465638" cy="431800"/>
          </a:xfrm>
          <a:prstGeom prst="ellipse">
            <a:avLst/>
          </a:prstGeom>
          <a:noFill/>
          <a:ln w="25400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36" name="Oval 72"/>
          <p:cNvSpPr>
            <a:spLocks noChangeArrowheads="1"/>
          </p:cNvSpPr>
          <p:nvPr/>
        </p:nvSpPr>
        <p:spPr bwMode="auto">
          <a:xfrm>
            <a:off x="2395413" y="5373688"/>
            <a:ext cx="4465638" cy="431800"/>
          </a:xfrm>
          <a:prstGeom prst="ellipse">
            <a:avLst/>
          </a:prstGeom>
          <a:noFill/>
          <a:ln w="25400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37" name="Oval 73"/>
          <p:cNvSpPr>
            <a:spLocks noChangeArrowheads="1"/>
          </p:cNvSpPr>
          <p:nvPr/>
        </p:nvSpPr>
        <p:spPr bwMode="auto">
          <a:xfrm>
            <a:off x="2468438" y="6021388"/>
            <a:ext cx="4465638" cy="431800"/>
          </a:xfrm>
          <a:prstGeom prst="ellipse">
            <a:avLst/>
          </a:prstGeom>
          <a:noFill/>
          <a:ln w="25400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灯片编号占位符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1275-3DF1-45B7-B022-F0A59DFE15B5}" type="slidenum">
              <a:rPr lang="zh-CN" altLang="en-US" smtClean="0"/>
              <a:pPr/>
              <a:t>13</a:t>
            </a:fld>
            <a:endParaRPr lang="en-US" altLang="zh-CN"/>
          </a:p>
        </p:txBody>
      </p:sp>
      <p:sp>
        <p:nvSpPr>
          <p:cNvPr id="65" name="Rectangle 9"/>
          <p:cNvSpPr>
            <a:spLocks noChangeArrowheads="1"/>
          </p:cNvSpPr>
          <p:nvPr/>
        </p:nvSpPr>
        <p:spPr bwMode="auto">
          <a:xfrm>
            <a:off x="143666" y="4327535"/>
            <a:ext cx="16002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+W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66" name="Rectangle 10"/>
          <p:cNvSpPr>
            <a:spLocks noChangeArrowheads="1"/>
          </p:cNvSpPr>
          <p:nvPr/>
        </p:nvSpPr>
        <p:spPr bwMode="auto">
          <a:xfrm>
            <a:off x="143666" y="4970477"/>
            <a:ext cx="10604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</a:p>
        </p:txBody>
      </p:sp>
      <p:sp>
        <p:nvSpPr>
          <p:cNvPr id="67" name="Rectangle 11"/>
          <p:cNvSpPr>
            <a:spLocks noChangeArrowheads="1"/>
          </p:cNvSpPr>
          <p:nvPr/>
        </p:nvSpPr>
        <p:spPr bwMode="auto">
          <a:xfrm>
            <a:off x="130018" y="5564207"/>
            <a:ext cx="2679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+W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+W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+W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sz="320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8" name="Rectangle 12"/>
          <p:cNvSpPr>
            <a:spLocks noChangeArrowheads="1"/>
          </p:cNvSpPr>
          <p:nvPr/>
        </p:nvSpPr>
        <p:spPr bwMode="auto">
          <a:xfrm>
            <a:off x="133248" y="6207149"/>
            <a:ext cx="2139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+W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+W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sz="320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25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2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625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6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6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6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625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30" grpId="0" animBg="1"/>
      <p:bldP spid="62531" grpId="0" animBg="1"/>
      <p:bldP spid="62532" grpId="0" animBg="1"/>
      <p:bldP spid="62533" grpId="0" animBg="1"/>
      <p:bldP spid="62534" grpId="0" animBg="1"/>
      <p:bldP spid="62535" grpId="0" animBg="1"/>
      <p:bldP spid="62536" grpId="0" animBg="1"/>
      <p:bldP spid="62537" grpId="0" animBg="1"/>
      <p:bldP spid="65" grpId="0"/>
      <p:bldP spid="66" grpId="0"/>
      <p:bldP spid="67" grpId="0"/>
      <p:bldP spid="6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ChangeArrowheads="1"/>
          </p:cNvSpPr>
          <p:nvPr/>
        </p:nvSpPr>
        <p:spPr bwMode="auto">
          <a:xfrm>
            <a:off x="269875" y="188640"/>
            <a:ext cx="265970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ROM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的应用</a:t>
            </a:r>
          </a:p>
        </p:txBody>
      </p:sp>
      <p:sp>
        <p:nvSpPr>
          <p:cNvPr id="185347" name="Rectangle 3"/>
          <p:cNvSpPr>
            <a:spLocks noChangeArrowheads="1"/>
          </p:cNvSpPr>
          <p:nvPr/>
        </p:nvSpPr>
        <p:spPr bwMode="auto">
          <a:xfrm>
            <a:off x="323528" y="2852936"/>
            <a:ext cx="587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例：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用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ROM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实现下列逻辑函数。</a:t>
            </a:r>
          </a:p>
        </p:txBody>
      </p:sp>
      <p:grpSp>
        <p:nvGrpSpPr>
          <p:cNvPr id="185351" name="Group 7"/>
          <p:cNvGrpSpPr>
            <a:grpSpLocks/>
          </p:cNvGrpSpPr>
          <p:nvPr/>
        </p:nvGrpSpPr>
        <p:grpSpPr bwMode="auto">
          <a:xfrm>
            <a:off x="574675" y="4056087"/>
            <a:ext cx="2616200" cy="2181225"/>
            <a:chOff x="192" y="2592"/>
            <a:chExt cx="1648" cy="1374"/>
          </a:xfrm>
        </p:grpSpPr>
        <p:graphicFrame>
          <p:nvGraphicFramePr>
            <p:cNvPr id="185352" name="Object 8"/>
            <p:cNvGraphicFramePr>
              <a:graphicFrameLocks noChangeAspect="1"/>
            </p:cNvGraphicFramePr>
            <p:nvPr/>
          </p:nvGraphicFramePr>
          <p:xfrm>
            <a:off x="240" y="2592"/>
            <a:ext cx="1600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688" name="Equation" r:id="rId5" imgW="1752840" imgH="368280" progId="Equation.3">
                    <p:embed/>
                  </p:oleObj>
                </mc:Choice>
                <mc:Fallback>
                  <p:oleObj name="Equation" r:id="rId5" imgW="1752840" imgH="368280" progId="Equation.3">
                    <p:embed/>
                    <p:pic>
                      <p:nvPicPr>
                        <p:cNvPr id="0" name="Picture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2592"/>
                          <a:ext cx="1600" cy="3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353" name="Object 9"/>
            <p:cNvGraphicFramePr>
              <a:graphicFrameLocks noChangeAspect="1"/>
            </p:cNvGraphicFramePr>
            <p:nvPr/>
          </p:nvGraphicFramePr>
          <p:xfrm>
            <a:off x="192" y="3120"/>
            <a:ext cx="1490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689" name="Equation" r:id="rId7" imgW="1626120" imgH="368280" progId="Equation.3">
                    <p:embed/>
                  </p:oleObj>
                </mc:Choice>
                <mc:Fallback>
                  <p:oleObj name="Equation" r:id="rId7" imgW="1626120" imgH="368280" progId="Equation.3">
                    <p:embed/>
                    <p:pic>
                      <p:nvPicPr>
                        <p:cNvPr id="0" name="Picture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3120"/>
                          <a:ext cx="1490" cy="3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354" name="Object 10"/>
            <p:cNvGraphicFramePr>
              <a:graphicFrameLocks noChangeAspect="1"/>
            </p:cNvGraphicFramePr>
            <p:nvPr/>
          </p:nvGraphicFramePr>
          <p:xfrm>
            <a:off x="192" y="3600"/>
            <a:ext cx="1325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690" name="Equation" r:id="rId9" imgW="1448280" imgH="393840" progId="Equation.3">
                    <p:embed/>
                  </p:oleObj>
                </mc:Choice>
                <mc:Fallback>
                  <p:oleObj name="Equation" r:id="rId9" imgW="1448280" imgH="393840" progId="Equation.3">
                    <p:embed/>
                    <p:pic>
                      <p:nvPicPr>
                        <p:cNvPr id="0" name="Picture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3600"/>
                          <a:ext cx="1325" cy="3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70" y="980728"/>
            <a:ext cx="92519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若把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输入地址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看作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逻辑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变量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，将地址译码矩阵看作由输入变量组成的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最小项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，将存储矩阵（或列阵）输出看作是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“或”输出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，则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ROM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就可组成任意逻辑函数。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1275-3DF1-45B7-B022-F0A59DFE15B5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76" name="Rectangle 40"/>
          <p:cNvSpPr>
            <a:spLocks noChangeArrowheads="1"/>
          </p:cNvSpPr>
          <p:nvPr/>
        </p:nvSpPr>
        <p:spPr bwMode="auto">
          <a:xfrm>
            <a:off x="323528" y="497894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解：</a:t>
            </a:r>
          </a:p>
        </p:txBody>
      </p:sp>
      <p:graphicFrame>
        <p:nvGraphicFramePr>
          <p:cNvPr id="65579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264486"/>
              </p:ext>
            </p:extLst>
          </p:nvPr>
        </p:nvGraphicFramePr>
        <p:xfrm>
          <a:off x="467544" y="1598476"/>
          <a:ext cx="71532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25" name="Equation" r:id="rId5" imgW="4953960" imgH="762120" progId="Equation.3">
                  <p:embed/>
                </p:oleObj>
              </mc:Choice>
              <mc:Fallback>
                <p:oleObj name="Equation" r:id="rId5" imgW="4953960" imgH="762120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598476"/>
                        <a:ext cx="7153275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80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505651"/>
              </p:ext>
            </p:extLst>
          </p:nvPr>
        </p:nvGraphicFramePr>
        <p:xfrm>
          <a:off x="467544" y="3314535"/>
          <a:ext cx="6802437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26" name="Equation" r:id="rId7" imgW="4712760" imgH="762120" progId="Equation.3">
                  <p:embed/>
                </p:oleObj>
              </mc:Choice>
              <mc:Fallback>
                <p:oleObj name="Equation" r:id="rId7" imgW="4712760" imgH="762120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314535"/>
                        <a:ext cx="6802437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81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399966"/>
              </p:ext>
            </p:extLst>
          </p:nvPr>
        </p:nvGraphicFramePr>
        <p:xfrm>
          <a:off x="467544" y="4941168"/>
          <a:ext cx="84074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27" name="Equation" r:id="rId9" imgW="5830560" imgH="762120" progId="Equation.3">
                  <p:embed/>
                </p:oleObj>
              </mc:Choice>
              <mc:Fallback>
                <p:oleObj name="Equation" r:id="rId9" imgW="5830560" imgH="762120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941168"/>
                        <a:ext cx="84074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1275-3DF1-45B7-B022-F0A59DFE15B5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55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55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55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Line 4"/>
          <p:cNvSpPr>
            <a:spLocks noChangeShapeType="1"/>
          </p:cNvSpPr>
          <p:nvPr/>
        </p:nvSpPr>
        <p:spPr bwMode="auto">
          <a:xfrm>
            <a:off x="1524000" y="685800"/>
            <a:ext cx="655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>
            <a:off x="1447800" y="1219200"/>
            <a:ext cx="6629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>
            <a:off x="1524000" y="1752600"/>
            <a:ext cx="6629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1600200" y="2362200"/>
            <a:ext cx="6629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600200" y="2895600"/>
            <a:ext cx="6629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>
            <a:off x="1600200" y="3505200"/>
            <a:ext cx="6629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>
            <a:off x="2209800" y="304800"/>
            <a:ext cx="0" cy="609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71" name="Line 11"/>
          <p:cNvSpPr>
            <a:spLocks noChangeShapeType="1"/>
          </p:cNvSpPr>
          <p:nvPr/>
        </p:nvSpPr>
        <p:spPr bwMode="auto">
          <a:xfrm>
            <a:off x="2667000" y="304800"/>
            <a:ext cx="0" cy="609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72" name="Line 12"/>
          <p:cNvSpPr>
            <a:spLocks noChangeShapeType="1"/>
          </p:cNvSpPr>
          <p:nvPr/>
        </p:nvSpPr>
        <p:spPr bwMode="auto">
          <a:xfrm>
            <a:off x="3352800" y="304800"/>
            <a:ext cx="0" cy="609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73" name="Line 13"/>
          <p:cNvSpPr>
            <a:spLocks noChangeShapeType="1"/>
          </p:cNvSpPr>
          <p:nvPr/>
        </p:nvSpPr>
        <p:spPr bwMode="auto">
          <a:xfrm>
            <a:off x="3962400" y="304800"/>
            <a:ext cx="0" cy="609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74" name="Line 14"/>
          <p:cNvSpPr>
            <a:spLocks noChangeShapeType="1"/>
          </p:cNvSpPr>
          <p:nvPr/>
        </p:nvSpPr>
        <p:spPr bwMode="auto">
          <a:xfrm>
            <a:off x="4572000" y="304800"/>
            <a:ext cx="0" cy="609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75" name="Line 15"/>
          <p:cNvSpPr>
            <a:spLocks noChangeShapeType="1"/>
          </p:cNvSpPr>
          <p:nvPr/>
        </p:nvSpPr>
        <p:spPr bwMode="auto">
          <a:xfrm>
            <a:off x="5334000" y="304800"/>
            <a:ext cx="0" cy="609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76" name="Line 16"/>
          <p:cNvSpPr>
            <a:spLocks noChangeShapeType="1"/>
          </p:cNvSpPr>
          <p:nvPr/>
        </p:nvSpPr>
        <p:spPr bwMode="auto">
          <a:xfrm>
            <a:off x="6019800" y="228600"/>
            <a:ext cx="0" cy="609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77" name="Line 17"/>
          <p:cNvSpPr>
            <a:spLocks noChangeShapeType="1"/>
          </p:cNvSpPr>
          <p:nvPr/>
        </p:nvSpPr>
        <p:spPr bwMode="auto">
          <a:xfrm>
            <a:off x="6781800" y="228600"/>
            <a:ext cx="0" cy="609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81" name="Rectangle 21"/>
          <p:cNvSpPr>
            <a:spLocks noChangeArrowheads="1"/>
          </p:cNvSpPr>
          <p:nvPr/>
        </p:nvSpPr>
        <p:spPr bwMode="auto">
          <a:xfrm>
            <a:off x="1066800" y="828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</a:p>
        </p:txBody>
      </p:sp>
      <p:sp>
        <p:nvSpPr>
          <p:cNvPr id="66582" name="Rectangle 22"/>
          <p:cNvSpPr>
            <a:spLocks noChangeArrowheads="1"/>
          </p:cNvSpPr>
          <p:nvPr/>
        </p:nvSpPr>
        <p:spPr bwMode="auto">
          <a:xfrm>
            <a:off x="1066800" y="295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</a:p>
        </p:txBody>
      </p:sp>
      <p:sp>
        <p:nvSpPr>
          <p:cNvPr id="66583" name="Rectangle 23"/>
          <p:cNvSpPr>
            <a:spLocks noChangeArrowheads="1"/>
          </p:cNvSpPr>
          <p:nvPr/>
        </p:nvSpPr>
        <p:spPr bwMode="auto">
          <a:xfrm>
            <a:off x="1066800" y="1362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</a:t>
            </a:r>
          </a:p>
        </p:txBody>
      </p:sp>
      <p:sp>
        <p:nvSpPr>
          <p:cNvPr id="66584" name="Rectangle 24"/>
          <p:cNvSpPr>
            <a:spLocks noChangeArrowheads="1"/>
          </p:cNvSpPr>
          <p:nvPr/>
        </p:nvSpPr>
        <p:spPr bwMode="auto">
          <a:xfrm>
            <a:off x="1066800" y="1971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6585" name="Rectangle 25"/>
          <p:cNvSpPr>
            <a:spLocks noChangeArrowheads="1"/>
          </p:cNvSpPr>
          <p:nvPr/>
        </p:nvSpPr>
        <p:spPr bwMode="auto">
          <a:xfrm>
            <a:off x="1066800" y="2505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1066800" y="3190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6590" name="Line 30"/>
          <p:cNvSpPr>
            <a:spLocks noChangeShapeType="1"/>
          </p:cNvSpPr>
          <p:nvPr/>
        </p:nvSpPr>
        <p:spPr bwMode="auto">
          <a:xfrm>
            <a:off x="1143000" y="914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91" name="Line 31"/>
          <p:cNvSpPr>
            <a:spLocks noChangeShapeType="1"/>
          </p:cNvSpPr>
          <p:nvPr/>
        </p:nvSpPr>
        <p:spPr bwMode="auto">
          <a:xfrm>
            <a:off x="1143000" y="2057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92" name="Line 32"/>
          <p:cNvSpPr>
            <a:spLocks noChangeShapeType="1"/>
          </p:cNvSpPr>
          <p:nvPr/>
        </p:nvSpPr>
        <p:spPr bwMode="auto">
          <a:xfrm>
            <a:off x="1143000" y="32766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93" name="Oval 33"/>
          <p:cNvSpPr>
            <a:spLocks noChangeArrowheads="1"/>
          </p:cNvSpPr>
          <p:nvPr/>
        </p:nvSpPr>
        <p:spPr bwMode="auto">
          <a:xfrm>
            <a:off x="2133600" y="11430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4" name="Oval 34"/>
          <p:cNvSpPr>
            <a:spLocks noChangeArrowheads="1"/>
          </p:cNvSpPr>
          <p:nvPr/>
        </p:nvSpPr>
        <p:spPr bwMode="auto">
          <a:xfrm>
            <a:off x="2133600" y="22860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5" name="Oval 35"/>
          <p:cNvSpPr>
            <a:spLocks noChangeArrowheads="1"/>
          </p:cNvSpPr>
          <p:nvPr/>
        </p:nvSpPr>
        <p:spPr bwMode="auto">
          <a:xfrm>
            <a:off x="2133600" y="34290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6" name="Oval 36"/>
          <p:cNvSpPr>
            <a:spLocks noChangeArrowheads="1"/>
          </p:cNvSpPr>
          <p:nvPr/>
        </p:nvSpPr>
        <p:spPr bwMode="auto">
          <a:xfrm>
            <a:off x="2590800" y="11430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7" name="Oval 37"/>
          <p:cNvSpPr>
            <a:spLocks noChangeArrowheads="1"/>
          </p:cNvSpPr>
          <p:nvPr/>
        </p:nvSpPr>
        <p:spPr bwMode="auto">
          <a:xfrm>
            <a:off x="2590800" y="22860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8" name="Oval 38"/>
          <p:cNvSpPr>
            <a:spLocks noChangeArrowheads="1"/>
          </p:cNvSpPr>
          <p:nvPr/>
        </p:nvSpPr>
        <p:spPr bwMode="auto">
          <a:xfrm>
            <a:off x="2590800" y="28194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9" name="Oval 39"/>
          <p:cNvSpPr>
            <a:spLocks noChangeArrowheads="1"/>
          </p:cNvSpPr>
          <p:nvPr/>
        </p:nvSpPr>
        <p:spPr bwMode="auto">
          <a:xfrm>
            <a:off x="3276600" y="11430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00" name="Oval 40"/>
          <p:cNvSpPr>
            <a:spLocks noChangeArrowheads="1"/>
          </p:cNvSpPr>
          <p:nvPr/>
        </p:nvSpPr>
        <p:spPr bwMode="auto">
          <a:xfrm>
            <a:off x="3276600" y="16764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01" name="Oval 41"/>
          <p:cNvSpPr>
            <a:spLocks noChangeArrowheads="1"/>
          </p:cNvSpPr>
          <p:nvPr/>
        </p:nvSpPr>
        <p:spPr bwMode="auto">
          <a:xfrm>
            <a:off x="3276600" y="34290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02" name="Oval 42"/>
          <p:cNvSpPr>
            <a:spLocks noChangeArrowheads="1"/>
          </p:cNvSpPr>
          <p:nvPr/>
        </p:nvSpPr>
        <p:spPr bwMode="auto">
          <a:xfrm>
            <a:off x="3886200" y="11430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03" name="Oval 43"/>
          <p:cNvSpPr>
            <a:spLocks noChangeArrowheads="1"/>
          </p:cNvSpPr>
          <p:nvPr/>
        </p:nvSpPr>
        <p:spPr bwMode="auto">
          <a:xfrm>
            <a:off x="3886200" y="16764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04" name="Oval 44"/>
          <p:cNvSpPr>
            <a:spLocks noChangeArrowheads="1"/>
          </p:cNvSpPr>
          <p:nvPr/>
        </p:nvSpPr>
        <p:spPr bwMode="auto">
          <a:xfrm>
            <a:off x="3886200" y="28194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05" name="Oval 45"/>
          <p:cNvSpPr>
            <a:spLocks noChangeArrowheads="1"/>
          </p:cNvSpPr>
          <p:nvPr/>
        </p:nvSpPr>
        <p:spPr bwMode="auto">
          <a:xfrm>
            <a:off x="4495800" y="6096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06" name="Oval 46"/>
          <p:cNvSpPr>
            <a:spLocks noChangeArrowheads="1"/>
          </p:cNvSpPr>
          <p:nvPr/>
        </p:nvSpPr>
        <p:spPr bwMode="auto">
          <a:xfrm>
            <a:off x="4495800" y="22860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07" name="Oval 47"/>
          <p:cNvSpPr>
            <a:spLocks noChangeArrowheads="1"/>
          </p:cNvSpPr>
          <p:nvPr/>
        </p:nvSpPr>
        <p:spPr bwMode="auto">
          <a:xfrm>
            <a:off x="4495800" y="34290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08" name="Oval 48"/>
          <p:cNvSpPr>
            <a:spLocks noChangeArrowheads="1"/>
          </p:cNvSpPr>
          <p:nvPr/>
        </p:nvSpPr>
        <p:spPr bwMode="auto">
          <a:xfrm>
            <a:off x="5257800" y="6096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09" name="Oval 49"/>
          <p:cNvSpPr>
            <a:spLocks noChangeArrowheads="1"/>
          </p:cNvSpPr>
          <p:nvPr/>
        </p:nvSpPr>
        <p:spPr bwMode="auto">
          <a:xfrm>
            <a:off x="5257800" y="22860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10" name="Oval 50"/>
          <p:cNvSpPr>
            <a:spLocks noChangeArrowheads="1"/>
          </p:cNvSpPr>
          <p:nvPr/>
        </p:nvSpPr>
        <p:spPr bwMode="auto">
          <a:xfrm>
            <a:off x="5257800" y="28194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11" name="Oval 51"/>
          <p:cNvSpPr>
            <a:spLocks noChangeArrowheads="1"/>
          </p:cNvSpPr>
          <p:nvPr/>
        </p:nvSpPr>
        <p:spPr bwMode="auto">
          <a:xfrm>
            <a:off x="5943600" y="6096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12" name="Oval 52"/>
          <p:cNvSpPr>
            <a:spLocks noChangeArrowheads="1"/>
          </p:cNvSpPr>
          <p:nvPr/>
        </p:nvSpPr>
        <p:spPr bwMode="auto">
          <a:xfrm>
            <a:off x="5943600" y="16764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13" name="Oval 53"/>
          <p:cNvSpPr>
            <a:spLocks noChangeArrowheads="1"/>
          </p:cNvSpPr>
          <p:nvPr/>
        </p:nvSpPr>
        <p:spPr bwMode="auto">
          <a:xfrm>
            <a:off x="5943600" y="34290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14" name="Oval 54"/>
          <p:cNvSpPr>
            <a:spLocks noChangeArrowheads="1"/>
          </p:cNvSpPr>
          <p:nvPr/>
        </p:nvSpPr>
        <p:spPr bwMode="auto">
          <a:xfrm>
            <a:off x="6705600" y="6096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15" name="Oval 55"/>
          <p:cNvSpPr>
            <a:spLocks noChangeArrowheads="1"/>
          </p:cNvSpPr>
          <p:nvPr/>
        </p:nvSpPr>
        <p:spPr bwMode="auto">
          <a:xfrm>
            <a:off x="6705600" y="16764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16" name="Oval 56"/>
          <p:cNvSpPr>
            <a:spLocks noChangeArrowheads="1"/>
          </p:cNvSpPr>
          <p:nvPr/>
        </p:nvSpPr>
        <p:spPr bwMode="auto">
          <a:xfrm>
            <a:off x="6705600" y="28194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6629" name="Group 69"/>
          <p:cNvGrpSpPr>
            <a:grpSpLocks/>
          </p:cNvGrpSpPr>
          <p:nvPr/>
        </p:nvGrpSpPr>
        <p:grpSpPr bwMode="auto">
          <a:xfrm>
            <a:off x="1676400" y="3962400"/>
            <a:ext cx="6769100" cy="612775"/>
            <a:chOff x="1056" y="2496"/>
            <a:chExt cx="4264" cy="386"/>
          </a:xfrm>
        </p:grpSpPr>
        <p:sp>
          <p:nvSpPr>
            <p:cNvPr id="66578" name="Line 18"/>
            <p:cNvSpPr>
              <a:spLocks noChangeShapeType="1"/>
            </p:cNvSpPr>
            <p:nvPr/>
          </p:nvSpPr>
          <p:spPr bwMode="auto">
            <a:xfrm>
              <a:off x="1056" y="2736"/>
              <a:ext cx="408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87" name="Rectangle 27"/>
            <p:cNvSpPr>
              <a:spLocks noChangeArrowheads="1"/>
            </p:cNvSpPr>
            <p:nvPr/>
          </p:nvSpPr>
          <p:spPr bwMode="auto">
            <a:xfrm>
              <a:off x="4992" y="249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6617" name="Rectangle 57"/>
            <p:cNvSpPr>
              <a:spLocks noChangeArrowheads="1"/>
            </p:cNvSpPr>
            <p:nvPr/>
          </p:nvSpPr>
          <p:spPr bwMode="auto">
            <a:xfrm>
              <a:off x="1200" y="2517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6618" name="Rectangle 58"/>
            <p:cNvSpPr>
              <a:spLocks noChangeArrowheads="1"/>
            </p:cNvSpPr>
            <p:nvPr/>
          </p:nvSpPr>
          <p:spPr bwMode="auto">
            <a:xfrm>
              <a:off x="1920" y="2517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6619" name="Rectangle 59"/>
            <p:cNvSpPr>
              <a:spLocks noChangeArrowheads="1"/>
            </p:cNvSpPr>
            <p:nvPr/>
          </p:nvSpPr>
          <p:spPr bwMode="auto">
            <a:xfrm>
              <a:off x="3600" y="2517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66630" name="Group 70"/>
          <p:cNvGrpSpPr>
            <a:grpSpLocks/>
          </p:cNvGrpSpPr>
          <p:nvPr/>
        </p:nvGrpSpPr>
        <p:grpSpPr bwMode="auto">
          <a:xfrm>
            <a:off x="1676400" y="4638675"/>
            <a:ext cx="6845300" cy="612775"/>
            <a:chOff x="1056" y="2922"/>
            <a:chExt cx="4312" cy="386"/>
          </a:xfrm>
        </p:grpSpPr>
        <p:sp>
          <p:nvSpPr>
            <p:cNvPr id="66579" name="Line 19"/>
            <p:cNvSpPr>
              <a:spLocks noChangeShapeType="1"/>
            </p:cNvSpPr>
            <p:nvPr/>
          </p:nvSpPr>
          <p:spPr bwMode="auto">
            <a:xfrm>
              <a:off x="1056" y="3168"/>
              <a:ext cx="40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88" name="Rectangle 28"/>
            <p:cNvSpPr>
              <a:spLocks noChangeArrowheads="1"/>
            </p:cNvSpPr>
            <p:nvPr/>
          </p:nvSpPr>
          <p:spPr bwMode="auto">
            <a:xfrm>
              <a:off x="5040" y="2922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6620" name="Rectangle 60"/>
            <p:cNvSpPr>
              <a:spLocks noChangeArrowheads="1"/>
            </p:cNvSpPr>
            <p:nvPr/>
          </p:nvSpPr>
          <p:spPr bwMode="auto">
            <a:xfrm>
              <a:off x="2688" y="2943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6621" name="Rectangle 61"/>
            <p:cNvSpPr>
              <a:spLocks noChangeArrowheads="1"/>
            </p:cNvSpPr>
            <p:nvPr/>
          </p:nvSpPr>
          <p:spPr bwMode="auto">
            <a:xfrm>
              <a:off x="3168" y="2943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6622" name="Rectangle 62"/>
            <p:cNvSpPr>
              <a:spLocks noChangeArrowheads="1"/>
            </p:cNvSpPr>
            <p:nvPr/>
          </p:nvSpPr>
          <p:spPr bwMode="auto">
            <a:xfrm>
              <a:off x="4080" y="2943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66631" name="Group 71"/>
          <p:cNvGrpSpPr>
            <a:grpSpLocks/>
          </p:cNvGrpSpPr>
          <p:nvPr/>
        </p:nvGrpSpPr>
        <p:grpSpPr bwMode="auto">
          <a:xfrm>
            <a:off x="1676400" y="5410200"/>
            <a:ext cx="6845300" cy="665163"/>
            <a:chOff x="1056" y="3408"/>
            <a:chExt cx="4312" cy="419"/>
          </a:xfrm>
        </p:grpSpPr>
        <p:sp>
          <p:nvSpPr>
            <p:cNvPr id="66580" name="Line 20"/>
            <p:cNvSpPr>
              <a:spLocks noChangeShapeType="1"/>
            </p:cNvSpPr>
            <p:nvPr/>
          </p:nvSpPr>
          <p:spPr bwMode="auto">
            <a:xfrm>
              <a:off x="1056" y="3648"/>
              <a:ext cx="403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89" name="Rectangle 29"/>
            <p:cNvSpPr>
              <a:spLocks noChangeArrowheads="1"/>
            </p:cNvSpPr>
            <p:nvPr/>
          </p:nvSpPr>
          <p:spPr bwMode="auto">
            <a:xfrm>
              <a:off x="5040" y="3408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6623" name="Rectangle 63"/>
            <p:cNvSpPr>
              <a:spLocks noChangeArrowheads="1"/>
            </p:cNvSpPr>
            <p:nvPr/>
          </p:nvSpPr>
          <p:spPr bwMode="auto">
            <a:xfrm>
              <a:off x="1920" y="3429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6624" name="Rectangle 64"/>
            <p:cNvSpPr>
              <a:spLocks noChangeArrowheads="1"/>
            </p:cNvSpPr>
            <p:nvPr/>
          </p:nvSpPr>
          <p:spPr bwMode="auto">
            <a:xfrm>
              <a:off x="2304" y="3462"/>
              <a:ext cx="3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6625" name="Rectangle 65"/>
            <p:cNvSpPr>
              <a:spLocks noChangeArrowheads="1"/>
            </p:cNvSpPr>
            <p:nvPr/>
          </p:nvSpPr>
          <p:spPr bwMode="auto">
            <a:xfrm>
              <a:off x="3168" y="3429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6626" name="Rectangle 66"/>
            <p:cNvSpPr>
              <a:spLocks noChangeArrowheads="1"/>
            </p:cNvSpPr>
            <p:nvPr/>
          </p:nvSpPr>
          <p:spPr bwMode="auto">
            <a:xfrm>
              <a:off x="4080" y="3429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×</a:t>
              </a:r>
              <a:endPara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68" name="灯片编号占位符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1275-3DF1-45B7-B022-F0A59DFE15B5}" type="slidenum">
              <a:rPr lang="zh-CN" altLang="en-US" smtClean="0"/>
              <a:pPr/>
              <a:t>16</a:t>
            </a:fld>
            <a:endParaRPr lang="en-US" altLang="zh-CN"/>
          </a:p>
        </p:txBody>
      </p:sp>
      <p:graphicFrame>
        <p:nvGraphicFramePr>
          <p:cNvPr id="189440" name="Object 0"/>
          <p:cNvGraphicFramePr>
            <a:graphicFrameLocks noChangeAspect="1"/>
          </p:cNvGraphicFramePr>
          <p:nvPr/>
        </p:nvGraphicFramePr>
        <p:xfrm>
          <a:off x="0" y="4292609"/>
          <a:ext cx="303688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63" name="Equation" r:id="rId5" imgW="42262200" imgH="6897960" progId="Equation.DSMT4">
                  <p:embed/>
                </p:oleObj>
              </mc:Choice>
              <mc:Fallback>
                <p:oleObj name="Equation" r:id="rId5" imgW="42262200" imgH="689796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292609"/>
                        <a:ext cx="3036888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1" name="Object 1"/>
          <p:cNvGraphicFramePr>
            <a:graphicFrameLocks noChangeAspect="1"/>
          </p:cNvGraphicFramePr>
          <p:nvPr/>
        </p:nvGraphicFramePr>
        <p:xfrm>
          <a:off x="0" y="5192729"/>
          <a:ext cx="3065463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64" name="Equation" r:id="rId7" imgW="42668640" imgH="7304400" progId="Equation.DSMT4">
                  <p:embed/>
                </p:oleObj>
              </mc:Choice>
              <mc:Fallback>
                <p:oleObj name="Equation" r:id="rId7" imgW="42668640" imgH="73044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192729"/>
                        <a:ext cx="3065463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2" name="Object 2"/>
          <p:cNvGraphicFramePr>
            <a:graphicFrameLocks noChangeAspect="1"/>
          </p:cNvGraphicFramePr>
          <p:nvPr/>
        </p:nvGraphicFramePr>
        <p:xfrm>
          <a:off x="0" y="6192861"/>
          <a:ext cx="39116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65" name="Equation" r:id="rId9" imgW="54456840" imgH="7304400" progId="Equation.DSMT4">
                  <p:embed/>
                </p:oleObj>
              </mc:Choice>
              <mc:Fallback>
                <p:oleObj name="Equation" r:id="rId9" imgW="54456840" imgH="73044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192861"/>
                        <a:ext cx="3911600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Rectangle 1054"/>
          <p:cNvSpPr>
            <a:spLocks noChangeArrowheads="1"/>
          </p:cNvSpPr>
          <p:nvPr/>
        </p:nvSpPr>
        <p:spPr bwMode="auto">
          <a:xfrm>
            <a:off x="7334250" y="-27384"/>
            <a:ext cx="19902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硬线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连接</a:t>
            </a:r>
          </a:p>
        </p:txBody>
      </p:sp>
      <p:sp>
        <p:nvSpPr>
          <p:cNvPr id="83" name="Rectangle 1055"/>
          <p:cNvSpPr>
            <a:spLocks noChangeArrowheads="1"/>
          </p:cNvSpPr>
          <p:nvPr/>
        </p:nvSpPr>
        <p:spPr bwMode="auto">
          <a:xfrm>
            <a:off x="5888930" y="6309320"/>
            <a:ext cx="27155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被编程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(接通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4" name="Line 56"/>
          <p:cNvSpPr>
            <a:spLocks noChangeShapeType="1"/>
          </p:cNvSpPr>
          <p:nvPr/>
        </p:nvSpPr>
        <p:spPr bwMode="auto">
          <a:xfrm flipH="1" flipV="1">
            <a:off x="5364088" y="6021288"/>
            <a:ext cx="674200" cy="4572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" name="Line 56"/>
          <p:cNvSpPr>
            <a:spLocks noChangeShapeType="1"/>
          </p:cNvSpPr>
          <p:nvPr/>
        </p:nvSpPr>
        <p:spPr bwMode="auto">
          <a:xfrm flipH="1">
            <a:off x="6904062" y="265002"/>
            <a:ext cx="430188" cy="271285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9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9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9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9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 animBg="1"/>
      <p:bldP spid="8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75536" y="296401"/>
            <a:ext cx="8993008" cy="1446550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黑体" pitchFamily="2" charset="-122"/>
                <a:cs typeface="Times" panose="02020603050405020304" pitchFamily="18" charset="0"/>
              </a:rPr>
              <a:t>8.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黑体" pitchFamily="2" charset="-122"/>
                <a:cs typeface="Times" panose="02020603050405020304" pitchFamily="18" charset="0"/>
              </a:rPr>
              <a:t>3 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黑体" pitchFamily="2" charset="-122"/>
                <a:cs typeface="Times" panose="02020603050405020304" pitchFamily="18" charset="0"/>
              </a:rPr>
              <a:t>随机存储器（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黑体" pitchFamily="2" charset="-122"/>
                <a:cs typeface="Times" panose="02020603050405020304" pitchFamily="18" charset="0"/>
              </a:rPr>
              <a:t>RAM, random access memory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黑体" pitchFamily="2" charset="-122"/>
                <a:cs typeface="Times" panose="02020603050405020304" pitchFamily="18" charset="0"/>
              </a:rPr>
              <a:t>）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黑体" pitchFamily="2" charset="-122"/>
                <a:cs typeface="Times" panose="02020603050405020304" pitchFamily="18" charset="0"/>
              </a:rPr>
              <a:t> </a:t>
            </a: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539750" y="2708424"/>
            <a:ext cx="792003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RAM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的特点：</a:t>
            </a:r>
            <a:r>
              <a:rPr lang="zh-C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zh-CN" alt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灵活</a:t>
            </a:r>
            <a:r>
              <a:rPr lang="en-US" altLang="zh-CN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程序、数据可随时更改；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zh-CN" altLang="zh-CN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易失——断电或电源电压波动, 会使内容丢失</a:t>
            </a:r>
            <a:r>
              <a:rPr lang="zh-CN" altLang="en-US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  <a:endParaRPr lang="zh-CN" altLang="zh-CN" sz="2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541338" y="4653111"/>
            <a:ext cx="82073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ROM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的特点：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zh-CN" alt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非易失性；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zh-CN" alt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编程较麻烦，写周期远远大于读周期。</a:t>
            </a:r>
            <a:endParaRPr lang="zh-CN" altLang="zh-CN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605" name="Rectangle 13"/>
          <p:cNvSpPr>
            <a:spLocks noChangeArrowheads="1"/>
          </p:cNvSpPr>
          <p:nvPr/>
        </p:nvSpPr>
        <p:spPr bwMode="auto">
          <a:xfrm>
            <a:off x="323528" y="1970832"/>
            <a:ext cx="74533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0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在任意时刻，对任意单元都可进行读/写操作。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1275-3DF1-45B7-B022-F0A59DFE15B5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268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00050" y="1596331"/>
            <a:ext cx="8305800" cy="15446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按存储的机理分：</a:t>
            </a:r>
            <a:endParaRPr lang="zh-CN" altLang="en-US" sz="2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ea typeface="黑体" panose="02010609060101010101" pitchFamily="49" charset="-122"/>
              <a:cs typeface="Times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      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静态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RAM</a:t>
            </a:r>
            <a:r>
              <a:rPr lang="zh-CN" alt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S</a:t>
            </a:r>
            <a:r>
              <a:rPr lang="en-US" altLang="zh-CN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tatic 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RAM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）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,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简称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SRAM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。</a:t>
            </a:r>
            <a:endParaRPr lang="zh-CN" altLang="en-US" sz="2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anose="02020603050405020304" pitchFamily="18" charset="0"/>
              <a:ea typeface="黑体" panose="02010609060101010101" pitchFamily="49" charset="-122"/>
              <a:cs typeface="Times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      </a:t>
            </a:r>
            <a:r>
              <a:rPr lang="zh-CN" altLang="en-US" sz="2800" dirty="0">
                <a:solidFill>
                  <a:srgbClr val="FFCC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动态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RAM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Dynamic RAM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）</a:t>
            </a:r>
            <a:r>
              <a:rPr lang="en-US" altLang="zh-CN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,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简称</a:t>
            </a:r>
            <a:r>
              <a:rPr lang="en-US" altLang="zh-CN" sz="2800" dirty="0">
                <a:solidFill>
                  <a:srgbClr val="FFCC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DRAM</a:t>
            </a:r>
            <a:r>
              <a:rPr lang="zh-CN" alt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。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07505" y="3645024"/>
            <a:ext cx="8712968" cy="233294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静态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数据由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触发器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记忆，只要不断电，</a:t>
            </a:r>
            <a:r>
              <a:rPr lang="zh-CN" alt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就能永久保存</a:t>
            </a:r>
            <a:r>
              <a:rPr lang="zh-CN" alt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8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130000"/>
              </a:lnSpc>
            </a:pPr>
            <a:endParaRPr lang="zh-CN" alt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动态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是由</a:t>
            </a:r>
            <a:r>
              <a:rPr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管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栅极处电容</a:t>
            </a:r>
            <a:r>
              <a:rPr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的存储效应来存储。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1275-3DF1-45B7-B022-F0A59DFE15B5}" type="slidenum">
              <a:rPr lang="zh-CN" altLang="en-US" smtClean="0"/>
              <a:pPr/>
              <a:t>18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01567"/>
            <a:ext cx="8993008" cy="769441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zh-CN" altLang="en-US" dirty="0" smtClean="0">
                <a:latin typeface="Times" panose="02020603050405020304" pitchFamily="18" charset="0"/>
                <a:ea typeface="黑体" pitchFamily="2" charset="-122"/>
                <a:cs typeface="Times" panose="02020603050405020304" pitchFamily="18" charset="0"/>
              </a:rPr>
              <a:t>随机存储器</a:t>
            </a:r>
            <a:r>
              <a:rPr lang="zh-CN" altLang="en-US" sz="3200" dirty="0" smtClean="0">
                <a:latin typeface="Times" panose="02020603050405020304" pitchFamily="18" charset="0"/>
                <a:ea typeface="黑体" pitchFamily="2" charset="-122"/>
                <a:cs typeface="Times" panose="02020603050405020304" pitchFamily="18" charset="0"/>
              </a:rPr>
              <a:t>（</a:t>
            </a:r>
            <a:r>
              <a:rPr lang="en-US" altLang="zh-CN" sz="3200" dirty="0" smtClean="0">
                <a:latin typeface="Times" panose="02020603050405020304" pitchFamily="18" charset="0"/>
                <a:ea typeface="黑体" pitchFamily="2" charset="-122"/>
                <a:cs typeface="Times" panose="02020603050405020304" pitchFamily="18" charset="0"/>
              </a:rPr>
              <a:t>RAM, random access memory</a:t>
            </a:r>
            <a:r>
              <a:rPr lang="zh-CN" altLang="en-US" sz="3200" dirty="0" smtClean="0">
                <a:latin typeface="Times" panose="02020603050405020304" pitchFamily="18" charset="0"/>
                <a:ea typeface="黑体" pitchFamily="2" charset="-122"/>
                <a:cs typeface="Times" panose="02020603050405020304" pitchFamily="18" charset="0"/>
              </a:rPr>
              <a:t>）</a:t>
            </a:r>
            <a:r>
              <a:rPr lang="en-US" altLang="zh-CN" sz="3200" dirty="0" smtClean="0">
                <a:latin typeface="Times" panose="02020603050405020304" pitchFamily="18" charset="0"/>
                <a:ea typeface="黑体" pitchFamily="2" charset="-122"/>
                <a:cs typeface="Times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836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84213" y="476250"/>
            <a:ext cx="45354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FF66"/>
              </a:buClr>
              <a:buSzPct val="80000"/>
              <a:buFont typeface="Wingdings" pitchFamily="2" charset="2"/>
              <a:buChar char="®"/>
            </a:pPr>
            <a:r>
              <a:rPr lang="en-US" altLang="zh-CN" sz="3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3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R</a:t>
            </a:r>
            <a:r>
              <a:rPr lang="en-US" altLang="zh-CN" sz="3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M</a:t>
            </a:r>
            <a:r>
              <a:rPr lang="en-US" altLang="zh-CN" sz="3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静态</a:t>
            </a:r>
            <a:r>
              <a:rPr lang="en-US" altLang="zh-CN" sz="3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RAM</a:t>
            </a:r>
            <a:r>
              <a:rPr lang="zh-CN" alt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</a:t>
            </a:r>
            <a:endParaRPr lang="zh-CN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1" name="Rectangle 10"/>
          <p:cNvSpPr>
            <a:spLocks noChangeArrowheads="1"/>
          </p:cNvSpPr>
          <p:nvPr/>
        </p:nvSpPr>
        <p:spPr bwMode="auto">
          <a:xfrm>
            <a:off x="4140200" y="476250"/>
            <a:ext cx="24495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速度快</a:t>
            </a: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755650" y="1268413"/>
            <a:ext cx="6913563" cy="605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Tx/>
              <a:buChar char="•"/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存储单元：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锁存器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组合 2"/>
          <p:cNvGrpSpPr>
            <a:grpSpLocks/>
          </p:cNvGrpSpPr>
          <p:nvPr/>
        </p:nvGrpSpPr>
        <p:grpSpPr bwMode="auto">
          <a:xfrm>
            <a:off x="179512" y="2337173"/>
            <a:ext cx="8792643" cy="1944023"/>
            <a:chOff x="292804" y="2012043"/>
            <a:chExt cx="8361640" cy="1754326"/>
          </a:xfrm>
        </p:grpSpPr>
        <p:sp>
          <p:nvSpPr>
            <p:cNvPr id="27655" name="TextBox 1"/>
            <p:cNvSpPr txBox="1">
              <a:spLocks noChangeArrowheads="1"/>
            </p:cNvSpPr>
            <p:nvPr/>
          </p:nvSpPr>
          <p:spPr bwMode="auto">
            <a:xfrm>
              <a:off x="301019" y="2012043"/>
              <a:ext cx="8353425" cy="17543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zh-CN"/>
            </a:p>
            <a:p>
              <a:pPr eaLnBrk="1" hangingPunct="1"/>
              <a:endParaRPr lang="en-US" altLang="zh-CN"/>
            </a:p>
            <a:p>
              <a:pPr eaLnBrk="1" hangingPunct="1"/>
              <a:endParaRPr lang="zh-CN" altLang="en-US"/>
            </a:p>
          </p:txBody>
        </p:sp>
        <p:pic>
          <p:nvPicPr>
            <p:cNvPr id="27656" name="Picture 24" descr="Fig092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"/>
                      </a14:imgEffect>
                      <a14:imgEffect>
                        <a14:brightnessContrast bright="-10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04" y="2037244"/>
              <a:ext cx="8353425" cy="17291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1275-3DF1-45B7-B022-F0A59DFE15B5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903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611188" y="1555750"/>
            <a:ext cx="8013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存储器的基本结构：地址译码与存储阵列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611188" y="3067050"/>
            <a:ext cx="5959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存储器分类：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ROM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RAM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的区分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611188" y="2276475"/>
            <a:ext cx="67778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存储器的表达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：字线与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位线的意义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274" name="Rectangle 12"/>
          <p:cNvSpPr>
            <a:spLocks noChangeArrowheads="1"/>
          </p:cNvSpPr>
          <p:nvPr/>
        </p:nvSpPr>
        <p:spPr bwMode="auto">
          <a:xfrm>
            <a:off x="611188" y="3787775"/>
            <a:ext cx="636584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4.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使用存储器，进行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组合逻辑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设计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1275-3DF1-45B7-B022-F0A59DFE15B5}" type="slidenum">
              <a:rPr lang="zh-CN" altLang="en-US" smtClean="0"/>
              <a:pPr/>
              <a:t>2</a:t>
            </a:fld>
            <a:endParaRPr lang="en-US" altLang="zh-CN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7509" y="587950"/>
            <a:ext cx="30591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  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黑体" pitchFamily="49" charset="-122"/>
              </a:rPr>
              <a:t>知识要点</a:t>
            </a:r>
            <a:endParaRPr lang="en-US" altLang="zh-CN" sz="4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762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69" grpId="0"/>
      <p:bldP spid="11270" grpId="0"/>
      <p:bldP spid="1127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08521" y="260648"/>
            <a:ext cx="45354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FF66"/>
              </a:buClr>
              <a:buSzPct val="80000"/>
              <a:buFont typeface="Wingdings" pitchFamily="2" charset="2"/>
              <a:buChar char="®"/>
            </a:pPr>
            <a:r>
              <a:rPr lang="en-US" altLang="zh-CN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R</a:t>
            </a:r>
            <a:r>
              <a:rPr lang="en-US" altLang="zh-CN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M</a:t>
            </a:r>
            <a:r>
              <a:rPr lang="en-US" altLang="zh-CN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动态</a:t>
            </a:r>
            <a:r>
              <a:rPr lang="en-US" altLang="zh-CN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RAM</a:t>
            </a:r>
            <a:r>
              <a:rPr lang="zh-CN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420046" y="260648"/>
            <a:ext cx="2736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密度高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5496" y="909936"/>
            <a:ext cx="8281987" cy="538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采用电容存储信息，</a:t>
            </a:r>
            <a:r>
              <a:rPr lang="zh-CN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通过一个MOS晶体管来存取信息</a:t>
            </a:r>
            <a:r>
              <a:rPr lang="zh-CN" alt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6372225" y="2962275"/>
            <a:ext cx="1871663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字线为</a:t>
            </a:r>
            <a:r>
              <a:rPr lang="zh-CN" alt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“</a:t>
            </a:r>
            <a:r>
              <a:rPr lang="en-US" altLang="zh-CN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”</a:t>
            </a:r>
            <a:r>
              <a:rPr lang="zh-CN" alt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algn="just" eaLnBrk="1" hangingPunct="1"/>
            <a:r>
              <a:rPr lang="zh-CN" alt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表示选中。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5833045" y="1700733"/>
            <a:ext cx="34194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位线为“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1”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，电容充电；</a:t>
            </a:r>
          </a:p>
          <a:p>
            <a:pPr algn="just" eaLnBrk="1" hangingPunct="1"/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位线为“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0”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，电容放电。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3059113" y="2601913"/>
            <a:ext cx="3238500" cy="2698750"/>
            <a:chOff x="1927" y="1661"/>
            <a:chExt cx="2040" cy="1700"/>
          </a:xfrm>
        </p:grpSpPr>
        <p:sp>
          <p:nvSpPr>
            <p:cNvPr id="28691" name="Rectangle 37"/>
            <p:cNvSpPr>
              <a:spLocks noChangeArrowheads="1"/>
            </p:cNvSpPr>
            <p:nvPr/>
          </p:nvSpPr>
          <p:spPr bwMode="auto">
            <a:xfrm>
              <a:off x="2203" y="1948"/>
              <a:ext cx="1316" cy="12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692" name="Line 13"/>
            <p:cNvSpPr>
              <a:spLocks noChangeShapeType="1"/>
            </p:cNvSpPr>
            <p:nvPr/>
          </p:nvSpPr>
          <p:spPr bwMode="auto">
            <a:xfrm rot="5400000">
              <a:off x="2345" y="2699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693" name="Line 15"/>
            <p:cNvSpPr>
              <a:spLocks noChangeShapeType="1"/>
            </p:cNvSpPr>
            <p:nvPr/>
          </p:nvSpPr>
          <p:spPr bwMode="auto">
            <a:xfrm rot="5400000">
              <a:off x="2239" y="296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694" name="Line 16"/>
            <p:cNvSpPr>
              <a:spLocks noChangeShapeType="1"/>
            </p:cNvSpPr>
            <p:nvPr/>
          </p:nvSpPr>
          <p:spPr bwMode="auto">
            <a:xfrm rot="5400000">
              <a:off x="2239" y="268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695" name="Line 18"/>
            <p:cNvSpPr>
              <a:spLocks noChangeShapeType="1"/>
            </p:cNvSpPr>
            <p:nvPr/>
          </p:nvSpPr>
          <p:spPr bwMode="auto">
            <a:xfrm>
              <a:off x="1927" y="2059"/>
              <a:ext cx="20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696" name="Line 19"/>
            <p:cNvSpPr>
              <a:spLocks noChangeShapeType="1"/>
            </p:cNvSpPr>
            <p:nvPr/>
          </p:nvSpPr>
          <p:spPr bwMode="auto">
            <a:xfrm>
              <a:off x="3398" y="1661"/>
              <a:ext cx="0" cy="1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697" name="Line 20"/>
            <p:cNvSpPr>
              <a:spLocks noChangeShapeType="1"/>
            </p:cNvSpPr>
            <p:nvPr/>
          </p:nvSpPr>
          <p:spPr bwMode="auto">
            <a:xfrm flipV="1">
              <a:off x="2879" y="205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8698" name="Group 21"/>
            <p:cNvGrpSpPr>
              <a:grpSpLocks/>
            </p:cNvGrpSpPr>
            <p:nvPr/>
          </p:nvGrpSpPr>
          <p:grpSpPr bwMode="auto">
            <a:xfrm rot="5400000">
              <a:off x="2719" y="2248"/>
              <a:ext cx="288" cy="384"/>
              <a:chOff x="2976" y="1680"/>
              <a:chExt cx="288" cy="384"/>
            </a:xfrm>
          </p:grpSpPr>
          <p:sp>
            <p:nvSpPr>
              <p:cNvPr id="28703" name="Line 22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704" name="Line 23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705" name="Line 24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706" name="Line 25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699" name="Line 26"/>
            <p:cNvSpPr>
              <a:spLocks noChangeShapeType="1"/>
            </p:cNvSpPr>
            <p:nvPr/>
          </p:nvSpPr>
          <p:spPr bwMode="auto">
            <a:xfrm rot="10800000">
              <a:off x="2334" y="2584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700" name="Line 28"/>
            <p:cNvSpPr>
              <a:spLocks noChangeShapeType="1"/>
            </p:cNvSpPr>
            <p:nvPr/>
          </p:nvSpPr>
          <p:spPr bwMode="auto">
            <a:xfrm rot="10800000" flipH="1">
              <a:off x="2958" y="2584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701" name="Line 35"/>
            <p:cNvSpPr>
              <a:spLocks noChangeShapeType="1"/>
            </p:cNvSpPr>
            <p:nvPr/>
          </p:nvSpPr>
          <p:spPr bwMode="auto">
            <a:xfrm rot="5400000">
              <a:off x="2340" y="277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702" name="AutoShape 36"/>
            <p:cNvSpPr>
              <a:spLocks noChangeArrowheads="1"/>
            </p:cNvSpPr>
            <p:nvPr/>
          </p:nvSpPr>
          <p:spPr bwMode="auto">
            <a:xfrm rot="10800000">
              <a:off x="2264" y="3063"/>
              <a:ext cx="136" cy="90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2051052" y="2492898"/>
            <a:ext cx="1441451" cy="720726"/>
            <a:chOff x="1292" y="1525"/>
            <a:chExt cx="908" cy="454"/>
          </a:xfrm>
        </p:grpSpPr>
        <p:sp>
          <p:nvSpPr>
            <p:cNvPr id="28689" name="Rectangle 39"/>
            <p:cNvSpPr>
              <a:spLocks noChangeArrowheads="1"/>
            </p:cNvSpPr>
            <p:nvPr/>
          </p:nvSpPr>
          <p:spPr bwMode="auto">
            <a:xfrm>
              <a:off x="1292" y="1525"/>
              <a:ext cx="69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字线</a:t>
              </a:r>
            </a:p>
          </p:txBody>
        </p:sp>
        <p:sp>
          <p:nvSpPr>
            <p:cNvPr id="28690" name="Freeform 41"/>
            <p:cNvSpPr>
              <a:spLocks/>
            </p:cNvSpPr>
            <p:nvPr/>
          </p:nvSpPr>
          <p:spPr bwMode="auto">
            <a:xfrm>
              <a:off x="1950" y="1798"/>
              <a:ext cx="250" cy="181"/>
            </a:xfrm>
            <a:custGeom>
              <a:avLst/>
              <a:gdLst>
                <a:gd name="T0" fmla="*/ 0 w 317"/>
                <a:gd name="T1" fmla="*/ 0 h 227"/>
                <a:gd name="T2" fmla="*/ 113 w 317"/>
                <a:gd name="T3" fmla="*/ 29 h 227"/>
                <a:gd name="T4" fmla="*/ 170 w 317"/>
                <a:gd name="T5" fmla="*/ 86 h 227"/>
                <a:gd name="T6" fmla="*/ 197 w 317"/>
                <a:gd name="T7" fmla="*/ 144 h 2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7"/>
                <a:gd name="T13" fmla="*/ 0 h 227"/>
                <a:gd name="T14" fmla="*/ 317 w 317"/>
                <a:gd name="T15" fmla="*/ 227 h 2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7" h="227">
                  <a:moveTo>
                    <a:pt x="0" y="0"/>
                  </a:moveTo>
                  <a:cubicBezTo>
                    <a:pt x="68" y="11"/>
                    <a:pt x="136" y="22"/>
                    <a:pt x="181" y="45"/>
                  </a:cubicBezTo>
                  <a:cubicBezTo>
                    <a:pt x="226" y="68"/>
                    <a:pt x="249" y="106"/>
                    <a:pt x="272" y="136"/>
                  </a:cubicBezTo>
                  <a:cubicBezTo>
                    <a:pt x="295" y="166"/>
                    <a:pt x="310" y="212"/>
                    <a:pt x="317" y="227"/>
                  </a:cubicBezTo>
                </a:path>
              </a:pathLst>
            </a:custGeom>
            <a:noFill/>
            <a:ln w="25400" cap="flat" cmpd="sng">
              <a:solidFill>
                <a:srgbClr val="FFFF99"/>
              </a:solidFill>
              <a:prstDash val="solid"/>
              <a:miter lim="800000"/>
              <a:headEnd type="none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611188" y="3538538"/>
            <a:ext cx="2808287" cy="523875"/>
            <a:chOff x="385" y="2251"/>
            <a:chExt cx="1769" cy="330"/>
          </a:xfrm>
        </p:grpSpPr>
        <p:sp>
          <p:nvSpPr>
            <p:cNvPr id="28687" name="Rectangle 43"/>
            <p:cNvSpPr>
              <a:spLocks noChangeArrowheads="1"/>
            </p:cNvSpPr>
            <p:nvPr/>
          </p:nvSpPr>
          <p:spPr bwMode="auto">
            <a:xfrm>
              <a:off x="385" y="2251"/>
              <a:ext cx="143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en-US" altLang="zh-CN" sz="28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sz="28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位</a:t>
              </a:r>
              <a:r>
                <a:rPr lang="en-US" altLang="zh-CN" sz="28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DRAM</a:t>
              </a:r>
              <a:r>
                <a:rPr lang="zh-CN" altLang="en-US" sz="28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单元</a:t>
              </a:r>
            </a:p>
          </p:txBody>
        </p:sp>
        <p:sp>
          <p:nvSpPr>
            <p:cNvPr id="28688" name="Freeform 44"/>
            <p:cNvSpPr>
              <a:spLocks/>
            </p:cNvSpPr>
            <p:nvPr/>
          </p:nvSpPr>
          <p:spPr bwMode="auto">
            <a:xfrm>
              <a:off x="1791" y="2387"/>
              <a:ext cx="363" cy="136"/>
            </a:xfrm>
            <a:custGeom>
              <a:avLst/>
              <a:gdLst>
                <a:gd name="T0" fmla="*/ 0 w 317"/>
                <a:gd name="T1" fmla="*/ 0 h 227"/>
                <a:gd name="T2" fmla="*/ 237 w 317"/>
                <a:gd name="T3" fmla="*/ 16 h 227"/>
                <a:gd name="T4" fmla="*/ 356 w 317"/>
                <a:gd name="T5" fmla="*/ 49 h 227"/>
                <a:gd name="T6" fmla="*/ 416 w 317"/>
                <a:gd name="T7" fmla="*/ 81 h 2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7"/>
                <a:gd name="T13" fmla="*/ 0 h 227"/>
                <a:gd name="T14" fmla="*/ 317 w 317"/>
                <a:gd name="T15" fmla="*/ 227 h 2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7" h="227">
                  <a:moveTo>
                    <a:pt x="0" y="0"/>
                  </a:moveTo>
                  <a:cubicBezTo>
                    <a:pt x="68" y="11"/>
                    <a:pt x="136" y="22"/>
                    <a:pt x="181" y="45"/>
                  </a:cubicBezTo>
                  <a:cubicBezTo>
                    <a:pt x="226" y="68"/>
                    <a:pt x="249" y="106"/>
                    <a:pt x="272" y="136"/>
                  </a:cubicBezTo>
                  <a:cubicBezTo>
                    <a:pt x="295" y="166"/>
                    <a:pt x="310" y="212"/>
                    <a:pt x="317" y="227"/>
                  </a:cubicBez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3708404" y="2205037"/>
            <a:ext cx="1655765" cy="763586"/>
            <a:chOff x="2336" y="1298"/>
            <a:chExt cx="1043" cy="481"/>
          </a:xfrm>
        </p:grpSpPr>
        <p:sp>
          <p:nvSpPr>
            <p:cNvPr id="28685" name="Rectangle 45"/>
            <p:cNvSpPr>
              <a:spLocks noChangeArrowheads="1"/>
            </p:cNvSpPr>
            <p:nvPr/>
          </p:nvSpPr>
          <p:spPr bwMode="auto">
            <a:xfrm>
              <a:off x="2336" y="1298"/>
              <a:ext cx="69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位线</a:t>
              </a:r>
            </a:p>
          </p:txBody>
        </p:sp>
        <p:sp>
          <p:nvSpPr>
            <p:cNvPr id="28686" name="Freeform 46"/>
            <p:cNvSpPr>
              <a:spLocks/>
            </p:cNvSpPr>
            <p:nvPr/>
          </p:nvSpPr>
          <p:spPr bwMode="auto">
            <a:xfrm>
              <a:off x="3061" y="1643"/>
              <a:ext cx="318" cy="136"/>
            </a:xfrm>
            <a:custGeom>
              <a:avLst/>
              <a:gdLst>
                <a:gd name="T0" fmla="*/ 0 w 317"/>
                <a:gd name="T1" fmla="*/ 0 h 227"/>
                <a:gd name="T2" fmla="*/ 183 w 317"/>
                <a:gd name="T3" fmla="*/ 16 h 227"/>
                <a:gd name="T4" fmla="*/ 274 w 317"/>
                <a:gd name="T5" fmla="*/ 49 h 227"/>
                <a:gd name="T6" fmla="*/ 319 w 317"/>
                <a:gd name="T7" fmla="*/ 81 h 2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7"/>
                <a:gd name="T13" fmla="*/ 0 h 227"/>
                <a:gd name="T14" fmla="*/ 317 w 317"/>
                <a:gd name="T15" fmla="*/ 227 h 2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7" h="227">
                  <a:moveTo>
                    <a:pt x="0" y="0"/>
                  </a:moveTo>
                  <a:cubicBezTo>
                    <a:pt x="68" y="11"/>
                    <a:pt x="136" y="22"/>
                    <a:pt x="181" y="45"/>
                  </a:cubicBezTo>
                  <a:cubicBezTo>
                    <a:pt x="226" y="68"/>
                    <a:pt x="249" y="106"/>
                    <a:pt x="272" y="136"/>
                  </a:cubicBezTo>
                  <a:cubicBezTo>
                    <a:pt x="295" y="166"/>
                    <a:pt x="310" y="212"/>
                    <a:pt x="317" y="227"/>
                  </a:cubicBezTo>
                </a:path>
              </a:pathLst>
            </a:custGeom>
            <a:noFill/>
            <a:ln w="25400" cap="flat" cmpd="sng">
              <a:solidFill>
                <a:srgbClr val="00FFFF"/>
              </a:solidFill>
              <a:prstDash val="solid"/>
              <a:miter lim="800000"/>
              <a:headEnd type="none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3" name="Text Box 57"/>
          <p:cNvSpPr txBox="1">
            <a:spLocks noChangeArrowheads="1"/>
          </p:cNvSpPr>
          <p:nvPr/>
        </p:nvSpPr>
        <p:spPr bwMode="auto">
          <a:xfrm>
            <a:off x="5724525" y="4221163"/>
            <a:ext cx="33115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读取时，</a:t>
            </a:r>
            <a:r>
              <a:rPr lang="zh-CN" altLang="en-U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位线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预置为一中间电平；根据电平的变化来确定存储的是‘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0’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或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" name="Rectangle 54"/>
          <p:cNvSpPr>
            <a:spLocks noChangeArrowheads="1"/>
          </p:cNvSpPr>
          <p:nvPr/>
        </p:nvSpPr>
        <p:spPr bwMode="auto">
          <a:xfrm>
            <a:off x="179512" y="5416768"/>
            <a:ext cx="842493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字线</a:t>
            </a:r>
            <a:r>
              <a:rPr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设置为</a:t>
            </a:r>
            <a:r>
              <a:rPr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高电平</a:t>
            </a:r>
            <a:r>
              <a:rPr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来访问该存储单元。</a:t>
            </a:r>
            <a:endParaRPr lang="en-US" altLang="zh-CN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位线</a:t>
            </a:r>
            <a:r>
              <a:rPr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设置为</a:t>
            </a:r>
            <a:r>
              <a:rPr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高电平</a:t>
            </a:r>
            <a:r>
              <a:rPr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存储</a:t>
            </a:r>
            <a:r>
              <a:rPr lang="en-US" altLang="zh-CN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低电平</a:t>
            </a:r>
            <a:r>
              <a:rPr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存储</a:t>
            </a:r>
            <a:r>
              <a:rPr lang="en-US" altLang="zh-CN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1275-3DF1-45B7-B022-F0A59DFE15B5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599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43" grpId="0"/>
      <p:bldP spid="3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30" y="2204735"/>
            <a:ext cx="8473977" cy="314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108521" y="260648"/>
            <a:ext cx="45354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FF66"/>
              </a:buClr>
              <a:buSzPct val="80000"/>
              <a:buFont typeface="Wingdings" pitchFamily="2" charset="2"/>
              <a:buChar char="®"/>
            </a:pPr>
            <a:r>
              <a:rPr lang="en-US" altLang="zh-CN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R</a:t>
            </a:r>
            <a:r>
              <a:rPr lang="en-US" altLang="zh-CN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M</a:t>
            </a:r>
            <a:r>
              <a:rPr lang="en-US" altLang="zh-CN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动态</a:t>
            </a:r>
            <a:r>
              <a:rPr lang="en-US" altLang="zh-CN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RAM</a:t>
            </a:r>
            <a:r>
              <a:rPr lang="zh-CN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454203" y="1216173"/>
            <a:ext cx="8281987" cy="538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MOS</a:t>
            </a:r>
            <a:r>
              <a:rPr lang="zh-CN" alt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管栅极处</a:t>
            </a:r>
            <a:r>
              <a:rPr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电容的电压，随时间变化动态刷新</a:t>
            </a:r>
            <a:endParaRPr lang="en-US" altLang="zh-CN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4"/>
          <p:cNvSpPr>
            <a:spLocks noChangeArrowheads="1"/>
          </p:cNvSpPr>
          <p:nvPr/>
        </p:nvSpPr>
        <p:spPr bwMode="auto">
          <a:xfrm>
            <a:off x="239330" y="5877272"/>
            <a:ext cx="842493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特点：结构简单，集成度高；需要定时</a:t>
            </a:r>
            <a:r>
              <a:rPr lang="zh-CN" alt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刷新。 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273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4292" y="39968"/>
            <a:ext cx="8892480" cy="1138773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zh-CN" altLang="en-US" sz="3600" kern="1200" dirty="0">
                <a:latin typeface="黑体" pitchFamily="49" charset="-122"/>
                <a:ea typeface="黑体" pitchFamily="49" charset="-122"/>
              </a:rPr>
              <a:t>8.</a:t>
            </a:r>
            <a:r>
              <a:rPr lang="en-US" altLang="zh-CN" sz="3600" kern="1200" dirty="0">
                <a:latin typeface="黑体" pitchFamily="49" charset="-122"/>
                <a:ea typeface="黑体" pitchFamily="49" charset="-122"/>
              </a:rPr>
              <a:t>4 </a:t>
            </a:r>
            <a:r>
              <a:rPr lang="zh-CN" altLang="en-US" sz="3600" kern="1200" dirty="0">
                <a:latin typeface="黑体" pitchFamily="49" charset="-122"/>
                <a:ea typeface="黑体" pitchFamily="49" charset="-122"/>
              </a:rPr>
              <a:t>现场可编程门阵列</a:t>
            </a:r>
            <a:r>
              <a:rPr lang="zh-CN" altLang="en-US" sz="3200" kern="1200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kern="1200" dirty="0">
                <a:latin typeface="黑体" pitchFamily="49" charset="-122"/>
                <a:ea typeface="黑体" pitchFamily="49" charset="-122"/>
              </a:rPr>
              <a:t>FPGA, </a:t>
            </a:r>
            <a:r>
              <a:rPr lang="en-US" altLang="zh-CN" sz="3200" kern="1200" dirty="0" smtClean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3200" kern="1200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3200" kern="1200" dirty="0" smtClean="0">
                <a:latin typeface="黑体" pitchFamily="49" charset="-122"/>
                <a:ea typeface="黑体" pitchFamily="49" charset="-122"/>
              </a:rPr>
              <a:t>field </a:t>
            </a:r>
            <a:r>
              <a:rPr lang="en-US" altLang="zh-CN" sz="3200" kern="1200" dirty="0">
                <a:latin typeface="黑体" pitchFamily="49" charset="-122"/>
                <a:ea typeface="黑体" pitchFamily="49" charset="-122"/>
              </a:rPr>
              <a:t>programmable gate array</a:t>
            </a:r>
            <a:r>
              <a:rPr lang="zh-CN" altLang="en-US" sz="3200" kern="1200" dirty="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3200" kern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9" name="灯片编号占位符 1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1275-3DF1-45B7-B022-F0A59DFE15B5}" type="slidenum">
              <a:rPr lang="zh-CN" altLang="en-US" smtClean="0"/>
              <a:pPr/>
              <a:t>22</a:t>
            </a:fld>
            <a:endParaRPr lang="en-US" altLang="zh-CN"/>
          </a:p>
        </p:txBody>
      </p:sp>
      <p:pic>
        <p:nvPicPr>
          <p:cNvPr id="18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0" y="1221059"/>
            <a:ext cx="6919913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 bwMode="auto">
          <a:xfrm>
            <a:off x="3144368" y="6020808"/>
            <a:ext cx="2952328" cy="648552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82" name="矩形 181"/>
          <p:cNvSpPr/>
          <p:nvPr/>
        </p:nvSpPr>
        <p:spPr bwMode="auto">
          <a:xfrm>
            <a:off x="6119127" y="5421111"/>
            <a:ext cx="1261185" cy="124824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3158173" y="5738600"/>
            <a:ext cx="2952328" cy="28199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149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2" grpId="0" animBg="1"/>
      <p:bldP spid="18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17178"/>
            <a:ext cx="9196388" cy="769441"/>
          </a:xfrm>
        </p:spPr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FPGA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的开关、按钮、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LED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灯</a:t>
            </a:r>
            <a:endParaRPr lang="zh-CN" altLang="en-US" dirty="0" smtClean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613" y="1340768"/>
            <a:ext cx="8937625" cy="4330700"/>
          </a:xfrm>
        </p:spPr>
        <p:txBody>
          <a:bodyPr/>
          <a:lstStyle/>
          <a:p>
            <a:pPr>
              <a:defRPr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输入开关：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输入按键：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LED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灯：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5996880" y="6248400"/>
            <a:ext cx="2895600" cy="457200"/>
          </a:xfrm>
        </p:spPr>
        <p:txBody>
          <a:bodyPr/>
          <a:lstStyle/>
          <a:p>
            <a:pPr algn="r">
              <a:defRPr/>
            </a:pPr>
            <a:fld id="{5A92821D-5821-4486-8D10-7C0B9A22AF3C}" type="slidenum">
              <a:rPr lang="zh-CN" altLang="en-US" smtClean="0"/>
              <a:pPr algn="r">
                <a:defRPr/>
              </a:pPr>
              <a:t>23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076064"/>
            <a:ext cx="6334125" cy="781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3486006"/>
            <a:ext cx="1571625" cy="1162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763" y="5605445"/>
            <a:ext cx="63436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9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275" y="404664"/>
            <a:ext cx="7772400" cy="762000"/>
          </a:xfrm>
        </p:spPr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Verilog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仿真波形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1275-3DF1-45B7-B022-F0A59DFE15B5}" type="slidenum">
              <a:rPr lang="zh-CN" altLang="en-US" smtClean="0"/>
              <a:pPr/>
              <a:t>24</a:t>
            </a:fld>
            <a:endParaRPr lang="en-US" altLang="zh-C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431952"/>
            <a:ext cx="1528762" cy="183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97" y="2780928"/>
            <a:ext cx="74961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0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772400" cy="76200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加载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FPGA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代码（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.bit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文件）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1275-3DF1-45B7-B022-F0A59DFE15B5}" type="slidenum">
              <a:rPr lang="zh-CN" altLang="en-US" smtClean="0"/>
              <a:pPr/>
              <a:t>25</a:t>
            </a:fld>
            <a:endParaRPr lang="en-US" altLang="zh-C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741" y="2001540"/>
            <a:ext cx="1844675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365104"/>
            <a:ext cx="6621463" cy="218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3289" y="1551547"/>
            <a:ext cx="3248224" cy="257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7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/>
          <p:cNvSpPr>
            <a:spLocks noChangeArrowheads="1"/>
          </p:cNvSpPr>
          <p:nvPr/>
        </p:nvSpPr>
        <p:spPr bwMode="auto">
          <a:xfrm>
            <a:off x="298325" y="4707141"/>
            <a:ext cx="789030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" panose="02020603050405020304" pitchFamily="18" charset="0"/>
                <a:ea typeface="黑体" pitchFamily="49" charset="-122"/>
                <a:cs typeface="Times" panose="02020603050405020304" pitchFamily="18" charset="0"/>
              </a:rPr>
              <a:t>高密度可编程逻辑器件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HD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PLD：CPLD、FPGA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" panose="02020603050405020304" pitchFamily="18" charset="0"/>
                <a:ea typeface="黑体" pitchFamily="49" charset="-122"/>
                <a:cs typeface="Times" panose="02020603050405020304" pitchFamily="18" charset="0"/>
              </a:rPr>
              <a:t>。</a:t>
            </a:r>
          </a:p>
          <a:p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" panose="02020603050405020304" pitchFamily="18" charset="0"/>
                <a:ea typeface="黑体" pitchFamily="49" charset="-122"/>
                <a:cs typeface="Times" panose="02020603050405020304" pitchFamily="18" charset="0"/>
              </a:rPr>
              <a:t>&gt;=1000 gates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Times" panose="02020603050405020304" pitchFamily="18" charset="0"/>
              <a:ea typeface="黑体" pitchFamily="49" charset="-122"/>
              <a:cs typeface="Times" panose="02020603050405020304" pitchFamily="18" charset="0"/>
            </a:endParaRPr>
          </a:p>
        </p:txBody>
      </p:sp>
      <p:grpSp>
        <p:nvGrpSpPr>
          <p:cNvPr id="184324" name="Group 4"/>
          <p:cNvGrpSpPr>
            <a:grpSpLocks/>
          </p:cNvGrpSpPr>
          <p:nvPr/>
        </p:nvGrpSpPr>
        <p:grpSpPr bwMode="auto">
          <a:xfrm>
            <a:off x="69725" y="3287914"/>
            <a:ext cx="8894763" cy="1095375"/>
            <a:chOff x="0" y="2418"/>
            <a:chExt cx="5603" cy="690"/>
          </a:xfrm>
        </p:grpSpPr>
        <p:sp>
          <p:nvSpPr>
            <p:cNvPr id="184325" name="Rectangle 5"/>
            <p:cNvSpPr>
              <a:spLocks noChangeArrowheads="1"/>
            </p:cNvSpPr>
            <p:nvPr/>
          </p:nvSpPr>
          <p:spPr bwMode="auto">
            <a:xfrm>
              <a:off x="0" y="2778"/>
              <a:ext cx="205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" panose="02020603050405020304" pitchFamily="18" charset="0"/>
                  <a:ea typeface="黑体" pitchFamily="49" charset="-122"/>
                  <a:cs typeface="Times" panose="02020603050405020304" pitchFamily="18" charset="0"/>
                </a:rPr>
                <a:t>GAL。(&lt;1000 gates)</a:t>
              </a:r>
              <a:endPara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imes" panose="02020603050405020304" pitchFamily="18" charset="0"/>
                <a:ea typeface="黑体" pitchFamily="49" charset="-122"/>
                <a:cs typeface="Times" panose="02020603050405020304" pitchFamily="18" charset="0"/>
              </a:endParaRPr>
            </a:p>
          </p:txBody>
        </p:sp>
        <p:sp>
          <p:nvSpPr>
            <p:cNvPr id="184326" name="Rectangle 6"/>
            <p:cNvSpPr>
              <a:spLocks noChangeArrowheads="1"/>
            </p:cNvSpPr>
            <p:nvPr/>
          </p:nvSpPr>
          <p:spPr bwMode="auto">
            <a:xfrm>
              <a:off x="0" y="2418"/>
              <a:ext cx="560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" panose="02020603050405020304" pitchFamily="18" charset="0"/>
                  <a:cs typeface="Times" panose="02020603050405020304" pitchFamily="18" charset="0"/>
                </a:rPr>
                <a:t>  </a:t>
              </a:r>
              <a:r>
                <a:rPr lang="zh-CN" alt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" panose="02020603050405020304" pitchFamily="18" charset="0"/>
                  <a:ea typeface="黑体" pitchFamily="49" charset="-122"/>
                  <a:cs typeface="Times" panose="02020603050405020304" pitchFamily="18" charset="0"/>
                </a:rPr>
                <a:t>低密度可编程逻辑器件</a:t>
              </a:r>
              <a:r>
                <a:rPr lang="en-US" altLang="zh-CN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" panose="02020603050405020304" pitchFamily="18" charset="0"/>
                  <a:ea typeface="黑体" pitchFamily="49" charset="-122"/>
                  <a:cs typeface="Times" panose="02020603050405020304" pitchFamily="18" charset="0"/>
                </a:rPr>
                <a:t>LD</a:t>
              </a:r>
              <a:r>
                <a:rPr lang="en-US" altLang="zh-CN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" panose="02020603050405020304" pitchFamily="18" charset="0"/>
                  <a:ea typeface="黑体" pitchFamily="49" charset="-122"/>
                  <a:cs typeface="Times" panose="02020603050405020304" pitchFamily="18" charset="0"/>
                </a:rPr>
                <a:t>PLD：PROM、PLA、PAL</a:t>
              </a:r>
              <a:r>
                <a:rPr lang="zh-CN" alt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" panose="02020603050405020304" pitchFamily="18" charset="0"/>
                  <a:cs typeface="Times" panose="02020603050405020304" pitchFamily="18" charset="0"/>
                </a:rPr>
                <a:t>和</a:t>
              </a:r>
              <a:endPara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184330" name="Group 10"/>
          <p:cNvGrpSpPr>
            <a:grpSpLocks/>
          </p:cNvGrpSpPr>
          <p:nvPr/>
        </p:nvGrpSpPr>
        <p:grpSpPr bwMode="auto">
          <a:xfrm>
            <a:off x="177229" y="1802894"/>
            <a:ext cx="8288338" cy="1133475"/>
            <a:chOff x="0" y="528"/>
            <a:chExt cx="5221" cy="714"/>
          </a:xfrm>
        </p:grpSpPr>
        <p:sp>
          <p:nvSpPr>
            <p:cNvPr id="184331" name="Rectangle 11"/>
            <p:cNvSpPr>
              <a:spLocks noChangeArrowheads="1"/>
            </p:cNvSpPr>
            <p:nvPr/>
          </p:nvSpPr>
          <p:spPr bwMode="auto">
            <a:xfrm>
              <a:off x="0" y="912"/>
              <a:ext cx="237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" panose="02020603050405020304" pitchFamily="18" charset="0"/>
                  <a:ea typeface="黑体" pitchFamily="49" charset="-122"/>
                  <a:cs typeface="Times" panose="02020603050405020304" pitchFamily="18" charset="0"/>
                </a:rPr>
                <a:t>两级结构</a:t>
              </a:r>
              <a:r>
                <a:rPr lang="zh-CN" alt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" panose="02020603050405020304" pitchFamily="18" charset="0"/>
                  <a:ea typeface="黑体" pitchFamily="49" charset="-122"/>
                  <a:cs typeface="Times" panose="02020603050405020304" pitchFamily="18" charset="0"/>
                </a:rPr>
                <a:t>的逻辑器件。</a:t>
              </a:r>
            </a:p>
          </p:txBody>
        </p:sp>
        <p:sp>
          <p:nvSpPr>
            <p:cNvPr id="184332" name="Rectangle 12"/>
            <p:cNvSpPr>
              <a:spLocks noChangeArrowheads="1"/>
            </p:cNvSpPr>
            <p:nvPr/>
          </p:nvSpPr>
          <p:spPr bwMode="auto">
            <a:xfrm>
              <a:off x="168" y="528"/>
              <a:ext cx="505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" panose="02020603050405020304" pitchFamily="18" charset="0"/>
                  <a:ea typeface="黑体" pitchFamily="49" charset="-122"/>
                  <a:cs typeface="Times" panose="02020603050405020304" pitchFamily="18" charset="0"/>
                </a:rPr>
                <a:t>PLD(Programmable </a:t>
              </a:r>
              <a:r>
                <a:rPr lang="en-US" altLang="zh-CN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" panose="02020603050405020304" pitchFamily="18" charset="0"/>
                  <a:ea typeface="黑体" pitchFamily="49" charset="-122"/>
                  <a:cs typeface="Times" panose="02020603050405020304" pitchFamily="18" charset="0"/>
                </a:rPr>
                <a:t>Logic Devices)</a:t>
              </a:r>
              <a:r>
                <a:rPr lang="zh-CN" alt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" panose="02020603050405020304" pitchFamily="18" charset="0"/>
                  <a:ea typeface="黑体" pitchFamily="49" charset="-122"/>
                  <a:cs typeface="Times" panose="02020603050405020304" pitchFamily="18" charset="0"/>
                </a:rPr>
                <a:t>是一种“</a:t>
              </a:r>
              <a:r>
                <a:rPr lang="zh-CN" altLang="en-US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" panose="02020603050405020304" pitchFamily="18" charset="0"/>
                  <a:ea typeface="黑体" pitchFamily="49" charset="-122"/>
                  <a:cs typeface="Times" panose="02020603050405020304" pitchFamily="18" charset="0"/>
                </a:rPr>
                <a:t>与-或</a:t>
              </a:r>
              <a:r>
                <a:rPr lang="zh-CN" alt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" panose="02020603050405020304" pitchFamily="18" charset="0"/>
                  <a:ea typeface="黑体" pitchFamily="49" charset="-122"/>
                  <a:cs typeface="Times" panose="02020603050405020304" pitchFamily="18" charset="0"/>
                </a:rPr>
                <a:t>”</a:t>
              </a: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1275-3DF1-45B7-B022-F0A59DFE15B5}" type="slidenum">
              <a:rPr lang="zh-CN" altLang="en-US" smtClean="0"/>
              <a:pPr/>
              <a:t>3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468191" y="5922982"/>
            <a:ext cx="2585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 panose="02020603050405020304" pitchFamily="18" charset="0"/>
                <a:ea typeface="黑体" pitchFamily="49" charset="-122"/>
                <a:cs typeface="Times" panose="02020603050405020304" pitchFamily="18" charset="0"/>
              </a:rPr>
              <a:t>low/high density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298325" y="466582"/>
            <a:ext cx="61093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cs typeface="+mj-cs"/>
              </a:rPr>
              <a:t>8.</a:t>
            </a:r>
            <a:r>
              <a:rPr lang="en-US" altLang="zh-CN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cs typeface="+mj-cs"/>
              </a:rPr>
              <a:t>1 </a:t>
            </a: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cs typeface="+mj-cs"/>
              </a:rPr>
              <a:t>可编程逻辑器件</a:t>
            </a:r>
            <a:r>
              <a:rPr lang="en-US" altLang="zh-CN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cs typeface="+mj-cs"/>
              </a:rPr>
              <a:t>PLD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43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43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uiExpand="1" build="p" autoUpdateAnimBg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54" name="Group 1074"/>
          <p:cNvGrpSpPr>
            <a:grpSpLocks/>
          </p:cNvGrpSpPr>
          <p:nvPr/>
        </p:nvGrpSpPr>
        <p:grpSpPr bwMode="auto">
          <a:xfrm>
            <a:off x="592906" y="1709911"/>
            <a:ext cx="8083550" cy="2943225"/>
            <a:chOff x="336" y="868"/>
            <a:chExt cx="5092" cy="1854"/>
          </a:xfrm>
        </p:grpSpPr>
        <p:sp>
          <p:nvSpPr>
            <p:cNvPr id="72709" name="Rectangle 1029"/>
            <p:cNvSpPr>
              <a:spLocks noChangeArrowheads="1"/>
            </p:cNvSpPr>
            <p:nvPr/>
          </p:nvSpPr>
          <p:spPr bwMode="auto">
            <a:xfrm>
              <a:off x="912" y="1152"/>
              <a:ext cx="720" cy="1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0" name="Rectangle 1030"/>
            <p:cNvSpPr>
              <a:spLocks noChangeArrowheads="1"/>
            </p:cNvSpPr>
            <p:nvPr/>
          </p:nvSpPr>
          <p:spPr bwMode="auto">
            <a:xfrm>
              <a:off x="1968" y="1152"/>
              <a:ext cx="720" cy="1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1" name="Rectangle 1031"/>
            <p:cNvSpPr>
              <a:spLocks noChangeArrowheads="1"/>
            </p:cNvSpPr>
            <p:nvPr/>
          </p:nvSpPr>
          <p:spPr bwMode="auto">
            <a:xfrm>
              <a:off x="3024" y="1152"/>
              <a:ext cx="720" cy="1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2" name="Rectangle 1032"/>
            <p:cNvSpPr>
              <a:spLocks noChangeArrowheads="1"/>
            </p:cNvSpPr>
            <p:nvPr/>
          </p:nvSpPr>
          <p:spPr bwMode="auto">
            <a:xfrm>
              <a:off x="4080" y="1152"/>
              <a:ext cx="720" cy="1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3" name="Line 1033"/>
            <p:cNvSpPr>
              <a:spLocks noChangeShapeType="1"/>
            </p:cNvSpPr>
            <p:nvPr/>
          </p:nvSpPr>
          <p:spPr bwMode="auto">
            <a:xfrm>
              <a:off x="1632" y="1761"/>
              <a:ext cx="33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14" name="Line 1034"/>
            <p:cNvSpPr>
              <a:spLocks noChangeShapeType="1"/>
            </p:cNvSpPr>
            <p:nvPr/>
          </p:nvSpPr>
          <p:spPr bwMode="auto">
            <a:xfrm>
              <a:off x="2688" y="1761"/>
              <a:ext cx="33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15" name="Line 1035"/>
            <p:cNvSpPr>
              <a:spLocks noChangeShapeType="1"/>
            </p:cNvSpPr>
            <p:nvPr/>
          </p:nvSpPr>
          <p:spPr bwMode="auto">
            <a:xfrm>
              <a:off x="3744" y="1761"/>
              <a:ext cx="33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16" name="Line 1036"/>
            <p:cNvSpPr>
              <a:spLocks noChangeShapeType="1"/>
            </p:cNvSpPr>
            <p:nvPr/>
          </p:nvSpPr>
          <p:spPr bwMode="auto">
            <a:xfrm>
              <a:off x="4800" y="1233"/>
              <a:ext cx="28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17" name="Line 1037"/>
            <p:cNvSpPr>
              <a:spLocks noChangeShapeType="1"/>
            </p:cNvSpPr>
            <p:nvPr/>
          </p:nvSpPr>
          <p:spPr bwMode="auto">
            <a:xfrm>
              <a:off x="4800" y="1377"/>
              <a:ext cx="28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18" name="Line 1038"/>
            <p:cNvSpPr>
              <a:spLocks noChangeShapeType="1"/>
            </p:cNvSpPr>
            <p:nvPr/>
          </p:nvSpPr>
          <p:spPr bwMode="auto">
            <a:xfrm>
              <a:off x="624" y="1233"/>
              <a:ext cx="28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19" name="Line 1039"/>
            <p:cNvSpPr>
              <a:spLocks noChangeShapeType="1"/>
            </p:cNvSpPr>
            <p:nvPr/>
          </p:nvSpPr>
          <p:spPr bwMode="auto">
            <a:xfrm>
              <a:off x="624" y="1377"/>
              <a:ext cx="28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0" name="Line 1040"/>
            <p:cNvSpPr>
              <a:spLocks noChangeShapeType="1"/>
            </p:cNvSpPr>
            <p:nvPr/>
          </p:nvSpPr>
          <p:spPr bwMode="auto">
            <a:xfrm>
              <a:off x="4992" y="1378"/>
              <a:ext cx="1" cy="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1" name="Line 1041"/>
            <p:cNvSpPr>
              <a:spLocks noChangeShapeType="1"/>
            </p:cNvSpPr>
            <p:nvPr/>
          </p:nvSpPr>
          <p:spPr bwMode="auto">
            <a:xfrm>
              <a:off x="4992" y="1571"/>
              <a:ext cx="1" cy="1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2" name="Line 1042"/>
            <p:cNvSpPr>
              <a:spLocks noChangeShapeType="1"/>
            </p:cNvSpPr>
            <p:nvPr/>
          </p:nvSpPr>
          <p:spPr bwMode="auto">
            <a:xfrm>
              <a:off x="4992" y="1810"/>
              <a:ext cx="1" cy="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3" name="Line 1043"/>
            <p:cNvSpPr>
              <a:spLocks noChangeShapeType="1"/>
            </p:cNvSpPr>
            <p:nvPr/>
          </p:nvSpPr>
          <p:spPr bwMode="auto">
            <a:xfrm>
              <a:off x="4992" y="2002"/>
              <a:ext cx="1" cy="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4" name="Line 1044"/>
            <p:cNvSpPr>
              <a:spLocks noChangeShapeType="1"/>
            </p:cNvSpPr>
            <p:nvPr/>
          </p:nvSpPr>
          <p:spPr bwMode="auto">
            <a:xfrm>
              <a:off x="4992" y="2146"/>
              <a:ext cx="1" cy="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5" name="Line 1045"/>
            <p:cNvSpPr>
              <a:spLocks noChangeShapeType="1"/>
            </p:cNvSpPr>
            <p:nvPr/>
          </p:nvSpPr>
          <p:spPr bwMode="auto">
            <a:xfrm>
              <a:off x="720" y="1427"/>
              <a:ext cx="1" cy="1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6" name="Line 1046"/>
            <p:cNvSpPr>
              <a:spLocks noChangeShapeType="1"/>
            </p:cNvSpPr>
            <p:nvPr/>
          </p:nvSpPr>
          <p:spPr bwMode="auto">
            <a:xfrm>
              <a:off x="720" y="1715"/>
              <a:ext cx="1" cy="1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7" name="Line 1047"/>
            <p:cNvSpPr>
              <a:spLocks noChangeShapeType="1"/>
            </p:cNvSpPr>
            <p:nvPr/>
          </p:nvSpPr>
          <p:spPr bwMode="auto">
            <a:xfrm>
              <a:off x="720" y="1955"/>
              <a:ext cx="1" cy="1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8" name="Line 1048"/>
            <p:cNvSpPr>
              <a:spLocks noChangeShapeType="1"/>
            </p:cNvSpPr>
            <p:nvPr/>
          </p:nvSpPr>
          <p:spPr bwMode="auto">
            <a:xfrm>
              <a:off x="720" y="2146"/>
              <a:ext cx="1" cy="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9" name="Line 1049"/>
            <p:cNvSpPr>
              <a:spLocks noChangeShapeType="1"/>
            </p:cNvSpPr>
            <p:nvPr/>
          </p:nvSpPr>
          <p:spPr bwMode="auto">
            <a:xfrm>
              <a:off x="624" y="2337"/>
              <a:ext cx="28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30" name="Line 1050"/>
            <p:cNvSpPr>
              <a:spLocks noChangeShapeType="1"/>
            </p:cNvSpPr>
            <p:nvPr/>
          </p:nvSpPr>
          <p:spPr bwMode="auto">
            <a:xfrm>
              <a:off x="624" y="2341"/>
              <a:ext cx="1" cy="3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31" name="Line 1051"/>
            <p:cNvSpPr>
              <a:spLocks noChangeShapeType="1"/>
            </p:cNvSpPr>
            <p:nvPr/>
          </p:nvSpPr>
          <p:spPr bwMode="auto">
            <a:xfrm>
              <a:off x="624" y="2721"/>
              <a:ext cx="432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32" name="Line 1052"/>
            <p:cNvSpPr>
              <a:spLocks noChangeShapeType="1"/>
            </p:cNvSpPr>
            <p:nvPr/>
          </p:nvSpPr>
          <p:spPr bwMode="auto">
            <a:xfrm flipV="1">
              <a:off x="4944" y="2247"/>
              <a:ext cx="1" cy="4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33" name="Line 1053"/>
            <p:cNvSpPr>
              <a:spLocks noChangeShapeType="1"/>
            </p:cNvSpPr>
            <p:nvPr/>
          </p:nvSpPr>
          <p:spPr bwMode="auto">
            <a:xfrm flipH="1">
              <a:off x="4800" y="2241"/>
              <a:ext cx="1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34" name="Rectangle 1054"/>
            <p:cNvSpPr>
              <a:spLocks noChangeArrowheads="1"/>
            </p:cNvSpPr>
            <p:nvPr/>
          </p:nvSpPr>
          <p:spPr bwMode="auto">
            <a:xfrm>
              <a:off x="1008" y="1204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输入</a:t>
              </a:r>
            </a:p>
          </p:txBody>
        </p:sp>
        <p:sp>
          <p:nvSpPr>
            <p:cNvPr id="72735" name="Rectangle 1055"/>
            <p:cNvSpPr>
              <a:spLocks noChangeArrowheads="1"/>
            </p:cNvSpPr>
            <p:nvPr/>
          </p:nvSpPr>
          <p:spPr bwMode="auto">
            <a:xfrm>
              <a:off x="1008" y="1636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缓冲</a:t>
              </a:r>
            </a:p>
          </p:txBody>
        </p:sp>
        <p:sp>
          <p:nvSpPr>
            <p:cNvPr id="72736" name="Rectangle 1056"/>
            <p:cNvSpPr>
              <a:spLocks noChangeArrowheads="1"/>
            </p:cNvSpPr>
            <p:nvPr/>
          </p:nvSpPr>
          <p:spPr bwMode="auto">
            <a:xfrm>
              <a:off x="1008" y="2020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电路</a:t>
              </a:r>
            </a:p>
          </p:txBody>
        </p:sp>
        <p:sp>
          <p:nvSpPr>
            <p:cNvPr id="72737" name="Rectangle 1057"/>
            <p:cNvSpPr>
              <a:spLocks noChangeArrowheads="1"/>
            </p:cNvSpPr>
            <p:nvPr/>
          </p:nvSpPr>
          <p:spPr bwMode="auto">
            <a:xfrm>
              <a:off x="2112" y="120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与</a:t>
              </a:r>
            </a:p>
          </p:txBody>
        </p:sp>
        <p:sp>
          <p:nvSpPr>
            <p:cNvPr id="72738" name="Rectangle 1058"/>
            <p:cNvSpPr>
              <a:spLocks noChangeArrowheads="1"/>
            </p:cNvSpPr>
            <p:nvPr/>
          </p:nvSpPr>
          <p:spPr bwMode="auto">
            <a:xfrm>
              <a:off x="2112" y="163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阵</a:t>
              </a:r>
            </a:p>
          </p:txBody>
        </p:sp>
        <p:sp>
          <p:nvSpPr>
            <p:cNvPr id="72739" name="Rectangle 1059"/>
            <p:cNvSpPr>
              <a:spLocks noChangeArrowheads="1"/>
            </p:cNvSpPr>
            <p:nvPr/>
          </p:nvSpPr>
          <p:spPr bwMode="auto">
            <a:xfrm>
              <a:off x="2112" y="202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列</a:t>
              </a:r>
            </a:p>
          </p:txBody>
        </p:sp>
        <p:sp>
          <p:nvSpPr>
            <p:cNvPr id="72740" name="Rectangle 1060"/>
            <p:cNvSpPr>
              <a:spLocks noChangeArrowheads="1"/>
            </p:cNvSpPr>
            <p:nvPr/>
          </p:nvSpPr>
          <p:spPr bwMode="auto">
            <a:xfrm>
              <a:off x="3216" y="120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或</a:t>
              </a:r>
            </a:p>
          </p:txBody>
        </p:sp>
        <p:sp>
          <p:nvSpPr>
            <p:cNvPr id="72741" name="Rectangle 1061"/>
            <p:cNvSpPr>
              <a:spLocks noChangeArrowheads="1"/>
            </p:cNvSpPr>
            <p:nvPr/>
          </p:nvSpPr>
          <p:spPr bwMode="auto">
            <a:xfrm>
              <a:off x="3216" y="163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阵</a:t>
              </a:r>
            </a:p>
          </p:txBody>
        </p:sp>
        <p:sp>
          <p:nvSpPr>
            <p:cNvPr id="72742" name="Rectangle 1062"/>
            <p:cNvSpPr>
              <a:spLocks noChangeArrowheads="1"/>
            </p:cNvSpPr>
            <p:nvPr/>
          </p:nvSpPr>
          <p:spPr bwMode="auto">
            <a:xfrm>
              <a:off x="3216" y="202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列</a:t>
              </a:r>
            </a:p>
          </p:txBody>
        </p:sp>
        <p:sp>
          <p:nvSpPr>
            <p:cNvPr id="72743" name="Rectangle 1063"/>
            <p:cNvSpPr>
              <a:spLocks noChangeArrowheads="1"/>
            </p:cNvSpPr>
            <p:nvPr/>
          </p:nvSpPr>
          <p:spPr bwMode="auto">
            <a:xfrm>
              <a:off x="4176" y="1252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输出</a:t>
              </a:r>
            </a:p>
          </p:txBody>
        </p:sp>
        <p:sp>
          <p:nvSpPr>
            <p:cNvPr id="72744" name="Rectangle 1064"/>
            <p:cNvSpPr>
              <a:spLocks noChangeArrowheads="1"/>
            </p:cNvSpPr>
            <p:nvPr/>
          </p:nvSpPr>
          <p:spPr bwMode="auto">
            <a:xfrm>
              <a:off x="4176" y="1636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缓冲</a:t>
              </a:r>
            </a:p>
          </p:txBody>
        </p:sp>
        <p:sp>
          <p:nvSpPr>
            <p:cNvPr id="72745" name="Rectangle 1065"/>
            <p:cNvSpPr>
              <a:spLocks noChangeArrowheads="1"/>
            </p:cNvSpPr>
            <p:nvPr/>
          </p:nvSpPr>
          <p:spPr bwMode="auto">
            <a:xfrm>
              <a:off x="4176" y="1972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电路</a:t>
              </a:r>
            </a:p>
          </p:txBody>
        </p:sp>
        <p:sp>
          <p:nvSpPr>
            <p:cNvPr id="72746" name="Rectangle 1066"/>
            <p:cNvSpPr>
              <a:spLocks noChangeArrowheads="1"/>
            </p:cNvSpPr>
            <p:nvPr/>
          </p:nvSpPr>
          <p:spPr bwMode="auto">
            <a:xfrm>
              <a:off x="336" y="868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输入</a:t>
              </a:r>
            </a:p>
          </p:txBody>
        </p:sp>
        <p:sp>
          <p:nvSpPr>
            <p:cNvPr id="72747" name="Rectangle 1067"/>
            <p:cNvSpPr>
              <a:spLocks noChangeArrowheads="1"/>
            </p:cNvSpPr>
            <p:nvPr/>
          </p:nvSpPr>
          <p:spPr bwMode="auto">
            <a:xfrm>
              <a:off x="4800" y="868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输出</a:t>
              </a:r>
            </a:p>
          </p:txBody>
        </p:sp>
      </p:grpSp>
      <p:sp>
        <p:nvSpPr>
          <p:cNvPr id="72750" name="Rectangle 1070"/>
          <p:cNvSpPr>
            <a:spLocks noChangeArrowheads="1"/>
          </p:cNvSpPr>
          <p:nvPr/>
        </p:nvSpPr>
        <p:spPr bwMode="auto">
          <a:xfrm>
            <a:off x="59506" y="560561"/>
            <a:ext cx="63401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可编程逻辑器件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PLD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的基本结构</a:t>
            </a:r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1275-3DF1-45B7-B022-F0A59DFE15B5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27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98" name="Group 1046"/>
          <p:cNvGrpSpPr>
            <a:grpSpLocks/>
          </p:cNvGrpSpPr>
          <p:nvPr/>
        </p:nvGrpSpPr>
        <p:grpSpPr bwMode="auto">
          <a:xfrm>
            <a:off x="0" y="990600"/>
            <a:ext cx="8550275" cy="1866901"/>
            <a:chOff x="0" y="624"/>
            <a:chExt cx="5386" cy="1176"/>
          </a:xfrm>
        </p:grpSpPr>
        <p:sp>
          <p:nvSpPr>
            <p:cNvPr id="75785" name="Rectangle 1033"/>
            <p:cNvSpPr>
              <a:spLocks noChangeArrowheads="1"/>
            </p:cNvSpPr>
            <p:nvPr/>
          </p:nvSpPr>
          <p:spPr bwMode="auto">
            <a:xfrm>
              <a:off x="22" y="624"/>
              <a:ext cx="53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与或阵列是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PLD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器件中最基本的结构，通过改变</a:t>
              </a:r>
            </a:p>
          </p:txBody>
        </p:sp>
        <p:sp>
          <p:nvSpPr>
            <p:cNvPr id="75786" name="Rectangle 1034"/>
            <p:cNvSpPr>
              <a:spLocks noChangeArrowheads="1"/>
            </p:cNvSpPr>
            <p:nvPr/>
          </p:nvSpPr>
          <p:spPr bwMode="auto">
            <a:xfrm>
              <a:off x="0" y="1049"/>
              <a:ext cx="528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“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与阵列 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”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和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“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或阵列 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”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的内部连接就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可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5787" name="Rectangle 1035"/>
            <p:cNvSpPr>
              <a:spLocks noChangeArrowheads="1"/>
            </p:cNvSpPr>
            <p:nvPr/>
          </p:nvSpPr>
          <p:spPr bwMode="auto">
            <a:xfrm>
              <a:off x="0" y="1432"/>
              <a:ext cx="270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实现不同的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逻辑功能。</a:t>
              </a:r>
            </a:p>
          </p:txBody>
        </p:sp>
      </p:grpSp>
      <p:grpSp>
        <p:nvGrpSpPr>
          <p:cNvPr id="75799" name="Group 1047"/>
          <p:cNvGrpSpPr>
            <a:grpSpLocks/>
          </p:cNvGrpSpPr>
          <p:nvPr/>
        </p:nvGrpSpPr>
        <p:grpSpPr bwMode="auto">
          <a:xfrm>
            <a:off x="228600" y="3048000"/>
            <a:ext cx="8153400" cy="3124200"/>
            <a:chOff x="144" y="1920"/>
            <a:chExt cx="5136" cy="1968"/>
          </a:xfrm>
        </p:grpSpPr>
        <p:sp>
          <p:nvSpPr>
            <p:cNvPr id="75782" name="Line 1030"/>
            <p:cNvSpPr>
              <a:spLocks noChangeShapeType="1"/>
            </p:cNvSpPr>
            <p:nvPr/>
          </p:nvSpPr>
          <p:spPr bwMode="auto">
            <a:xfrm>
              <a:off x="1536" y="1920"/>
              <a:ext cx="0" cy="19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80" name="Rectangle 1028"/>
            <p:cNvSpPr>
              <a:spLocks noChangeArrowheads="1"/>
            </p:cNvSpPr>
            <p:nvPr/>
          </p:nvSpPr>
          <p:spPr bwMode="auto">
            <a:xfrm>
              <a:off x="144" y="1920"/>
              <a:ext cx="5136" cy="19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1" name="Line 1029"/>
            <p:cNvSpPr>
              <a:spLocks noChangeShapeType="1"/>
            </p:cNvSpPr>
            <p:nvPr/>
          </p:nvSpPr>
          <p:spPr bwMode="auto">
            <a:xfrm>
              <a:off x="144" y="2400"/>
              <a:ext cx="5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83" name="Line 1031"/>
            <p:cNvSpPr>
              <a:spLocks noChangeShapeType="1"/>
            </p:cNvSpPr>
            <p:nvPr/>
          </p:nvSpPr>
          <p:spPr bwMode="auto">
            <a:xfrm>
              <a:off x="2928" y="1920"/>
              <a:ext cx="0" cy="19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84" name="Line 1032"/>
            <p:cNvSpPr>
              <a:spLocks noChangeShapeType="1"/>
            </p:cNvSpPr>
            <p:nvPr/>
          </p:nvSpPr>
          <p:spPr bwMode="auto">
            <a:xfrm>
              <a:off x="4080" y="1920"/>
              <a:ext cx="0" cy="19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88" name="Rectangle 1036"/>
            <p:cNvSpPr>
              <a:spLocks noChangeArrowheads="1"/>
            </p:cNvSpPr>
            <p:nvPr/>
          </p:nvSpPr>
          <p:spPr bwMode="auto">
            <a:xfrm>
              <a:off x="336" y="1944"/>
              <a:ext cx="48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器件名    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与阵列     或阵列  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输出电路</a:t>
              </a:r>
            </a:p>
          </p:txBody>
        </p:sp>
        <p:sp>
          <p:nvSpPr>
            <p:cNvPr id="75789" name="Rectangle 1037"/>
            <p:cNvSpPr>
              <a:spLocks noChangeArrowheads="1"/>
            </p:cNvSpPr>
            <p:nvPr/>
          </p:nvSpPr>
          <p:spPr bwMode="auto">
            <a:xfrm>
              <a:off x="432" y="2424"/>
              <a:ext cx="44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PROM      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固定      可编程    固定</a:t>
              </a:r>
            </a:p>
          </p:txBody>
        </p:sp>
        <p:sp>
          <p:nvSpPr>
            <p:cNvPr id="75790" name="Rectangle 1038"/>
            <p:cNvSpPr>
              <a:spLocks noChangeArrowheads="1"/>
            </p:cNvSpPr>
            <p:nvPr/>
          </p:nvSpPr>
          <p:spPr bwMode="auto">
            <a:xfrm>
              <a:off x="432" y="2736"/>
              <a:ext cx="44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PLA       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可编程    可编程    固定</a:t>
              </a:r>
            </a:p>
          </p:txBody>
        </p:sp>
        <p:sp>
          <p:nvSpPr>
            <p:cNvPr id="75791" name="Rectangle 1039"/>
            <p:cNvSpPr>
              <a:spLocks noChangeArrowheads="1"/>
            </p:cNvSpPr>
            <p:nvPr/>
          </p:nvSpPr>
          <p:spPr bwMode="auto">
            <a:xfrm>
              <a:off x="432" y="3072"/>
              <a:ext cx="44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PAL       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可编程      固定    固定</a:t>
              </a:r>
            </a:p>
          </p:txBody>
        </p:sp>
        <p:sp>
          <p:nvSpPr>
            <p:cNvPr id="75792" name="Rectangle 1040"/>
            <p:cNvSpPr>
              <a:spLocks noChangeArrowheads="1"/>
            </p:cNvSpPr>
            <p:nvPr/>
          </p:nvSpPr>
          <p:spPr bwMode="auto">
            <a:xfrm>
              <a:off x="288" y="3384"/>
              <a:ext cx="48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GAL       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可编程      固定    可组态</a:t>
              </a:r>
            </a:p>
          </p:txBody>
        </p:sp>
      </p:grpSp>
      <p:sp>
        <p:nvSpPr>
          <p:cNvPr id="75795" name="Rectangle 1043"/>
          <p:cNvSpPr>
            <a:spLocks noChangeArrowheads="1"/>
          </p:cNvSpPr>
          <p:nvPr/>
        </p:nvSpPr>
        <p:spPr bwMode="auto">
          <a:xfrm>
            <a:off x="0" y="228600"/>
            <a:ext cx="241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与或阵列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1275-3DF1-45B7-B022-F0A59DFE15B5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57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57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11"/>
          <p:cNvSpPr>
            <a:spLocks noChangeArrowheads="1"/>
          </p:cNvSpPr>
          <p:nvPr/>
        </p:nvSpPr>
        <p:spPr bwMode="auto">
          <a:xfrm>
            <a:off x="155575" y="1271588"/>
            <a:ext cx="9024937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存储器指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以结构化方式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存储二进制位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的器件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，以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二维数组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的形式存储，每次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存取其中的</a:t>
            </a:r>
            <a:r>
              <a:rPr lang="en-US" altLang="zh-C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行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>
          <a:xfrm>
            <a:off x="87313" y="2420938"/>
            <a:ext cx="8229600" cy="1655762"/>
          </a:xfrm>
          <a:prstGeom prst="rect">
            <a:avLst/>
          </a:prstGeom>
        </p:spPr>
        <p:txBody>
          <a:bodyPr/>
          <a:lstStyle>
            <a:lvl1pPr marL="228600" indent="-182563" algn="l" rtl="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547688" indent="-182563" algn="l" rtl="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822325" indent="-182563" algn="l" rtl="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096963" indent="-182563" algn="l" rtl="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" indent="0">
              <a:buFont typeface="Georgia" pitchFamily="18" charset="0"/>
              <a:buNone/>
              <a:defRPr/>
            </a:pPr>
            <a:r>
              <a:rPr lang="zh-CN" alt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分类：</a:t>
            </a:r>
            <a:endParaRPr lang="zh-CN" alt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rPr>
              <a:t>ROM (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rPr>
              <a:t>只读存储器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rPr>
              <a:t>) ——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BIOS</a:t>
            </a:r>
          </a:p>
          <a:p>
            <a:pPr>
              <a:lnSpc>
                <a:spcPct val="16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rPr>
              <a:t>RAM (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rPr>
              <a:t>随机存取存储器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rPr>
              <a:t>) 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067175" y="3429000"/>
            <a:ext cx="4572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SRAM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（静态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RAM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）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——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Cache</a:t>
            </a:r>
          </a:p>
          <a:p>
            <a:pPr eaLnBrk="1" hangingPunct="1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DRAM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（动态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RAM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）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——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内存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07950" y="4437063"/>
            <a:ext cx="8978900" cy="19494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>
              <a:spcBef>
                <a:spcPct val="20000"/>
              </a:spcBef>
              <a:buClr>
                <a:srgbClr val="FFFF00"/>
              </a:buClr>
              <a:buSzPct val="80000"/>
              <a:defRPr/>
            </a:pP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指标：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楷体_GB2312" pitchFamily="49" charset="-122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zh-CN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容量：</a:t>
            </a:r>
            <a:r>
              <a:rPr lang="zh-CN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存储单元数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(</a:t>
            </a:r>
            <a:r>
              <a:rPr lang="zh-CN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字数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)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itchFamily="18" charset="0"/>
              </a:rPr>
              <a:t>×</a:t>
            </a:r>
            <a:r>
              <a:rPr lang="zh-CN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位数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             </a:t>
            </a:r>
            <a:r>
              <a:rPr lang="zh-CN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（例如：8K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itchFamily="18" charset="0"/>
              </a:rPr>
              <a:t>×</a:t>
            </a:r>
            <a:r>
              <a:rPr lang="zh-CN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1bit</a:t>
            </a:r>
            <a:r>
              <a:rPr lang="zh-CN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，256M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itchFamily="18" charset="0"/>
              </a:rPr>
              <a:t>×</a:t>
            </a:r>
            <a:r>
              <a:rPr lang="zh-CN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8bit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=</a:t>
            </a:r>
            <a:r>
              <a:rPr lang="zh-CN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256M</a:t>
            </a:r>
            <a:r>
              <a:rPr lang="zh-CN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B</a:t>
            </a:r>
            <a:r>
              <a:rPr lang="zh-CN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）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zh-CN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速度：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可</a:t>
            </a:r>
            <a:r>
              <a:rPr lang="zh-CN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“</a:t>
            </a:r>
            <a:r>
              <a:rPr lang="zh-CN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读/写周期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”来</a:t>
            </a:r>
            <a:r>
              <a:rPr lang="zh-CN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描述。</a:t>
            </a:r>
          </a:p>
        </p:txBody>
      </p:sp>
      <p:sp>
        <p:nvSpPr>
          <p:cNvPr id="11" name="AutoShape 13"/>
          <p:cNvSpPr>
            <a:spLocks/>
          </p:cNvSpPr>
          <p:nvPr/>
        </p:nvSpPr>
        <p:spPr bwMode="auto">
          <a:xfrm>
            <a:off x="3924300" y="3644900"/>
            <a:ext cx="73025" cy="504825"/>
          </a:xfrm>
          <a:prstGeom prst="leftBrace">
            <a:avLst>
              <a:gd name="adj1" fmla="val 57609"/>
              <a:gd name="adj2" fmla="val 50000"/>
            </a:avLst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80528" y="15240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charset="-122"/>
              </a:defRPr>
            </a:lvl9pPr>
          </a:lstStyle>
          <a:p>
            <a:r>
              <a:rPr lang="zh-CN" altLang="en-US" kern="0" dirty="0" smtClean="0">
                <a:latin typeface="黑体" pitchFamily="49" charset="-122"/>
                <a:ea typeface="黑体" pitchFamily="49" charset="-122"/>
              </a:rPr>
              <a:t>8.</a:t>
            </a:r>
            <a:r>
              <a:rPr lang="en-US" altLang="zh-CN" kern="0" dirty="0" smtClean="0">
                <a:latin typeface="黑体" pitchFamily="49" charset="-122"/>
                <a:ea typeface="黑体" pitchFamily="49" charset="-122"/>
              </a:rPr>
              <a:t>2 </a:t>
            </a:r>
            <a:r>
              <a:rPr lang="zh-CN" altLang="en-US" kern="0" dirty="0" smtClean="0">
                <a:latin typeface="黑体" pitchFamily="49" charset="-122"/>
                <a:ea typeface="黑体" pitchFamily="49" charset="-122"/>
              </a:rPr>
              <a:t>只读存储器</a:t>
            </a:r>
            <a:r>
              <a:rPr lang="en-US" altLang="zh-CN" sz="3200" kern="0" dirty="0" smtClean="0">
                <a:latin typeface="Times New Roman" pitchFamily="18" charset="0"/>
                <a:ea typeface="黑体" pitchFamily="49" charset="-122"/>
              </a:rPr>
              <a:t>ROM (Read Only Memory)</a:t>
            </a:r>
            <a:endParaRPr lang="en-US" altLang="zh-CN" sz="3200" kern="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1275-3DF1-45B7-B022-F0A59DFE15B5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018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13"/>
          <p:cNvSpPr txBox="1">
            <a:spLocks noChangeArrowheads="1"/>
          </p:cNvSpPr>
          <p:nvPr/>
        </p:nvSpPr>
        <p:spPr bwMode="auto">
          <a:xfrm>
            <a:off x="323850" y="404664"/>
            <a:ext cx="882015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None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、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基本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结构：</a:t>
            </a:r>
            <a:r>
              <a:rPr lang="en-US" altLang="zh-C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n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个输入、</a:t>
            </a:r>
            <a:r>
              <a:rPr lang="en-US" altLang="zh-C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m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个输出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的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itchFamily="18" charset="0"/>
              </a:rPr>
              <a:t>组合电路</a:t>
            </a:r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6409" name="Rectangle 15"/>
          <p:cNvSpPr>
            <a:spLocks noChangeArrowheads="1"/>
          </p:cNvSpPr>
          <p:nvPr/>
        </p:nvSpPr>
        <p:spPr bwMode="auto">
          <a:xfrm>
            <a:off x="2006600" y="1773089"/>
            <a:ext cx="1143000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地址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)</a:t>
            </a:r>
            <a:endParaRPr lang="zh-CN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sp>
        <p:nvSpPr>
          <p:cNvPr id="16407" name="Rectangle 17"/>
          <p:cNvSpPr>
            <a:spLocks noChangeArrowheads="1"/>
          </p:cNvSpPr>
          <p:nvPr/>
        </p:nvSpPr>
        <p:spPr bwMode="auto">
          <a:xfrm>
            <a:off x="5668506" y="3898922"/>
            <a:ext cx="1143000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数据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)</a:t>
            </a:r>
            <a:endParaRPr lang="zh-CN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grpSp>
        <p:nvGrpSpPr>
          <p:cNvPr id="4" name="Group 29"/>
          <p:cNvGrpSpPr>
            <a:grpSpLocks noChangeAspect="1"/>
          </p:cNvGrpSpPr>
          <p:nvPr/>
        </p:nvGrpSpPr>
        <p:grpSpPr bwMode="auto">
          <a:xfrm>
            <a:off x="1763688" y="1700808"/>
            <a:ext cx="3962400" cy="2897188"/>
            <a:chOff x="1104" y="2352"/>
            <a:chExt cx="2496" cy="1825"/>
          </a:xfrm>
        </p:grpSpPr>
        <p:sp>
          <p:nvSpPr>
            <p:cNvPr id="16394" name="AutoShape 30"/>
            <p:cNvSpPr>
              <a:spLocks noChangeAspect="1" noChangeArrowheads="1" noTextEdit="1"/>
            </p:cNvSpPr>
            <p:nvPr/>
          </p:nvSpPr>
          <p:spPr bwMode="auto">
            <a:xfrm>
              <a:off x="1104" y="2352"/>
              <a:ext cx="2496" cy="1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95" name="Rectangle 31"/>
            <p:cNvSpPr>
              <a:spLocks noChangeArrowheads="1"/>
            </p:cNvSpPr>
            <p:nvPr/>
          </p:nvSpPr>
          <p:spPr bwMode="auto">
            <a:xfrm>
              <a:off x="2622" y="2385"/>
              <a:ext cx="944" cy="902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kumimoji="0" lang="zh-CN" altLang="en-US" sz="1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16396" name="Rectangle 32"/>
            <p:cNvSpPr>
              <a:spLocks noChangeArrowheads="1"/>
            </p:cNvSpPr>
            <p:nvPr/>
          </p:nvSpPr>
          <p:spPr bwMode="auto">
            <a:xfrm>
              <a:off x="1255" y="2716"/>
              <a:ext cx="807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25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Address</a:t>
              </a:r>
              <a:endParaRPr kumimoji="0" lang="en-US" altLang="zh-CN" sz="1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16397" name="Line 33"/>
            <p:cNvSpPr>
              <a:spLocks noChangeShapeType="1"/>
            </p:cNvSpPr>
            <p:nvPr/>
          </p:nvSpPr>
          <p:spPr bwMode="auto">
            <a:xfrm flipH="1">
              <a:off x="2151" y="2836"/>
              <a:ext cx="471" cy="1"/>
            </a:xfrm>
            <a:prstGeom prst="line">
              <a:avLst/>
            </a:prstGeom>
            <a:noFill/>
            <a:ln w="30163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98" name="Line 34"/>
            <p:cNvSpPr>
              <a:spLocks noChangeShapeType="1"/>
            </p:cNvSpPr>
            <p:nvPr/>
          </p:nvSpPr>
          <p:spPr bwMode="auto">
            <a:xfrm flipV="1">
              <a:off x="3095" y="3437"/>
              <a:ext cx="1" cy="265"/>
            </a:xfrm>
            <a:prstGeom prst="line">
              <a:avLst/>
            </a:prstGeom>
            <a:noFill/>
            <a:ln w="30163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99" name="Freeform 35"/>
            <p:cNvSpPr>
              <a:spLocks/>
            </p:cNvSpPr>
            <p:nvPr/>
          </p:nvSpPr>
          <p:spPr bwMode="auto">
            <a:xfrm>
              <a:off x="3039" y="3690"/>
              <a:ext cx="113" cy="162"/>
            </a:xfrm>
            <a:custGeom>
              <a:avLst/>
              <a:gdLst>
                <a:gd name="T0" fmla="*/ 113 w 113"/>
                <a:gd name="T1" fmla="*/ 0 h 162"/>
                <a:gd name="T2" fmla="*/ 56 w 113"/>
                <a:gd name="T3" fmla="*/ 162 h 162"/>
                <a:gd name="T4" fmla="*/ 0 w 113"/>
                <a:gd name="T5" fmla="*/ 0 h 162"/>
                <a:gd name="T6" fmla="*/ 113 w 113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3"/>
                <a:gd name="T13" fmla="*/ 0 h 162"/>
                <a:gd name="T14" fmla="*/ 113 w 113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3" h="162">
                  <a:moveTo>
                    <a:pt x="113" y="0"/>
                  </a:moveTo>
                  <a:lnTo>
                    <a:pt x="56" y="162"/>
                  </a:lnTo>
                  <a:lnTo>
                    <a:pt x="0" y="0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400" name="Freeform 36"/>
            <p:cNvSpPr>
              <a:spLocks/>
            </p:cNvSpPr>
            <p:nvPr/>
          </p:nvSpPr>
          <p:spPr bwMode="auto">
            <a:xfrm>
              <a:off x="3039" y="3287"/>
              <a:ext cx="113" cy="162"/>
            </a:xfrm>
            <a:custGeom>
              <a:avLst/>
              <a:gdLst>
                <a:gd name="T0" fmla="*/ 0 w 113"/>
                <a:gd name="T1" fmla="*/ 162 h 162"/>
                <a:gd name="T2" fmla="*/ 56 w 113"/>
                <a:gd name="T3" fmla="*/ 0 h 162"/>
                <a:gd name="T4" fmla="*/ 113 w 113"/>
                <a:gd name="T5" fmla="*/ 162 h 162"/>
                <a:gd name="T6" fmla="*/ 0 w 113"/>
                <a:gd name="T7" fmla="*/ 162 h 1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3"/>
                <a:gd name="T13" fmla="*/ 0 h 162"/>
                <a:gd name="T14" fmla="*/ 113 w 113"/>
                <a:gd name="T15" fmla="*/ 162 h 1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3" h="162">
                  <a:moveTo>
                    <a:pt x="0" y="162"/>
                  </a:moveTo>
                  <a:lnTo>
                    <a:pt x="56" y="0"/>
                  </a:lnTo>
                  <a:lnTo>
                    <a:pt x="113" y="162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401" name="Rectangle 37"/>
            <p:cNvSpPr>
              <a:spLocks noChangeArrowheads="1"/>
            </p:cNvSpPr>
            <p:nvPr/>
          </p:nvSpPr>
          <p:spPr bwMode="auto">
            <a:xfrm>
              <a:off x="2873" y="3829"/>
              <a:ext cx="437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25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Data</a:t>
              </a:r>
              <a:endParaRPr kumimoji="0" lang="en-US" altLang="zh-CN" sz="1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16402" name="Rectangle 38"/>
            <p:cNvSpPr>
              <a:spLocks noChangeArrowheads="1"/>
            </p:cNvSpPr>
            <p:nvPr/>
          </p:nvSpPr>
          <p:spPr bwMode="auto">
            <a:xfrm>
              <a:off x="2829" y="2698"/>
              <a:ext cx="527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25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Array</a:t>
              </a:r>
              <a:endParaRPr kumimoji="0" lang="en-US" altLang="zh-CN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16403" name="Line 39"/>
            <p:cNvSpPr>
              <a:spLocks noChangeShapeType="1"/>
            </p:cNvSpPr>
            <p:nvPr/>
          </p:nvSpPr>
          <p:spPr bwMode="auto">
            <a:xfrm flipH="1">
              <a:off x="2330" y="2782"/>
              <a:ext cx="116" cy="111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404" name="Line 40"/>
            <p:cNvSpPr>
              <a:spLocks noChangeShapeType="1"/>
            </p:cNvSpPr>
            <p:nvPr/>
          </p:nvSpPr>
          <p:spPr bwMode="auto">
            <a:xfrm flipH="1">
              <a:off x="3036" y="3513"/>
              <a:ext cx="116" cy="11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405" name="Rectangle 41"/>
            <p:cNvSpPr>
              <a:spLocks noChangeArrowheads="1"/>
            </p:cNvSpPr>
            <p:nvPr/>
          </p:nvSpPr>
          <p:spPr bwMode="auto">
            <a:xfrm>
              <a:off x="2286" y="2644"/>
              <a:ext cx="9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19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n</a:t>
              </a:r>
              <a:endParaRPr kumimoji="0" lang="en-US" altLang="zh-CN" sz="1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16406" name="Rectangle 42"/>
            <p:cNvSpPr>
              <a:spLocks noChangeArrowheads="1"/>
            </p:cNvSpPr>
            <p:nvPr/>
          </p:nvSpPr>
          <p:spPr bwMode="auto">
            <a:xfrm>
              <a:off x="3183" y="3507"/>
              <a:ext cx="13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19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</a:rPr>
                <a:t>m</a:t>
              </a:r>
              <a:endParaRPr kumimoji="0" lang="en-US" altLang="zh-CN" sz="1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endParaRPr>
            </a:p>
          </p:txBody>
        </p:sp>
      </p:grpSp>
      <p:sp>
        <p:nvSpPr>
          <p:cNvPr id="60" name="Rectangle 20"/>
          <p:cNvSpPr>
            <a:spLocks noChangeArrowheads="1"/>
          </p:cNvSpPr>
          <p:nvPr/>
        </p:nvSpPr>
        <p:spPr bwMode="auto">
          <a:xfrm>
            <a:off x="207963" y="4724400"/>
            <a:ext cx="71723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楷体_GB2312" pitchFamily="49" charset="-122"/>
              </a:rPr>
              <a:t>存储器地址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楷体_GB2312" pitchFamily="49" charset="-122"/>
              </a:rPr>
              <a:t>线与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楷体_GB2312" pitchFamily="49" charset="-122"/>
              </a:rPr>
              <a:t>存储容量的关系：</a:t>
            </a:r>
          </a:p>
        </p:txBody>
      </p:sp>
      <p:sp>
        <p:nvSpPr>
          <p:cNvPr id="61" name="Rectangle 25"/>
          <p:cNvSpPr>
            <a:spLocks noChangeArrowheads="1"/>
          </p:cNvSpPr>
          <p:nvPr/>
        </p:nvSpPr>
        <p:spPr bwMode="auto">
          <a:xfrm>
            <a:off x="250825" y="5300663"/>
            <a:ext cx="8569325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n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个输入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Wingdings" pitchFamily="2" charset="2"/>
              </a:rPr>
              <a:t>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2</a:t>
            </a:r>
            <a:r>
              <a:rPr lang="en-US" altLang="zh-CN" sz="2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n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个地址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Wingdings" pitchFamily="2" charset="2"/>
              </a:rPr>
              <a:t>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2</a:t>
            </a:r>
            <a:r>
              <a:rPr lang="en-US" altLang="zh-CN" sz="2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n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个存储单元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Wingdings" pitchFamily="2" charset="2"/>
              </a:rPr>
              <a:t>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Wingdings" pitchFamily="2" charset="2"/>
              </a:rPr>
              <a:t>容量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Wingdings" pitchFamily="2" charset="2"/>
              </a:rPr>
              <a:t>:  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2</a:t>
            </a:r>
            <a:r>
              <a:rPr lang="en-US" altLang="zh-CN" sz="2800" b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n</a:t>
            </a:r>
            <a:r>
              <a:rPr lang="en-US" altLang="zh-CN" sz="2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itchFamily="18" charset="0"/>
              </a:rPr>
              <a:t>×</a:t>
            </a:r>
            <a:r>
              <a:rPr lang="en-US" altLang="zh-CN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itchFamily="18" charset="0"/>
              </a:rPr>
              <a:t>m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例如：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64M</a:t>
            </a:r>
            <a:r>
              <a:rPr lang="en-US" altLang="zh-CN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B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的存储器，应有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      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根地址线。</a:t>
            </a:r>
          </a:p>
        </p:txBody>
      </p:sp>
      <p:sp>
        <p:nvSpPr>
          <p:cNvPr id="62" name="Rectangle 26"/>
          <p:cNvSpPr>
            <a:spLocks noChangeArrowheads="1"/>
          </p:cNvSpPr>
          <p:nvPr/>
        </p:nvSpPr>
        <p:spPr bwMode="auto">
          <a:xfrm>
            <a:off x="4859338" y="5876925"/>
            <a:ext cx="68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26</a:t>
            </a:r>
            <a:r>
              <a:rPr lang="en-US" altLang="zh-CN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 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1275-3DF1-45B7-B022-F0A59DFE15B5}" type="slidenum">
              <a:rPr lang="zh-CN" altLang="en-US" b="1" smtClean="0"/>
              <a:pPr/>
              <a:t>7</a:t>
            </a:fld>
            <a:endParaRPr lang="en-US" altLang="zh-CN" b="1"/>
          </a:p>
        </p:txBody>
      </p:sp>
    </p:spTree>
    <p:extLst>
      <p:ext uri="{BB962C8B-B14F-4D97-AF65-F5344CB8AC3E}">
        <p14:creationId xmlns:p14="http://schemas.microsoft.com/office/powerpoint/2010/main" val="4457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60" name="Group 40"/>
          <p:cNvGrpSpPr>
            <a:grpSpLocks/>
          </p:cNvGrpSpPr>
          <p:nvPr/>
        </p:nvGrpSpPr>
        <p:grpSpPr bwMode="auto">
          <a:xfrm>
            <a:off x="1447800" y="1790700"/>
            <a:ext cx="7112000" cy="4610100"/>
            <a:chOff x="912" y="1128"/>
            <a:chExt cx="4480" cy="2904"/>
          </a:xfrm>
        </p:grpSpPr>
        <p:sp>
          <p:nvSpPr>
            <p:cNvPr id="56324" name="Rectangle 4"/>
            <p:cNvSpPr>
              <a:spLocks noChangeArrowheads="1"/>
            </p:cNvSpPr>
            <p:nvPr/>
          </p:nvSpPr>
          <p:spPr bwMode="auto">
            <a:xfrm>
              <a:off x="1872" y="1344"/>
              <a:ext cx="2400" cy="7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25" name="Rectangle 5"/>
            <p:cNvSpPr>
              <a:spLocks noChangeArrowheads="1"/>
            </p:cNvSpPr>
            <p:nvPr/>
          </p:nvSpPr>
          <p:spPr bwMode="auto">
            <a:xfrm>
              <a:off x="1920" y="2880"/>
              <a:ext cx="2400" cy="11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26" name="Line 6"/>
            <p:cNvSpPr>
              <a:spLocks noChangeShapeType="1"/>
            </p:cNvSpPr>
            <p:nvPr/>
          </p:nvSpPr>
          <p:spPr bwMode="auto">
            <a:xfrm>
              <a:off x="2160" y="2064"/>
              <a:ext cx="0" cy="81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27" name="Line 7"/>
            <p:cNvSpPr>
              <a:spLocks noChangeShapeType="1"/>
            </p:cNvSpPr>
            <p:nvPr/>
          </p:nvSpPr>
          <p:spPr bwMode="auto">
            <a:xfrm>
              <a:off x="3984" y="2064"/>
              <a:ext cx="0" cy="81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28" name="Line 8"/>
            <p:cNvSpPr>
              <a:spLocks noChangeShapeType="1"/>
            </p:cNvSpPr>
            <p:nvPr/>
          </p:nvSpPr>
          <p:spPr bwMode="auto">
            <a:xfrm>
              <a:off x="1392" y="1440"/>
              <a:ext cx="48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29" name="Line 9"/>
            <p:cNvSpPr>
              <a:spLocks noChangeShapeType="1"/>
            </p:cNvSpPr>
            <p:nvPr/>
          </p:nvSpPr>
          <p:spPr bwMode="auto">
            <a:xfrm>
              <a:off x="1392" y="1968"/>
              <a:ext cx="48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0" name="Line 10"/>
            <p:cNvSpPr>
              <a:spLocks noChangeShapeType="1"/>
            </p:cNvSpPr>
            <p:nvPr/>
          </p:nvSpPr>
          <p:spPr bwMode="auto">
            <a:xfrm>
              <a:off x="1584" y="144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>
              <a:off x="1584" y="163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2" name="Line 12"/>
            <p:cNvSpPr>
              <a:spLocks noChangeShapeType="1"/>
            </p:cNvSpPr>
            <p:nvPr/>
          </p:nvSpPr>
          <p:spPr bwMode="auto">
            <a:xfrm>
              <a:off x="1584" y="177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3" name="Line 13"/>
            <p:cNvSpPr>
              <a:spLocks noChangeShapeType="1"/>
            </p:cNvSpPr>
            <p:nvPr/>
          </p:nvSpPr>
          <p:spPr bwMode="auto">
            <a:xfrm>
              <a:off x="2160" y="24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4" name="Line 14"/>
            <p:cNvSpPr>
              <a:spLocks noChangeShapeType="1"/>
            </p:cNvSpPr>
            <p:nvPr/>
          </p:nvSpPr>
          <p:spPr bwMode="auto">
            <a:xfrm>
              <a:off x="2400" y="24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5" name="Line 15"/>
            <p:cNvSpPr>
              <a:spLocks noChangeShapeType="1"/>
            </p:cNvSpPr>
            <p:nvPr/>
          </p:nvSpPr>
          <p:spPr bwMode="auto">
            <a:xfrm>
              <a:off x="2640" y="24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>
              <a:off x="2880" y="24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>
              <a:off x="3120" y="24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8" name="Line 18"/>
            <p:cNvSpPr>
              <a:spLocks noChangeShapeType="1"/>
            </p:cNvSpPr>
            <p:nvPr/>
          </p:nvSpPr>
          <p:spPr bwMode="auto">
            <a:xfrm>
              <a:off x="3360" y="249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>
              <a:off x="3552" y="24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0" name="Line 20"/>
            <p:cNvSpPr>
              <a:spLocks noChangeShapeType="1"/>
            </p:cNvSpPr>
            <p:nvPr/>
          </p:nvSpPr>
          <p:spPr bwMode="auto">
            <a:xfrm>
              <a:off x="3792" y="24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1" name="Line 21"/>
            <p:cNvSpPr>
              <a:spLocks noChangeShapeType="1"/>
            </p:cNvSpPr>
            <p:nvPr/>
          </p:nvSpPr>
          <p:spPr bwMode="auto">
            <a:xfrm>
              <a:off x="4320" y="3024"/>
              <a:ext cx="624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2" name="Line 22"/>
            <p:cNvSpPr>
              <a:spLocks noChangeShapeType="1"/>
            </p:cNvSpPr>
            <p:nvPr/>
          </p:nvSpPr>
          <p:spPr bwMode="auto">
            <a:xfrm>
              <a:off x="4320" y="3840"/>
              <a:ext cx="624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3" name="Line 23"/>
            <p:cNvSpPr>
              <a:spLocks noChangeShapeType="1"/>
            </p:cNvSpPr>
            <p:nvPr/>
          </p:nvSpPr>
          <p:spPr bwMode="auto">
            <a:xfrm>
              <a:off x="4656" y="312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4" name="Line 24"/>
            <p:cNvSpPr>
              <a:spLocks noChangeShapeType="1"/>
            </p:cNvSpPr>
            <p:nvPr/>
          </p:nvSpPr>
          <p:spPr bwMode="auto">
            <a:xfrm>
              <a:off x="4656" y="331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5" name="Line 25"/>
            <p:cNvSpPr>
              <a:spLocks noChangeShapeType="1"/>
            </p:cNvSpPr>
            <p:nvPr/>
          </p:nvSpPr>
          <p:spPr bwMode="auto">
            <a:xfrm>
              <a:off x="4656" y="3504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6" name="Line 26"/>
            <p:cNvSpPr>
              <a:spLocks noChangeShapeType="1"/>
            </p:cNvSpPr>
            <p:nvPr/>
          </p:nvSpPr>
          <p:spPr bwMode="auto">
            <a:xfrm>
              <a:off x="4656" y="364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7" name="Rectangle 27"/>
            <p:cNvSpPr>
              <a:spLocks noChangeArrowheads="1"/>
            </p:cNvSpPr>
            <p:nvPr/>
          </p:nvSpPr>
          <p:spPr bwMode="auto">
            <a:xfrm>
              <a:off x="1008" y="1128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6349" name="Rectangle 29"/>
            <p:cNvSpPr>
              <a:spLocks noChangeArrowheads="1"/>
            </p:cNvSpPr>
            <p:nvPr/>
          </p:nvSpPr>
          <p:spPr bwMode="auto">
            <a:xfrm>
              <a:off x="4944" y="2808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6350" name="Rectangle 30"/>
            <p:cNvSpPr>
              <a:spLocks noChangeArrowheads="1"/>
            </p:cNvSpPr>
            <p:nvPr/>
          </p:nvSpPr>
          <p:spPr bwMode="auto">
            <a:xfrm>
              <a:off x="912" y="1680"/>
              <a:ext cx="4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n-1</a:t>
              </a:r>
              <a:endParaRPr lang="zh-CN" altLang="en-US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6351" name="Rectangle 31"/>
            <p:cNvSpPr>
              <a:spLocks noChangeArrowheads="1"/>
            </p:cNvSpPr>
            <p:nvPr/>
          </p:nvSpPr>
          <p:spPr bwMode="auto">
            <a:xfrm>
              <a:off x="4896" y="3624"/>
              <a:ext cx="4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m-1</a:t>
              </a:r>
              <a:endParaRPr lang="zh-CN" altLang="en-US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6352" name="Rectangle 32"/>
            <p:cNvSpPr>
              <a:spLocks noChangeArrowheads="1"/>
            </p:cNvSpPr>
            <p:nvPr/>
          </p:nvSpPr>
          <p:spPr bwMode="auto">
            <a:xfrm>
              <a:off x="1728" y="2241"/>
              <a:ext cx="440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6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w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6353" name="Rectangle 33"/>
            <p:cNvSpPr>
              <a:spLocks noChangeArrowheads="1"/>
            </p:cNvSpPr>
            <p:nvPr/>
          </p:nvSpPr>
          <p:spPr bwMode="auto">
            <a:xfrm>
              <a:off x="3984" y="2340"/>
              <a:ext cx="91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W</a:t>
              </a:r>
              <a:r>
                <a:rPr lang="en-US" altLang="zh-CN" sz="3200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sz="3200" baseline="30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-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sz="3200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6354" name="Rectangle 34"/>
            <p:cNvSpPr>
              <a:spLocks noChangeArrowheads="1"/>
            </p:cNvSpPr>
            <p:nvPr/>
          </p:nvSpPr>
          <p:spPr bwMode="auto">
            <a:xfrm>
              <a:off x="2400" y="1488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地址译码器</a:t>
              </a:r>
              <a:endParaRPr lang="zh-CN" altLang="en-US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6355" name="Rectangle 35"/>
            <p:cNvSpPr>
              <a:spLocks noChangeArrowheads="1"/>
            </p:cNvSpPr>
            <p:nvPr/>
          </p:nvSpPr>
          <p:spPr bwMode="auto">
            <a:xfrm>
              <a:off x="2640" y="3264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存储体</a:t>
              </a:r>
              <a:endParaRPr lang="zh-CN" altLang="en-US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6356" name="Rectangle 36"/>
            <p:cNvSpPr>
              <a:spLocks noChangeArrowheads="1"/>
            </p:cNvSpPr>
            <p:nvPr/>
          </p:nvSpPr>
          <p:spPr bwMode="auto">
            <a:xfrm>
              <a:off x="2736" y="2112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字线</a:t>
              </a:r>
            </a:p>
          </p:txBody>
        </p:sp>
        <p:sp>
          <p:nvSpPr>
            <p:cNvPr id="56357" name="Rectangle 37"/>
            <p:cNvSpPr>
              <a:spLocks noChangeArrowheads="1"/>
            </p:cNvSpPr>
            <p:nvPr/>
          </p:nvSpPr>
          <p:spPr bwMode="auto">
            <a:xfrm>
              <a:off x="4704" y="3216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位线</a:t>
              </a:r>
            </a:p>
          </p:txBody>
        </p:sp>
      </p:grpSp>
      <p:sp>
        <p:nvSpPr>
          <p:cNvPr id="56358" name="Rectangle 38"/>
          <p:cNvSpPr>
            <a:spLocks noChangeArrowheads="1"/>
          </p:cNvSpPr>
          <p:nvPr/>
        </p:nvSpPr>
        <p:spPr bwMode="auto">
          <a:xfrm>
            <a:off x="173311" y="926813"/>
            <a:ext cx="48349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ROM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结构(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aseline="30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sz="32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×m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位))</a:t>
            </a:r>
          </a:p>
        </p:txBody>
      </p:sp>
      <p:sp>
        <p:nvSpPr>
          <p:cNvPr id="3" name="矩形 2"/>
          <p:cNvSpPr/>
          <p:nvPr/>
        </p:nvSpPr>
        <p:spPr>
          <a:xfrm>
            <a:off x="6141289" y="786886"/>
            <a:ext cx="29377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如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3-8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译码器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 flipV="1">
            <a:off x="7096125" y="1417638"/>
            <a:ext cx="869950" cy="715962"/>
          </a:xfrm>
          <a:prstGeom prst="line">
            <a:avLst/>
          </a:prstGeom>
          <a:noFill/>
          <a:ln w="47625">
            <a:solidFill>
              <a:srgbClr val="FFFF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1275-3DF1-45B7-B022-F0A59DFE15B5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6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63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58" grpId="0" build="p" autoUpdateAnimBg="0"/>
      <p:bldP spid="3" grpId="0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2286000" y="228600"/>
            <a:ext cx="5181600" cy="685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3" name="Line 5"/>
          <p:cNvSpPr>
            <a:spLocks noChangeShapeType="1"/>
          </p:cNvSpPr>
          <p:nvPr/>
        </p:nvSpPr>
        <p:spPr bwMode="auto">
          <a:xfrm>
            <a:off x="2971800" y="914400"/>
            <a:ext cx="0" cy="556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>
            <a:off x="4191000" y="914400"/>
            <a:ext cx="0" cy="556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5486400" y="914400"/>
            <a:ext cx="0" cy="556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>
            <a:off x="6553200" y="914400"/>
            <a:ext cx="0" cy="548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914400" y="1447800"/>
            <a:ext cx="647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2971800" y="19050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3276600" y="1676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 flipV="1">
            <a:off x="3276600" y="16002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1" name="Line 13"/>
          <p:cNvSpPr>
            <a:spLocks noChangeShapeType="1"/>
          </p:cNvSpPr>
          <p:nvPr/>
        </p:nvSpPr>
        <p:spPr bwMode="auto">
          <a:xfrm>
            <a:off x="3276600" y="19050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 flipV="1">
            <a:off x="3581400" y="1447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>
            <a:off x="3581400" y="2133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4191000" y="19050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5" name="Line 17"/>
          <p:cNvSpPr>
            <a:spLocks noChangeShapeType="1"/>
          </p:cNvSpPr>
          <p:nvPr/>
        </p:nvSpPr>
        <p:spPr bwMode="auto">
          <a:xfrm>
            <a:off x="4495800" y="1676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 flipV="1">
            <a:off x="4495800" y="16002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4495800" y="19050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V="1">
            <a:off x="4800600" y="1447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9" name="Line 21"/>
          <p:cNvSpPr>
            <a:spLocks noChangeShapeType="1"/>
          </p:cNvSpPr>
          <p:nvPr/>
        </p:nvSpPr>
        <p:spPr bwMode="auto">
          <a:xfrm>
            <a:off x="4800600" y="2133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91" name="Line 23"/>
          <p:cNvSpPr>
            <a:spLocks noChangeShapeType="1"/>
          </p:cNvSpPr>
          <p:nvPr/>
        </p:nvSpPr>
        <p:spPr bwMode="auto">
          <a:xfrm>
            <a:off x="5791200" y="1676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92" name="Line 24"/>
          <p:cNvSpPr>
            <a:spLocks noChangeShapeType="1"/>
          </p:cNvSpPr>
          <p:nvPr/>
        </p:nvSpPr>
        <p:spPr bwMode="auto">
          <a:xfrm flipV="1">
            <a:off x="5791200" y="16002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93" name="Line 25"/>
          <p:cNvSpPr>
            <a:spLocks noChangeShapeType="1"/>
          </p:cNvSpPr>
          <p:nvPr/>
        </p:nvSpPr>
        <p:spPr bwMode="auto">
          <a:xfrm>
            <a:off x="5791200" y="19050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94" name="Line 26"/>
          <p:cNvSpPr>
            <a:spLocks noChangeShapeType="1"/>
          </p:cNvSpPr>
          <p:nvPr/>
        </p:nvSpPr>
        <p:spPr bwMode="auto">
          <a:xfrm flipV="1">
            <a:off x="6096000" y="1447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95" name="Line 27"/>
          <p:cNvSpPr>
            <a:spLocks noChangeShapeType="1"/>
          </p:cNvSpPr>
          <p:nvPr/>
        </p:nvSpPr>
        <p:spPr bwMode="auto">
          <a:xfrm>
            <a:off x="6096000" y="2133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97" name="Line 29"/>
          <p:cNvSpPr>
            <a:spLocks noChangeShapeType="1"/>
          </p:cNvSpPr>
          <p:nvPr/>
        </p:nvSpPr>
        <p:spPr bwMode="auto">
          <a:xfrm>
            <a:off x="6858000" y="1676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98" name="Line 30"/>
          <p:cNvSpPr>
            <a:spLocks noChangeShapeType="1"/>
          </p:cNvSpPr>
          <p:nvPr/>
        </p:nvSpPr>
        <p:spPr bwMode="auto">
          <a:xfrm flipV="1">
            <a:off x="6858000" y="16002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99" name="Line 31"/>
          <p:cNvSpPr>
            <a:spLocks noChangeShapeType="1"/>
          </p:cNvSpPr>
          <p:nvPr/>
        </p:nvSpPr>
        <p:spPr bwMode="auto">
          <a:xfrm>
            <a:off x="6858000" y="19050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00" name="Line 32"/>
          <p:cNvSpPr>
            <a:spLocks noChangeShapeType="1"/>
          </p:cNvSpPr>
          <p:nvPr/>
        </p:nvSpPr>
        <p:spPr bwMode="auto">
          <a:xfrm flipV="1">
            <a:off x="7162800" y="1447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01" name="Line 33"/>
          <p:cNvSpPr>
            <a:spLocks noChangeShapeType="1"/>
          </p:cNvSpPr>
          <p:nvPr/>
        </p:nvSpPr>
        <p:spPr bwMode="auto">
          <a:xfrm>
            <a:off x="7162800" y="2133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02" name="Line 34"/>
          <p:cNvSpPr>
            <a:spLocks noChangeShapeType="1"/>
          </p:cNvSpPr>
          <p:nvPr/>
        </p:nvSpPr>
        <p:spPr bwMode="auto">
          <a:xfrm flipH="1">
            <a:off x="2667000" y="2286000"/>
            <a:ext cx="487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03" name="Line 35"/>
          <p:cNvSpPr>
            <a:spLocks noChangeShapeType="1"/>
          </p:cNvSpPr>
          <p:nvPr/>
        </p:nvSpPr>
        <p:spPr bwMode="auto">
          <a:xfrm>
            <a:off x="1371600" y="2743200"/>
            <a:ext cx="6019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04" name="Line 36"/>
          <p:cNvSpPr>
            <a:spLocks noChangeShapeType="1"/>
          </p:cNvSpPr>
          <p:nvPr/>
        </p:nvSpPr>
        <p:spPr bwMode="auto">
          <a:xfrm>
            <a:off x="2971800" y="3200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05" name="Line 37"/>
          <p:cNvSpPr>
            <a:spLocks noChangeShapeType="1"/>
          </p:cNvSpPr>
          <p:nvPr/>
        </p:nvSpPr>
        <p:spPr bwMode="auto">
          <a:xfrm>
            <a:off x="3276600" y="29718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06" name="Line 38"/>
          <p:cNvSpPr>
            <a:spLocks noChangeShapeType="1"/>
          </p:cNvSpPr>
          <p:nvPr/>
        </p:nvSpPr>
        <p:spPr bwMode="auto">
          <a:xfrm flipV="1">
            <a:off x="3276600" y="28956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07" name="Line 39"/>
          <p:cNvSpPr>
            <a:spLocks noChangeShapeType="1"/>
          </p:cNvSpPr>
          <p:nvPr/>
        </p:nvSpPr>
        <p:spPr bwMode="auto">
          <a:xfrm>
            <a:off x="3276600" y="32004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08" name="Line 40"/>
          <p:cNvSpPr>
            <a:spLocks noChangeShapeType="1"/>
          </p:cNvSpPr>
          <p:nvPr/>
        </p:nvSpPr>
        <p:spPr bwMode="auto">
          <a:xfrm flipV="1">
            <a:off x="3581400" y="2743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09" name="Line 41"/>
          <p:cNvSpPr>
            <a:spLocks noChangeShapeType="1"/>
          </p:cNvSpPr>
          <p:nvPr/>
        </p:nvSpPr>
        <p:spPr bwMode="auto">
          <a:xfrm>
            <a:off x="3581400" y="3429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10" name="Line 42"/>
          <p:cNvSpPr>
            <a:spLocks noChangeShapeType="1"/>
          </p:cNvSpPr>
          <p:nvPr/>
        </p:nvSpPr>
        <p:spPr bwMode="auto">
          <a:xfrm>
            <a:off x="5486400" y="44958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11" name="Line 43"/>
          <p:cNvSpPr>
            <a:spLocks noChangeShapeType="1"/>
          </p:cNvSpPr>
          <p:nvPr/>
        </p:nvSpPr>
        <p:spPr bwMode="auto">
          <a:xfrm>
            <a:off x="4495800" y="29718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12" name="Line 44"/>
          <p:cNvSpPr>
            <a:spLocks noChangeShapeType="1"/>
          </p:cNvSpPr>
          <p:nvPr/>
        </p:nvSpPr>
        <p:spPr bwMode="auto">
          <a:xfrm flipV="1">
            <a:off x="4495800" y="28956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13" name="Line 45"/>
          <p:cNvSpPr>
            <a:spLocks noChangeShapeType="1"/>
          </p:cNvSpPr>
          <p:nvPr/>
        </p:nvSpPr>
        <p:spPr bwMode="auto">
          <a:xfrm>
            <a:off x="4495800" y="32004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14" name="Line 46"/>
          <p:cNvSpPr>
            <a:spLocks noChangeShapeType="1"/>
          </p:cNvSpPr>
          <p:nvPr/>
        </p:nvSpPr>
        <p:spPr bwMode="auto">
          <a:xfrm flipV="1">
            <a:off x="4800600" y="2743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15" name="Line 47"/>
          <p:cNvSpPr>
            <a:spLocks noChangeShapeType="1"/>
          </p:cNvSpPr>
          <p:nvPr/>
        </p:nvSpPr>
        <p:spPr bwMode="auto">
          <a:xfrm>
            <a:off x="4800600" y="3429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16" name="Line 48"/>
          <p:cNvSpPr>
            <a:spLocks noChangeShapeType="1"/>
          </p:cNvSpPr>
          <p:nvPr/>
        </p:nvSpPr>
        <p:spPr bwMode="auto">
          <a:xfrm>
            <a:off x="5791200" y="29718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17" name="Line 49"/>
          <p:cNvSpPr>
            <a:spLocks noChangeShapeType="1"/>
          </p:cNvSpPr>
          <p:nvPr/>
        </p:nvSpPr>
        <p:spPr bwMode="auto">
          <a:xfrm flipV="1">
            <a:off x="5791200" y="28956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18" name="Line 50"/>
          <p:cNvSpPr>
            <a:spLocks noChangeShapeType="1"/>
          </p:cNvSpPr>
          <p:nvPr/>
        </p:nvSpPr>
        <p:spPr bwMode="auto">
          <a:xfrm>
            <a:off x="5791200" y="32004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19" name="Line 51"/>
          <p:cNvSpPr>
            <a:spLocks noChangeShapeType="1"/>
          </p:cNvSpPr>
          <p:nvPr/>
        </p:nvSpPr>
        <p:spPr bwMode="auto">
          <a:xfrm flipV="1">
            <a:off x="6096000" y="2743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20" name="Line 52"/>
          <p:cNvSpPr>
            <a:spLocks noChangeShapeType="1"/>
          </p:cNvSpPr>
          <p:nvPr/>
        </p:nvSpPr>
        <p:spPr bwMode="auto">
          <a:xfrm>
            <a:off x="6096000" y="3429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21" name="Line 53"/>
          <p:cNvSpPr>
            <a:spLocks noChangeShapeType="1"/>
          </p:cNvSpPr>
          <p:nvPr/>
        </p:nvSpPr>
        <p:spPr bwMode="auto">
          <a:xfrm>
            <a:off x="6858000" y="29718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22" name="Line 54"/>
          <p:cNvSpPr>
            <a:spLocks noChangeShapeType="1"/>
          </p:cNvSpPr>
          <p:nvPr/>
        </p:nvSpPr>
        <p:spPr bwMode="auto">
          <a:xfrm flipV="1">
            <a:off x="6858000" y="28956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23" name="Line 55"/>
          <p:cNvSpPr>
            <a:spLocks noChangeShapeType="1"/>
          </p:cNvSpPr>
          <p:nvPr/>
        </p:nvSpPr>
        <p:spPr bwMode="auto">
          <a:xfrm>
            <a:off x="6858000" y="32004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24" name="Line 56"/>
          <p:cNvSpPr>
            <a:spLocks noChangeShapeType="1"/>
          </p:cNvSpPr>
          <p:nvPr/>
        </p:nvSpPr>
        <p:spPr bwMode="auto">
          <a:xfrm flipV="1">
            <a:off x="7162800" y="2743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25" name="Line 57"/>
          <p:cNvSpPr>
            <a:spLocks noChangeShapeType="1"/>
          </p:cNvSpPr>
          <p:nvPr/>
        </p:nvSpPr>
        <p:spPr bwMode="auto">
          <a:xfrm>
            <a:off x="7162800" y="3429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26" name="Line 58"/>
          <p:cNvSpPr>
            <a:spLocks noChangeShapeType="1"/>
          </p:cNvSpPr>
          <p:nvPr/>
        </p:nvSpPr>
        <p:spPr bwMode="auto">
          <a:xfrm flipH="1">
            <a:off x="2667000" y="3581400"/>
            <a:ext cx="487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27" name="Line 59"/>
          <p:cNvSpPr>
            <a:spLocks noChangeShapeType="1"/>
          </p:cNvSpPr>
          <p:nvPr/>
        </p:nvSpPr>
        <p:spPr bwMode="auto">
          <a:xfrm>
            <a:off x="1331913" y="4038600"/>
            <a:ext cx="6059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28" name="Line 60"/>
          <p:cNvSpPr>
            <a:spLocks noChangeShapeType="1"/>
          </p:cNvSpPr>
          <p:nvPr/>
        </p:nvSpPr>
        <p:spPr bwMode="auto">
          <a:xfrm>
            <a:off x="2971800" y="44958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29" name="Line 61"/>
          <p:cNvSpPr>
            <a:spLocks noChangeShapeType="1"/>
          </p:cNvSpPr>
          <p:nvPr/>
        </p:nvSpPr>
        <p:spPr bwMode="auto">
          <a:xfrm>
            <a:off x="3276600" y="4267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30" name="Line 62"/>
          <p:cNvSpPr>
            <a:spLocks noChangeShapeType="1"/>
          </p:cNvSpPr>
          <p:nvPr/>
        </p:nvSpPr>
        <p:spPr bwMode="auto">
          <a:xfrm flipV="1">
            <a:off x="3276600" y="41910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31" name="Line 63"/>
          <p:cNvSpPr>
            <a:spLocks noChangeShapeType="1"/>
          </p:cNvSpPr>
          <p:nvPr/>
        </p:nvSpPr>
        <p:spPr bwMode="auto">
          <a:xfrm>
            <a:off x="3276600" y="44958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32" name="Line 64"/>
          <p:cNvSpPr>
            <a:spLocks noChangeShapeType="1"/>
          </p:cNvSpPr>
          <p:nvPr/>
        </p:nvSpPr>
        <p:spPr bwMode="auto">
          <a:xfrm flipV="1">
            <a:off x="3581400" y="4038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33" name="Line 65"/>
          <p:cNvSpPr>
            <a:spLocks noChangeShapeType="1"/>
          </p:cNvSpPr>
          <p:nvPr/>
        </p:nvSpPr>
        <p:spPr bwMode="auto">
          <a:xfrm>
            <a:off x="3581400" y="4724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34" name="Line 66"/>
          <p:cNvSpPr>
            <a:spLocks noChangeShapeType="1"/>
          </p:cNvSpPr>
          <p:nvPr/>
        </p:nvSpPr>
        <p:spPr bwMode="auto">
          <a:xfrm>
            <a:off x="4191000" y="44958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35" name="Line 67"/>
          <p:cNvSpPr>
            <a:spLocks noChangeShapeType="1"/>
          </p:cNvSpPr>
          <p:nvPr/>
        </p:nvSpPr>
        <p:spPr bwMode="auto">
          <a:xfrm>
            <a:off x="4495800" y="4267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36" name="Line 68"/>
          <p:cNvSpPr>
            <a:spLocks noChangeShapeType="1"/>
          </p:cNvSpPr>
          <p:nvPr/>
        </p:nvSpPr>
        <p:spPr bwMode="auto">
          <a:xfrm flipV="1">
            <a:off x="4495800" y="41910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37" name="Line 69"/>
          <p:cNvSpPr>
            <a:spLocks noChangeShapeType="1"/>
          </p:cNvSpPr>
          <p:nvPr/>
        </p:nvSpPr>
        <p:spPr bwMode="auto">
          <a:xfrm>
            <a:off x="4495800" y="44958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38" name="Line 70"/>
          <p:cNvSpPr>
            <a:spLocks noChangeShapeType="1"/>
          </p:cNvSpPr>
          <p:nvPr/>
        </p:nvSpPr>
        <p:spPr bwMode="auto">
          <a:xfrm flipV="1">
            <a:off x="4800600" y="4038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39" name="Line 71"/>
          <p:cNvSpPr>
            <a:spLocks noChangeShapeType="1"/>
          </p:cNvSpPr>
          <p:nvPr/>
        </p:nvSpPr>
        <p:spPr bwMode="auto">
          <a:xfrm>
            <a:off x="4800600" y="4724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40" name="Line 72"/>
          <p:cNvSpPr>
            <a:spLocks noChangeShapeType="1"/>
          </p:cNvSpPr>
          <p:nvPr/>
        </p:nvSpPr>
        <p:spPr bwMode="auto">
          <a:xfrm>
            <a:off x="5791200" y="4267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41" name="Line 73"/>
          <p:cNvSpPr>
            <a:spLocks noChangeShapeType="1"/>
          </p:cNvSpPr>
          <p:nvPr/>
        </p:nvSpPr>
        <p:spPr bwMode="auto">
          <a:xfrm flipV="1">
            <a:off x="5791200" y="41910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42" name="Line 74"/>
          <p:cNvSpPr>
            <a:spLocks noChangeShapeType="1"/>
          </p:cNvSpPr>
          <p:nvPr/>
        </p:nvSpPr>
        <p:spPr bwMode="auto">
          <a:xfrm>
            <a:off x="5791200" y="44958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43" name="Line 75"/>
          <p:cNvSpPr>
            <a:spLocks noChangeShapeType="1"/>
          </p:cNvSpPr>
          <p:nvPr/>
        </p:nvSpPr>
        <p:spPr bwMode="auto">
          <a:xfrm flipV="1">
            <a:off x="6096000" y="4038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44" name="Line 76"/>
          <p:cNvSpPr>
            <a:spLocks noChangeShapeType="1"/>
          </p:cNvSpPr>
          <p:nvPr/>
        </p:nvSpPr>
        <p:spPr bwMode="auto">
          <a:xfrm>
            <a:off x="6096000" y="4724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45" name="Line 77"/>
          <p:cNvSpPr>
            <a:spLocks noChangeShapeType="1"/>
          </p:cNvSpPr>
          <p:nvPr/>
        </p:nvSpPr>
        <p:spPr bwMode="auto">
          <a:xfrm>
            <a:off x="6858000" y="4267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46" name="Line 78"/>
          <p:cNvSpPr>
            <a:spLocks noChangeShapeType="1"/>
          </p:cNvSpPr>
          <p:nvPr/>
        </p:nvSpPr>
        <p:spPr bwMode="auto">
          <a:xfrm flipV="1">
            <a:off x="6858000" y="41910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47" name="Line 79"/>
          <p:cNvSpPr>
            <a:spLocks noChangeShapeType="1"/>
          </p:cNvSpPr>
          <p:nvPr/>
        </p:nvSpPr>
        <p:spPr bwMode="auto">
          <a:xfrm>
            <a:off x="6858000" y="44958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48" name="Line 80"/>
          <p:cNvSpPr>
            <a:spLocks noChangeShapeType="1"/>
          </p:cNvSpPr>
          <p:nvPr/>
        </p:nvSpPr>
        <p:spPr bwMode="auto">
          <a:xfrm flipV="1">
            <a:off x="7162800" y="4038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49" name="Line 81"/>
          <p:cNvSpPr>
            <a:spLocks noChangeShapeType="1"/>
          </p:cNvSpPr>
          <p:nvPr/>
        </p:nvSpPr>
        <p:spPr bwMode="auto">
          <a:xfrm>
            <a:off x="7162800" y="4724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50" name="Line 82"/>
          <p:cNvSpPr>
            <a:spLocks noChangeShapeType="1"/>
          </p:cNvSpPr>
          <p:nvPr/>
        </p:nvSpPr>
        <p:spPr bwMode="auto">
          <a:xfrm flipH="1">
            <a:off x="2667000" y="4876800"/>
            <a:ext cx="487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51" name="Line 83"/>
          <p:cNvSpPr>
            <a:spLocks noChangeShapeType="1"/>
          </p:cNvSpPr>
          <p:nvPr/>
        </p:nvSpPr>
        <p:spPr bwMode="auto">
          <a:xfrm>
            <a:off x="1371600" y="5334000"/>
            <a:ext cx="6019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52" name="Line 84"/>
          <p:cNvSpPr>
            <a:spLocks noChangeShapeType="1"/>
          </p:cNvSpPr>
          <p:nvPr/>
        </p:nvSpPr>
        <p:spPr bwMode="auto">
          <a:xfrm>
            <a:off x="5486400" y="57912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53" name="Line 85"/>
          <p:cNvSpPr>
            <a:spLocks noChangeShapeType="1"/>
          </p:cNvSpPr>
          <p:nvPr/>
        </p:nvSpPr>
        <p:spPr bwMode="auto">
          <a:xfrm>
            <a:off x="3276600" y="5562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54" name="Line 86"/>
          <p:cNvSpPr>
            <a:spLocks noChangeShapeType="1"/>
          </p:cNvSpPr>
          <p:nvPr/>
        </p:nvSpPr>
        <p:spPr bwMode="auto">
          <a:xfrm flipV="1">
            <a:off x="3276600" y="54864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55" name="Line 87"/>
          <p:cNvSpPr>
            <a:spLocks noChangeShapeType="1"/>
          </p:cNvSpPr>
          <p:nvPr/>
        </p:nvSpPr>
        <p:spPr bwMode="auto">
          <a:xfrm>
            <a:off x="3276600" y="57912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56" name="Line 88"/>
          <p:cNvSpPr>
            <a:spLocks noChangeShapeType="1"/>
          </p:cNvSpPr>
          <p:nvPr/>
        </p:nvSpPr>
        <p:spPr bwMode="auto">
          <a:xfrm flipV="1">
            <a:off x="3581400" y="5334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57" name="Line 89"/>
          <p:cNvSpPr>
            <a:spLocks noChangeShapeType="1"/>
          </p:cNvSpPr>
          <p:nvPr/>
        </p:nvSpPr>
        <p:spPr bwMode="auto">
          <a:xfrm>
            <a:off x="3581400" y="6019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58" name="Line 90"/>
          <p:cNvSpPr>
            <a:spLocks noChangeShapeType="1"/>
          </p:cNvSpPr>
          <p:nvPr/>
        </p:nvSpPr>
        <p:spPr bwMode="auto">
          <a:xfrm>
            <a:off x="4191000" y="57912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59" name="Line 91"/>
          <p:cNvSpPr>
            <a:spLocks noChangeShapeType="1"/>
          </p:cNvSpPr>
          <p:nvPr/>
        </p:nvSpPr>
        <p:spPr bwMode="auto">
          <a:xfrm>
            <a:off x="4495800" y="5562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60" name="Line 92"/>
          <p:cNvSpPr>
            <a:spLocks noChangeShapeType="1"/>
          </p:cNvSpPr>
          <p:nvPr/>
        </p:nvSpPr>
        <p:spPr bwMode="auto">
          <a:xfrm flipV="1">
            <a:off x="4495800" y="54864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61" name="Line 93"/>
          <p:cNvSpPr>
            <a:spLocks noChangeShapeType="1"/>
          </p:cNvSpPr>
          <p:nvPr/>
        </p:nvSpPr>
        <p:spPr bwMode="auto">
          <a:xfrm>
            <a:off x="4495800" y="57912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62" name="Line 94"/>
          <p:cNvSpPr>
            <a:spLocks noChangeShapeType="1"/>
          </p:cNvSpPr>
          <p:nvPr/>
        </p:nvSpPr>
        <p:spPr bwMode="auto">
          <a:xfrm flipV="1">
            <a:off x="4800600" y="5334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63" name="Line 95"/>
          <p:cNvSpPr>
            <a:spLocks noChangeShapeType="1"/>
          </p:cNvSpPr>
          <p:nvPr/>
        </p:nvSpPr>
        <p:spPr bwMode="auto">
          <a:xfrm>
            <a:off x="4800600" y="6019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64" name="Line 96"/>
          <p:cNvSpPr>
            <a:spLocks noChangeShapeType="1"/>
          </p:cNvSpPr>
          <p:nvPr/>
        </p:nvSpPr>
        <p:spPr bwMode="auto">
          <a:xfrm>
            <a:off x="5791200" y="5562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65" name="Line 97"/>
          <p:cNvSpPr>
            <a:spLocks noChangeShapeType="1"/>
          </p:cNvSpPr>
          <p:nvPr/>
        </p:nvSpPr>
        <p:spPr bwMode="auto">
          <a:xfrm flipV="1">
            <a:off x="5791200" y="54864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66" name="Line 98"/>
          <p:cNvSpPr>
            <a:spLocks noChangeShapeType="1"/>
          </p:cNvSpPr>
          <p:nvPr/>
        </p:nvSpPr>
        <p:spPr bwMode="auto">
          <a:xfrm>
            <a:off x="5791200" y="57912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67" name="Line 99"/>
          <p:cNvSpPr>
            <a:spLocks noChangeShapeType="1"/>
          </p:cNvSpPr>
          <p:nvPr/>
        </p:nvSpPr>
        <p:spPr bwMode="auto">
          <a:xfrm flipV="1">
            <a:off x="6096000" y="5334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68" name="Line 100"/>
          <p:cNvSpPr>
            <a:spLocks noChangeShapeType="1"/>
          </p:cNvSpPr>
          <p:nvPr/>
        </p:nvSpPr>
        <p:spPr bwMode="auto">
          <a:xfrm>
            <a:off x="6096000" y="6019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69" name="Line 101"/>
          <p:cNvSpPr>
            <a:spLocks noChangeShapeType="1"/>
          </p:cNvSpPr>
          <p:nvPr/>
        </p:nvSpPr>
        <p:spPr bwMode="auto">
          <a:xfrm>
            <a:off x="6858000" y="5562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70" name="Line 102"/>
          <p:cNvSpPr>
            <a:spLocks noChangeShapeType="1"/>
          </p:cNvSpPr>
          <p:nvPr/>
        </p:nvSpPr>
        <p:spPr bwMode="auto">
          <a:xfrm flipV="1">
            <a:off x="6858000" y="54864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71" name="Line 103"/>
          <p:cNvSpPr>
            <a:spLocks noChangeShapeType="1"/>
          </p:cNvSpPr>
          <p:nvPr/>
        </p:nvSpPr>
        <p:spPr bwMode="auto">
          <a:xfrm>
            <a:off x="6858000" y="57912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72" name="Line 104"/>
          <p:cNvSpPr>
            <a:spLocks noChangeShapeType="1"/>
          </p:cNvSpPr>
          <p:nvPr/>
        </p:nvSpPr>
        <p:spPr bwMode="auto">
          <a:xfrm flipV="1">
            <a:off x="7162800" y="5334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73" name="Line 105"/>
          <p:cNvSpPr>
            <a:spLocks noChangeShapeType="1"/>
          </p:cNvSpPr>
          <p:nvPr/>
        </p:nvSpPr>
        <p:spPr bwMode="auto">
          <a:xfrm>
            <a:off x="7162800" y="6019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74" name="Line 106"/>
          <p:cNvSpPr>
            <a:spLocks noChangeShapeType="1"/>
          </p:cNvSpPr>
          <p:nvPr/>
        </p:nvSpPr>
        <p:spPr bwMode="auto">
          <a:xfrm flipH="1">
            <a:off x="2667000" y="6172200"/>
            <a:ext cx="487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75" name="Line 107"/>
          <p:cNvSpPr>
            <a:spLocks noChangeShapeType="1"/>
          </p:cNvSpPr>
          <p:nvPr/>
        </p:nvSpPr>
        <p:spPr bwMode="auto">
          <a:xfrm flipH="1">
            <a:off x="6553200" y="44958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76" name="Line 108"/>
          <p:cNvSpPr>
            <a:spLocks noChangeShapeType="1"/>
          </p:cNvSpPr>
          <p:nvPr/>
        </p:nvSpPr>
        <p:spPr bwMode="auto">
          <a:xfrm flipH="1">
            <a:off x="6553200" y="57912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77" name="Rectangle 109"/>
          <p:cNvSpPr>
            <a:spLocks noChangeArrowheads="1"/>
          </p:cNvSpPr>
          <p:nvPr/>
        </p:nvSpPr>
        <p:spPr bwMode="auto">
          <a:xfrm>
            <a:off x="2133600" y="2209800"/>
            <a:ext cx="533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78" name="Rectangle 110"/>
          <p:cNvSpPr>
            <a:spLocks noChangeArrowheads="1"/>
          </p:cNvSpPr>
          <p:nvPr/>
        </p:nvSpPr>
        <p:spPr bwMode="auto">
          <a:xfrm>
            <a:off x="2133600" y="3505200"/>
            <a:ext cx="533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79" name="Rectangle 111"/>
          <p:cNvSpPr>
            <a:spLocks noChangeArrowheads="1"/>
          </p:cNvSpPr>
          <p:nvPr/>
        </p:nvSpPr>
        <p:spPr bwMode="auto">
          <a:xfrm>
            <a:off x="2133600" y="4800600"/>
            <a:ext cx="533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80" name="Rectangle 112"/>
          <p:cNvSpPr>
            <a:spLocks noChangeArrowheads="1"/>
          </p:cNvSpPr>
          <p:nvPr/>
        </p:nvSpPr>
        <p:spPr bwMode="auto">
          <a:xfrm>
            <a:off x="2133600" y="6096000"/>
            <a:ext cx="533400" cy="152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81" name="Line 113"/>
          <p:cNvSpPr>
            <a:spLocks noChangeShapeType="1"/>
          </p:cNvSpPr>
          <p:nvPr/>
        </p:nvSpPr>
        <p:spPr bwMode="auto">
          <a:xfrm flipH="1">
            <a:off x="1828800" y="22860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82" name="Line 114"/>
          <p:cNvSpPr>
            <a:spLocks noChangeShapeType="1"/>
          </p:cNvSpPr>
          <p:nvPr/>
        </p:nvSpPr>
        <p:spPr bwMode="auto">
          <a:xfrm>
            <a:off x="1828800" y="2286000"/>
            <a:ext cx="0" cy="426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83" name="Line 115"/>
          <p:cNvSpPr>
            <a:spLocks noChangeShapeType="1"/>
          </p:cNvSpPr>
          <p:nvPr/>
        </p:nvSpPr>
        <p:spPr bwMode="auto">
          <a:xfrm>
            <a:off x="1447800" y="65532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84" name="Line 116"/>
          <p:cNvSpPr>
            <a:spLocks noChangeShapeType="1"/>
          </p:cNvSpPr>
          <p:nvPr/>
        </p:nvSpPr>
        <p:spPr bwMode="auto">
          <a:xfrm flipH="1">
            <a:off x="1828800" y="61722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85" name="Line 117"/>
          <p:cNvSpPr>
            <a:spLocks noChangeShapeType="1"/>
          </p:cNvSpPr>
          <p:nvPr/>
        </p:nvSpPr>
        <p:spPr bwMode="auto">
          <a:xfrm flipH="1">
            <a:off x="1828800" y="48768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86" name="Line 118"/>
          <p:cNvSpPr>
            <a:spLocks noChangeShapeType="1"/>
          </p:cNvSpPr>
          <p:nvPr/>
        </p:nvSpPr>
        <p:spPr bwMode="auto">
          <a:xfrm flipH="1">
            <a:off x="1828800" y="3581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87" name="Line 119"/>
          <p:cNvSpPr>
            <a:spLocks noChangeShapeType="1"/>
          </p:cNvSpPr>
          <p:nvPr/>
        </p:nvSpPr>
        <p:spPr bwMode="auto">
          <a:xfrm flipV="1">
            <a:off x="1371600" y="1447800"/>
            <a:ext cx="0" cy="388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88" name="Line 120"/>
          <p:cNvSpPr>
            <a:spLocks noChangeShapeType="1"/>
          </p:cNvSpPr>
          <p:nvPr/>
        </p:nvSpPr>
        <p:spPr bwMode="auto">
          <a:xfrm>
            <a:off x="1981200" y="4572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89" name="Line 121"/>
          <p:cNvSpPr>
            <a:spLocks noChangeShapeType="1"/>
          </p:cNvSpPr>
          <p:nvPr/>
        </p:nvSpPr>
        <p:spPr bwMode="auto">
          <a:xfrm>
            <a:off x="1981200" y="7620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90" name="Rectangle 122"/>
          <p:cNvSpPr>
            <a:spLocks noChangeArrowheads="1"/>
          </p:cNvSpPr>
          <p:nvPr/>
        </p:nvSpPr>
        <p:spPr bwMode="auto">
          <a:xfrm>
            <a:off x="1447800" y="-8572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en-US" altLang="zh-CN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8491" name="Rectangle 123"/>
          <p:cNvSpPr>
            <a:spLocks noChangeArrowheads="1"/>
          </p:cNvSpPr>
          <p:nvPr/>
        </p:nvSpPr>
        <p:spPr bwMode="auto">
          <a:xfrm>
            <a:off x="1447800" y="2952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8492" name="Rectangle 124"/>
          <p:cNvSpPr>
            <a:spLocks noChangeArrowheads="1"/>
          </p:cNvSpPr>
          <p:nvPr/>
        </p:nvSpPr>
        <p:spPr bwMode="auto">
          <a:xfrm>
            <a:off x="304800" y="685800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V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CC</a:t>
            </a:r>
            <a:endParaRPr lang="zh-CN" altLang="en-US" sz="3200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8493" name="Rectangle 125"/>
          <p:cNvSpPr>
            <a:spLocks noChangeArrowheads="1"/>
          </p:cNvSpPr>
          <p:nvPr/>
        </p:nvSpPr>
        <p:spPr bwMode="auto">
          <a:xfrm>
            <a:off x="3733800" y="252413"/>
            <a:ext cx="2216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地址译码器</a:t>
            </a:r>
            <a:endParaRPr lang="zh-CN" altLang="en-US" sz="3200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8494" name="Rectangle 126"/>
          <p:cNvSpPr>
            <a:spLocks noChangeArrowheads="1"/>
          </p:cNvSpPr>
          <p:nvPr/>
        </p:nvSpPr>
        <p:spPr bwMode="auto">
          <a:xfrm>
            <a:off x="2362200" y="7524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W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8495" name="Rectangle 127"/>
          <p:cNvSpPr>
            <a:spLocks noChangeArrowheads="1"/>
          </p:cNvSpPr>
          <p:nvPr/>
        </p:nvSpPr>
        <p:spPr bwMode="auto">
          <a:xfrm>
            <a:off x="3581400" y="7524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W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8496" name="Rectangle 128"/>
          <p:cNvSpPr>
            <a:spLocks noChangeArrowheads="1"/>
          </p:cNvSpPr>
          <p:nvPr/>
        </p:nvSpPr>
        <p:spPr bwMode="auto">
          <a:xfrm>
            <a:off x="4800600" y="8286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W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8497" name="Rectangle 129"/>
          <p:cNvSpPr>
            <a:spLocks noChangeArrowheads="1"/>
          </p:cNvSpPr>
          <p:nvPr/>
        </p:nvSpPr>
        <p:spPr bwMode="auto">
          <a:xfrm>
            <a:off x="5867400" y="8286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W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sz="3200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8498" name="Oval 130"/>
          <p:cNvSpPr>
            <a:spLocks noChangeArrowheads="1"/>
          </p:cNvSpPr>
          <p:nvPr/>
        </p:nvSpPr>
        <p:spPr bwMode="auto">
          <a:xfrm>
            <a:off x="7543800" y="22098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99" name="Oval 131"/>
          <p:cNvSpPr>
            <a:spLocks noChangeArrowheads="1"/>
          </p:cNvSpPr>
          <p:nvPr/>
        </p:nvSpPr>
        <p:spPr bwMode="auto">
          <a:xfrm>
            <a:off x="7543800" y="35052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500" name="Oval 132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501" name="Oval 133"/>
          <p:cNvSpPr>
            <a:spLocks noChangeArrowheads="1"/>
          </p:cNvSpPr>
          <p:nvPr/>
        </p:nvSpPr>
        <p:spPr bwMode="auto">
          <a:xfrm>
            <a:off x="7543800" y="60960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503" name="Rectangle 135"/>
          <p:cNvSpPr>
            <a:spLocks noChangeArrowheads="1"/>
          </p:cNvSpPr>
          <p:nvPr/>
        </p:nvSpPr>
        <p:spPr bwMode="auto">
          <a:xfrm>
            <a:off x="7696200" y="18954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8504" name="Rectangle 136"/>
          <p:cNvSpPr>
            <a:spLocks noChangeArrowheads="1"/>
          </p:cNvSpPr>
          <p:nvPr/>
        </p:nvSpPr>
        <p:spPr bwMode="auto">
          <a:xfrm>
            <a:off x="7696200" y="31908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8505" name="Rectangle 137"/>
          <p:cNvSpPr>
            <a:spLocks noChangeArrowheads="1"/>
          </p:cNvSpPr>
          <p:nvPr/>
        </p:nvSpPr>
        <p:spPr bwMode="auto">
          <a:xfrm>
            <a:off x="7696200" y="44862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8506" name="Rectangle 138"/>
          <p:cNvSpPr>
            <a:spLocks noChangeArrowheads="1"/>
          </p:cNvSpPr>
          <p:nvPr/>
        </p:nvSpPr>
        <p:spPr bwMode="auto">
          <a:xfrm>
            <a:off x="7696200" y="57816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sz="3200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8507" name="Rectangle 139"/>
          <p:cNvSpPr>
            <a:spLocks noChangeArrowheads="1"/>
          </p:cNvSpPr>
          <p:nvPr/>
        </p:nvSpPr>
        <p:spPr bwMode="auto">
          <a:xfrm>
            <a:off x="4724400" y="15144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V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8508" name="Rectangle 140"/>
          <p:cNvSpPr>
            <a:spLocks noChangeArrowheads="1"/>
          </p:cNvSpPr>
          <p:nvPr/>
        </p:nvSpPr>
        <p:spPr bwMode="auto">
          <a:xfrm>
            <a:off x="4800600" y="28098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V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8509" name="Rectangle 141"/>
          <p:cNvSpPr>
            <a:spLocks noChangeArrowheads="1"/>
          </p:cNvSpPr>
          <p:nvPr/>
        </p:nvSpPr>
        <p:spPr bwMode="auto">
          <a:xfrm>
            <a:off x="4800600" y="41052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V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8510" name="Rectangle 142"/>
          <p:cNvSpPr>
            <a:spLocks noChangeArrowheads="1"/>
          </p:cNvSpPr>
          <p:nvPr/>
        </p:nvSpPr>
        <p:spPr bwMode="auto">
          <a:xfrm>
            <a:off x="4724400" y="54006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V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sz="3200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8511" name="Rectangle 143"/>
          <p:cNvSpPr>
            <a:spLocks noChangeArrowheads="1"/>
          </p:cNvSpPr>
          <p:nvPr/>
        </p:nvSpPr>
        <p:spPr bwMode="auto">
          <a:xfrm>
            <a:off x="2971800" y="828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8512" name="Rectangle 144"/>
          <p:cNvSpPr>
            <a:spLocks noChangeArrowheads="1"/>
          </p:cNvSpPr>
          <p:nvPr/>
        </p:nvSpPr>
        <p:spPr bwMode="auto">
          <a:xfrm>
            <a:off x="4191000" y="828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8513" name="Rectangle 145"/>
          <p:cNvSpPr>
            <a:spLocks noChangeArrowheads="1"/>
          </p:cNvSpPr>
          <p:nvPr/>
        </p:nvSpPr>
        <p:spPr bwMode="auto">
          <a:xfrm>
            <a:off x="5486400" y="828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8514" name="Rectangle 146"/>
          <p:cNvSpPr>
            <a:spLocks noChangeArrowheads="1"/>
          </p:cNvSpPr>
          <p:nvPr/>
        </p:nvSpPr>
        <p:spPr bwMode="auto">
          <a:xfrm>
            <a:off x="6553200" y="828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8515" name="Rectangle 147"/>
          <p:cNvSpPr>
            <a:spLocks noChangeArrowheads="1"/>
          </p:cNvSpPr>
          <p:nvPr/>
        </p:nvSpPr>
        <p:spPr bwMode="auto">
          <a:xfrm>
            <a:off x="8153400" y="1895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8516" name="Rectangle 148"/>
          <p:cNvSpPr>
            <a:spLocks noChangeArrowheads="1"/>
          </p:cNvSpPr>
          <p:nvPr/>
        </p:nvSpPr>
        <p:spPr bwMode="auto">
          <a:xfrm>
            <a:off x="8153400" y="5781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8517" name="Rectangle 149"/>
          <p:cNvSpPr>
            <a:spLocks noChangeArrowheads="1"/>
          </p:cNvSpPr>
          <p:nvPr/>
        </p:nvSpPr>
        <p:spPr bwMode="auto">
          <a:xfrm>
            <a:off x="8153400" y="4486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8518" name="Rectangle 150"/>
          <p:cNvSpPr>
            <a:spLocks noChangeArrowheads="1"/>
          </p:cNvSpPr>
          <p:nvPr/>
        </p:nvSpPr>
        <p:spPr bwMode="auto">
          <a:xfrm>
            <a:off x="8153400" y="3190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8523" name="Oval 155"/>
          <p:cNvSpPr>
            <a:spLocks noChangeArrowheads="1"/>
          </p:cNvSpPr>
          <p:nvPr/>
        </p:nvSpPr>
        <p:spPr bwMode="auto">
          <a:xfrm>
            <a:off x="762000" y="13716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524" name="Oval 156"/>
          <p:cNvSpPr>
            <a:spLocks noChangeArrowheads="1"/>
          </p:cNvSpPr>
          <p:nvPr/>
        </p:nvSpPr>
        <p:spPr bwMode="auto">
          <a:xfrm>
            <a:off x="1331913" y="4005263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525" name="Oval 157"/>
          <p:cNvSpPr>
            <a:spLocks noChangeArrowheads="1"/>
          </p:cNvSpPr>
          <p:nvPr/>
        </p:nvSpPr>
        <p:spPr bwMode="auto">
          <a:xfrm>
            <a:off x="1331913" y="2708275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526" name="Oval 158"/>
          <p:cNvSpPr>
            <a:spLocks noChangeArrowheads="1"/>
          </p:cNvSpPr>
          <p:nvPr/>
        </p:nvSpPr>
        <p:spPr bwMode="auto">
          <a:xfrm>
            <a:off x="1331913" y="1412875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527" name="Oval 159"/>
          <p:cNvSpPr>
            <a:spLocks noChangeArrowheads="1"/>
          </p:cNvSpPr>
          <p:nvPr/>
        </p:nvSpPr>
        <p:spPr bwMode="auto">
          <a:xfrm>
            <a:off x="2916238" y="1844675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528" name="Oval 160"/>
          <p:cNvSpPr>
            <a:spLocks noChangeArrowheads="1"/>
          </p:cNvSpPr>
          <p:nvPr/>
        </p:nvSpPr>
        <p:spPr bwMode="auto">
          <a:xfrm>
            <a:off x="4140200" y="1844675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529" name="Oval 161"/>
          <p:cNvSpPr>
            <a:spLocks noChangeArrowheads="1"/>
          </p:cNvSpPr>
          <p:nvPr/>
        </p:nvSpPr>
        <p:spPr bwMode="auto">
          <a:xfrm>
            <a:off x="2916238" y="3141663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530" name="Oval 162"/>
          <p:cNvSpPr>
            <a:spLocks noChangeArrowheads="1"/>
          </p:cNvSpPr>
          <p:nvPr/>
        </p:nvSpPr>
        <p:spPr bwMode="auto">
          <a:xfrm>
            <a:off x="2916238" y="4437063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531" name="Oval 163"/>
          <p:cNvSpPr>
            <a:spLocks noChangeArrowheads="1"/>
          </p:cNvSpPr>
          <p:nvPr/>
        </p:nvSpPr>
        <p:spPr bwMode="auto">
          <a:xfrm>
            <a:off x="4140200" y="44370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532" name="Oval 164"/>
          <p:cNvSpPr>
            <a:spLocks noChangeArrowheads="1"/>
          </p:cNvSpPr>
          <p:nvPr/>
        </p:nvSpPr>
        <p:spPr bwMode="auto">
          <a:xfrm>
            <a:off x="5435600" y="44370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533" name="Oval 165"/>
          <p:cNvSpPr>
            <a:spLocks noChangeArrowheads="1"/>
          </p:cNvSpPr>
          <p:nvPr/>
        </p:nvSpPr>
        <p:spPr bwMode="auto">
          <a:xfrm>
            <a:off x="6516688" y="4437063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534" name="Oval 166"/>
          <p:cNvSpPr>
            <a:spLocks noChangeArrowheads="1"/>
          </p:cNvSpPr>
          <p:nvPr/>
        </p:nvSpPr>
        <p:spPr bwMode="auto">
          <a:xfrm>
            <a:off x="4140200" y="5734050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535" name="Oval 167"/>
          <p:cNvSpPr>
            <a:spLocks noChangeArrowheads="1"/>
          </p:cNvSpPr>
          <p:nvPr/>
        </p:nvSpPr>
        <p:spPr bwMode="auto">
          <a:xfrm>
            <a:off x="5435600" y="5734050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536" name="Oval 168"/>
          <p:cNvSpPr>
            <a:spLocks noChangeArrowheads="1"/>
          </p:cNvSpPr>
          <p:nvPr/>
        </p:nvSpPr>
        <p:spPr bwMode="auto">
          <a:xfrm>
            <a:off x="6516688" y="57340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" name="Oval 39"/>
          <p:cNvSpPr>
            <a:spLocks noChangeArrowheads="1"/>
          </p:cNvSpPr>
          <p:nvPr/>
        </p:nvSpPr>
        <p:spPr bwMode="auto">
          <a:xfrm>
            <a:off x="3983831" y="2561456"/>
            <a:ext cx="1261269" cy="1371600"/>
          </a:xfrm>
          <a:prstGeom prst="ellipse">
            <a:avLst/>
          </a:prstGeom>
          <a:noFill/>
          <a:ln w="44450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" name="灯片编号占位符 1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1275-3DF1-45B7-B022-F0A59DFE15B5}" type="slidenum">
              <a:rPr lang="zh-CN" altLang="en-US" smtClean="0"/>
              <a:pPr/>
              <a:t>9</a:t>
            </a:fld>
            <a:endParaRPr lang="en-US" altLang="zh-CN"/>
          </a:p>
        </p:txBody>
      </p:sp>
      <p:sp>
        <p:nvSpPr>
          <p:cNvPr id="164" name="Rectangle 143"/>
          <p:cNvSpPr>
            <a:spLocks noChangeArrowheads="1"/>
          </p:cNvSpPr>
          <p:nvPr/>
        </p:nvSpPr>
        <p:spPr bwMode="auto">
          <a:xfrm>
            <a:off x="1142976" y="-7143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5" name="Rectangle 143"/>
          <p:cNvSpPr>
            <a:spLocks noChangeArrowheads="1"/>
          </p:cNvSpPr>
          <p:nvPr/>
        </p:nvSpPr>
        <p:spPr bwMode="auto">
          <a:xfrm>
            <a:off x="1142976" y="34923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igh Voltage">
  <a:themeElements>
    <a:clrScheme name="High Voltage 1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6666FF"/>
      </a:hlink>
      <a:folHlink>
        <a:srgbClr val="1C6D9A"/>
      </a:folHlink>
    </a:clrScheme>
    <a:fontScheme name="High Voltage">
      <a:majorFont>
        <a:latin typeface="Arial Black"/>
        <a:ea typeface="宋体"/>
        <a:cs typeface=""/>
      </a:majorFont>
      <a:minorFont>
        <a:latin typeface="Arial Blac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High Voltage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5184</TotalTime>
  <Words>982</Words>
  <Application>Microsoft Office PowerPoint</Application>
  <PresentationFormat>全屏显示(4:3)</PresentationFormat>
  <Paragraphs>270</Paragraphs>
  <Slides>25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黑体</vt:lpstr>
      <vt:lpstr>华文新魏</vt:lpstr>
      <vt:lpstr>楷体_GB2312</vt:lpstr>
      <vt:lpstr>宋体</vt:lpstr>
      <vt:lpstr>Arial</vt:lpstr>
      <vt:lpstr>Arial Black</vt:lpstr>
      <vt:lpstr>Calibri</vt:lpstr>
      <vt:lpstr>Georgia</vt:lpstr>
      <vt:lpstr>Times</vt:lpstr>
      <vt:lpstr>Times New Roman</vt:lpstr>
      <vt:lpstr>Wingdings</vt:lpstr>
      <vt:lpstr>High Voltage</vt:lpstr>
      <vt:lpstr>Equation</vt:lpstr>
      <vt:lpstr>第八章 存储器和可编程逻辑器件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8.3 随机存储器（RAM, random access memory） </vt:lpstr>
      <vt:lpstr>随机存储器（RAM, random access memory） </vt:lpstr>
      <vt:lpstr>PowerPoint 演示文稿</vt:lpstr>
      <vt:lpstr>PowerPoint 演示文稿</vt:lpstr>
      <vt:lpstr>PowerPoint 演示文稿</vt:lpstr>
      <vt:lpstr>8.4 现场可编程门阵列（FPGA,  field programmable gate array）</vt:lpstr>
      <vt:lpstr>FPGA的开关、按钮、LED灯</vt:lpstr>
      <vt:lpstr>Verilog仿真波形</vt:lpstr>
      <vt:lpstr>加载FPGA代码（.bit文件）</vt:lpstr>
    </vt:vector>
  </TitlesOfParts>
  <Company>电子科大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第八章 采用中、大规模集成电路的逻辑设计</dc:title>
  <dc:creator>武庆生</dc:creator>
  <cp:lastModifiedBy>chenjuan</cp:lastModifiedBy>
  <cp:revision>383</cp:revision>
  <cp:lastPrinted>1601-01-01T00:00:00Z</cp:lastPrinted>
  <dcterms:created xsi:type="dcterms:W3CDTF">2002-02-04T05:49:51Z</dcterms:created>
  <dcterms:modified xsi:type="dcterms:W3CDTF">2022-02-18T04:25:34Z</dcterms:modified>
</cp:coreProperties>
</file>