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7" r:id="rId3"/>
    <p:sldId id="257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F06DF-23F9-44D9-BA71-DCA36B78FD38}" v="52" dt="2024-11-04T08:29:33.292"/>
    <p1510:client id="{DA8694DE-B526-1FB1-EF6F-8535B8D9CA8B}" v="17" dt="2024-11-04T07:44:44.478"/>
    <p1510:client id="{F8BF3BCC-2AA7-5A2F-9D06-AD5A1AACC40B}" v="5" dt="2024-11-04T08:27:28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8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3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9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2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5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2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4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zh-CN" altLang="en-US" dirty="0"/>
              <a:t>计算机组成与系统结构</a:t>
            </a:r>
            <a:r>
              <a:rPr lang="en-US" altLang="zh-CN" dirty="0"/>
              <a:t>II</a:t>
            </a:r>
            <a:br>
              <a:rPr lang="en-US" altLang="zh-CN" dirty="0"/>
            </a:br>
            <a:r>
              <a:rPr lang="zh-CN" altLang="en-US" dirty="0"/>
              <a:t>综合实验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 Verilog HDL</a:t>
            </a:r>
            <a:r>
              <a:rPr lang="zh-CN" altLang="en-US" dirty="0"/>
              <a:t>语法综合实践</a:t>
            </a: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E3CDB-F47D-F26B-8446-B11422AB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177D3-8BCF-896A-8220-DB5C85B2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1.</a:t>
            </a:r>
            <a:r>
              <a:rPr lang="zh-CN" altLang="en-US" sz="1800" dirty="0"/>
              <a:t> 实现处理器中的运算单元</a:t>
            </a:r>
            <a:r>
              <a:rPr lang="en-US" altLang="zh-CN" sz="1800" dirty="0"/>
              <a:t>ALU</a:t>
            </a:r>
            <a:r>
              <a:rPr lang="zh-CN" altLang="en-US" sz="1800" dirty="0"/>
              <a:t>，接口定义如下：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module ALU (X, Y, 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, R, Overflow, Zero);</a:t>
            </a:r>
          </a:p>
          <a:p>
            <a:pPr marL="0" indent="0">
              <a:buNone/>
            </a:pPr>
            <a:r>
              <a:rPr lang="en-US" altLang="zh-CN" sz="1800" dirty="0"/>
              <a:t>            input [31:0] X, Y;		//</a:t>
            </a:r>
            <a:r>
              <a:rPr lang="zh-CN" altLang="en-US" sz="1800" dirty="0"/>
              <a:t>输入的</a:t>
            </a:r>
            <a:r>
              <a:rPr lang="en-US" altLang="zh-CN" sz="1800" dirty="0"/>
              <a:t>32</a:t>
            </a:r>
            <a:r>
              <a:rPr lang="zh-CN" altLang="en-US" sz="1800" dirty="0"/>
              <a:t>位运算数；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input 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;		//</a:t>
            </a:r>
            <a:r>
              <a:rPr lang="zh-CN" altLang="en-US" sz="1800" dirty="0"/>
              <a:t>由译码单元根据指令生成的</a:t>
            </a:r>
            <a:r>
              <a:rPr lang="en-US" altLang="zh-CN" sz="1800" dirty="0"/>
              <a:t>ALU</a:t>
            </a:r>
            <a:r>
              <a:rPr lang="zh-CN" altLang="en-US" sz="1800" dirty="0"/>
              <a:t>操作信号；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output [31:0] R;		//</a:t>
            </a:r>
            <a:r>
              <a:rPr lang="zh-CN" altLang="en-US" sz="1800" dirty="0"/>
              <a:t>输出</a:t>
            </a:r>
            <a:r>
              <a:rPr lang="en-US" altLang="zh-CN" sz="1800" dirty="0"/>
              <a:t>32</a:t>
            </a:r>
            <a:r>
              <a:rPr lang="zh-CN" altLang="en-US" sz="1800" dirty="0"/>
              <a:t>位运算结果；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output Overflow, Zero;	//Overflow-</a:t>
            </a:r>
            <a:r>
              <a:rPr lang="zh-CN" altLang="en-US" sz="1800" dirty="0"/>
              <a:t>溢出信号；</a:t>
            </a:r>
            <a:r>
              <a:rPr lang="en-US" altLang="zh-CN" sz="1800" dirty="0"/>
              <a:t>Zero-</a:t>
            </a:r>
            <a:r>
              <a:rPr lang="zh-CN" altLang="en-US" sz="1800" dirty="0"/>
              <a:t>零标志；</a:t>
            </a:r>
            <a:r>
              <a:rPr lang="en-US" altLang="zh-CN" sz="1800" dirty="0"/>
              <a:t>    </a:t>
            </a:r>
          </a:p>
          <a:p>
            <a:pPr marL="0" indent="0">
              <a:buNone/>
            </a:pPr>
            <a:r>
              <a:rPr lang="en-US" altLang="zh-CN" sz="1800" dirty="0"/>
              <a:t>    2. </a:t>
            </a:r>
            <a:r>
              <a:rPr lang="zh-CN" altLang="en-US" sz="1800" dirty="0"/>
              <a:t>编写激励文件对实现的</a:t>
            </a:r>
            <a:r>
              <a:rPr lang="en-US" altLang="zh-CN" sz="1800" dirty="0"/>
              <a:t>ALU</a:t>
            </a:r>
            <a:r>
              <a:rPr lang="zh-CN" altLang="en-US" sz="1800" dirty="0"/>
              <a:t>进行行为仿真，测试验证其功能（指令集中所有指令都需要验证）。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6F2AD-82F0-EFF0-8E86-174D1EE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E3CDB-F47D-F26B-8446-B11422AB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177D3-8BCF-896A-8220-DB5C85B2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1.</a:t>
            </a:r>
            <a:r>
              <a:rPr lang="zh-CN" altLang="en-US" sz="2400" dirty="0"/>
              <a:t> 复习</a:t>
            </a:r>
            <a:r>
              <a:rPr lang="en-US" altLang="zh-CN" sz="2400" dirty="0"/>
              <a:t>Verilog HDL</a:t>
            </a:r>
            <a:r>
              <a:rPr lang="zh-CN" altLang="en-US" sz="2400" dirty="0"/>
              <a:t>相关语法知识，自行学习“条件语句”、“多路分支语句”、“循环语句”的使用方法；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2.</a:t>
            </a:r>
            <a:r>
              <a:rPr lang="zh-CN" altLang="en-US" sz="2400" dirty="0"/>
              <a:t> 预习教材</a:t>
            </a:r>
            <a:r>
              <a:rPr lang="en-US" altLang="zh-CN" sz="2400" dirty="0"/>
              <a:t>5.2.2</a:t>
            </a:r>
            <a:r>
              <a:rPr lang="zh-CN" altLang="en-US" sz="2400"/>
              <a:t>小节“数据</a:t>
            </a:r>
            <a:r>
              <a:rPr lang="zh-CN" altLang="en-US" sz="2400" dirty="0"/>
              <a:t>通路的设计”；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3. </a:t>
            </a:r>
            <a:r>
              <a:rPr lang="zh-CN" altLang="en-US" sz="2400" dirty="0"/>
              <a:t>预习教材</a:t>
            </a:r>
            <a:r>
              <a:rPr lang="en-US" altLang="zh-CN" sz="2400" dirty="0"/>
              <a:t>5.2.3</a:t>
            </a:r>
            <a:r>
              <a:rPr lang="zh-CN" altLang="en-US" sz="2400" dirty="0"/>
              <a:t>小节“控制器的设计”；</a:t>
            </a:r>
            <a:endParaRPr lang="en-US" altLang="zh-CN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6F2AD-82F0-EFF0-8E86-174D1EE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2CA54-80BC-80B7-41F2-CFF961F1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课程交流群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846F9-1114-7EB7-390F-BEAF242C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b="1" dirty="0"/>
              <a:t>课程</a:t>
            </a:r>
            <a:r>
              <a:rPr lang="en-US" altLang="zh-CN" b="1" dirty="0"/>
              <a:t>QQ</a:t>
            </a:r>
            <a:r>
              <a:rPr lang="zh-CN" altLang="en-US" b="1" dirty="0"/>
              <a:t>群：</a:t>
            </a:r>
            <a:r>
              <a:rPr lang="en-US" altLang="zh-CN" b="1" dirty="0"/>
              <a:t>538491783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b="1" dirty="0"/>
              <a:t>验证密码：</a:t>
            </a:r>
            <a:r>
              <a:rPr lang="en-US" altLang="zh-CN" b="1" dirty="0" err="1"/>
              <a:t>K0801410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400" b="1" dirty="0"/>
              <a:t>    </a:t>
            </a:r>
            <a:r>
              <a:rPr lang="zh-CN" altLang="en-US" sz="2000" dirty="0"/>
              <a:t>后续相关课程材料与课程信息将在群中通知与发布。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F0EE23D-CDBB-470C-A57B-646BED57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7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2CA54-80BC-80B7-41F2-CFF961F1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846F9-1114-7EB7-390F-BEAF242C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1. ALU</a:t>
            </a:r>
            <a:r>
              <a:rPr lang="zh-CN" altLang="en-US" sz="2400" dirty="0">
                <a:solidFill>
                  <a:srgbClr val="FF0000"/>
                </a:solidFill>
              </a:rPr>
              <a:t>实现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2. </a:t>
            </a:r>
            <a:r>
              <a:rPr lang="zh-CN" altLang="en-US" sz="2400" dirty="0"/>
              <a:t>单周期处理器设计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3. </a:t>
            </a:r>
            <a:r>
              <a:rPr lang="zh-CN" altLang="en-US" sz="2400" dirty="0"/>
              <a:t>流水线处理器设计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4. </a:t>
            </a:r>
            <a:r>
              <a:rPr lang="zh-CN" altLang="en-US" sz="2400" dirty="0"/>
              <a:t>流水线冒险及处理</a:t>
            </a:r>
            <a:r>
              <a:rPr lang="en-US" altLang="zh-CN" sz="2400" dirty="0"/>
              <a:t>——</a:t>
            </a:r>
            <a:r>
              <a:rPr lang="zh-CN" altLang="en-US" sz="2400" dirty="0"/>
              <a:t>数据冒险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5. </a:t>
            </a:r>
            <a:r>
              <a:rPr lang="zh-CN" altLang="en-US" sz="2400" dirty="0"/>
              <a:t>流水线冒险及处理</a:t>
            </a:r>
            <a:r>
              <a:rPr lang="en-US" altLang="zh-CN" sz="2400" dirty="0"/>
              <a:t>——</a:t>
            </a:r>
            <a:r>
              <a:rPr lang="zh-CN" altLang="en-US" sz="2400" dirty="0"/>
              <a:t>控制冒险</a:t>
            </a:r>
            <a:endParaRPr lang="en-US" altLang="zh-CN" sz="24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F0EE23D-CDBB-470C-A57B-646BED57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1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2CA54-80BC-80B7-41F2-CFF961F1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846F9-1114-7EB7-390F-BEAF242C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开发语言：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Verilog HDL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en-US" altLang="zh-CN" sz="1800" dirty="0"/>
              <a:t>Verilog</a:t>
            </a:r>
            <a:r>
              <a:rPr lang="zh-CN" altLang="en-US" sz="1800" dirty="0"/>
              <a:t>是一种用来对电路系统进行建模的硬件描述语言（</a:t>
            </a:r>
            <a:r>
              <a:rPr lang="en-US" altLang="zh-CN" sz="1800" dirty="0"/>
              <a:t>HDL</a:t>
            </a:r>
            <a:r>
              <a:rPr lang="zh-CN" altLang="en-US" sz="1800" dirty="0"/>
              <a:t>，</a:t>
            </a:r>
            <a:r>
              <a:rPr lang="en-US" altLang="zh-CN" sz="1800" dirty="0"/>
              <a:t>Hardware Description Language</a:t>
            </a:r>
            <a:r>
              <a:rPr lang="zh-CN" altLang="en-US" sz="1800" dirty="0"/>
              <a:t>），经常被用来在寄存器传输级（</a:t>
            </a:r>
            <a:r>
              <a:rPr lang="en-US" altLang="zh-CN" sz="1800" dirty="0"/>
              <a:t>RTL</a:t>
            </a:r>
            <a:r>
              <a:rPr lang="zh-CN" altLang="en-US" sz="1800" dirty="0"/>
              <a:t>，</a:t>
            </a:r>
            <a:r>
              <a:rPr lang="en-US" altLang="zh-CN" sz="1800" dirty="0"/>
              <a:t>Register-Transfer level</a:t>
            </a:r>
            <a:r>
              <a:rPr lang="zh-CN" altLang="en-US" sz="1800" dirty="0"/>
              <a:t>）对数字电路进行设计与验证，也常被用来对通用集成电路的设计方案进行验证。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b="1" dirty="0"/>
              <a:t>开发工具：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Xilinx ISE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（</a:t>
            </a:r>
            <a:r>
              <a:rPr lang="en-US" altLang="zh-CN" sz="1800" dirty="0"/>
              <a:t>Xilinx Integrated Synthesis Environment</a:t>
            </a:r>
            <a:r>
              <a:rPr lang="zh-CN" altLang="en-US" sz="1800" dirty="0"/>
              <a:t>）</a:t>
            </a:r>
            <a:r>
              <a:rPr lang="en-US" altLang="zh-CN" sz="1800" dirty="0"/>
              <a:t>Xilinx </a:t>
            </a:r>
            <a:r>
              <a:rPr lang="zh-CN" altLang="en-US" sz="1800" dirty="0"/>
              <a:t>集成综合环境是一款由</a:t>
            </a:r>
            <a:r>
              <a:rPr lang="en-US" altLang="zh-CN" sz="1800" dirty="0"/>
              <a:t>Xilinx</a:t>
            </a:r>
            <a:r>
              <a:rPr lang="zh-CN" altLang="en-US" sz="1800" dirty="0"/>
              <a:t>公司开发的用于合成和分析</a:t>
            </a:r>
            <a:r>
              <a:rPr lang="en-US" altLang="zh-CN" sz="1800" dirty="0"/>
              <a:t>HDL</a:t>
            </a:r>
            <a:r>
              <a:rPr lang="zh-CN" altLang="en-US" sz="1800" dirty="0"/>
              <a:t>设计的软件工具。</a:t>
            </a:r>
            <a:endParaRPr lang="en-US" altLang="zh-CN" sz="18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F0EE23D-CDBB-470C-A57B-646BED57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2CA54-80BC-80B7-41F2-CFF961F1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实验目的与要求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846F9-1114-7EB7-390F-BEAF242C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00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2400" b="1" dirty="0"/>
              <a:t>实验目的：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1800" dirty="0"/>
              <a:t>      1. </a:t>
            </a:r>
            <a:r>
              <a:rPr lang="zh-CN" altLang="en-US" sz="1800" dirty="0"/>
              <a:t>掌握</a:t>
            </a:r>
            <a:r>
              <a:rPr lang="en-US" altLang="zh-CN" sz="1800" dirty="0"/>
              <a:t>Verilog HDL</a:t>
            </a:r>
            <a:r>
              <a:rPr lang="zh-CN" altLang="en-US" sz="1800" dirty="0"/>
              <a:t>的基本语法；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2. </a:t>
            </a:r>
            <a:r>
              <a:rPr lang="zh-CN" altLang="en-US" sz="1800" dirty="0"/>
              <a:t>掌握</a:t>
            </a:r>
            <a:r>
              <a:rPr lang="en-US" altLang="zh-CN" sz="1800" dirty="0"/>
              <a:t>Xilinx ISE</a:t>
            </a:r>
            <a:r>
              <a:rPr lang="zh-CN" altLang="en-US" sz="1800" dirty="0"/>
              <a:t>开发环境的使用方法；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800" dirty="0"/>
          </a:p>
          <a:p>
            <a:pPr marL="28800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2400" b="1" dirty="0"/>
              <a:t>实验要求：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1800" dirty="0"/>
              <a:t>      1. </a:t>
            </a:r>
            <a:r>
              <a:rPr lang="zh-CN" altLang="en-US" sz="1800" dirty="0"/>
              <a:t>设计实现</a:t>
            </a:r>
            <a:r>
              <a:rPr lang="en-US" altLang="zh-CN" sz="1800" dirty="0"/>
              <a:t>CPU</a:t>
            </a:r>
            <a:r>
              <a:rPr lang="zh-CN" altLang="en-US" sz="1800" dirty="0"/>
              <a:t>结构中的</a:t>
            </a:r>
            <a:r>
              <a:rPr lang="en-US" altLang="zh-CN" sz="1800" dirty="0"/>
              <a:t>ALU</a:t>
            </a:r>
            <a:r>
              <a:rPr lang="zh-CN" altLang="en-US" sz="1800" dirty="0"/>
              <a:t>模块；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2. </a:t>
            </a:r>
            <a:r>
              <a:rPr lang="zh-CN" altLang="en-US" sz="1800" dirty="0"/>
              <a:t>对设计的</a:t>
            </a:r>
            <a:r>
              <a:rPr lang="en-US" altLang="zh-CN" sz="1800" dirty="0"/>
              <a:t>ALU</a:t>
            </a:r>
            <a:r>
              <a:rPr lang="zh-CN" altLang="en-US" sz="1800" dirty="0"/>
              <a:t>进行仿真验证（需要涵盖全</a:t>
            </a:r>
            <a:r>
              <a:rPr lang="en-US" altLang="zh-CN" sz="1800" dirty="0"/>
              <a:t>7</a:t>
            </a:r>
            <a:r>
              <a:rPr lang="zh-CN" altLang="en-US" sz="1800" dirty="0"/>
              <a:t>种运算）。</a:t>
            </a:r>
            <a:endParaRPr lang="zh-CN" altLang="en-US" sz="1800" b="1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F0EE23D-CDBB-470C-A57B-646BED57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6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66C1-5ACC-6FA7-B70F-72537AE7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指令集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784CD-9F02-E1BE-B420-A8BEF2D9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2" name="内容占位符 6">
            <a:extLst>
              <a:ext uri="{FF2B5EF4-FFF2-40B4-BE49-F238E27FC236}">
                <a16:creationId xmlns:a16="http://schemas.microsoft.com/office/drawing/2014/main" id="{F01C50F7-E76B-E14C-8664-17270C465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28362"/>
              </p:ext>
            </p:extLst>
          </p:nvPr>
        </p:nvGraphicFramePr>
        <p:xfrm>
          <a:off x="1855647" y="2072313"/>
          <a:ext cx="8687969" cy="3993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497">
                  <a:extLst>
                    <a:ext uri="{9D8B030D-6E8A-4147-A177-3AD203B41FA5}">
                      <a16:colId xmlns:a16="http://schemas.microsoft.com/office/drawing/2014/main" val="3229412259"/>
                    </a:ext>
                  </a:extLst>
                </a:gridCol>
                <a:gridCol w="2198292">
                  <a:extLst>
                    <a:ext uri="{9D8B030D-6E8A-4147-A177-3AD203B41FA5}">
                      <a16:colId xmlns:a16="http://schemas.microsoft.com/office/drawing/2014/main" val="804678553"/>
                    </a:ext>
                  </a:extLst>
                </a:gridCol>
                <a:gridCol w="5164180">
                  <a:extLst>
                    <a:ext uri="{9D8B030D-6E8A-4147-A177-3AD203B41FA5}">
                      <a16:colId xmlns:a16="http://schemas.microsoft.com/office/drawing/2014/main" val="2953929938"/>
                    </a:ext>
                  </a:extLst>
                </a:gridCol>
              </a:tblGrid>
              <a:tr h="2079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指</a:t>
                      </a:r>
                      <a:r>
                        <a:rPr lang="en-US" sz="1100" kern="100" dirty="0">
                          <a:effectLst/>
                        </a:rPr>
                        <a:t>  </a:t>
                      </a:r>
                      <a:r>
                        <a:rPr lang="zh-CN" sz="1100" kern="100" dirty="0">
                          <a:effectLst/>
                        </a:rPr>
                        <a:t>令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100" kern="100">
                          <a:effectLst/>
                        </a:rPr>
                        <a:t>功</a:t>
                      </a:r>
                      <a:r>
                        <a:rPr lang="en-US" sz="1100" kern="100" dirty="0">
                          <a:effectLst/>
                        </a:rPr>
                        <a:t>  </a:t>
                      </a:r>
                      <a:r>
                        <a:rPr lang="zh-CN" sz="1100" kern="100">
                          <a:effectLst/>
                        </a:rPr>
                        <a:t>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说</a:t>
                      </a:r>
                      <a:r>
                        <a:rPr lang="en-US" sz="1100" kern="100" dirty="0">
                          <a:effectLst/>
                        </a:rPr>
                        <a:t>  </a:t>
                      </a:r>
                      <a:r>
                        <a:rPr lang="zh-CN" sz="1100" kern="100" dirty="0">
                          <a:effectLst/>
                        </a:rPr>
                        <a:t>明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2806610726"/>
                  </a:ext>
                </a:extLst>
              </a:tr>
              <a:tr h="34756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000" kern="100" dirty="0">
                          <a:effectLst/>
                        </a:rPr>
                        <a:t>add </a:t>
                      </a:r>
                      <a:r>
                        <a:rPr lang="en-US" sz="1000" kern="100" dirty="0" err="1">
                          <a:effectLst/>
                        </a:rPr>
                        <a:t>rd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rt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sub </a:t>
                      </a:r>
                      <a:r>
                        <a:rPr lang="en-US" sz="1000" kern="100" dirty="0" err="1">
                          <a:effectLst/>
                        </a:rPr>
                        <a:t>rd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rt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000" kern="100">
                          <a:effectLst/>
                        </a:rPr>
                        <a:t>M[PC], PC &lt;- PC +4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R[rd] &lt;- R[rs] </a:t>
                      </a:r>
                      <a:r>
                        <a:rPr lang="en-US" sz="1000" u="sng" kern="100">
                          <a:effectLst/>
                        </a:rPr>
                        <a:t>+</a:t>
                      </a:r>
                      <a:r>
                        <a:rPr lang="en-US" sz="1000" kern="100">
                          <a:effectLst/>
                        </a:rPr>
                        <a:t> R[rt]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00" kern="100">
                          <a:effectLst/>
                        </a:rPr>
                        <a:t>加法指令，判定运算结果是否溢出；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减法指令，判定运算结果是否溢出；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2468103541"/>
                  </a:ext>
                </a:extLst>
              </a:tr>
              <a:tr h="19240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subu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000" kern="100" dirty="0" err="1">
                          <a:effectLst/>
                        </a:rPr>
                        <a:t>rd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rt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R[rd] &lt;- R[rs] – R[rt]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减法指令，不进行溢出判定；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4215344536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slt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000" kern="100" dirty="0" err="1">
                          <a:effectLst/>
                        </a:rPr>
                        <a:t>rd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rt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000" kern="100" dirty="0">
                          <a:effectLst/>
                        </a:rPr>
                        <a:t>if (R[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] &lt; R[rt])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</a:rPr>
                        <a:t>R[</a:t>
                      </a:r>
                      <a:r>
                        <a:rPr lang="en-US" sz="1000" kern="100" dirty="0" err="1">
                          <a:effectLst/>
                        </a:rPr>
                        <a:t>rd</a:t>
                      </a:r>
                      <a:r>
                        <a:rPr lang="en-US" sz="1000" kern="100" dirty="0">
                          <a:effectLst/>
                        </a:rPr>
                        <a:t>] &lt;- 1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else R[</a:t>
                      </a:r>
                      <a:r>
                        <a:rPr lang="en-US" sz="1000" kern="100" dirty="0" err="1">
                          <a:effectLst/>
                        </a:rPr>
                        <a:t>rd</a:t>
                      </a:r>
                      <a:r>
                        <a:rPr lang="en-US" sz="1000" kern="100" dirty="0">
                          <a:effectLst/>
                        </a:rPr>
                        <a:t>] &lt;- 0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00" kern="100">
                          <a:effectLst/>
                        </a:rPr>
                        <a:t>符号数条件置数指令，若</a:t>
                      </a:r>
                      <a:r>
                        <a:rPr lang="en-US" sz="1000" kern="100">
                          <a:effectLst/>
                        </a:rPr>
                        <a:t>rs</a:t>
                      </a:r>
                      <a:r>
                        <a:rPr lang="zh-CN" sz="1000" kern="100">
                          <a:effectLst/>
                        </a:rPr>
                        <a:t>寄存器中的值小于</a:t>
                      </a:r>
                      <a:r>
                        <a:rPr lang="en-US" sz="1000" kern="100">
                          <a:effectLst/>
                        </a:rPr>
                        <a:t>rt</a:t>
                      </a:r>
                      <a:r>
                        <a:rPr lang="zh-CN" sz="1000" kern="100">
                          <a:effectLst/>
                        </a:rPr>
                        <a:t>寄存器中的值，则</a:t>
                      </a:r>
                      <a:r>
                        <a:rPr lang="en-US" sz="1000" kern="100">
                          <a:effectLst/>
                        </a:rPr>
                        <a:t>rd</a:t>
                      </a:r>
                      <a:r>
                        <a:rPr lang="zh-CN" sz="1000" kern="100">
                          <a:effectLst/>
                        </a:rPr>
                        <a:t>寄存器置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，否则</a:t>
                      </a:r>
                      <a:r>
                        <a:rPr lang="en-US" sz="1000" kern="100">
                          <a:effectLst/>
                        </a:rPr>
                        <a:t>rd</a:t>
                      </a:r>
                      <a:r>
                        <a:rPr lang="zh-CN" sz="1000" kern="100">
                          <a:effectLst/>
                        </a:rPr>
                        <a:t>寄存器置</a:t>
                      </a:r>
                      <a:r>
                        <a:rPr lang="en-US" sz="1000" kern="100">
                          <a:effectLst/>
                        </a:rPr>
                        <a:t>0</a:t>
                      </a:r>
                      <a:r>
                        <a:rPr lang="zh-CN" sz="1000" kern="100">
                          <a:effectLst/>
                        </a:rPr>
                        <a:t>；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做减法运算，不进行溢出判定；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3612841578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sltu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000" kern="100" dirty="0" err="1">
                          <a:effectLst/>
                        </a:rPr>
                        <a:t>rd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rt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000" kern="100" dirty="0">
                          <a:effectLst/>
                        </a:rPr>
                        <a:t>if (R[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] &lt; R[rt])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</a:rPr>
                        <a:t>R[</a:t>
                      </a:r>
                      <a:r>
                        <a:rPr lang="en-US" sz="1000" kern="100" dirty="0" err="1">
                          <a:effectLst/>
                        </a:rPr>
                        <a:t>rd</a:t>
                      </a:r>
                      <a:r>
                        <a:rPr lang="en-US" sz="1000" kern="100" dirty="0">
                          <a:effectLst/>
                        </a:rPr>
                        <a:t>] &lt;- 1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else R[</a:t>
                      </a:r>
                      <a:r>
                        <a:rPr lang="en-US" sz="1000" kern="100" dirty="0" err="1">
                          <a:effectLst/>
                        </a:rPr>
                        <a:t>rd</a:t>
                      </a:r>
                      <a:r>
                        <a:rPr lang="en-US" sz="1000" kern="100" dirty="0">
                          <a:effectLst/>
                        </a:rPr>
                        <a:t>] &lt;- 0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00" kern="100">
                          <a:effectLst/>
                        </a:rPr>
                        <a:t>无符号数条件置数指令，若</a:t>
                      </a:r>
                      <a:r>
                        <a:rPr lang="en-US" sz="1000" kern="100">
                          <a:effectLst/>
                        </a:rPr>
                        <a:t>rs</a:t>
                      </a:r>
                      <a:r>
                        <a:rPr lang="zh-CN" sz="1000" kern="100">
                          <a:effectLst/>
                        </a:rPr>
                        <a:t>寄存器中的值小于</a:t>
                      </a:r>
                      <a:r>
                        <a:rPr lang="en-US" sz="1000" kern="100">
                          <a:effectLst/>
                        </a:rPr>
                        <a:t>rt</a:t>
                      </a:r>
                      <a:r>
                        <a:rPr lang="zh-CN" sz="1000" kern="100">
                          <a:effectLst/>
                        </a:rPr>
                        <a:t>寄存器中的值，则</a:t>
                      </a:r>
                      <a:r>
                        <a:rPr lang="en-US" sz="1000" kern="100">
                          <a:effectLst/>
                        </a:rPr>
                        <a:t>rd</a:t>
                      </a:r>
                      <a:r>
                        <a:rPr lang="zh-CN" sz="1000" kern="100">
                          <a:effectLst/>
                        </a:rPr>
                        <a:t>寄存器置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，否则</a:t>
                      </a:r>
                      <a:r>
                        <a:rPr lang="en-US" sz="1000" kern="100">
                          <a:effectLst/>
                        </a:rPr>
                        <a:t>rd</a:t>
                      </a:r>
                      <a:r>
                        <a:rPr lang="zh-CN" sz="1000" kern="100">
                          <a:effectLst/>
                        </a:rPr>
                        <a:t>寄存器置</a:t>
                      </a:r>
                      <a:r>
                        <a:rPr lang="en-US" sz="1000" kern="100">
                          <a:effectLst/>
                        </a:rPr>
                        <a:t>0</a:t>
                      </a:r>
                      <a:r>
                        <a:rPr lang="zh-CN" sz="1000" kern="100">
                          <a:effectLst/>
                        </a:rPr>
                        <a:t>；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做减法运算，不进行溢出判定；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1258672195"/>
                  </a:ext>
                </a:extLst>
              </a:tr>
              <a:tr h="34756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ori</a:t>
                      </a:r>
                      <a:r>
                        <a:rPr lang="en-US" sz="1000" kern="100" dirty="0">
                          <a:effectLst/>
                        </a:rPr>
                        <a:t> rt,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imm16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R[rt] &lt;- R[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] | </a:t>
                      </a:r>
                      <a:r>
                        <a:rPr lang="en-US" sz="1000" kern="100" dirty="0" err="1">
                          <a:effectLst/>
                        </a:rPr>
                        <a:t>ZEXT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imm16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立即数或指令，将立即数字段</a:t>
                      </a:r>
                      <a:r>
                        <a:rPr lang="en-US" sz="1000" kern="100">
                          <a:effectLst/>
                        </a:rPr>
                        <a:t>imm16</a:t>
                      </a:r>
                      <a:r>
                        <a:rPr lang="zh-CN" sz="1000" kern="100">
                          <a:effectLst/>
                        </a:rPr>
                        <a:t>进行零扩展，然后与</a:t>
                      </a:r>
                      <a:r>
                        <a:rPr lang="en-US" sz="1000" kern="100">
                          <a:effectLst/>
                        </a:rPr>
                        <a:t>rs</a:t>
                      </a:r>
                      <a:r>
                        <a:rPr lang="zh-CN" sz="1000" kern="100">
                          <a:effectLst/>
                        </a:rPr>
                        <a:t>寄存器当中的值相或，结果保存在</a:t>
                      </a:r>
                      <a:r>
                        <a:rPr lang="en-US" sz="1000" kern="100">
                          <a:effectLst/>
                        </a:rPr>
                        <a:t>rt</a:t>
                      </a:r>
                      <a:r>
                        <a:rPr lang="zh-CN" sz="1000" kern="100">
                          <a:effectLst/>
                        </a:rPr>
                        <a:t>寄存器当中，不进行溢出判定；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266896548"/>
                  </a:ext>
                </a:extLst>
              </a:tr>
              <a:tr h="34756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addiu</a:t>
                      </a:r>
                      <a:r>
                        <a:rPr lang="en-US" sz="1000" kern="100" dirty="0">
                          <a:effectLst/>
                        </a:rPr>
                        <a:t> rt,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imm16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R[rt] &lt;- R[rs] + SEXT(imm16)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立即数加法指令，将立即数字段</a:t>
                      </a:r>
                      <a:r>
                        <a:rPr lang="en-US" sz="1000" kern="100" dirty="0" err="1">
                          <a:effectLst/>
                        </a:rPr>
                        <a:t>imm16</a:t>
                      </a:r>
                      <a:r>
                        <a:rPr lang="zh-CN" sz="1000" kern="100" dirty="0">
                          <a:effectLst/>
                        </a:rPr>
                        <a:t>进行符号扩展，然后与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zh-CN" sz="1000" kern="100" dirty="0">
                          <a:effectLst/>
                        </a:rPr>
                        <a:t>寄存器当中的值相加，结果保存在</a:t>
                      </a:r>
                      <a:r>
                        <a:rPr lang="en-US" sz="1000" kern="100" dirty="0">
                          <a:effectLst/>
                        </a:rPr>
                        <a:t>rt</a:t>
                      </a:r>
                      <a:r>
                        <a:rPr lang="zh-CN" sz="1000" kern="100" dirty="0">
                          <a:effectLst/>
                        </a:rPr>
                        <a:t>寄存器当中，不进行溢出判定；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1325303581"/>
                  </a:ext>
                </a:extLst>
              </a:tr>
              <a:tr h="34756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lw</a:t>
                      </a:r>
                      <a:r>
                        <a:rPr lang="en-US" sz="1000" kern="100" dirty="0">
                          <a:effectLst/>
                        </a:rPr>
                        <a:t> rt,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imm16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000" kern="100">
                          <a:effectLst/>
                        </a:rPr>
                        <a:t>Addr &lt;- R[rs] + SEXT(imm16)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R[rt] &lt;- M[Addr]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00" kern="100">
                          <a:effectLst/>
                        </a:rPr>
                        <a:t>取数指令，将存储器当中的值取进</a:t>
                      </a:r>
                      <a:r>
                        <a:rPr lang="en-US" sz="1000" kern="100">
                          <a:effectLst/>
                        </a:rPr>
                        <a:t>rt</a:t>
                      </a:r>
                      <a:r>
                        <a:rPr lang="zh-CN" sz="1000" kern="100">
                          <a:effectLst/>
                        </a:rPr>
                        <a:t>寄存器当中。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存储器地址的计算方式见“功能”描述，计算结果不进行溢出判定；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1447251023"/>
                  </a:ext>
                </a:extLst>
              </a:tr>
              <a:tr h="34756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sw</a:t>
                      </a:r>
                      <a:r>
                        <a:rPr lang="en-US" sz="1000" kern="100" dirty="0">
                          <a:effectLst/>
                        </a:rPr>
                        <a:t> rt,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</a:rPr>
                        <a:t>imm16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000" kern="100">
                          <a:effectLst/>
                        </a:rPr>
                        <a:t>Addr &lt;- R[rs] + SEXT(imm16)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M[Addr] &lt;- R[rt]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00" kern="100">
                          <a:effectLst/>
                        </a:rPr>
                        <a:t>存数指令，将</a:t>
                      </a:r>
                      <a:r>
                        <a:rPr lang="en-US" sz="1000" kern="100">
                          <a:effectLst/>
                        </a:rPr>
                        <a:t>rt</a:t>
                      </a:r>
                      <a:r>
                        <a:rPr lang="zh-CN" sz="1000" kern="100">
                          <a:effectLst/>
                        </a:rPr>
                        <a:t>寄存器当中的值存进存储器当中。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存储器地址的计算方式见“功能”描述，计算结果不进行溢出判定；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3577469302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beq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en-US" sz="1000" kern="100" dirty="0">
                          <a:effectLst/>
                        </a:rPr>
                        <a:t>, rt, </a:t>
                      </a:r>
                      <a:r>
                        <a:rPr lang="en-US" sz="1000" kern="100" dirty="0" err="1">
                          <a:effectLst/>
                        </a:rPr>
                        <a:t>imm16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000" kern="100">
                          <a:effectLst/>
                        </a:rPr>
                        <a:t>Cond &lt;- R[rs] – R[rt]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000" kern="100">
                          <a:effectLst/>
                        </a:rPr>
                        <a:t>if (Cond eq 0)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PC &lt;- PC + 4 + (SEXT(IMM16) </a:t>
                      </a:r>
                      <a:r>
                        <a:rPr lang="zh-CN" sz="1000" kern="100">
                          <a:effectLst/>
                        </a:rPr>
                        <a:t>×</a:t>
                      </a:r>
                      <a:r>
                        <a:rPr lang="en-US" sz="1000" kern="100">
                          <a:effectLst/>
                        </a:rPr>
                        <a:t> 4)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zh-CN" sz="1000" kern="100" dirty="0">
                          <a:effectLst/>
                        </a:rPr>
                        <a:t>条件跳转指令，跳转条件为</a:t>
                      </a:r>
                      <a:r>
                        <a:rPr lang="en-US" sz="1000" kern="100" dirty="0" err="1">
                          <a:effectLst/>
                        </a:rPr>
                        <a:t>rs</a:t>
                      </a:r>
                      <a:r>
                        <a:rPr lang="zh-CN" sz="1000" kern="100" dirty="0">
                          <a:effectLst/>
                        </a:rPr>
                        <a:t>寄存器与</a:t>
                      </a:r>
                      <a:r>
                        <a:rPr lang="en-US" sz="1000" kern="100" dirty="0">
                          <a:effectLst/>
                        </a:rPr>
                        <a:t>rt</a:t>
                      </a:r>
                      <a:r>
                        <a:rPr lang="zh-CN" sz="1000" kern="100" dirty="0">
                          <a:effectLst/>
                        </a:rPr>
                        <a:t>寄存器中的内容相等。</a:t>
                      </a:r>
                    </a:p>
                    <a:p>
                      <a:pPr algn="just"/>
                      <a:r>
                        <a:rPr lang="zh-CN" sz="1000" kern="100" dirty="0">
                          <a:effectLst/>
                        </a:rPr>
                        <a:t>做减法运算，若结果为</a:t>
                      </a:r>
                      <a:r>
                        <a:rPr lang="en-US" sz="1000" kern="100" dirty="0">
                          <a:effectLst/>
                        </a:rPr>
                        <a:t>0</a:t>
                      </a:r>
                      <a:r>
                        <a:rPr lang="zh-CN" sz="1000" kern="100" dirty="0">
                          <a:effectLst/>
                        </a:rPr>
                        <a:t>，表示相等，进行跳转，否则不进行跳转。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跳转条件见“功能”中的描述。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3236063928"/>
                  </a:ext>
                </a:extLst>
              </a:tr>
              <a:tr h="34756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 target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n-US" sz="1000" kern="100">
                          <a:effectLst/>
                        </a:rPr>
                        <a:t>PC &lt;- PC&lt;31:28&gt; || target&lt;25:0&gt;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|| 00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无条件跳转指令， 跳转条件见“功能”描述。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287" marR="57287" marT="0" marB="0" anchor="ctr"/>
                </a:tc>
                <a:extLst>
                  <a:ext uri="{0D108BD9-81ED-4DB2-BD59-A6C34878D82A}">
                    <a16:rowId xmlns:a16="http://schemas.microsoft.com/office/drawing/2014/main" val="256327054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8B4DBCE-AA35-316D-C69F-3D9DDB0812F5}"/>
              </a:ext>
            </a:extLst>
          </p:cNvPr>
          <p:cNvSpPr txBox="1"/>
          <p:nvPr/>
        </p:nvSpPr>
        <p:spPr>
          <a:xfrm>
            <a:off x="1855647" y="6169580"/>
            <a:ext cx="597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详见教材</a:t>
            </a:r>
            <a:r>
              <a:rPr lang="en-US" altLang="zh-CN" dirty="0" err="1"/>
              <a:t>P134</a:t>
            </a:r>
            <a:r>
              <a:rPr lang="en-US" altLang="zh-CN" dirty="0"/>
              <a:t> </a:t>
            </a:r>
            <a:r>
              <a:rPr lang="zh-CN" altLang="en-US" dirty="0"/>
              <a:t>表</a:t>
            </a:r>
            <a:r>
              <a:rPr lang="en-US" altLang="zh-CN" dirty="0"/>
              <a:t>5.1 11</a:t>
            </a:r>
            <a:r>
              <a:rPr lang="zh-CN" altLang="en-US" dirty="0"/>
              <a:t>条目标指令功能的功能的</a:t>
            </a:r>
            <a:r>
              <a:rPr lang="en-US" altLang="zh-CN" dirty="0"/>
              <a:t>RTL</a:t>
            </a:r>
            <a:r>
              <a:rPr lang="zh-CN" altLang="en-US" dirty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97843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66C1-5ACC-6FA7-B70F-72537AE7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784CD-9F02-E1BE-B420-A8BEF2D9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450C109-1C66-907F-19F3-144983250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72974"/>
              </p:ext>
            </p:extLst>
          </p:nvPr>
        </p:nvGraphicFramePr>
        <p:xfrm>
          <a:off x="2135631" y="2242283"/>
          <a:ext cx="8128001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1682958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432952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83832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62481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075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62083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51226567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操作类型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ALUctr</a:t>
                      </a:r>
                      <a:r>
                        <a:rPr lang="en-US" altLang="zh-CN" sz="1200" dirty="0"/>
                        <a:t>&lt;2:0&gt;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SUBctr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Opctr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Ovctr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SIGctr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731535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8456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5009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subu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subu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32828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291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sltu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sltu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73102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37456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addiu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53377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90645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addu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021345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subu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1271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</a:txBody>
                  <a:tcPr marL="57287" marR="5728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971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5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66C1-5ACC-6FA7-B70F-72537AE7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784CD-9F02-E1BE-B420-A8BEF2D9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02B5C1-F858-BD8E-E436-C8A3B4B7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    综合上述分析，得到</a:t>
            </a:r>
            <a:r>
              <a:rPr lang="en-US" altLang="zh-CN" sz="1800" dirty="0"/>
              <a:t>ALU</a:t>
            </a:r>
            <a:r>
              <a:rPr lang="zh-CN" altLang="en-US" sz="1800" dirty="0"/>
              <a:t>控制信号的逻辑表达式如下：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SUBctr</a:t>
            </a:r>
            <a:r>
              <a:rPr lang="en-US" altLang="zh-CN" sz="1800" dirty="0"/>
              <a:t>       = 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&lt;2&gt;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OVctr</a:t>
            </a:r>
            <a:r>
              <a:rPr lang="en-US" altLang="zh-CN" sz="1800" dirty="0"/>
              <a:t>         = !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&lt;1&gt; &amp; 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&lt;0&gt;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SIGctr</a:t>
            </a:r>
            <a:r>
              <a:rPr lang="en-US" altLang="zh-CN" sz="1800" dirty="0"/>
              <a:t>        = 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&lt;0&gt;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OPctr</a:t>
            </a:r>
            <a:r>
              <a:rPr lang="en-US" altLang="zh-CN" sz="1800" dirty="0"/>
              <a:t>&lt;1&gt; = 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&lt;2&gt; &amp; 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&lt;1&gt;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OPctr</a:t>
            </a:r>
            <a:r>
              <a:rPr lang="en-US" altLang="zh-CN" sz="1800" dirty="0"/>
              <a:t>&lt;0&gt; = !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&lt;2&gt; &amp; 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&lt;1&gt; &amp; !</a:t>
            </a:r>
            <a:r>
              <a:rPr lang="en-US" altLang="zh-CN" sz="1800" dirty="0" err="1"/>
              <a:t>ALUctr</a:t>
            </a:r>
            <a:r>
              <a:rPr lang="en-US" altLang="zh-CN" sz="1800" dirty="0"/>
              <a:t>&lt;0&gt;</a:t>
            </a:r>
          </a:p>
          <a:p>
            <a:pPr marL="0" indent="0">
              <a:buNone/>
            </a:pPr>
            <a:r>
              <a:rPr lang="zh-CN" altLang="en-US" sz="1800" dirty="0"/>
              <a:t>    详见教材</a:t>
            </a:r>
            <a:r>
              <a:rPr lang="en-US" altLang="zh-CN" sz="1800" dirty="0" err="1"/>
              <a:t>P137</a:t>
            </a:r>
            <a:r>
              <a:rPr lang="en-US" altLang="zh-CN" sz="1800" dirty="0"/>
              <a:t> – </a:t>
            </a:r>
            <a:r>
              <a:rPr lang="en-US" altLang="zh-CN" sz="1800" dirty="0" err="1"/>
              <a:t>P138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807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66C1-5ACC-6FA7-B70F-72537AE7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784CD-9F02-E1BE-B420-A8BEF2D9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图片 6" descr="图示, 示意图&#10;&#10;描述已自动生成">
            <a:extLst>
              <a:ext uri="{FF2B5EF4-FFF2-40B4-BE49-F238E27FC236}">
                <a16:creationId xmlns:a16="http://schemas.microsoft.com/office/drawing/2014/main" id="{0763773D-9BBF-FAEE-E3F8-298F08EBFD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26" y="2237985"/>
            <a:ext cx="6787148" cy="40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695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</TotalTime>
  <Words>1202</Words>
  <Application>Microsoft Office PowerPoint</Application>
  <PresentationFormat>宽屏</PresentationFormat>
  <Paragraphs>197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Avenir Next LT Pro</vt:lpstr>
      <vt:lpstr>AccentBoxVTI</vt:lpstr>
      <vt:lpstr>计算机组成与系统结构II 综合实验</vt:lpstr>
      <vt:lpstr>课程交流群</vt:lpstr>
      <vt:lpstr>课程安排</vt:lpstr>
      <vt:lpstr>实验环境</vt:lpstr>
      <vt:lpstr>实验目的与要求</vt:lpstr>
      <vt:lpstr>CPU指令集</vt:lpstr>
      <vt:lpstr>ALU设计</vt:lpstr>
      <vt:lpstr>ALU设计</vt:lpstr>
      <vt:lpstr>ALU设计</vt:lpstr>
      <vt:lpstr>实验要求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计算机组成与系统结构II 综合实验</dc:title>
  <dc:creator>米源</dc:creator>
  <cp:lastModifiedBy>源 米</cp:lastModifiedBy>
  <cp:revision>48</cp:revision>
  <dcterms:created xsi:type="dcterms:W3CDTF">2024-11-04T06:18:52Z</dcterms:created>
  <dcterms:modified xsi:type="dcterms:W3CDTF">2024-11-12T14:52:27Z</dcterms:modified>
</cp:coreProperties>
</file>