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79" r:id="rId6"/>
    <p:sldId id="264" r:id="rId7"/>
    <p:sldId id="265" r:id="rId8"/>
    <p:sldId id="266" r:id="rId9"/>
    <p:sldId id="267" r:id="rId10"/>
    <p:sldId id="269" r:id="rId11"/>
    <p:sldId id="268" r:id="rId12"/>
    <p:sldId id="280" r:id="rId13"/>
    <p:sldId id="271" r:id="rId14"/>
    <p:sldId id="278" r:id="rId15"/>
    <p:sldId id="275" r:id="rId16"/>
    <p:sldId id="276" r:id="rId17"/>
    <p:sldId id="277" r:id="rId18"/>
    <p:sldId id="274" r:id="rId19"/>
    <p:sldId id="273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71A1-920A-4FAB-ADF5-C6A53AE994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3141-6551-413D-BEE3-04BA97891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71A1-920A-4FAB-ADF5-C6A53AE994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3141-6551-413D-BEE3-04BA97891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71A1-920A-4FAB-ADF5-C6A53AE994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3141-6551-413D-BEE3-04BA97891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71A1-920A-4FAB-ADF5-C6A53AE994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3141-6551-413D-BEE3-04BA97891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71A1-920A-4FAB-ADF5-C6A53AE994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3141-6551-413D-BEE3-04BA97891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71A1-920A-4FAB-ADF5-C6A53AE994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3141-6551-413D-BEE3-04BA97891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71A1-920A-4FAB-ADF5-C6A53AE994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3141-6551-413D-BEE3-04BA97891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71A1-920A-4FAB-ADF5-C6A53AE994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3141-6551-413D-BEE3-04BA97891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71A1-920A-4FAB-ADF5-C6A53AE994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3141-6551-413D-BEE3-04BA97891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71A1-920A-4FAB-ADF5-C6A53AE994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3141-6551-413D-BEE3-04BA97891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71A1-920A-4FAB-ADF5-C6A53AE994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3141-6551-413D-BEE3-04BA97891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A71A1-920A-4FAB-ADF5-C6A53AE994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93141-6551-413D-BEE3-04BA978913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计算机组成与系统结构</a:t>
            </a:r>
            <a:r>
              <a:rPr lang="en-US" altLang="zh-CN" b="1" dirty="0"/>
              <a:t>II</a:t>
            </a:r>
            <a:br>
              <a:rPr lang="en-US" altLang="zh-CN" b="1" dirty="0"/>
            </a:br>
            <a:r>
              <a:rPr lang="zh-CN" altLang="en-US" b="1" dirty="0"/>
              <a:t>综合实验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实验</a:t>
            </a:r>
            <a:r>
              <a:rPr lang="en-US" altLang="zh-CN" dirty="0"/>
              <a:t>2 </a:t>
            </a:r>
            <a:r>
              <a:rPr lang="zh-CN" altLang="en-US" dirty="0"/>
              <a:t>单周期</a:t>
            </a:r>
            <a:r>
              <a:rPr lang="en-US" altLang="zh-CN" dirty="0"/>
              <a:t>CPU</a:t>
            </a:r>
            <a:r>
              <a:rPr lang="zh-CN" altLang="en-US" dirty="0"/>
              <a:t>的设计与实现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数据通路的设计（分支）</a:t>
            </a:r>
            <a:endParaRPr lang="zh-CN" altLang="en-US" b="1" dirty="0"/>
          </a:p>
        </p:txBody>
      </p:sp>
      <p:pic>
        <p:nvPicPr>
          <p:cNvPr id="7" name="图片 6" descr="图示, 示意图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66" y="1690689"/>
            <a:ext cx="8401067" cy="47434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数据通路的设计（取指部件）</a:t>
            </a:r>
            <a:endParaRPr lang="zh-CN" altLang="en-US" b="1" dirty="0"/>
          </a:p>
        </p:txBody>
      </p:sp>
      <p:pic>
        <p:nvPicPr>
          <p:cNvPr id="4" name="图片 3" descr="图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76" y="1690689"/>
            <a:ext cx="6901448" cy="38153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控制器设计（教材</a:t>
            </a:r>
            <a:r>
              <a:rPr lang="en-US" altLang="zh-CN" b="1" dirty="0"/>
              <a:t>147</a:t>
            </a:r>
            <a:r>
              <a:rPr lang="zh-CN" altLang="en-US" b="1" dirty="0"/>
              <a:t>）</a:t>
            </a:r>
            <a:endParaRPr lang="zh-CN" altLang="en-US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28650" y="1498600"/>
          <a:ext cx="7886700" cy="512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4246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INST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[5:0]</a:t>
                      </a:r>
                      <a:endParaRPr lang="en-US" altLang="zh-CN" sz="1200" b="1" dirty="0"/>
                    </a:p>
                    <a:p>
                      <a:pPr algn="ctr"/>
                      <a:r>
                        <a:rPr lang="en-US" altLang="zh-CN" sz="1200" b="1" dirty="0"/>
                        <a:t>OP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[5:0]</a:t>
                      </a:r>
                      <a:endParaRPr lang="en-US" altLang="zh-CN" sz="1200" b="1" dirty="0"/>
                    </a:p>
                    <a:p>
                      <a:pPr algn="ctr"/>
                      <a:r>
                        <a:rPr lang="en-US" altLang="zh-CN" sz="1200" b="1" dirty="0" err="1"/>
                        <a:t>func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Branch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Jump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/>
                        <a:t>RegDst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/>
                        <a:t>ALUsrc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[2:0]</a:t>
                      </a:r>
                      <a:endParaRPr lang="en-US" altLang="zh-CN" sz="1200" b="1" dirty="0"/>
                    </a:p>
                    <a:p>
                      <a:pPr algn="ctr"/>
                      <a:r>
                        <a:rPr lang="en-US" altLang="zh-CN" sz="1200" b="1" dirty="0" err="1"/>
                        <a:t>ALUctr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Mem</a:t>
                      </a:r>
                      <a:endParaRPr lang="en-US" altLang="zh-CN" sz="1200" b="1" dirty="0"/>
                    </a:p>
                    <a:p>
                      <a:pPr algn="ctr"/>
                      <a:r>
                        <a:rPr lang="en-US" altLang="zh-CN" sz="1200" b="1" dirty="0" err="1"/>
                        <a:t>toReg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/>
                        <a:t>RegWr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Mem</a:t>
                      </a:r>
                      <a:endParaRPr lang="en-US" altLang="zh-CN" sz="1200" b="1" dirty="0"/>
                    </a:p>
                    <a:p>
                      <a:pPr algn="ctr"/>
                      <a:r>
                        <a:rPr lang="en-US" altLang="zh-CN" sz="1200" b="1" dirty="0" err="1"/>
                        <a:t>Wr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/>
                        <a:t>ExtOp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  <a:tr h="4246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add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000000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100000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X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</a:tr>
              <a:tr h="4246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sub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000000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100010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X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</a:tr>
              <a:tr h="4246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subu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000000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100011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X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</a:tr>
              <a:tr h="4246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slt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000000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101010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X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</a:tr>
              <a:tr h="4246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sltu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000000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101011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X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</a:tr>
              <a:tr h="4246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ori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001101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4246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addiu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001001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X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</a:tr>
              <a:tr h="4246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lw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100011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X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</a:tr>
              <a:tr h="4246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sw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101011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X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X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</a:tr>
              <a:tr h="4246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beq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000100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X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X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X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X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</a:tr>
              <a:tr h="4246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jump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000010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X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X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X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X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控制器设计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设置信号</a:t>
            </a:r>
            <a:r>
              <a:rPr lang="en-US" altLang="zh-CN" dirty="0" err="1"/>
              <a:t>R_type</a:t>
            </a:r>
            <a:r>
              <a:rPr lang="zh-CN" altLang="en-US" dirty="0"/>
              <a:t>将指令类型划分为</a:t>
            </a:r>
            <a:r>
              <a:rPr lang="en-US" altLang="zh-CN" dirty="0"/>
              <a:t>R</a:t>
            </a:r>
            <a:r>
              <a:rPr lang="zh-CN" altLang="en-US" dirty="0"/>
              <a:t>型指令与非</a:t>
            </a:r>
            <a:r>
              <a:rPr lang="en-US" altLang="zh-CN" dirty="0"/>
              <a:t>R</a:t>
            </a:r>
            <a:r>
              <a:rPr lang="zh-CN" altLang="en-US" dirty="0"/>
              <a:t>型指令，</a:t>
            </a:r>
            <a:r>
              <a:rPr lang="en-US" altLang="zh-CN" dirty="0"/>
              <a:t>ALU</a:t>
            </a:r>
            <a:r>
              <a:rPr lang="zh-CN" altLang="en-US" dirty="0"/>
              <a:t>控制型号</a:t>
            </a:r>
            <a:r>
              <a:rPr lang="en-US" altLang="zh-CN" dirty="0" err="1"/>
              <a:t>ALUctr</a:t>
            </a:r>
            <a:r>
              <a:rPr lang="zh-CN" altLang="en-US" dirty="0"/>
              <a:t>根据此信号由不同的部件生成，结构如下所示：</a:t>
            </a:r>
            <a:endParaRPr lang="zh-CN" altLang="en-US" dirty="0"/>
          </a:p>
        </p:txBody>
      </p:sp>
      <p:pic>
        <p:nvPicPr>
          <p:cNvPr id="6" name="图片 5" descr="图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58" y="3235318"/>
            <a:ext cx="7402083" cy="325755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设计参考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1. </a:t>
            </a:r>
            <a:r>
              <a:rPr lang="zh-CN" altLang="en-US" sz="2400" dirty="0"/>
              <a:t>实现过程中，各模块的实例化写法推荐使用“名称引用”的写法；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2. </a:t>
            </a:r>
            <a:r>
              <a:rPr lang="zh-CN" altLang="en-US" sz="2400" dirty="0"/>
              <a:t>处理器结构中的程序计数器</a:t>
            </a:r>
            <a:r>
              <a:rPr lang="en-US" altLang="zh-CN" sz="2400" dirty="0"/>
              <a:t>PC</a:t>
            </a:r>
            <a:r>
              <a:rPr lang="zh-CN" altLang="en-US" sz="2400" dirty="0"/>
              <a:t>、寄存器组</a:t>
            </a:r>
            <a:r>
              <a:rPr lang="en-US" altLang="zh-CN" sz="2400" dirty="0" err="1"/>
              <a:t>RegFiles</a:t>
            </a:r>
            <a:r>
              <a:rPr lang="zh-CN" altLang="en-US" sz="2400" dirty="0"/>
              <a:t>与数据存储器</a:t>
            </a:r>
            <a:r>
              <a:rPr lang="en-US" altLang="zh-CN" sz="2400" dirty="0" err="1"/>
              <a:t>DataRAM</a:t>
            </a:r>
            <a:r>
              <a:rPr lang="zh-CN" altLang="en-US" sz="2400" dirty="0"/>
              <a:t>在设计时均已加入初始化命令；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3. </a:t>
            </a:r>
            <a:r>
              <a:rPr lang="zh-CN" altLang="en-US" sz="2400" dirty="0"/>
              <a:t>处理器结构中的程序计数器</a:t>
            </a:r>
            <a:r>
              <a:rPr lang="en-US" altLang="zh-CN" sz="2400" dirty="0"/>
              <a:t>PC</a:t>
            </a:r>
            <a:r>
              <a:rPr lang="zh-CN" altLang="en-US" sz="2400" dirty="0"/>
              <a:t>、寄存器组</a:t>
            </a:r>
            <a:r>
              <a:rPr lang="en-US" altLang="zh-CN" sz="2400" dirty="0" err="1"/>
              <a:t>RegFiles</a:t>
            </a:r>
            <a:r>
              <a:rPr lang="zh-CN" altLang="en-US" sz="2400" dirty="0"/>
              <a:t>与数据存储器</a:t>
            </a:r>
            <a:r>
              <a:rPr lang="en-US" altLang="zh-CN" sz="2400" dirty="0" err="1"/>
              <a:t>DataRAM</a:t>
            </a:r>
            <a:r>
              <a:rPr lang="zh-CN" altLang="en-US" sz="2400" dirty="0"/>
              <a:t>中，数据的更新方式统一采用时钟下降沿更新；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4. </a:t>
            </a:r>
            <a:r>
              <a:rPr lang="zh-CN" altLang="en-US" sz="2400" dirty="0"/>
              <a:t>指令存储器为按字节寻址，地址从</a:t>
            </a:r>
            <a:r>
              <a:rPr lang="en-US" altLang="zh-CN" sz="2400" dirty="0"/>
              <a:t>0</a:t>
            </a:r>
            <a:r>
              <a:rPr lang="zh-CN" altLang="en-US" sz="2400" dirty="0"/>
              <a:t>开始，如指令存储器定义为“</a:t>
            </a:r>
            <a:r>
              <a:rPr lang="en-US" altLang="zh-CN" sz="2400" dirty="0"/>
              <a:t>[31:0] </a:t>
            </a:r>
            <a:r>
              <a:rPr lang="en-US" altLang="zh-CN" sz="2400" dirty="0" err="1"/>
              <a:t>InstROM</a:t>
            </a:r>
            <a:r>
              <a:rPr lang="en-US" altLang="zh-CN" sz="2400" dirty="0"/>
              <a:t> [31:0]</a:t>
            </a:r>
            <a:r>
              <a:rPr lang="zh-CN" altLang="en-US" sz="2400" dirty="0"/>
              <a:t>” ，其第</a:t>
            </a:r>
            <a:r>
              <a:rPr lang="en-US" altLang="zh-CN" sz="2400" dirty="0"/>
              <a:t>5</a:t>
            </a:r>
            <a:r>
              <a:rPr lang="zh-CN" altLang="en-US" sz="2400" dirty="0"/>
              <a:t>条指令的外部地址为“</a:t>
            </a:r>
            <a:r>
              <a:rPr lang="en-US" altLang="zh-CN" sz="2400" dirty="0" err="1"/>
              <a:t>32’h00000014</a:t>
            </a:r>
            <a:r>
              <a:rPr lang="zh-CN" altLang="en-US" sz="2400" dirty="0"/>
              <a:t>”；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设计参考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5. </a:t>
            </a:r>
            <a:r>
              <a:rPr lang="zh-CN" altLang="en-US" sz="2400" dirty="0"/>
              <a:t>单周期处理器结构中所使用的多路选择器，需自行设计实现，端口格式定义如下：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fr-FR" altLang="zh-CN" sz="2400" dirty="0"/>
              <a:t>    module MUX3_2_1(X1, X0, S, Y);	</a:t>
            </a:r>
            <a:r>
              <a:rPr lang="en-US" altLang="zh-CN" sz="2400" dirty="0"/>
              <a:t>//3</a:t>
            </a:r>
            <a:r>
              <a:rPr lang="zh-CN" altLang="en-US" sz="2400" dirty="0"/>
              <a:t>位二选一；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    </a:t>
            </a:r>
            <a:r>
              <a:rPr lang="fr-FR" altLang="zh-CN" sz="2400" dirty="0"/>
              <a:t>module MUX5_2_1(X1, X0, S, Y);	</a:t>
            </a:r>
            <a:r>
              <a:rPr lang="en-US" altLang="zh-CN" sz="2400" dirty="0"/>
              <a:t>//5</a:t>
            </a:r>
            <a:r>
              <a:rPr lang="zh-CN" altLang="en-US" sz="2400" dirty="0"/>
              <a:t>为二选一；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    </a:t>
            </a:r>
            <a:r>
              <a:rPr lang="fr-FR" altLang="zh-CN" sz="2400" dirty="0"/>
              <a:t>module MUX32_2_1(X1, X0, S, Y);	</a:t>
            </a:r>
            <a:r>
              <a:rPr lang="en-US" altLang="zh-CN" sz="2400" dirty="0"/>
              <a:t>//32</a:t>
            </a:r>
            <a:r>
              <a:rPr lang="zh-CN" altLang="en-US" sz="2400" dirty="0"/>
              <a:t>位二选一；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6. </a:t>
            </a:r>
            <a:r>
              <a:rPr lang="zh-CN" altLang="en-US" sz="2400" dirty="0"/>
              <a:t>仿真时激励文件中时钟信号</a:t>
            </a:r>
            <a:r>
              <a:rPr lang="en-US" altLang="zh-CN" sz="2400" dirty="0" err="1"/>
              <a:t>Clk</a:t>
            </a:r>
            <a:r>
              <a:rPr lang="zh-CN" altLang="en-US" sz="2400" dirty="0"/>
              <a:t>需从下降沿开始。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设计参考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7. </a:t>
            </a:r>
            <a:r>
              <a:rPr lang="zh-CN" altLang="en-US" sz="2400" dirty="0"/>
              <a:t>激励文件</a:t>
            </a:r>
            <a:r>
              <a:rPr lang="en-US" altLang="zh-CN" sz="2400" dirty="0"/>
              <a:t>Verilog Test Fixture</a:t>
            </a:r>
            <a:r>
              <a:rPr lang="zh-CN" altLang="en-US" sz="2400" dirty="0"/>
              <a:t>中可参考如下内容：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        module xxx;		//</a:t>
            </a:r>
            <a:r>
              <a:rPr lang="zh-CN" altLang="en-US" sz="2400" dirty="0"/>
              <a:t>激励文件；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	…			//</a:t>
            </a:r>
            <a:r>
              <a:rPr lang="zh-CN" altLang="en-US" sz="2400" dirty="0"/>
              <a:t>仿真模块实例化；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	initial begin		//</a:t>
            </a:r>
            <a:r>
              <a:rPr lang="zh-CN" altLang="en-US" sz="2400" dirty="0"/>
              <a:t>激励信号设置；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	    // Initialize Inputs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                 </a:t>
            </a:r>
            <a:r>
              <a:rPr lang="en-US" altLang="zh-CN" sz="2400" dirty="0" err="1">
                <a:solidFill>
                  <a:srgbClr val="FF0000"/>
                </a:solidFill>
              </a:rPr>
              <a:t>Clk</a:t>
            </a:r>
            <a:r>
              <a:rPr lang="en-US" altLang="zh-CN" sz="2400" dirty="0">
                <a:solidFill>
                  <a:srgbClr val="FF0000"/>
                </a:solidFill>
              </a:rPr>
              <a:t> = 1;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	end			//</a:t>
            </a:r>
            <a:r>
              <a:rPr lang="zh-CN" altLang="en-US" sz="2400" dirty="0"/>
              <a:t>激励信号内容结束；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FF0000"/>
                </a:solidFill>
              </a:rPr>
              <a:t>always #50 </a:t>
            </a:r>
            <a:r>
              <a:rPr lang="en-US" altLang="zh-CN" sz="2400" dirty="0" err="1">
                <a:solidFill>
                  <a:srgbClr val="FF0000"/>
                </a:solidFill>
              </a:rPr>
              <a:t>Clk</a:t>
            </a:r>
            <a:r>
              <a:rPr lang="en-US" altLang="zh-CN" sz="2400" dirty="0">
                <a:solidFill>
                  <a:srgbClr val="FF0000"/>
                </a:solidFill>
              </a:rPr>
              <a:t> = ~</a:t>
            </a:r>
            <a:r>
              <a:rPr lang="en-US" altLang="zh-CN" sz="2400" dirty="0" err="1">
                <a:solidFill>
                  <a:srgbClr val="FF0000"/>
                </a:solidFill>
              </a:rPr>
              <a:t>Clk</a:t>
            </a:r>
            <a:r>
              <a:rPr lang="en-US" altLang="zh-CN" sz="2400" dirty="0">
                <a:solidFill>
                  <a:srgbClr val="FF0000"/>
                </a:solidFill>
              </a:rPr>
              <a:t>;	//</a:t>
            </a:r>
            <a:r>
              <a:rPr lang="zh-CN" altLang="en-US" sz="2400" dirty="0">
                <a:solidFill>
                  <a:srgbClr val="FF0000"/>
                </a:solidFill>
              </a:rPr>
              <a:t>生成周期为</a:t>
            </a:r>
            <a:r>
              <a:rPr lang="en-US" altLang="zh-CN" sz="2400" dirty="0">
                <a:solidFill>
                  <a:srgbClr val="FF0000"/>
                </a:solidFill>
              </a:rPr>
              <a:t>100</a:t>
            </a:r>
            <a:r>
              <a:rPr lang="zh-CN" altLang="en-US" sz="2400" dirty="0">
                <a:solidFill>
                  <a:srgbClr val="FF0000"/>
                </a:solidFill>
              </a:rPr>
              <a:t>的时钟信号；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endmodule</a:t>
            </a:r>
            <a:r>
              <a:rPr lang="en-US" altLang="zh-CN" sz="2400" dirty="0"/>
              <a:t>		//</a:t>
            </a:r>
            <a:r>
              <a:rPr lang="zh-CN" altLang="en-US" sz="2400" dirty="0"/>
              <a:t>激励文件结束；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实验要求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1. </a:t>
            </a:r>
            <a:r>
              <a:rPr lang="zh-CN" altLang="en-US" sz="2400" dirty="0"/>
              <a:t>阅读单周期处理器结构中各部件代码，理解其工作原理与端口定义；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2. </a:t>
            </a:r>
            <a:r>
              <a:rPr lang="zh-CN" altLang="en-US" sz="2400" dirty="0"/>
              <a:t>编写顶层模块，将处理器结构中各部件模块实例化组装，构成完整的单周期处理器结构，接口定义如下：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module CPU (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, PC, INST, R)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        input 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;			//</a:t>
            </a:r>
            <a:r>
              <a:rPr lang="zh-CN" altLang="en-US" sz="2400" dirty="0"/>
              <a:t>时钟信号；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        output [31:0] PC;		//</a:t>
            </a:r>
            <a:r>
              <a:rPr lang="zh-CN" altLang="en-US" sz="2400" dirty="0"/>
              <a:t>指令地址；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        output [31:0] Inst;	//</a:t>
            </a:r>
            <a:r>
              <a:rPr lang="zh-CN" altLang="en-US" sz="2400" dirty="0"/>
              <a:t>指令；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        output [31:0] R;		//</a:t>
            </a:r>
            <a:r>
              <a:rPr lang="zh-CN" altLang="en-US" sz="2400" dirty="0"/>
              <a:t>指令的</a:t>
            </a:r>
            <a:r>
              <a:rPr lang="en-US" altLang="zh-CN" sz="2400" dirty="0"/>
              <a:t>ALU</a:t>
            </a:r>
            <a:r>
              <a:rPr lang="zh-CN" altLang="en-US" sz="2400" dirty="0"/>
              <a:t>运算结果；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实验要求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3. </a:t>
            </a:r>
            <a:r>
              <a:rPr lang="zh-CN" altLang="en-US" sz="2400" dirty="0"/>
              <a:t>阅读指令存储器</a:t>
            </a:r>
            <a:r>
              <a:rPr lang="en-US" altLang="zh-CN" sz="2400" dirty="0" err="1"/>
              <a:t>InstROM</a:t>
            </a:r>
            <a:r>
              <a:rPr lang="zh-CN" altLang="en-US" sz="2400" dirty="0"/>
              <a:t>中的指令序列，结合程序计数器</a:t>
            </a:r>
            <a:r>
              <a:rPr lang="en-US" altLang="zh-CN" sz="2400" dirty="0"/>
              <a:t>PC</a:t>
            </a:r>
            <a:r>
              <a:rPr lang="zh-CN" altLang="en-US" sz="2400" dirty="0"/>
              <a:t>、寄存器组</a:t>
            </a:r>
            <a:r>
              <a:rPr lang="en-US" altLang="zh-CN" sz="2400" dirty="0" err="1"/>
              <a:t>RegFiles</a:t>
            </a:r>
            <a:r>
              <a:rPr lang="zh-CN" altLang="en-US" sz="2400" dirty="0"/>
              <a:t>与数据存储器</a:t>
            </a:r>
            <a:r>
              <a:rPr lang="en-US" altLang="zh-CN" sz="2400" dirty="0" err="1"/>
              <a:t>DataRAM</a:t>
            </a:r>
            <a:r>
              <a:rPr lang="zh-CN" altLang="en-US" sz="2400" dirty="0"/>
              <a:t>中的内容，分析指令序列执行情况，并仿真验证。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4. </a:t>
            </a:r>
            <a:r>
              <a:rPr lang="zh-CN" altLang="en-US" sz="2400" dirty="0"/>
              <a:t>设计一个指令序列写入指令存储器模块</a:t>
            </a:r>
            <a:r>
              <a:rPr lang="en-US" altLang="zh-CN" sz="2400" dirty="0" err="1"/>
              <a:t>InstROM</a:t>
            </a:r>
            <a:r>
              <a:rPr lang="zh-CN" altLang="en-US" sz="2400" dirty="0"/>
              <a:t>，要求包含指令集中的所有指令，其中条件跳转</a:t>
            </a:r>
            <a:r>
              <a:rPr lang="en-US" altLang="zh-CN" sz="2400" dirty="0" err="1"/>
              <a:t>beq</a:t>
            </a:r>
            <a:r>
              <a:rPr lang="zh-CN" altLang="en-US" sz="2400" dirty="0"/>
              <a:t>指令至少含有两条，分别实现跳转成功与跳转失败两种条件。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5. </a:t>
            </a:r>
            <a:r>
              <a:rPr lang="zh-CN" altLang="en-US" sz="2400" dirty="0"/>
              <a:t>对所实现的单周期处理器进行仿真验证，结合指令序列与仿真波形分析实验结果。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课后作业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预习教材</a:t>
            </a:r>
            <a:r>
              <a:rPr lang="en-US" altLang="zh-CN" dirty="0"/>
              <a:t>6.2</a:t>
            </a:r>
            <a:r>
              <a:rPr lang="zh-CN" altLang="en-US" dirty="0"/>
              <a:t>小节“流水线处理器的实现”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课程安排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/>
              <a:t>    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1. ALU</a:t>
            </a:r>
            <a:r>
              <a:rPr lang="zh-CN" altLang="en-US" sz="2800" dirty="0"/>
              <a:t>实现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   2. </a:t>
            </a:r>
            <a:r>
              <a:rPr lang="zh-CN" altLang="en-US" sz="2800" dirty="0">
                <a:solidFill>
                  <a:srgbClr val="FF0000"/>
                </a:solidFill>
              </a:rPr>
              <a:t>单周期处理器设计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/>
              <a:t>    3. </a:t>
            </a:r>
            <a:r>
              <a:rPr lang="zh-CN" altLang="en-US" sz="2800" dirty="0"/>
              <a:t>流水线处理器设计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4. </a:t>
            </a:r>
            <a:r>
              <a:rPr lang="zh-CN" altLang="en-US" sz="2800" dirty="0"/>
              <a:t>流水线冒险及处理</a:t>
            </a:r>
            <a:r>
              <a:rPr lang="en-US" altLang="zh-CN" sz="2800" dirty="0"/>
              <a:t>——</a:t>
            </a:r>
            <a:r>
              <a:rPr lang="zh-CN" altLang="en-US" sz="2800" dirty="0"/>
              <a:t>数据冒险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5. </a:t>
            </a:r>
            <a:r>
              <a:rPr lang="zh-CN" altLang="en-US" sz="2800" dirty="0"/>
              <a:t>流水线冒险及处理</a:t>
            </a:r>
            <a:r>
              <a:rPr lang="en-US" altLang="zh-CN" sz="2800" dirty="0"/>
              <a:t>——</a:t>
            </a:r>
            <a:r>
              <a:rPr lang="zh-CN" altLang="en-US" sz="2800" dirty="0"/>
              <a:t>控制冒险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实验目的与要求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zh-CN" altLang="en-US" sz="2800" b="1" dirty="0"/>
              <a:t>实验目的：</a:t>
            </a:r>
            <a:endParaRPr lang="en-US" altLang="zh-CN" sz="2800" b="1" dirty="0"/>
          </a:p>
          <a:p>
            <a:pPr marL="0" indent="0">
              <a:buNone/>
            </a:pPr>
            <a:r>
              <a:rPr lang="en-US" altLang="zh-CN" sz="2400" dirty="0"/>
              <a:t>1. </a:t>
            </a:r>
            <a:r>
              <a:rPr lang="zh-CN" altLang="en-US" sz="2400" dirty="0"/>
              <a:t>理解并掌握</a:t>
            </a:r>
            <a:r>
              <a:rPr lang="en-US" altLang="zh-CN" sz="2400" dirty="0"/>
              <a:t>MIPS</a:t>
            </a:r>
            <a:r>
              <a:rPr lang="zh-CN" altLang="en-US" sz="2400" dirty="0"/>
              <a:t>指令格式及相关指令的</a:t>
            </a:r>
            <a:r>
              <a:rPr lang="en-US" altLang="zh-CN" sz="2400" dirty="0"/>
              <a:t>RTL</a:t>
            </a:r>
            <a:r>
              <a:rPr lang="zh-CN" altLang="en-US" sz="2400" dirty="0"/>
              <a:t>描述；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2. </a:t>
            </a:r>
            <a:r>
              <a:rPr lang="zh-CN" altLang="en-US" sz="2400" dirty="0"/>
              <a:t>理解并掌握各类型指令的数据通路；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zh-CN" altLang="en-US" sz="2800" b="1" dirty="0"/>
              <a:t>实验要求：</a:t>
            </a:r>
            <a:endParaRPr lang="en-US" altLang="zh-CN" sz="2800" b="1" dirty="0"/>
          </a:p>
          <a:p>
            <a:pPr marL="0" indent="0">
              <a:buNone/>
            </a:pPr>
            <a:r>
              <a:rPr lang="en-US" altLang="zh-CN" sz="2400" dirty="0"/>
              <a:t>1. </a:t>
            </a:r>
            <a:r>
              <a:rPr lang="zh-CN" altLang="en-US" sz="2400" dirty="0"/>
              <a:t>基于</a:t>
            </a:r>
            <a:r>
              <a:rPr lang="en-US" altLang="zh-CN" sz="2400" dirty="0"/>
              <a:t>MIPS</a:t>
            </a:r>
            <a:r>
              <a:rPr lang="zh-CN" altLang="en-US" sz="2400" dirty="0"/>
              <a:t>指令集设计并实现单周期</a:t>
            </a:r>
            <a:r>
              <a:rPr lang="en-US" altLang="zh-CN" sz="2400" dirty="0"/>
              <a:t>CPU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2. </a:t>
            </a:r>
            <a:r>
              <a:rPr lang="zh-CN" altLang="en-US" sz="2400" dirty="0"/>
              <a:t>基于</a:t>
            </a:r>
            <a:r>
              <a:rPr lang="en-US" altLang="zh-CN" sz="2400" dirty="0"/>
              <a:t>MIPS</a:t>
            </a:r>
            <a:r>
              <a:rPr lang="zh-CN" altLang="en-US" sz="2400" dirty="0"/>
              <a:t>指令集设计指令序列对</a:t>
            </a:r>
            <a:r>
              <a:rPr lang="en-US" altLang="zh-CN" sz="2400" dirty="0"/>
              <a:t>CPU</a:t>
            </a:r>
            <a:r>
              <a:rPr lang="zh-CN" altLang="en-US" sz="2400" dirty="0"/>
              <a:t>进行仿真验证；</a:t>
            </a:r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指令集格式</a:t>
            </a:r>
            <a:endParaRPr lang="zh-CN" altLang="en-US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2000" y="1524435"/>
          <a:ext cx="7920000" cy="50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/>
                <a:gridCol w="1080000"/>
                <a:gridCol w="1080000"/>
                <a:gridCol w="900000"/>
                <a:gridCol w="900000"/>
                <a:gridCol w="900000"/>
                <a:gridCol w="900000"/>
                <a:gridCol w="108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TYPE</a:t>
                      </a:r>
                      <a:endParaRPr lang="zh-CN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INST</a:t>
                      </a:r>
                      <a:endParaRPr lang="zh-CN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[31:26]</a:t>
                      </a:r>
                      <a:endParaRPr lang="en-US" altLang="zh-CN" sz="1800" b="1" dirty="0"/>
                    </a:p>
                    <a:p>
                      <a:pPr algn="ctr"/>
                      <a:r>
                        <a:rPr lang="en-US" altLang="zh-CN" sz="1800" b="1" dirty="0"/>
                        <a:t> OP</a:t>
                      </a:r>
                      <a:endParaRPr lang="zh-CN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[25:21]</a:t>
                      </a:r>
                      <a:endParaRPr lang="en-US" altLang="zh-C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[20:16]</a:t>
                      </a:r>
                      <a:endParaRPr lang="en-US" altLang="zh-C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[15:11]</a:t>
                      </a:r>
                      <a:endParaRPr lang="en-US" altLang="zh-C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[10:6]</a:t>
                      </a:r>
                      <a:endParaRPr lang="en-US" altLang="zh-C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[5:0]</a:t>
                      </a:r>
                      <a:endParaRPr lang="en-US" altLang="zh-CN" sz="1800" b="1" dirty="0"/>
                    </a:p>
                    <a:p>
                      <a:pPr algn="ctr"/>
                      <a:r>
                        <a:rPr lang="en-US" altLang="zh-CN" sz="1800" b="1" dirty="0" err="1"/>
                        <a:t>func</a:t>
                      </a:r>
                      <a:endParaRPr lang="zh-CN" altLang="en-US" sz="1800" b="1" dirty="0"/>
                    </a:p>
                  </a:txBody>
                  <a:tcPr anchor="ctr"/>
                </a:tc>
              </a:tr>
              <a:tr h="396000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R_type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add</a:t>
                      </a:r>
                      <a:endParaRPr lang="zh-CN" altLang="en-US" sz="1800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000000</a:t>
                      </a:r>
                      <a:endParaRPr lang="zh-CN" altLang="en-US" sz="1800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rs</a:t>
                      </a:r>
                      <a:endParaRPr lang="zh-CN" altLang="en-US" sz="1800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rt</a:t>
                      </a:r>
                      <a:endParaRPr lang="zh-CN" altLang="en-US" sz="1800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rd</a:t>
                      </a:r>
                      <a:endParaRPr lang="zh-CN" altLang="en-US" sz="1800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X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100000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396000"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sub</a:t>
                      </a:r>
                      <a:endParaRPr lang="zh-CN" altLang="en-US" sz="1800" dirty="0"/>
                    </a:p>
                  </a:txBody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100010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396000"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subu</a:t>
                      </a:r>
                      <a:endParaRPr lang="zh-CN" altLang="en-US" sz="1800" dirty="0"/>
                    </a:p>
                  </a:txBody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100011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396000"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slt</a:t>
                      </a:r>
                      <a:endParaRPr lang="zh-CN" altLang="en-US" sz="1800" dirty="0"/>
                    </a:p>
                  </a:txBody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101010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396000"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sltu</a:t>
                      </a:r>
                      <a:endParaRPr lang="zh-CN" altLang="en-US" sz="1800" dirty="0"/>
                    </a:p>
                  </a:txBody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101011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39600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立即数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ori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001101</a:t>
                      </a:r>
                      <a:endParaRPr lang="zh-CN" altLang="en-US" sz="1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rs</a:t>
                      </a:r>
                      <a:endParaRPr lang="zh-CN" altLang="en-US" sz="1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rt</a:t>
                      </a:r>
                      <a:endParaRPr lang="zh-CN" altLang="en-US" sz="1800" dirty="0"/>
                    </a:p>
                  </a:txBody>
                  <a:tcPr anchor="ctr"/>
                </a:tc>
                <a:tc rowSpan="2" gridSpan="3"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immd</a:t>
                      </a:r>
                      <a:endParaRPr lang="zh-CN" altLang="en-US" sz="1800" dirty="0"/>
                    </a:p>
                  </a:txBody>
                  <a:tcPr anchor="ctr"/>
                </a:tc>
                <a:tc rowSpan="2" hMerge="1">
                  <a:tcPr anchor="ctr"/>
                </a:tc>
                <a:tc rowSpan="2" hMerge="1">
                  <a:tcPr anchor="ctr"/>
                </a:tc>
              </a:tr>
              <a:tr h="396000"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addiu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001001</a:t>
                      </a:r>
                      <a:endParaRPr lang="zh-CN" altLang="en-US" sz="1800" dirty="0"/>
                    </a:p>
                  </a:txBody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vMerge="1" gridSpan="3">
                  <a:tcPr anchor="ctr"/>
                </a:tc>
                <a:tc vMerge="1" hMerge="1">
                  <a:tcPr anchor="ctr"/>
                </a:tc>
                <a:tc vMerge="1" hMerge="1">
                  <a:tcPr anchor="ctr"/>
                </a:tc>
              </a:tr>
              <a:tr h="39600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存储器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lw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100011</a:t>
                      </a:r>
                      <a:endParaRPr lang="zh-CN" altLang="en-US" sz="1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rs</a:t>
                      </a:r>
                      <a:endParaRPr lang="zh-CN" altLang="en-US" sz="1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rt</a:t>
                      </a:r>
                      <a:endParaRPr lang="zh-CN" altLang="en-US" sz="1800" dirty="0"/>
                    </a:p>
                  </a:txBody>
                  <a:tcPr anchor="ctr"/>
                </a:tc>
                <a:tc rowSpan="2" gridSpan="3"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immd</a:t>
                      </a:r>
                      <a:endParaRPr lang="zh-CN" altLang="en-US" sz="1800" dirty="0"/>
                    </a:p>
                  </a:txBody>
                  <a:tcPr anchor="ctr"/>
                </a:tc>
                <a:tc rowSpan="2" hMerge="1">
                  <a:tcPr anchor="ctr"/>
                </a:tc>
                <a:tc rowSpan="2" hMerge="1">
                  <a:tcPr anchor="ctr"/>
                </a:tc>
              </a:tr>
              <a:tr h="396000"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sw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101011</a:t>
                      </a:r>
                      <a:endParaRPr lang="zh-CN" altLang="en-US" sz="1800" dirty="0"/>
                    </a:p>
                  </a:txBody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 vMerge="1" gridSpan="3">
                  <a:tcPr anchor="ctr"/>
                </a:tc>
                <a:tc vMerge="1" hMerge="1">
                  <a:tcPr anchor="ctr"/>
                </a:tc>
                <a:tc vMerge="1" hMerge="1">
                  <a:tcPr anchor="ctr"/>
                </a:tc>
              </a:tr>
              <a:tr h="39600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分支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beq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000100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rs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rt</a:t>
                      </a:r>
                      <a:endParaRPr lang="zh-CN" altLang="en-US" sz="18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immd</a:t>
                      </a:r>
                      <a:endParaRPr lang="zh-CN" altLang="en-US" sz="1800" dirty="0"/>
                    </a:p>
                  </a:txBody>
                  <a:tcPr anchor="ctr"/>
                </a:tc>
                <a:tc hMerge="1">
                  <a:tcPr anchor="ctr"/>
                </a:tc>
                <a:tc hMerge="1">
                  <a:tcPr anchor="ctr"/>
                </a:tc>
              </a:tr>
              <a:tr h="396000"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jump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000010</a:t>
                      </a:r>
                      <a:endParaRPr lang="zh-CN" altLang="en-US" sz="18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target</a:t>
                      </a:r>
                      <a:endParaRPr lang="zh-CN" altLang="en-US" sz="1800" dirty="0"/>
                    </a:p>
                  </a:txBody>
                  <a:tcPr anchor="ctr"/>
                </a:tc>
                <a:tc hMerge="1">
                  <a:tcPr anchor="ctr"/>
                </a:tc>
                <a:tc hMerge="1">
                  <a:tcPr anchor="ctr"/>
                </a:tc>
                <a:tc hMerge="1">
                  <a:tcPr anchor="ctr"/>
                </a:tc>
                <a:tc hMerge="1"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数据通路的设计（完整通路）</a:t>
            </a:r>
            <a:endParaRPr lang="zh-CN" altLang="en-US" b="1" dirty="0"/>
          </a:p>
        </p:txBody>
      </p:sp>
      <p:pic>
        <p:nvPicPr>
          <p:cNvPr id="4" name="图片 3" descr="图示, 示意图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66" y="1690689"/>
            <a:ext cx="8401067" cy="43296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数据通路的设计（</a:t>
            </a:r>
            <a:r>
              <a:rPr lang="en-US" altLang="zh-CN" b="1" dirty="0"/>
              <a:t>R</a:t>
            </a:r>
            <a:r>
              <a:rPr lang="zh-CN" altLang="en-US" b="1" dirty="0"/>
              <a:t>型）</a:t>
            </a:r>
            <a:endParaRPr lang="zh-CN" altLang="en-US" b="1" dirty="0"/>
          </a:p>
        </p:txBody>
      </p:sp>
      <p:pic>
        <p:nvPicPr>
          <p:cNvPr id="4" name="图片 3" descr="图示, 示意图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66" y="1690689"/>
            <a:ext cx="8401067" cy="47434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数据通路的设计（立即数）</a:t>
            </a:r>
            <a:endParaRPr lang="zh-CN" altLang="en-US" b="1" dirty="0"/>
          </a:p>
        </p:txBody>
      </p:sp>
      <p:pic>
        <p:nvPicPr>
          <p:cNvPr id="7" name="图片 6" descr="图示, 示意图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66" y="1690689"/>
            <a:ext cx="8401067" cy="47434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数据通路的设计（</a:t>
            </a:r>
            <a:r>
              <a:rPr lang="en-US" altLang="zh-CN" b="1" dirty="0" err="1"/>
              <a:t>Ioad</a:t>
            </a:r>
            <a:r>
              <a:rPr lang="zh-CN" altLang="en-US" b="1" dirty="0"/>
              <a:t>）</a:t>
            </a:r>
            <a:endParaRPr lang="zh-CN" altLang="en-US" b="1" dirty="0"/>
          </a:p>
        </p:txBody>
      </p:sp>
      <p:pic>
        <p:nvPicPr>
          <p:cNvPr id="5" name="图片 4" descr="图示, 示意图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66" y="1690689"/>
            <a:ext cx="8401067" cy="47434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数据通路的设计（</a:t>
            </a:r>
            <a:r>
              <a:rPr lang="en-US" altLang="zh-CN" b="1" dirty="0"/>
              <a:t>store</a:t>
            </a:r>
            <a:r>
              <a:rPr lang="zh-CN" altLang="en-US" b="1" dirty="0"/>
              <a:t>）</a:t>
            </a:r>
            <a:endParaRPr lang="zh-CN" altLang="en-US" b="1" dirty="0"/>
          </a:p>
        </p:txBody>
      </p:sp>
      <p:pic>
        <p:nvPicPr>
          <p:cNvPr id="5" name="图片 4" descr="图示, 示意图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66" y="1690689"/>
            <a:ext cx="8401067" cy="47434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2294</Words>
  <Application>WPS 演示</Application>
  <PresentationFormat>全屏显示(4:3)</PresentationFormat>
  <Paragraphs>581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等线</vt:lpstr>
      <vt:lpstr>等线 Light</vt:lpstr>
      <vt:lpstr>Calibri Light</vt:lpstr>
      <vt:lpstr>微软雅黑</vt:lpstr>
      <vt:lpstr>Arial Unicode MS</vt:lpstr>
      <vt:lpstr>Office 主题​​</vt:lpstr>
      <vt:lpstr>计算机组成与系统结构II 综合实验</vt:lpstr>
      <vt:lpstr>课程安排</vt:lpstr>
      <vt:lpstr>实验目的与要求</vt:lpstr>
      <vt:lpstr>指令集格式</vt:lpstr>
      <vt:lpstr>数据通路的设计（完整通路）</vt:lpstr>
      <vt:lpstr>数据通路的设计（R型）</vt:lpstr>
      <vt:lpstr>数据通路的设计（立即数）</vt:lpstr>
      <vt:lpstr>数据通路的设计（Ioad）</vt:lpstr>
      <vt:lpstr>数据通路的设计（store）</vt:lpstr>
      <vt:lpstr>数据通路的设计（分支）</vt:lpstr>
      <vt:lpstr>数据通路的设计（取指部件）</vt:lpstr>
      <vt:lpstr>控制器设计（教材147）</vt:lpstr>
      <vt:lpstr>控制器设计</vt:lpstr>
      <vt:lpstr>设计参考</vt:lpstr>
      <vt:lpstr>设计参考</vt:lpstr>
      <vt:lpstr>设计参考</vt:lpstr>
      <vt:lpstr>实验要求</vt:lpstr>
      <vt:lpstr>实验要求</vt:lpstr>
      <vt:lpstr>课后作业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源 米</dc:creator>
  <cp:lastModifiedBy>沽如醉</cp:lastModifiedBy>
  <cp:revision>124</cp:revision>
  <dcterms:created xsi:type="dcterms:W3CDTF">2024-11-15T12:59:00Z</dcterms:created>
  <dcterms:modified xsi:type="dcterms:W3CDTF">2024-11-28T14:13:46Z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0C0B3BCAC4724C8F9005BEB7233C9BF9_12</vt:lpwstr>
  </property>
  <property fmtid="{D5CDD505-2E9C-101B-9397-08002B2CF9AE}" pid="3" name="KSOProductBuildVer">
    <vt:lpwstr>2052-12.1.0.19302</vt:lpwstr>
  </property>
</Properties>
</file>