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6" r:id="rId6"/>
    <p:sldId id="287" r:id="rId7"/>
    <p:sldId id="264" r:id="rId8"/>
    <p:sldId id="282" r:id="rId9"/>
    <p:sldId id="283" r:id="rId10"/>
    <p:sldId id="284" r:id="rId11"/>
    <p:sldId id="285" r:id="rId12"/>
    <p:sldId id="289" r:id="rId13"/>
    <p:sldId id="288" r:id="rId14"/>
    <p:sldId id="291" r:id="rId15"/>
    <p:sldId id="292" r:id="rId16"/>
    <p:sldId id="274" r:id="rId17"/>
    <p:sldId id="273" r:id="rId18"/>
    <p:sldId id="281" r:id="rId19"/>
    <p:sldId id="29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59A71A1-920A-4FAB-ADF5-C6A53AE9946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993141-6551-413D-BEE3-04BA978913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A71A1-920A-4FAB-ADF5-C6A53AE9946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93141-6551-413D-BEE3-04BA9789134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a:t>计算机组成与系统结构</a:t>
            </a:r>
            <a:r>
              <a:rPr lang="en-US" altLang="zh-CN" b="1" dirty="0"/>
              <a:t>II</a:t>
            </a:r>
            <a:br>
              <a:rPr lang="en-US" altLang="zh-CN" b="1" dirty="0"/>
            </a:br>
            <a:r>
              <a:rPr lang="zh-CN" altLang="en-US" b="1" dirty="0"/>
              <a:t>综合实验</a:t>
            </a:r>
            <a:endParaRPr lang="zh-CN" altLang="en-US" b="1" dirty="0"/>
          </a:p>
        </p:txBody>
      </p:sp>
      <p:sp>
        <p:nvSpPr>
          <p:cNvPr id="3" name="副标题 2"/>
          <p:cNvSpPr>
            <a:spLocks noGrp="1"/>
          </p:cNvSpPr>
          <p:nvPr>
            <p:ph type="subTitle" idx="1"/>
          </p:nvPr>
        </p:nvSpPr>
        <p:spPr/>
        <p:txBody>
          <a:bodyPr/>
          <a:lstStyle/>
          <a:p>
            <a:endParaRPr lang="en-US" altLang="zh-CN" dirty="0"/>
          </a:p>
          <a:p>
            <a:r>
              <a:rPr lang="zh-CN" altLang="en-US" dirty="0"/>
              <a:t>实验</a:t>
            </a:r>
            <a:r>
              <a:rPr lang="en-US" altLang="zh-CN" dirty="0"/>
              <a:t>3 </a:t>
            </a:r>
            <a:r>
              <a:rPr lang="zh-CN" altLang="en-US" dirty="0"/>
              <a:t>流水线</a:t>
            </a:r>
            <a:r>
              <a:rPr lang="en-US" altLang="zh-CN" dirty="0"/>
              <a:t>CPU</a:t>
            </a:r>
            <a:r>
              <a:rPr lang="zh-CN" altLang="en-US" dirty="0"/>
              <a:t>的设计与实现</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流水线处理器设计（</a:t>
            </a:r>
            <a:r>
              <a:rPr lang="en-US" altLang="zh-CN" b="1" dirty="0" err="1"/>
              <a:t>Wr</a:t>
            </a:r>
            <a:r>
              <a:rPr lang="zh-CN" altLang="en-US" b="1" dirty="0"/>
              <a:t>）</a:t>
            </a:r>
            <a:endParaRPr lang="zh-CN" altLang="en-US" b="1" dirty="0"/>
          </a:p>
        </p:txBody>
      </p:sp>
      <p:pic>
        <p:nvPicPr>
          <p:cNvPr id="4" name="图片 3"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74464" y="1690689"/>
            <a:ext cx="2595072" cy="41148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流水线数据通路</a:t>
            </a:r>
            <a:endParaRPr lang="zh-CN" altLang="en-US" b="1" dirty="0"/>
          </a:p>
        </p:txBody>
      </p:sp>
      <p:sp>
        <p:nvSpPr>
          <p:cNvPr id="3" name="内容占位符 2"/>
          <p:cNvSpPr>
            <a:spLocks noGrp="1"/>
          </p:cNvSpPr>
          <p:nvPr>
            <p:ph idx="1"/>
          </p:nvPr>
        </p:nvSpPr>
        <p:spPr/>
        <p:txBody>
          <a:bodyPr>
            <a:normAutofit/>
          </a:bodyPr>
          <a:lstStyle/>
          <a:p>
            <a:pPr marL="0" indent="0">
              <a:buNone/>
            </a:pPr>
            <a:endParaRPr lang="en-US" altLang="zh-CN" sz="2400" dirty="0"/>
          </a:p>
          <a:p>
            <a:pPr marL="0" indent="0">
              <a:buNone/>
            </a:pPr>
            <a:r>
              <a:rPr lang="en-US" altLang="zh-CN" sz="2400" dirty="0"/>
              <a:t>    </a:t>
            </a:r>
            <a:r>
              <a:rPr lang="zh-CN" altLang="en-US" sz="2400" dirty="0"/>
              <a:t>受篇幅所限，各类型指令在具备五级流水线结构处理器中的数据通路详见课件相关附件。</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控制信号的传递</a:t>
            </a:r>
            <a:endParaRPr lang="zh-CN" altLang="en-US" b="1" dirty="0"/>
          </a:p>
        </p:txBody>
      </p:sp>
      <p:pic>
        <p:nvPicPr>
          <p:cNvPr id="4" name="图片 3" descr="图示, 示意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5182" y="1690689"/>
            <a:ext cx="8373635" cy="34015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设计参考</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1. </a:t>
            </a:r>
            <a:r>
              <a:rPr lang="zh-CN" altLang="en-US" sz="2400" dirty="0"/>
              <a:t>流水线寄存器本质上是多个多位触发器的组合，其工作原理与实现方式均与触发器相似，设计方法可参考课件代码中的</a:t>
            </a:r>
            <a:r>
              <a:rPr lang="en-US" altLang="zh-CN" sz="2400" dirty="0" err="1"/>
              <a:t>IF_ID</a:t>
            </a:r>
            <a:r>
              <a:rPr lang="zh-CN" altLang="en-US" sz="2400" dirty="0"/>
              <a:t>流水线寄存器的实现方法。</a:t>
            </a:r>
            <a:endParaRPr lang="en-US" altLang="zh-CN" sz="2400" dirty="0"/>
          </a:p>
          <a:p>
            <a:pPr marL="0" indent="0">
              <a:buNone/>
            </a:pPr>
            <a:r>
              <a:rPr lang="en-US" altLang="zh-CN" sz="2400" dirty="0"/>
              <a:t>2. </a:t>
            </a:r>
            <a:r>
              <a:rPr lang="zh-CN" altLang="en-US" sz="2400" dirty="0"/>
              <a:t>触发器在</a:t>
            </a:r>
            <a:r>
              <a:rPr lang="en-US" altLang="zh-CN" sz="2400" dirty="0"/>
              <a:t>Verilog HDL</a:t>
            </a:r>
            <a:r>
              <a:rPr lang="zh-CN" altLang="en-US" sz="2400" dirty="0"/>
              <a:t>设计中均定义为</a:t>
            </a:r>
            <a:r>
              <a:rPr lang="en-US" altLang="zh-CN" sz="2400" dirty="0"/>
              <a:t>reg</a:t>
            </a:r>
            <a:r>
              <a:rPr lang="zh-CN" altLang="en-US" sz="2400" dirty="0"/>
              <a:t>（寄存器）类型的变量，该类型变量初值为不定值</a:t>
            </a:r>
            <a:r>
              <a:rPr lang="en-US" altLang="zh-CN" sz="2400" dirty="0"/>
              <a:t>x</a:t>
            </a:r>
            <a:r>
              <a:rPr lang="zh-CN" altLang="en-US" sz="2400" dirty="0"/>
              <a:t>，故需对其赋予初值（或对其进行初始化）才能在仿真过程中正常工作。</a:t>
            </a:r>
            <a:endParaRPr lang="en-US" altLang="zh-CN" sz="2400" dirty="0"/>
          </a:p>
          <a:p>
            <a:pPr marL="0" indent="0">
              <a:buNone/>
            </a:pPr>
            <a:r>
              <a:rPr lang="en-US" altLang="zh-CN" sz="2400" dirty="0"/>
              <a:t>3. </a:t>
            </a:r>
            <a:r>
              <a:rPr lang="zh-CN" altLang="en-US" sz="2400" dirty="0"/>
              <a:t>仿真时激励文件中时钟信号</a:t>
            </a:r>
            <a:r>
              <a:rPr lang="en-US" altLang="zh-CN" sz="2400" dirty="0" err="1"/>
              <a:t>Clk</a:t>
            </a:r>
            <a:r>
              <a:rPr lang="zh-CN" altLang="en-US" sz="2400" dirty="0"/>
              <a:t>需从下降沿开始，激励文件</a:t>
            </a:r>
            <a:r>
              <a:rPr lang="en-US" altLang="zh-CN" sz="2400" dirty="0"/>
              <a:t>Verilog Test Fixture</a:t>
            </a:r>
            <a:r>
              <a:rPr lang="zh-CN" altLang="en-US" sz="2400" dirty="0"/>
              <a:t>中可参考如下内容。</a:t>
            </a:r>
            <a:endParaRPr lang="zh-CN" altLang="en-US" sz="2400" dirty="0"/>
          </a:p>
          <a:p>
            <a:pPr marL="0" indent="0">
              <a:buNone/>
            </a:pP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设计参考</a:t>
            </a:r>
            <a:endParaRPr lang="zh-CN" altLang="en-US" dirty="0"/>
          </a:p>
        </p:txBody>
      </p:sp>
      <p:sp>
        <p:nvSpPr>
          <p:cNvPr id="3" name="内容占位符 2"/>
          <p:cNvSpPr>
            <a:spLocks noGrp="1"/>
          </p:cNvSpPr>
          <p:nvPr>
            <p:ph idx="1"/>
          </p:nvPr>
        </p:nvSpPr>
        <p:spPr/>
        <p:txBody>
          <a:bodyPr>
            <a:normAutofit/>
          </a:bodyPr>
          <a:lstStyle/>
          <a:p>
            <a:pPr marL="0" indent="0">
              <a:lnSpc>
                <a:spcPct val="100000"/>
              </a:lnSpc>
              <a:buNone/>
            </a:pPr>
            <a:r>
              <a:rPr lang="en-US" altLang="zh-CN" sz="2400" dirty="0"/>
              <a:t>        module xxx;		//</a:t>
            </a:r>
            <a:r>
              <a:rPr lang="zh-CN" altLang="en-US" sz="2400" dirty="0"/>
              <a:t>激励文件；</a:t>
            </a:r>
            <a:endParaRPr lang="en-US" altLang="zh-CN" sz="2400" dirty="0"/>
          </a:p>
          <a:p>
            <a:pPr marL="0" indent="0">
              <a:lnSpc>
                <a:spcPct val="100000"/>
              </a:lnSpc>
              <a:buNone/>
            </a:pPr>
            <a:r>
              <a:rPr lang="en-US" altLang="zh-CN" sz="2400" dirty="0"/>
              <a:t>	…			//</a:t>
            </a:r>
            <a:r>
              <a:rPr lang="zh-CN" altLang="en-US" sz="2400" dirty="0"/>
              <a:t>仿真模块实例化；</a:t>
            </a:r>
            <a:endParaRPr lang="en-US" altLang="zh-CN" sz="2400" dirty="0"/>
          </a:p>
          <a:p>
            <a:pPr marL="0" indent="0">
              <a:lnSpc>
                <a:spcPct val="100000"/>
              </a:lnSpc>
              <a:buNone/>
            </a:pPr>
            <a:r>
              <a:rPr lang="en-US" altLang="zh-CN" sz="2400" dirty="0"/>
              <a:t>	initial begin		//</a:t>
            </a:r>
            <a:r>
              <a:rPr lang="zh-CN" altLang="en-US" sz="2400" dirty="0"/>
              <a:t>激励信号设置；</a:t>
            </a:r>
            <a:endParaRPr lang="en-US" altLang="zh-CN" sz="2400" dirty="0"/>
          </a:p>
          <a:p>
            <a:pPr marL="0" indent="0">
              <a:lnSpc>
                <a:spcPct val="100000"/>
              </a:lnSpc>
              <a:buNone/>
            </a:pPr>
            <a:r>
              <a:rPr lang="en-US" altLang="zh-CN" sz="2400" dirty="0"/>
              <a:t>	    // Initialize Inputs</a:t>
            </a:r>
            <a:endParaRPr lang="en-US" altLang="zh-CN" sz="2400" dirty="0"/>
          </a:p>
          <a:p>
            <a:pPr marL="0" indent="0">
              <a:lnSpc>
                <a:spcPct val="100000"/>
              </a:lnSpc>
              <a:buNone/>
            </a:pPr>
            <a:r>
              <a:rPr lang="en-US" altLang="zh-CN" sz="2400" dirty="0"/>
              <a:t>                 </a:t>
            </a:r>
            <a:r>
              <a:rPr lang="en-US" altLang="zh-CN" sz="2400" dirty="0" err="1">
                <a:solidFill>
                  <a:srgbClr val="FF0000"/>
                </a:solidFill>
              </a:rPr>
              <a:t>Clk</a:t>
            </a:r>
            <a:r>
              <a:rPr lang="en-US" altLang="zh-CN" sz="2400" dirty="0">
                <a:solidFill>
                  <a:srgbClr val="FF0000"/>
                </a:solidFill>
              </a:rPr>
              <a:t> = 1;</a:t>
            </a:r>
            <a:endParaRPr lang="en-US" altLang="zh-CN" sz="2400" dirty="0">
              <a:solidFill>
                <a:srgbClr val="FF0000"/>
              </a:solidFill>
            </a:endParaRPr>
          </a:p>
          <a:p>
            <a:pPr marL="0" indent="0">
              <a:lnSpc>
                <a:spcPct val="100000"/>
              </a:lnSpc>
              <a:buNone/>
            </a:pPr>
            <a:r>
              <a:rPr lang="en-US" altLang="zh-CN" sz="2400" dirty="0"/>
              <a:t>	end			//</a:t>
            </a:r>
            <a:r>
              <a:rPr lang="zh-CN" altLang="en-US" sz="2400" dirty="0"/>
              <a:t>激励信号内容结束；</a:t>
            </a:r>
            <a:endParaRPr lang="en-US" altLang="zh-CN" sz="2400" dirty="0"/>
          </a:p>
          <a:p>
            <a:pPr marL="0" indent="0">
              <a:lnSpc>
                <a:spcPct val="100000"/>
              </a:lnSpc>
              <a:buNone/>
            </a:pPr>
            <a:r>
              <a:rPr lang="en-US" altLang="zh-CN" sz="2400" dirty="0"/>
              <a:t>	</a:t>
            </a:r>
            <a:r>
              <a:rPr lang="en-US" altLang="zh-CN" sz="2400" dirty="0">
                <a:solidFill>
                  <a:srgbClr val="FF0000"/>
                </a:solidFill>
              </a:rPr>
              <a:t>always #50 </a:t>
            </a:r>
            <a:r>
              <a:rPr lang="en-US" altLang="zh-CN" sz="2400" dirty="0" err="1">
                <a:solidFill>
                  <a:srgbClr val="FF0000"/>
                </a:solidFill>
              </a:rPr>
              <a:t>Clk</a:t>
            </a:r>
            <a:r>
              <a:rPr lang="en-US" altLang="zh-CN" sz="2400" dirty="0">
                <a:solidFill>
                  <a:srgbClr val="FF0000"/>
                </a:solidFill>
              </a:rPr>
              <a:t> = ~</a:t>
            </a:r>
            <a:r>
              <a:rPr lang="en-US" altLang="zh-CN" sz="2400" dirty="0" err="1">
                <a:solidFill>
                  <a:srgbClr val="FF0000"/>
                </a:solidFill>
              </a:rPr>
              <a:t>Clk</a:t>
            </a:r>
            <a:r>
              <a:rPr lang="en-US" altLang="zh-CN" sz="2400" dirty="0">
                <a:solidFill>
                  <a:srgbClr val="FF0000"/>
                </a:solidFill>
              </a:rPr>
              <a:t>;	//</a:t>
            </a:r>
            <a:r>
              <a:rPr lang="zh-CN" altLang="en-US" sz="2400" dirty="0">
                <a:solidFill>
                  <a:srgbClr val="FF0000"/>
                </a:solidFill>
              </a:rPr>
              <a:t>生成周期为</a:t>
            </a:r>
            <a:r>
              <a:rPr lang="en-US" altLang="zh-CN" sz="2400" dirty="0">
                <a:solidFill>
                  <a:srgbClr val="FF0000"/>
                </a:solidFill>
              </a:rPr>
              <a:t>100</a:t>
            </a:r>
            <a:r>
              <a:rPr lang="zh-CN" altLang="en-US" sz="2400" dirty="0">
                <a:solidFill>
                  <a:srgbClr val="FF0000"/>
                </a:solidFill>
              </a:rPr>
              <a:t>的时钟信号；</a:t>
            </a:r>
            <a:endParaRPr lang="en-US" altLang="zh-CN" sz="2400" dirty="0">
              <a:solidFill>
                <a:srgbClr val="FF0000"/>
              </a:solidFill>
            </a:endParaRPr>
          </a:p>
          <a:p>
            <a:pPr marL="0" indent="0">
              <a:lnSpc>
                <a:spcPct val="100000"/>
              </a:lnSpc>
              <a:buNone/>
            </a:pPr>
            <a:r>
              <a:rPr lang="en-US" altLang="zh-CN" sz="2400" dirty="0"/>
              <a:t>        </a:t>
            </a:r>
            <a:r>
              <a:rPr lang="en-US" altLang="zh-CN" sz="2400" dirty="0" err="1"/>
              <a:t>endmodule</a:t>
            </a:r>
            <a:r>
              <a:rPr lang="en-US" altLang="zh-CN" sz="2400" dirty="0"/>
              <a:t>		//</a:t>
            </a:r>
            <a:r>
              <a:rPr lang="zh-CN" altLang="en-US" sz="2400"/>
              <a:t>激励文件结束；</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实验要求</a:t>
            </a:r>
            <a:endParaRPr lang="zh-CN" altLang="en-US" b="1" dirty="0"/>
          </a:p>
        </p:txBody>
      </p:sp>
      <p:sp>
        <p:nvSpPr>
          <p:cNvPr id="3" name="内容占位符 2"/>
          <p:cNvSpPr>
            <a:spLocks noGrp="1"/>
          </p:cNvSpPr>
          <p:nvPr>
            <p:ph idx="1"/>
          </p:nvPr>
        </p:nvSpPr>
        <p:spPr>
          <a:xfrm>
            <a:off x="628650" y="1825624"/>
            <a:ext cx="7886700" cy="4978131"/>
          </a:xfrm>
        </p:spPr>
        <p:txBody>
          <a:bodyPr>
            <a:normAutofit/>
          </a:bodyPr>
          <a:lstStyle/>
          <a:p>
            <a:pPr marL="0" indent="0">
              <a:lnSpc>
                <a:spcPct val="100000"/>
              </a:lnSpc>
              <a:buNone/>
            </a:pPr>
            <a:r>
              <a:rPr lang="en-US" altLang="zh-CN" sz="2400" dirty="0"/>
              <a:t>1. </a:t>
            </a:r>
            <a:r>
              <a:rPr lang="zh-CN" altLang="en-US" sz="2400" dirty="0"/>
              <a:t>在单周期</a:t>
            </a:r>
            <a:r>
              <a:rPr lang="en-US" altLang="zh-CN" sz="2400" dirty="0"/>
              <a:t>CPU</a:t>
            </a:r>
            <a:r>
              <a:rPr lang="zh-CN" altLang="en-US" sz="2400" dirty="0"/>
              <a:t>的基础上，添加流水线寄存器，构成具有五级流水线结构的处理器，接口定义如下：</a:t>
            </a:r>
            <a:endParaRPr lang="en-US" altLang="zh-CN" sz="2400" dirty="0"/>
          </a:p>
          <a:p>
            <a:pPr marL="0" indent="0">
              <a:lnSpc>
                <a:spcPct val="100000"/>
              </a:lnSpc>
              <a:buNone/>
            </a:pPr>
            <a:r>
              <a:rPr lang="zh-CN" altLang="en-US" sz="2000" dirty="0"/>
              <a:t>    </a:t>
            </a:r>
            <a:r>
              <a:rPr lang="en-US" altLang="zh-CN" sz="2000" dirty="0"/>
              <a:t>module </a:t>
            </a:r>
            <a:r>
              <a:rPr lang="en-US" altLang="zh-CN" sz="2000" dirty="0" err="1"/>
              <a:t>PPCPU</a:t>
            </a:r>
            <a:r>
              <a:rPr lang="en-US" altLang="zh-CN" sz="2000" dirty="0"/>
              <a:t> (</a:t>
            </a:r>
            <a:r>
              <a:rPr lang="en-US" altLang="zh-CN" sz="2000" dirty="0" err="1"/>
              <a:t>Clk</a:t>
            </a:r>
            <a:r>
              <a:rPr lang="en-US" altLang="zh-CN" sz="2000" dirty="0"/>
              <a:t>, </a:t>
            </a:r>
            <a:r>
              <a:rPr lang="en-US" altLang="zh-CN" sz="2000" dirty="0" err="1"/>
              <a:t>I_PC</a:t>
            </a:r>
            <a:r>
              <a:rPr lang="en-US" altLang="zh-CN" sz="2000" dirty="0"/>
              <a:t>, </a:t>
            </a:r>
            <a:r>
              <a:rPr lang="en-US" altLang="zh-CN" sz="2000" dirty="0" err="1"/>
              <a:t>I_Inst</a:t>
            </a:r>
            <a:r>
              <a:rPr lang="en-US" altLang="zh-CN" sz="2000" dirty="0"/>
              <a:t>, Inst,</a:t>
            </a:r>
            <a:endParaRPr lang="en-US" altLang="zh-CN" sz="2000" dirty="0"/>
          </a:p>
          <a:p>
            <a:pPr marL="0" indent="0">
              <a:lnSpc>
                <a:spcPct val="100000"/>
              </a:lnSpc>
              <a:buNone/>
            </a:pPr>
            <a:r>
              <a:rPr lang="en-US" altLang="zh-CN" sz="2000" dirty="0"/>
              <a:t>                                 </a:t>
            </a:r>
            <a:r>
              <a:rPr lang="en-US" altLang="zh-CN" sz="2000" dirty="0" err="1"/>
              <a:t>E_ALUout</a:t>
            </a:r>
            <a:r>
              <a:rPr lang="en-US" altLang="zh-CN" sz="2000" dirty="0"/>
              <a:t>, </a:t>
            </a:r>
            <a:r>
              <a:rPr lang="en-US" altLang="zh-CN" sz="2000" dirty="0" err="1"/>
              <a:t>M_ALUout</a:t>
            </a:r>
            <a:r>
              <a:rPr lang="en-US" altLang="zh-CN" sz="2000" dirty="0"/>
              <a:t>, </a:t>
            </a:r>
            <a:r>
              <a:rPr lang="en-US" altLang="zh-CN" sz="2000" dirty="0" err="1"/>
              <a:t>W_RegDin</a:t>
            </a:r>
            <a:r>
              <a:rPr lang="en-US" altLang="zh-CN" sz="2000" dirty="0"/>
              <a:t>)</a:t>
            </a:r>
            <a:endParaRPr lang="en-US" altLang="zh-CN" sz="2000" dirty="0"/>
          </a:p>
          <a:p>
            <a:pPr marL="0" indent="0">
              <a:lnSpc>
                <a:spcPct val="100000"/>
              </a:lnSpc>
              <a:buNone/>
            </a:pPr>
            <a:r>
              <a:rPr lang="en-US" altLang="zh-CN" sz="2000" dirty="0"/>
              <a:t>        input </a:t>
            </a:r>
            <a:r>
              <a:rPr lang="en-US" altLang="zh-CN" sz="2000" dirty="0" err="1"/>
              <a:t>Clk</a:t>
            </a:r>
            <a:r>
              <a:rPr lang="en-US" altLang="zh-CN" sz="2000" dirty="0"/>
              <a:t>;			//</a:t>
            </a:r>
            <a:r>
              <a:rPr lang="zh-CN" altLang="en-US" sz="2000" dirty="0"/>
              <a:t>时钟信号；</a:t>
            </a:r>
            <a:endParaRPr lang="en-US" altLang="zh-CN" sz="2000" dirty="0"/>
          </a:p>
          <a:p>
            <a:pPr marL="0" indent="0">
              <a:lnSpc>
                <a:spcPct val="100000"/>
              </a:lnSpc>
              <a:buNone/>
            </a:pPr>
            <a:r>
              <a:rPr lang="en-US" altLang="zh-CN" sz="2000" dirty="0"/>
              <a:t>        output [31:0] </a:t>
            </a:r>
            <a:r>
              <a:rPr lang="en-US" altLang="zh-CN" sz="2000" dirty="0" err="1"/>
              <a:t>I_PC</a:t>
            </a:r>
            <a:r>
              <a:rPr lang="en-US" altLang="zh-CN" sz="2000" dirty="0"/>
              <a:t>;		//IF</a:t>
            </a:r>
            <a:r>
              <a:rPr lang="zh-CN" altLang="en-US" sz="2000" dirty="0"/>
              <a:t>流水段指令地址；</a:t>
            </a:r>
            <a:endParaRPr lang="en-US" altLang="zh-CN" sz="2000" dirty="0"/>
          </a:p>
          <a:p>
            <a:pPr marL="0" indent="0">
              <a:lnSpc>
                <a:spcPct val="100000"/>
              </a:lnSpc>
              <a:buNone/>
            </a:pPr>
            <a:r>
              <a:rPr lang="en-US" altLang="zh-CN" sz="2000" dirty="0"/>
              <a:t>        output [31:0] </a:t>
            </a:r>
            <a:r>
              <a:rPr lang="en-US" altLang="zh-CN" sz="2000" dirty="0" err="1"/>
              <a:t>I_Inst</a:t>
            </a:r>
            <a:r>
              <a:rPr lang="en-US" altLang="zh-CN" sz="2000" dirty="0"/>
              <a:t>;		//IF</a:t>
            </a:r>
            <a:r>
              <a:rPr lang="zh-CN" altLang="en-US" sz="2000" dirty="0"/>
              <a:t>流水段指令；</a:t>
            </a:r>
            <a:endParaRPr lang="en-US" altLang="zh-CN" sz="2000" dirty="0"/>
          </a:p>
          <a:p>
            <a:pPr marL="0" indent="0">
              <a:lnSpc>
                <a:spcPct val="100000"/>
              </a:lnSpc>
              <a:buNone/>
            </a:pPr>
            <a:r>
              <a:rPr lang="en-US" altLang="zh-CN" sz="2000" dirty="0"/>
              <a:t>        output [31:0] Inst;		//ID</a:t>
            </a:r>
            <a:r>
              <a:rPr lang="zh-CN" altLang="en-US" sz="2000" dirty="0"/>
              <a:t>流水段指令；</a:t>
            </a:r>
            <a:endParaRPr lang="en-US" altLang="zh-CN" sz="2000" dirty="0"/>
          </a:p>
          <a:p>
            <a:pPr marL="0" indent="0">
              <a:lnSpc>
                <a:spcPct val="100000"/>
              </a:lnSpc>
              <a:buNone/>
            </a:pPr>
            <a:r>
              <a:rPr lang="en-US" altLang="zh-CN" sz="2000" dirty="0"/>
              <a:t>        output [31:0] </a:t>
            </a:r>
            <a:r>
              <a:rPr lang="en-US" altLang="zh-CN" sz="2000" dirty="0" err="1"/>
              <a:t>E_ALUout</a:t>
            </a:r>
            <a:r>
              <a:rPr lang="zh-CN" altLang="en-US" sz="2000" dirty="0"/>
              <a:t>；</a:t>
            </a:r>
            <a:r>
              <a:rPr lang="en-US" altLang="zh-CN" sz="2000" dirty="0"/>
              <a:t>	//Ex</a:t>
            </a:r>
            <a:r>
              <a:rPr lang="zh-CN" altLang="en-US" sz="2000" dirty="0"/>
              <a:t>流水段</a:t>
            </a:r>
            <a:r>
              <a:rPr lang="en-US" altLang="zh-CN" sz="2000" dirty="0"/>
              <a:t>ALU</a:t>
            </a:r>
            <a:r>
              <a:rPr lang="zh-CN" altLang="en-US" sz="2000" dirty="0"/>
              <a:t>运算结果；</a:t>
            </a:r>
            <a:endParaRPr lang="en-US" altLang="zh-CN" sz="2000" dirty="0"/>
          </a:p>
          <a:p>
            <a:pPr marL="0" indent="0">
              <a:lnSpc>
                <a:spcPct val="100000"/>
              </a:lnSpc>
              <a:buNone/>
            </a:pPr>
            <a:r>
              <a:rPr lang="en-US" altLang="zh-CN" sz="2000" dirty="0"/>
              <a:t>        output [31:0] </a:t>
            </a:r>
            <a:r>
              <a:rPr lang="en-US" altLang="zh-CN" sz="2000" dirty="0" err="1"/>
              <a:t>M_ALUout</a:t>
            </a:r>
            <a:r>
              <a:rPr lang="en-US" altLang="zh-CN" sz="2000" dirty="0"/>
              <a:t>;	//Mem</a:t>
            </a:r>
            <a:r>
              <a:rPr lang="zh-CN" altLang="en-US" sz="2000" dirty="0"/>
              <a:t>流水段</a:t>
            </a:r>
            <a:r>
              <a:rPr lang="en-US" altLang="zh-CN" sz="2000" dirty="0"/>
              <a:t>ALU</a:t>
            </a:r>
            <a:r>
              <a:rPr lang="zh-CN" altLang="en-US" sz="2000" dirty="0"/>
              <a:t>运算结果；</a:t>
            </a:r>
            <a:endParaRPr lang="en-US" altLang="zh-CN" sz="2000" dirty="0"/>
          </a:p>
          <a:p>
            <a:pPr marL="0" indent="0">
              <a:lnSpc>
                <a:spcPct val="100000"/>
              </a:lnSpc>
              <a:buNone/>
            </a:pPr>
            <a:r>
              <a:rPr lang="en-US" altLang="zh-CN" sz="2000" dirty="0"/>
              <a:t>        output [31:0] </a:t>
            </a:r>
            <a:r>
              <a:rPr lang="en-US" altLang="zh-CN" sz="2000" dirty="0" err="1"/>
              <a:t>W_RegDin</a:t>
            </a:r>
            <a:r>
              <a:rPr lang="en-US" altLang="zh-CN" sz="2000" dirty="0"/>
              <a:t>;	//</a:t>
            </a:r>
            <a:r>
              <a:rPr lang="en-US" altLang="zh-CN" sz="2000" dirty="0" err="1"/>
              <a:t>Wr</a:t>
            </a:r>
            <a:r>
              <a:rPr lang="zh-CN" altLang="en-US" sz="2000" dirty="0"/>
              <a:t>流水段写入寄存器数据；</a:t>
            </a:r>
            <a:endParaRPr lang="en-US" altLang="zh-C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实验要求</a:t>
            </a:r>
            <a:endParaRPr lang="zh-CN" altLang="en-US" b="1" dirty="0"/>
          </a:p>
        </p:txBody>
      </p:sp>
      <p:sp>
        <p:nvSpPr>
          <p:cNvPr id="3" name="内容占位符 2"/>
          <p:cNvSpPr>
            <a:spLocks noGrp="1"/>
          </p:cNvSpPr>
          <p:nvPr>
            <p:ph idx="1"/>
          </p:nvPr>
        </p:nvSpPr>
        <p:spPr/>
        <p:txBody>
          <a:bodyPr>
            <a:normAutofit/>
          </a:bodyPr>
          <a:lstStyle/>
          <a:p>
            <a:pPr marL="0" indent="0">
              <a:lnSpc>
                <a:spcPct val="100000"/>
              </a:lnSpc>
              <a:buNone/>
            </a:pPr>
            <a:r>
              <a:rPr lang="en-US" altLang="zh-CN" sz="2400" dirty="0"/>
              <a:t>2. </a:t>
            </a:r>
            <a:r>
              <a:rPr lang="zh-CN" altLang="en-US" sz="2400" dirty="0"/>
              <a:t>设计指令序列对所实现的流水线处理器进行仿真验证，结合指令序列与仿真波形分析实验结果。</a:t>
            </a:r>
            <a:endParaRPr lang="en-US" altLang="zh-CN" sz="2400" dirty="0"/>
          </a:p>
          <a:p>
            <a:pPr marL="0" indent="0">
              <a:lnSpc>
                <a:spcPct val="100000"/>
              </a:lnSpc>
              <a:buNone/>
            </a:pPr>
            <a:r>
              <a:rPr lang="zh-CN" altLang="en-US" sz="2400" dirty="0">
                <a:solidFill>
                  <a:srgbClr val="FF0000"/>
                </a:solidFill>
              </a:rPr>
              <a:t>注：</a:t>
            </a:r>
            <a:r>
              <a:rPr lang="zh-CN" altLang="en-US" sz="2400" dirty="0"/>
              <a:t>可沿用单周期处理器设计实验中所设计的指令序列，但基础流水线结构并未考虑流水线中存在的冒险问题，如因指令序列中存在冒险问题而无法得到正确结果，需对指令执行过程进行分析，说明指令不能正常执行的原因。</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课后作业</a:t>
            </a:r>
            <a:endParaRPr lang="zh-CN" altLang="en-US" b="1" dirty="0"/>
          </a:p>
        </p:txBody>
      </p:sp>
      <p:sp>
        <p:nvSpPr>
          <p:cNvPr id="3" name="内容占位符 2"/>
          <p:cNvSpPr>
            <a:spLocks noGrp="1"/>
          </p:cNvSpPr>
          <p:nvPr>
            <p:ph idx="1"/>
          </p:nvPr>
        </p:nvSpPr>
        <p:spPr/>
        <p:txBody>
          <a:bodyPr/>
          <a:lstStyle/>
          <a:p>
            <a:pPr marL="0" indent="0">
              <a:buNone/>
            </a:pPr>
            <a:r>
              <a:rPr lang="en-US" altLang="zh-CN" dirty="0"/>
              <a:t>1. </a:t>
            </a:r>
            <a:r>
              <a:rPr lang="zh-CN" altLang="en-US" dirty="0"/>
              <a:t>阅读教材</a:t>
            </a:r>
            <a:r>
              <a:rPr lang="en-US" altLang="zh-CN" dirty="0"/>
              <a:t>6.3.2</a:t>
            </a:r>
            <a:r>
              <a:rPr lang="zh-CN" altLang="en-US" dirty="0"/>
              <a:t>小节“数据冒险”，理解流水线结构中数据冒险的成因及解决方法。</a:t>
            </a:r>
            <a:endParaRPr lang="en-US" altLang="zh-CN" dirty="0"/>
          </a:p>
          <a:p>
            <a:pPr marL="0" indent="0">
              <a:buNone/>
            </a:pPr>
            <a:r>
              <a:rPr lang="en-US" altLang="zh-CN" dirty="0"/>
              <a:t>2. </a:t>
            </a:r>
            <a:r>
              <a:rPr lang="zh-CN" altLang="en-US" dirty="0"/>
              <a:t>思考下列</a:t>
            </a:r>
            <a:r>
              <a:rPr lang="en-US" altLang="zh-CN" dirty="0"/>
              <a:t>5</a:t>
            </a:r>
            <a:r>
              <a:rPr lang="zh-CN" altLang="en-US" dirty="0"/>
              <a:t>条指令的指令序列，思考第</a:t>
            </a:r>
            <a:r>
              <a:rPr lang="en-US" altLang="zh-CN" dirty="0"/>
              <a:t>2-5</a:t>
            </a:r>
            <a:r>
              <a:rPr lang="zh-CN" altLang="en-US" dirty="0"/>
              <a:t>条指令与第</a:t>
            </a:r>
            <a:r>
              <a:rPr lang="en-US" altLang="zh-CN" dirty="0"/>
              <a:t>1</a:t>
            </a:r>
            <a:r>
              <a:rPr lang="zh-CN" altLang="en-US" dirty="0"/>
              <a:t>条指令之间是否存在数据冒险？其产生的原因何在？</a:t>
            </a:r>
            <a:endParaRPr lang="en-US" altLang="zh-CN" dirty="0"/>
          </a:p>
          <a:p>
            <a:pPr marL="0" indent="0">
              <a:buNone/>
            </a:pPr>
            <a:r>
              <a:rPr lang="en-US" altLang="zh-CN" dirty="0"/>
              <a:t>3. </a:t>
            </a:r>
            <a:r>
              <a:rPr lang="zh-CN" altLang="en-US" dirty="0"/>
              <a:t>第</a:t>
            </a:r>
            <a:r>
              <a:rPr lang="en-US" altLang="zh-CN" dirty="0"/>
              <a:t>1</a:t>
            </a:r>
            <a:r>
              <a:rPr lang="zh-CN" altLang="en-US" dirty="0"/>
              <a:t>与第</a:t>
            </a:r>
            <a:r>
              <a:rPr lang="en-US" altLang="zh-CN" dirty="0"/>
              <a:t>4</a:t>
            </a:r>
            <a:r>
              <a:rPr lang="zh-CN" altLang="en-US" dirty="0"/>
              <a:t>条指令间的冒险问题怎么解决最简单？尝试对已实现的指令流水线进行修改，并对该指令序列进行仿真验证。</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课后作业</a:t>
            </a:r>
            <a:endParaRPr lang="zh-CN" altLang="en-US" b="1"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en-US" altLang="zh-CN" dirty="0"/>
              <a:t>                add  $1,  $2,  $3;</a:t>
            </a:r>
            <a:endParaRPr lang="en-US" altLang="zh-CN" dirty="0"/>
          </a:p>
          <a:p>
            <a:pPr marL="0" indent="0">
              <a:buNone/>
            </a:pPr>
            <a:r>
              <a:rPr lang="en-US" altLang="zh-CN" dirty="0"/>
              <a:t>                sub  $4,  $1,  $3;</a:t>
            </a:r>
            <a:endParaRPr lang="en-US" altLang="zh-CN" dirty="0"/>
          </a:p>
          <a:p>
            <a:pPr marL="0" indent="0">
              <a:buNone/>
            </a:pPr>
            <a:r>
              <a:rPr lang="en-US" altLang="zh-CN" dirty="0"/>
              <a:t>                </a:t>
            </a:r>
            <a:r>
              <a:rPr lang="en-US" altLang="zh-CN" dirty="0" err="1"/>
              <a:t>subu</a:t>
            </a:r>
            <a:r>
              <a:rPr lang="en-US" altLang="zh-CN" dirty="0"/>
              <a:t>  $8,  $1,  $9;</a:t>
            </a:r>
            <a:endParaRPr lang="en-US" altLang="zh-CN" dirty="0"/>
          </a:p>
          <a:p>
            <a:pPr marL="0" indent="0">
              <a:buNone/>
            </a:pPr>
            <a:r>
              <a:rPr lang="en-US" altLang="zh-CN" dirty="0"/>
              <a:t>                </a:t>
            </a:r>
            <a:r>
              <a:rPr lang="en-US" altLang="zh-CN" dirty="0" err="1"/>
              <a:t>ori</a:t>
            </a:r>
            <a:r>
              <a:rPr lang="en-US" altLang="zh-CN" dirty="0"/>
              <a:t>  $6,  $1,  </a:t>
            </a:r>
            <a:r>
              <a:rPr lang="en-US" altLang="zh-CN" dirty="0" err="1"/>
              <a:t>0x800a</a:t>
            </a:r>
            <a:r>
              <a:rPr lang="en-US" altLang="zh-CN" dirty="0"/>
              <a:t>;</a:t>
            </a:r>
            <a:endParaRPr lang="en-US" altLang="zh-CN" dirty="0"/>
          </a:p>
          <a:p>
            <a:pPr marL="0" indent="0">
              <a:buNone/>
            </a:pPr>
            <a:r>
              <a:rPr lang="en-US" altLang="zh-CN" dirty="0"/>
              <a:t>                </a:t>
            </a:r>
            <a:r>
              <a:rPr lang="en-US" altLang="zh-CN" dirty="0" err="1"/>
              <a:t>slt</a:t>
            </a:r>
            <a:r>
              <a:rPr lang="en-US" altLang="zh-CN" dirty="0"/>
              <a:t>  $3,  $1,  $5;</a:t>
            </a:r>
            <a:endParaRPr lang="zh-CN" altLang="en-US" dirty="0"/>
          </a:p>
        </p:txBody>
      </p:sp>
      <p:sp>
        <p:nvSpPr>
          <p:cNvPr id="4" name="文本框 3"/>
          <p:cNvSpPr txBox="1"/>
          <p:nvPr/>
        </p:nvSpPr>
        <p:spPr>
          <a:xfrm>
            <a:off x="2248535" y="5168900"/>
            <a:ext cx="3048000" cy="645160"/>
          </a:xfrm>
          <a:prstGeom prst="rect">
            <a:avLst/>
          </a:prstGeom>
          <a:noFill/>
        </p:spPr>
        <p:txBody>
          <a:bodyPr wrap="square" rtlCol="0">
            <a:spAutoFit/>
          </a:bodyPr>
          <a:p>
            <a:r>
              <a:rPr lang="zh-CN" altLang="en-US"/>
              <a:t>可以用这个指令序列仿真</a:t>
            </a:r>
            <a:r>
              <a:rPr lang="en-US" altLang="zh-CN"/>
              <a:t>,</a:t>
            </a:r>
            <a:r>
              <a:rPr lang="zh-CN" altLang="en-US"/>
              <a:t>看与单周期有何不同</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课程安排</a:t>
            </a:r>
            <a:endParaRPr lang="zh-CN" altLang="en-US" b="1" dirty="0"/>
          </a:p>
        </p:txBody>
      </p:sp>
      <p:sp>
        <p:nvSpPr>
          <p:cNvPr id="3" name="内容占位符 2"/>
          <p:cNvSpPr>
            <a:spLocks noGrp="1"/>
          </p:cNvSpPr>
          <p:nvPr>
            <p:ph idx="1"/>
          </p:nvPr>
        </p:nvSpPr>
        <p:spPr/>
        <p:txBody>
          <a:bodyPr/>
          <a:lstStyle/>
          <a:p>
            <a:pPr marL="0" indent="0">
              <a:buNone/>
            </a:pPr>
            <a:r>
              <a:rPr lang="en-US" altLang="zh-CN" sz="2800" dirty="0"/>
              <a:t>     </a:t>
            </a:r>
            <a:endParaRPr lang="en-US" altLang="zh-CN" sz="2800" dirty="0"/>
          </a:p>
          <a:p>
            <a:pPr marL="0" indent="0">
              <a:buNone/>
            </a:pPr>
            <a:r>
              <a:rPr lang="en-US" altLang="zh-CN" sz="2800" dirty="0"/>
              <a:t>    1. ALU</a:t>
            </a:r>
            <a:r>
              <a:rPr lang="zh-CN" altLang="en-US" sz="2800" dirty="0"/>
              <a:t>实现</a:t>
            </a:r>
            <a:endParaRPr lang="en-US" altLang="zh-CN" sz="2800" dirty="0"/>
          </a:p>
          <a:p>
            <a:pPr marL="0" indent="0">
              <a:buNone/>
            </a:pPr>
            <a:r>
              <a:rPr lang="en-US" altLang="zh-CN" sz="2800" dirty="0"/>
              <a:t>    2. </a:t>
            </a:r>
            <a:r>
              <a:rPr lang="zh-CN" altLang="en-US" sz="2800" dirty="0"/>
              <a:t>单周期处理器设计</a:t>
            </a:r>
            <a:endParaRPr lang="en-US" altLang="zh-CN" sz="2800" dirty="0"/>
          </a:p>
          <a:p>
            <a:pPr marL="0" indent="0">
              <a:buNone/>
            </a:pPr>
            <a:r>
              <a:rPr lang="en-US" altLang="zh-CN" sz="2800" dirty="0">
                <a:solidFill>
                  <a:srgbClr val="FF0000"/>
                </a:solidFill>
              </a:rPr>
              <a:t>    3. </a:t>
            </a:r>
            <a:r>
              <a:rPr lang="zh-CN" altLang="en-US" sz="2800" dirty="0">
                <a:solidFill>
                  <a:srgbClr val="FF0000"/>
                </a:solidFill>
              </a:rPr>
              <a:t>流水线处理器设计</a:t>
            </a:r>
            <a:endParaRPr lang="en-US" altLang="zh-CN" sz="2800" dirty="0">
              <a:solidFill>
                <a:srgbClr val="FF0000"/>
              </a:solidFill>
            </a:endParaRPr>
          </a:p>
          <a:p>
            <a:pPr marL="0" indent="0">
              <a:buNone/>
            </a:pPr>
            <a:r>
              <a:rPr lang="en-US" altLang="zh-CN" sz="2800" dirty="0"/>
              <a:t>    4. </a:t>
            </a:r>
            <a:r>
              <a:rPr lang="zh-CN" altLang="en-US" sz="2800" dirty="0"/>
              <a:t>流水线冒险及处理</a:t>
            </a:r>
            <a:r>
              <a:rPr lang="en-US" altLang="zh-CN" sz="2800" dirty="0"/>
              <a:t>——</a:t>
            </a:r>
            <a:r>
              <a:rPr lang="zh-CN" altLang="en-US" sz="2800" dirty="0"/>
              <a:t>数据冒险</a:t>
            </a:r>
            <a:endParaRPr lang="en-US" altLang="zh-CN" sz="2800" dirty="0"/>
          </a:p>
          <a:p>
            <a:pPr marL="0" indent="0">
              <a:buNone/>
            </a:pPr>
            <a:r>
              <a:rPr lang="en-US" altLang="zh-CN" sz="2800" dirty="0"/>
              <a:t>    5. </a:t>
            </a:r>
            <a:r>
              <a:rPr lang="zh-CN" altLang="en-US" sz="2800" dirty="0"/>
              <a:t>流水线冒险及处理</a:t>
            </a:r>
            <a:r>
              <a:rPr lang="en-US" altLang="zh-CN" sz="2800" dirty="0"/>
              <a:t>——</a:t>
            </a:r>
            <a:r>
              <a:rPr lang="zh-CN" altLang="en-US" sz="2800" dirty="0"/>
              <a:t>控制冒险</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实验目的与要求</a:t>
            </a:r>
            <a:endParaRPr lang="zh-CN" altLang="en-US" b="1" dirty="0"/>
          </a:p>
        </p:txBody>
      </p:sp>
      <p:sp>
        <p:nvSpPr>
          <p:cNvPr id="3" name="内容占位符 2"/>
          <p:cNvSpPr>
            <a:spLocks noGrp="1"/>
          </p:cNvSpPr>
          <p:nvPr>
            <p:ph idx="1"/>
          </p:nvPr>
        </p:nvSpPr>
        <p:spPr/>
        <p:txBody>
          <a:bodyPr>
            <a:normAutofit/>
          </a:bodyPr>
          <a:lstStyle/>
          <a:p>
            <a:pPr marL="0" indent="0">
              <a:lnSpc>
                <a:spcPct val="100000"/>
              </a:lnSpc>
              <a:spcAft>
                <a:spcPts val="1000"/>
              </a:spcAft>
              <a:buNone/>
            </a:pPr>
            <a:r>
              <a:rPr lang="zh-CN" altLang="en-US" sz="2800" b="1" dirty="0"/>
              <a:t>实验目的：</a:t>
            </a:r>
            <a:endParaRPr lang="en-US" altLang="zh-CN" sz="2800" b="1" dirty="0"/>
          </a:p>
          <a:p>
            <a:pPr marL="0" indent="0">
              <a:buNone/>
            </a:pPr>
            <a:r>
              <a:rPr lang="en-US" altLang="zh-CN" sz="2400" dirty="0"/>
              <a:t>1. </a:t>
            </a:r>
            <a:r>
              <a:rPr lang="zh-CN" altLang="en-US" sz="2400" dirty="0"/>
              <a:t>理解指令流水线的概念；</a:t>
            </a:r>
            <a:r>
              <a:rPr lang="en-US" altLang="zh-CN" sz="2400" dirty="0"/>
              <a:t> </a:t>
            </a:r>
            <a:endParaRPr lang="en-US" altLang="zh-CN" sz="2400" dirty="0"/>
          </a:p>
          <a:p>
            <a:pPr marL="0" indent="0">
              <a:buNone/>
            </a:pPr>
            <a:r>
              <a:rPr lang="en-US" altLang="zh-CN" sz="2400" dirty="0"/>
              <a:t>2. </a:t>
            </a:r>
            <a:r>
              <a:rPr lang="zh-CN" altLang="en-US" sz="2400" dirty="0"/>
              <a:t>掌握流水线处理器的设计与实现方法；</a:t>
            </a:r>
            <a:endParaRPr lang="en-US" altLang="zh-CN" sz="2400" dirty="0"/>
          </a:p>
          <a:p>
            <a:pPr marL="0" indent="0">
              <a:buNone/>
            </a:pPr>
            <a:endParaRPr lang="en-US" altLang="zh-CN" sz="2800" dirty="0"/>
          </a:p>
          <a:p>
            <a:pPr marL="0" indent="0">
              <a:lnSpc>
                <a:spcPct val="100000"/>
              </a:lnSpc>
              <a:spcAft>
                <a:spcPts val="1000"/>
              </a:spcAft>
              <a:buNone/>
            </a:pPr>
            <a:r>
              <a:rPr lang="zh-CN" altLang="en-US" sz="2800" b="1" dirty="0"/>
              <a:t>实验要求：</a:t>
            </a:r>
            <a:endParaRPr lang="en-US" altLang="zh-CN" sz="2800" b="1" dirty="0"/>
          </a:p>
          <a:p>
            <a:pPr marL="0" indent="0">
              <a:buNone/>
            </a:pPr>
            <a:r>
              <a:rPr lang="en-US" altLang="zh-CN" sz="2400" dirty="0"/>
              <a:t>1. </a:t>
            </a:r>
            <a:r>
              <a:rPr lang="zh-CN" altLang="en-US" sz="2400" dirty="0"/>
              <a:t>设计并实现具备五级指令流水线结构的处理器；</a:t>
            </a:r>
            <a:endParaRPr lang="en-US" altLang="zh-CN" sz="2400" dirty="0"/>
          </a:p>
          <a:p>
            <a:pPr marL="0" indent="0">
              <a:buNone/>
            </a:pPr>
            <a:r>
              <a:rPr lang="en-US" altLang="zh-CN" sz="2400" dirty="0"/>
              <a:t>2. </a:t>
            </a:r>
            <a:r>
              <a:rPr lang="zh-CN" altLang="en-US" sz="2400" dirty="0"/>
              <a:t>设计指令序列对</a:t>
            </a:r>
            <a:r>
              <a:rPr lang="en-US" altLang="zh-CN" sz="2400" dirty="0"/>
              <a:t>CPU</a:t>
            </a:r>
            <a:r>
              <a:rPr lang="zh-CN" altLang="en-US" sz="2400" dirty="0"/>
              <a:t>进行仿真验证；</a:t>
            </a:r>
            <a:endParaRPr lang="en-US" altLang="zh-CN" sz="2400"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流水线处理器设计</a:t>
            </a:r>
            <a:endParaRPr lang="zh-CN" altLang="en-US" b="1" dirty="0"/>
          </a:p>
        </p:txBody>
      </p:sp>
      <p:sp>
        <p:nvSpPr>
          <p:cNvPr id="3" name="内容占位符 2"/>
          <p:cNvSpPr>
            <a:spLocks noGrp="1"/>
          </p:cNvSpPr>
          <p:nvPr>
            <p:ph idx="1"/>
          </p:nvPr>
        </p:nvSpPr>
        <p:spPr/>
        <p:txBody>
          <a:bodyPr>
            <a:normAutofit/>
          </a:bodyPr>
          <a:lstStyle/>
          <a:p>
            <a:pPr marL="0" indent="0">
              <a:buNone/>
            </a:pPr>
            <a:r>
              <a:rPr lang="en-US" altLang="zh-CN" sz="2400" dirty="0"/>
              <a:t>    </a:t>
            </a:r>
            <a:r>
              <a:rPr lang="zh-CN" altLang="en-US" sz="2400" dirty="0"/>
              <a:t>将一条指令的执行过程分为</a:t>
            </a:r>
            <a:r>
              <a:rPr lang="en-US" altLang="zh-CN" sz="2400" dirty="0"/>
              <a:t>5</a:t>
            </a:r>
            <a:r>
              <a:rPr lang="zh-CN" altLang="en-US" sz="2400" dirty="0"/>
              <a:t>个阶段，每个阶段由相应的功能部件完成，每条指令依次通过各功能部件，完成相应阶段的工作，指令就像流水线上的产品，成为指令流水线。</a:t>
            </a:r>
            <a:endParaRPr lang="en-US" altLang="zh-CN" sz="2400" dirty="0"/>
          </a:p>
          <a:p>
            <a:pPr marL="0" indent="0">
              <a:buNone/>
            </a:pPr>
            <a:r>
              <a:rPr lang="en-US" altLang="zh-CN" sz="2400" dirty="0"/>
              <a:t>    </a:t>
            </a:r>
            <a:r>
              <a:rPr lang="zh-CN" altLang="en-US" sz="2400" dirty="0"/>
              <a:t>（</a:t>
            </a:r>
            <a:r>
              <a:rPr lang="en-US" altLang="zh-CN" sz="2400" dirty="0"/>
              <a:t>1</a:t>
            </a:r>
            <a:r>
              <a:rPr lang="zh-CN" altLang="en-US" sz="2400" dirty="0"/>
              <a:t>）取指（</a:t>
            </a:r>
            <a:r>
              <a:rPr lang="en-US" altLang="zh-CN" sz="2400" dirty="0"/>
              <a:t>IF</a:t>
            </a:r>
            <a:r>
              <a:rPr lang="zh-CN" altLang="en-US" sz="2400" dirty="0"/>
              <a:t>）：根据地址从指令存储器中取出指令；</a:t>
            </a:r>
            <a:endParaRPr lang="en-US" altLang="zh-CN" sz="2400" dirty="0"/>
          </a:p>
          <a:p>
            <a:pPr marL="0" indent="0">
              <a:buNone/>
            </a:pPr>
            <a:r>
              <a:rPr lang="en-US" altLang="zh-CN" sz="2400" dirty="0"/>
              <a:t>    </a:t>
            </a:r>
            <a:r>
              <a:rPr lang="zh-CN" altLang="en-US" sz="2400" dirty="0"/>
              <a:t>（</a:t>
            </a:r>
            <a:r>
              <a:rPr lang="en-US" altLang="zh-CN" sz="2400" dirty="0"/>
              <a:t>2</a:t>
            </a:r>
            <a:r>
              <a:rPr lang="zh-CN" altLang="en-US" sz="2400" dirty="0"/>
              <a:t>）指令译码（</a:t>
            </a:r>
            <a:r>
              <a:rPr lang="en-US" altLang="zh-CN" sz="2400" dirty="0"/>
              <a:t>ID</a:t>
            </a:r>
            <a:r>
              <a:rPr lang="zh-CN" altLang="en-US" sz="2400" dirty="0"/>
              <a:t>）：产生指令执行所需的控制信号；</a:t>
            </a:r>
            <a:endParaRPr lang="en-US" altLang="zh-CN" sz="2400" dirty="0"/>
          </a:p>
          <a:p>
            <a:pPr marL="0" indent="0">
              <a:buNone/>
            </a:pPr>
            <a:r>
              <a:rPr lang="en-US" altLang="zh-CN" sz="2400" dirty="0"/>
              <a:t>    </a:t>
            </a:r>
            <a:r>
              <a:rPr lang="zh-CN" altLang="en-US" sz="2400" dirty="0"/>
              <a:t>（</a:t>
            </a:r>
            <a:r>
              <a:rPr lang="en-US" altLang="zh-CN" sz="2400" dirty="0"/>
              <a:t>3</a:t>
            </a:r>
            <a:r>
              <a:rPr lang="zh-CN" altLang="en-US" sz="2400" dirty="0"/>
              <a:t>）执行（</a:t>
            </a:r>
            <a:r>
              <a:rPr lang="en-US" altLang="zh-CN" sz="2400" dirty="0"/>
              <a:t>Ex</a:t>
            </a:r>
            <a:r>
              <a:rPr lang="zh-CN" altLang="en-US" sz="2400" dirty="0"/>
              <a:t>）：使用</a:t>
            </a:r>
            <a:r>
              <a:rPr lang="en-US" altLang="zh-CN" sz="2400" dirty="0"/>
              <a:t>ALU</a:t>
            </a:r>
            <a:r>
              <a:rPr lang="zh-CN" altLang="en-US" sz="2400" dirty="0"/>
              <a:t>完成指令所需运算；</a:t>
            </a:r>
            <a:endParaRPr lang="en-US" altLang="zh-CN" sz="2400" dirty="0"/>
          </a:p>
          <a:p>
            <a:pPr marL="0" indent="0">
              <a:buNone/>
            </a:pPr>
            <a:r>
              <a:rPr lang="en-US" altLang="zh-CN" sz="2400" dirty="0"/>
              <a:t>    </a:t>
            </a:r>
            <a:r>
              <a:rPr lang="zh-CN" altLang="en-US" sz="2400" dirty="0"/>
              <a:t>（</a:t>
            </a:r>
            <a:r>
              <a:rPr lang="en-US" altLang="zh-CN" sz="2400" dirty="0"/>
              <a:t>4</a:t>
            </a:r>
            <a:r>
              <a:rPr lang="zh-CN" altLang="en-US" sz="2400" dirty="0"/>
              <a:t>）存储器操作（</a:t>
            </a:r>
            <a:r>
              <a:rPr lang="en-US" altLang="zh-CN" sz="2400" dirty="0"/>
              <a:t>Mem</a:t>
            </a:r>
            <a:r>
              <a:rPr lang="zh-CN" altLang="en-US" sz="2400" dirty="0"/>
              <a:t>）：完成存储器单元操作；</a:t>
            </a:r>
            <a:endParaRPr lang="en-US" altLang="zh-CN" sz="2400" dirty="0"/>
          </a:p>
          <a:p>
            <a:pPr marL="0" indent="0">
              <a:buNone/>
            </a:pPr>
            <a:r>
              <a:rPr lang="en-US" altLang="zh-CN" sz="2400" dirty="0"/>
              <a:t>    </a:t>
            </a:r>
            <a:r>
              <a:rPr lang="zh-CN" altLang="en-US" sz="2400" dirty="0"/>
              <a:t>（</a:t>
            </a:r>
            <a:r>
              <a:rPr lang="en-US" altLang="zh-CN" sz="2400" dirty="0"/>
              <a:t>5</a:t>
            </a:r>
            <a:r>
              <a:rPr lang="zh-CN" altLang="en-US" sz="2400" dirty="0"/>
              <a:t>）写回（</a:t>
            </a:r>
            <a:r>
              <a:rPr lang="en-US" altLang="zh-CN" sz="2400" dirty="0" err="1"/>
              <a:t>Wr</a:t>
            </a:r>
            <a:r>
              <a:rPr lang="zh-CN" altLang="en-US" sz="2400" dirty="0"/>
              <a:t>）：将结果写入寄存器。</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流水线处理器设计</a:t>
            </a:r>
            <a:endParaRPr lang="zh-CN" altLang="en-US" b="1" dirty="0"/>
          </a:p>
        </p:txBody>
      </p:sp>
      <p:pic>
        <p:nvPicPr>
          <p:cNvPr id="7" name="图片 6" descr="墙上的钟表&#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9092" y="2142741"/>
            <a:ext cx="8305816" cy="25725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流水线处理器设计（</a:t>
            </a:r>
            <a:r>
              <a:rPr lang="en-US" altLang="zh-CN" b="1"/>
              <a:t>IF</a:t>
            </a:r>
            <a:r>
              <a:rPr lang="zh-CN" altLang="en-US" b="1"/>
              <a:t>）</a:t>
            </a:r>
            <a:endParaRPr lang="zh-CN" altLang="en-US" b="1" dirty="0"/>
          </a:p>
        </p:txBody>
      </p:sp>
      <p:pic>
        <p:nvPicPr>
          <p:cNvPr id="4" name="图片 3"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89069" y="1690689"/>
            <a:ext cx="4765862" cy="41148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流水线处理器设计（</a:t>
            </a:r>
            <a:r>
              <a:rPr lang="en-US" altLang="zh-CN" b="1" dirty="0"/>
              <a:t>ID</a:t>
            </a:r>
            <a:r>
              <a:rPr lang="zh-CN" altLang="en-US" b="1" dirty="0"/>
              <a:t>）</a:t>
            </a:r>
            <a:endParaRPr lang="zh-CN" altLang="en-US" b="1" dirty="0"/>
          </a:p>
        </p:txBody>
      </p:sp>
      <p:pic>
        <p:nvPicPr>
          <p:cNvPr id="11" name="图片 10" descr="图示, 示意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96968" y="1690689"/>
            <a:ext cx="4550064" cy="39209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流水线处理器设计（</a:t>
            </a:r>
            <a:r>
              <a:rPr lang="en-US" altLang="zh-CN" b="1" dirty="0"/>
              <a:t>Ex</a:t>
            </a:r>
            <a:r>
              <a:rPr lang="zh-CN" altLang="en-US" b="1" dirty="0"/>
              <a:t>）</a:t>
            </a:r>
            <a:endParaRPr lang="zh-CN" altLang="en-US" b="1" dirty="0"/>
          </a:p>
        </p:txBody>
      </p:sp>
      <p:pic>
        <p:nvPicPr>
          <p:cNvPr id="5" name="图片 4" descr="图示, 工程绘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89069" y="1690689"/>
            <a:ext cx="4765862" cy="41385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流水线处理器设计（</a:t>
            </a:r>
            <a:r>
              <a:rPr lang="en-US" altLang="zh-CN" b="1" dirty="0"/>
              <a:t>Mem</a:t>
            </a:r>
            <a:r>
              <a:rPr lang="zh-CN" altLang="en-US" b="1" dirty="0"/>
              <a:t>）</a:t>
            </a:r>
            <a:endParaRPr lang="zh-CN" altLang="en-US" b="1" dirty="0"/>
          </a:p>
        </p:txBody>
      </p:sp>
      <p:pic>
        <p:nvPicPr>
          <p:cNvPr id="4" name="图片 3" descr="图示, 示意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96968" y="1690689"/>
            <a:ext cx="4550064" cy="4561037"/>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1952</Words>
  <Application>WPS 演示</Application>
  <PresentationFormat>全屏显示(4:3)</PresentationFormat>
  <Paragraphs>103</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等线 Light</vt:lpstr>
      <vt:lpstr>Calibri Light</vt:lpstr>
      <vt:lpstr>Calibri</vt:lpstr>
      <vt:lpstr>等线</vt:lpstr>
      <vt:lpstr>微软雅黑</vt:lpstr>
      <vt:lpstr>Arial Unicode MS</vt:lpstr>
      <vt:lpstr>Office 主题​​</vt:lpstr>
      <vt:lpstr>计算机组成与系统结构II 综合实验</vt:lpstr>
      <vt:lpstr>课程安排</vt:lpstr>
      <vt:lpstr>实验目的与要求</vt:lpstr>
      <vt:lpstr>流水线处理器设计</vt:lpstr>
      <vt:lpstr>流水线处理器设计</vt:lpstr>
      <vt:lpstr>流水线处理器设计（IF）</vt:lpstr>
      <vt:lpstr>流水线处理器设计（ID）</vt:lpstr>
      <vt:lpstr>流水线处理器设计（Ex）</vt:lpstr>
      <vt:lpstr>流水线处理器设计（Mem）</vt:lpstr>
      <vt:lpstr>流水线处理器设计（Wr）</vt:lpstr>
      <vt:lpstr>流水线数据通路</vt:lpstr>
      <vt:lpstr>控制信号的传递</vt:lpstr>
      <vt:lpstr>设计参考</vt:lpstr>
      <vt:lpstr>设计参考</vt:lpstr>
      <vt:lpstr>实验要求</vt:lpstr>
      <vt:lpstr>实验要求</vt:lpstr>
      <vt:lpstr>课后作业</vt:lpstr>
      <vt:lpstr>课后作业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源 米</dc:creator>
  <cp:lastModifiedBy>沽如醉</cp:lastModifiedBy>
  <cp:revision>159</cp:revision>
  <dcterms:created xsi:type="dcterms:W3CDTF">2024-11-15T12:59:00Z</dcterms:created>
  <dcterms:modified xsi:type="dcterms:W3CDTF">2024-11-28T14:13:53Z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04F62F019D6047509939BAEA957FCEB2_12</vt:lpwstr>
  </property>
  <property fmtid="{D5CDD505-2E9C-101B-9397-08002B2CF9AE}" pid="3" name="KSOProductBuildVer">
    <vt:lpwstr>2052-12.1.0.19302</vt:lpwstr>
  </property>
</Properties>
</file>