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93" r:id="rId5"/>
    <p:sldId id="296" r:id="rId6"/>
    <p:sldId id="294" r:id="rId7"/>
    <p:sldId id="306" r:id="rId8"/>
    <p:sldId id="297" r:id="rId9"/>
    <p:sldId id="298" r:id="rId10"/>
    <p:sldId id="300" r:id="rId11"/>
    <p:sldId id="301" r:id="rId12"/>
    <p:sldId id="302" r:id="rId13"/>
    <p:sldId id="303" r:id="rId14"/>
    <p:sldId id="307" r:id="rId15"/>
    <p:sldId id="274" r:id="rId16"/>
    <p:sldId id="281" r:id="rId17"/>
    <p:sldId id="30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8A915-8435-4482-8F0C-E2357BFD3647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8581F-286A-4A8E-82AA-2EA9D3EE8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309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C8581F-286A-4A8E-82AA-2EA9D3EE8D5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778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C8581F-286A-4A8E-82AA-2EA9D3EE8D5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863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C8581F-286A-4A8E-82AA-2EA9D3EE8D5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667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71A1-920A-4FAB-ADF5-C6A53AE99465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3141-6551-413D-BEE3-04BA97891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557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71A1-920A-4FAB-ADF5-C6A53AE99465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3141-6551-413D-BEE3-04BA97891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1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71A1-920A-4FAB-ADF5-C6A53AE99465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3141-6551-413D-BEE3-04BA97891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8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71A1-920A-4FAB-ADF5-C6A53AE99465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3141-6551-413D-BEE3-04BA97891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65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71A1-920A-4FAB-ADF5-C6A53AE99465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3141-6551-413D-BEE3-04BA97891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85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71A1-920A-4FAB-ADF5-C6A53AE99465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3141-6551-413D-BEE3-04BA97891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80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71A1-920A-4FAB-ADF5-C6A53AE99465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3141-6551-413D-BEE3-04BA97891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20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71A1-920A-4FAB-ADF5-C6A53AE99465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3141-6551-413D-BEE3-04BA97891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96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71A1-920A-4FAB-ADF5-C6A53AE99465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3141-6551-413D-BEE3-04BA97891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9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71A1-920A-4FAB-ADF5-C6A53AE99465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3141-6551-413D-BEE3-04BA97891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12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71A1-920A-4FAB-ADF5-C6A53AE99465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3141-6551-413D-BEE3-04BA97891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97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A71A1-920A-4FAB-ADF5-C6A53AE99465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93141-6551-413D-BEE3-04BA97891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44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ED5B8-598C-2225-141B-BE796372AD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计算机组成与系统结构</a:t>
            </a:r>
            <a:r>
              <a:rPr lang="en-US" altLang="zh-CN" b="1" dirty="0"/>
              <a:t>II</a:t>
            </a:r>
            <a:br>
              <a:rPr lang="en-US" altLang="zh-CN" b="1" dirty="0"/>
            </a:br>
            <a:r>
              <a:rPr lang="zh-CN" altLang="en-US" b="1" dirty="0"/>
              <a:t>综合实验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A67E98-AD0B-7C9B-6B09-E94E06FF04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实验</a:t>
            </a:r>
            <a:r>
              <a:rPr lang="en-US" altLang="zh-CN" dirty="0"/>
              <a:t>4 </a:t>
            </a:r>
            <a:r>
              <a:rPr lang="zh-CN" altLang="en-US" dirty="0"/>
              <a:t>流水线冒险及处理</a:t>
            </a:r>
            <a:r>
              <a:rPr lang="en-US" altLang="zh-CN" dirty="0"/>
              <a:t>-</a:t>
            </a:r>
            <a:r>
              <a:rPr lang="zh-CN" altLang="en-US" dirty="0"/>
              <a:t>数据冒险</a:t>
            </a:r>
          </a:p>
        </p:txBody>
      </p:sp>
    </p:spTree>
    <p:extLst>
      <p:ext uri="{BB962C8B-B14F-4D97-AF65-F5344CB8AC3E}">
        <p14:creationId xmlns:p14="http://schemas.microsoft.com/office/powerpoint/2010/main" val="2664923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A8513-0E33-3831-B722-51B27EEFD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数据转发（</a:t>
            </a:r>
            <a:r>
              <a:rPr lang="en-US" altLang="zh-CN" b="1" dirty="0"/>
              <a:t>forwarding</a:t>
            </a:r>
            <a:r>
              <a:rPr lang="zh-CN" altLang="en-US" b="1" dirty="0"/>
              <a:t>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1F5E6A-0B1C-AD23-C779-A01C6C4F0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对于</a:t>
            </a:r>
            <a:r>
              <a:rPr lang="en-US" altLang="zh-CN" sz="2400" dirty="0">
                <a:solidFill>
                  <a:srgbClr val="FF0000"/>
                </a:solidFill>
              </a:rPr>
              <a:t>load-use</a:t>
            </a:r>
            <a:r>
              <a:rPr lang="zh-CN" altLang="en-US" sz="2400" dirty="0">
                <a:solidFill>
                  <a:srgbClr val="FF0000"/>
                </a:solidFill>
              </a:rPr>
              <a:t>数据冒险</a:t>
            </a:r>
            <a:r>
              <a:rPr lang="zh-CN" altLang="en-US" sz="2400" dirty="0"/>
              <a:t>，需要增加</a:t>
            </a:r>
            <a:r>
              <a:rPr lang="en-US" altLang="zh-CN" sz="2400" dirty="0"/>
              <a:t>load-use</a:t>
            </a:r>
            <a:r>
              <a:rPr lang="zh-CN" altLang="en-US" sz="2400" dirty="0"/>
              <a:t>冒险检测部件，并在检测到冒险发生时进行流水线阻塞处理。</a:t>
            </a:r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8E26569D-8314-4983-D0CC-6377F3614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65" y="3090857"/>
            <a:ext cx="6620269" cy="308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98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2B419-FDE5-B2E9-3083-D665F897E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设计参考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B2A186-5BD6-7292-0CDF-171D6AD50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07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为实现流水线的阻塞，需要对流水线寄存器添加相应的控制信号，具体如下：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）程序计数器</a:t>
            </a:r>
            <a:r>
              <a:rPr lang="en-US" altLang="zh-CN" sz="2400" dirty="0"/>
              <a:t>PC</a:t>
            </a:r>
            <a:r>
              <a:rPr lang="zh-CN" altLang="en-US" sz="2400" dirty="0"/>
              <a:t>加入写使能信号</a:t>
            </a:r>
            <a:r>
              <a:rPr lang="en-US" altLang="zh-CN" sz="2400" dirty="0"/>
              <a:t>EN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   module PC (</a:t>
            </a:r>
            <a:r>
              <a:rPr lang="en-US" altLang="zh-CN" sz="2400" dirty="0" err="1"/>
              <a:t>Clk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FF0000"/>
                </a:solidFill>
              </a:rPr>
              <a:t>EN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PCin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PCout</a:t>
            </a:r>
            <a:r>
              <a:rPr lang="en-US" altLang="zh-CN" sz="2400" dirty="0"/>
              <a:t>)	//</a:t>
            </a:r>
            <a:r>
              <a:rPr lang="zh-CN" altLang="en-US" sz="2400" dirty="0"/>
              <a:t>添加使能信号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               input EN;		</a:t>
            </a:r>
            <a:r>
              <a:rPr lang="en-US" altLang="zh-CN" sz="2400" dirty="0"/>
              <a:t>//</a:t>
            </a:r>
            <a:r>
              <a:rPr lang="zh-CN" altLang="en-US" sz="2400" dirty="0"/>
              <a:t>声明为输入信号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               </a:t>
            </a:r>
            <a:r>
              <a:rPr lang="en-US" altLang="zh-CN" sz="2400" dirty="0"/>
              <a:t>...</a:t>
            </a:r>
          </a:p>
          <a:p>
            <a:pPr marL="0" indent="0">
              <a:buNone/>
            </a:pPr>
            <a:r>
              <a:rPr lang="en-US" altLang="zh-CN" sz="2400" dirty="0"/>
              <a:t>                always @ (</a:t>
            </a:r>
            <a:r>
              <a:rPr lang="en-US" altLang="zh-CN" sz="2400" dirty="0" err="1"/>
              <a:t>negedge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Clk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en-US" altLang="zh-CN" sz="2400" dirty="0"/>
              <a:t>                    </a:t>
            </a:r>
            <a:r>
              <a:rPr lang="en-US" altLang="zh-CN" sz="2400" dirty="0">
                <a:solidFill>
                  <a:srgbClr val="FF0000"/>
                </a:solidFill>
              </a:rPr>
              <a:t>if(EN) …	</a:t>
            </a:r>
            <a:r>
              <a:rPr lang="en-US" altLang="zh-CN" sz="2400" dirty="0"/>
              <a:t>	//</a:t>
            </a:r>
            <a:r>
              <a:rPr lang="zh-CN" altLang="en-US" sz="2400" dirty="0"/>
              <a:t>使能信号有效才允许写入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   </a:t>
            </a:r>
            <a:r>
              <a:rPr lang="en-US" altLang="zh-CN" sz="2400" dirty="0" err="1"/>
              <a:t>endmodule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1936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2B419-FDE5-B2E9-3083-D665F897E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设计参考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B2A186-5BD6-7292-0CDF-171D6AD50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07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    （</a:t>
            </a:r>
            <a:r>
              <a:rPr lang="en-US" altLang="zh-CN" sz="2400" dirty="0"/>
              <a:t>2</a:t>
            </a:r>
            <a:r>
              <a:rPr lang="zh-CN" altLang="en-US" sz="2400" dirty="0"/>
              <a:t>）流水线寄存器</a:t>
            </a:r>
            <a:r>
              <a:rPr lang="en-US" altLang="zh-CN" sz="2400" dirty="0" err="1"/>
              <a:t>IF_ID</a:t>
            </a:r>
            <a:r>
              <a:rPr lang="zh-CN" altLang="en-US" sz="2400" dirty="0"/>
              <a:t>加入写使能信号</a:t>
            </a:r>
            <a:r>
              <a:rPr lang="en-US" altLang="zh-CN" sz="2400" dirty="0"/>
              <a:t>EN</a:t>
            </a:r>
            <a:r>
              <a:rPr lang="zh-CN" altLang="en-US" sz="2400" dirty="0"/>
              <a:t>，其工作逻辑与上述程序计数器的写使能信号相同；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）流水线寄存器</a:t>
            </a:r>
            <a:r>
              <a:rPr lang="en-US" altLang="zh-CN" sz="2400" dirty="0" err="1"/>
              <a:t>ID_Ex</a:t>
            </a:r>
            <a:r>
              <a:rPr lang="zh-CN" altLang="en-US" sz="2400" dirty="0"/>
              <a:t>加入清零信号；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               input </a:t>
            </a:r>
            <a:r>
              <a:rPr lang="en-US" altLang="zh-CN" sz="2400" dirty="0" err="1">
                <a:solidFill>
                  <a:srgbClr val="FF0000"/>
                </a:solidFill>
              </a:rPr>
              <a:t>Clrn</a:t>
            </a:r>
            <a:r>
              <a:rPr lang="en-US" altLang="zh-CN" sz="2400" dirty="0">
                <a:solidFill>
                  <a:srgbClr val="FF0000"/>
                </a:solidFill>
              </a:rPr>
              <a:t>;		</a:t>
            </a:r>
            <a:r>
              <a:rPr lang="en-US" altLang="zh-CN" sz="2400" dirty="0"/>
              <a:t>//</a:t>
            </a:r>
            <a:r>
              <a:rPr lang="zh-CN" altLang="en-US" sz="2400" dirty="0"/>
              <a:t>声明为输入信号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       always @ (</a:t>
            </a:r>
            <a:r>
              <a:rPr lang="en-US" altLang="zh-CN" sz="2400" dirty="0" err="1"/>
              <a:t>negedge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Clk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en-US" altLang="zh-CN" sz="2400" dirty="0"/>
              <a:t>                    </a:t>
            </a:r>
            <a:r>
              <a:rPr lang="en-US" altLang="zh-CN" sz="2400" dirty="0">
                <a:solidFill>
                  <a:srgbClr val="FF0000"/>
                </a:solidFill>
              </a:rPr>
              <a:t>if(!</a:t>
            </a:r>
            <a:r>
              <a:rPr lang="en-US" altLang="zh-CN" sz="2400" dirty="0" err="1">
                <a:solidFill>
                  <a:srgbClr val="FF0000"/>
                </a:solidFill>
              </a:rPr>
              <a:t>Clrn</a:t>
            </a:r>
            <a:r>
              <a:rPr lang="en-US" altLang="zh-CN" sz="2400" dirty="0">
                <a:solidFill>
                  <a:srgbClr val="FF0000"/>
                </a:solidFill>
              </a:rPr>
              <a:t>) </a:t>
            </a:r>
            <a:r>
              <a:rPr lang="en-US" altLang="zh-CN" sz="2400" dirty="0"/>
              <a:t>begin	//</a:t>
            </a:r>
            <a:r>
              <a:rPr lang="zh-CN" altLang="en-US" sz="2400" dirty="0"/>
              <a:t>判断清零信号是否有效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               ...	//</a:t>
            </a:r>
            <a:r>
              <a:rPr lang="zh-CN" altLang="en-US" sz="2400" dirty="0"/>
              <a:t>清零信号有效寄存器控制信号清零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           end else begin</a:t>
            </a:r>
          </a:p>
          <a:p>
            <a:pPr marL="0" indent="0">
              <a:buNone/>
            </a:pPr>
            <a:r>
              <a:rPr lang="en-US" altLang="zh-CN" sz="2400" dirty="0"/>
              <a:t>                        …	//</a:t>
            </a:r>
            <a:r>
              <a:rPr lang="zh-CN" altLang="en-US" sz="2400" dirty="0"/>
              <a:t>清零信号无效正常赋值寄存器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           end</a:t>
            </a:r>
          </a:p>
        </p:txBody>
      </p:sp>
    </p:spTree>
    <p:extLst>
      <p:ext uri="{BB962C8B-B14F-4D97-AF65-F5344CB8AC3E}">
        <p14:creationId xmlns:p14="http://schemas.microsoft.com/office/powerpoint/2010/main" val="2429454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A8513-0E33-3831-B722-51B27EEFD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设计参考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1F5E6A-0B1C-AD23-C779-A01C6C4F0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    （</a:t>
            </a:r>
            <a:r>
              <a:rPr lang="en-US" altLang="zh-CN" sz="2400" dirty="0"/>
              <a:t>4</a:t>
            </a:r>
            <a:r>
              <a:rPr lang="zh-CN" altLang="en-US" sz="2400" dirty="0"/>
              <a:t>）在</a:t>
            </a:r>
            <a:r>
              <a:rPr lang="en-US" altLang="zh-CN" sz="2400" dirty="0"/>
              <a:t>ID</a:t>
            </a:r>
            <a:r>
              <a:rPr lang="zh-CN" altLang="en-US" sz="2400" dirty="0"/>
              <a:t>流水段添加</a:t>
            </a:r>
            <a:r>
              <a:rPr lang="en-US" altLang="zh-CN" sz="2400" dirty="0"/>
              <a:t>load-use</a:t>
            </a:r>
            <a:r>
              <a:rPr lang="zh-CN" altLang="en-US" sz="2400" dirty="0"/>
              <a:t>数据冒险检测单元</a:t>
            </a:r>
            <a:r>
              <a:rPr lang="en-US" altLang="zh-CN" sz="2400" dirty="0" err="1"/>
              <a:t>DetUnit_load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   </a:t>
            </a:r>
            <a:endParaRPr lang="zh-CN" altLang="en-US" sz="2400" dirty="0"/>
          </a:p>
        </p:txBody>
      </p:sp>
      <p:pic>
        <p:nvPicPr>
          <p:cNvPr id="7" name="图片 6" descr="图示, 示意图&#10;&#10;描述已自动生成">
            <a:extLst>
              <a:ext uri="{FF2B5EF4-FFF2-40B4-BE49-F238E27FC236}">
                <a16:creationId xmlns:a16="http://schemas.microsoft.com/office/drawing/2014/main" id="{BC89FE25-6C1E-1CC7-314A-834A9FF5C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93" y="2992391"/>
            <a:ext cx="6629414" cy="288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048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AF62E4-C46B-B0FF-B4ED-D107005D2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设计参考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CBC0F5-443A-C124-EACD-C0823C80F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load-use</a:t>
            </a:r>
            <a:r>
              <a:rPr lang="zh-CN" altLang="en-US" sz="2400" dirty="0">
                <a:solidFill>
                  <a:srgbClr val="FF0000"/>
                </a:solidFill>
              </a:rPr>
              <a:t>处理逻辑：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    a.</a:t>
            </a:r>
            <a:r>
              <a:rPr lang="zh-CN" altLang="en-US" sz="2400" dirty="0"/>
              <a:t>程序计数器</a:t>
            </a:r>
            <a:r>
              <a:rPr lang="en-US" altLang="zh-CN" sz="2400" dirty="0"/>
              <a:t>PC</a:t>
            </a:r>
            <a:r>
              <a:rPr lang="zh-CN" altLang="en-US" sz="2400" dirty="0"/>
              <a:t>写使能无效，使</a:t>
            </a:r>
            <a:r>
              <a:rPr lang="en-US" altLang="zh-CN" sz="2400" dirty="0"/>
              <a:t>IF</a:t>
            </a:r>
            <a:r>
              <a:rPr lang="zh-CN" altLang="en-US" sz="2400" dirty="0"/>
              <a:t>级指令延迟一个时钟周期；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b. </a:t>
            </a:r>
            <a:r>
              <a:rPr lang="zh-CN" altLang="en-US" sz="2400" dirty="0"/>
              <a:t>流水线寄存器</a:t>
            </a:r>
            <a:r>
              <a:rPr lang="en-US" altLang="zh-CN" sz="2400" dirty="0" err="1"/>
              <a:t>IF_ID</a:t>
            </a:r>
            <a:r>
              <a:rPr lang="zh-CN" altLang="en-US" sz="2400" dirty="0"/>
              <a:t>写使能无效，使</a:t>
            </a:r>
            <a:r>
              <a:rPr lang="en-US" altLang="zh-CN" sz="2400" dirty="0"/>
              <a:t>ID</a:t>
            </a:r>
            <a:r>
              <a:rPr lang="zh-CN" altLang="en-US" sz="2400" dirty="0"/>
              <a:t>级指令延迟一个时钟周期；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c. </a:t>
            </a:r>
            <a:r>
              <a:rPr lang="zh-CN" altLang="en-US" sz="2400" dirty="0"/>
              <a:t>流水线寄存器</a:t>
            </a:r>
            <a:r>
              <a:rPr lang="en-US" altLang="zh-CN" sz="2400" dirty="0" err="1"/>
              <a:t>ID_Ex</a:t>
            </a:r>
            <a:r>
              <a:rPr lang="zh-CN" altLang="en-US" sz="2400" dirty="0"/>
              <a:t>控制信号清零，相当于下一个时钟周期在</a:t>
            </a:r>
            <a:r>
              <a:rPr lang="en-US" altLang="zh-CN" sz="2400" dirty="0"/>
              <a:t>ID</a:t>
            </a:r>
            <a:r>
              <a:rPr lang="zh-CN" altLang="en-US" sz="2400" dirty="0"/>
              <a:t>级后插入了一条空指令。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虽然空指令会流经整个指令流水线，在后续流水段中也进行相应功能的操作，但由于控制信号无效，空指令的执行将不会改变处理器的任何状态。</a:t>
            </a:r>
          </a:p>
        </p:txBody>
      </p:sp>
    </p:spTree>
    <p:extLst>
      <p:ext uri="{BB962C8B-B14F-4D97-AF65-F5344CB8AC3E}">
        <p14:creationId xmlns:p14="http://schemas.microsoft.com/office/powerpoint/2010/main" val="518037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26522-E130-C551-7791-1EB955790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实验要求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18AC8D-0042-AB53-20C7-627C462E7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7813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1. </a:t>
            </a:r>
            <a:r>
              <a:rPr lang="zh-CN" altLang="en-US" sz="2400" dirty="0"/>
              <a:t>在实验三流水线处理器结构的基础上，使用数据转发技术解决指令流水线中的</a:t>
            </a:r>
            <a:r>
              <a:rPr lang="zh-CN" altLang="en-US" sz="2400" dirty="0">
                <a:solidFill>
                  <a:srgbClr val="FF0000"/>
                </a:solidFill>
              </a:rPr>
              <a:t>普通数据冒险问题</a:t>
            </a:r>
            <a:r>
              <a:rPr lang="zh-CN" altLang="en-US" sz="2400" dirty="0"/>
              <a:t>，并用指令序列仿真验证；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2. </a:t>
            </a:r>
            <a:r>
              <a:rPr lang="zh-CN" altLang="en-US" sz="2400" dirty="0"/>
              <a:t>进一步修改硬件结构，增加</a:t>
            </a:r>
            <a:r>
              <a:rPr lang="en-US" altLang="zh-CN" sz="2400" dirty="0"/>
              <a:t>load-use</a:t>
            </a:r>
            <a:r>
              <a:rPr lang="zh-CN" altLang="en-US" sz="2400" dirty="0"/>
              <a:t>数据冒险检测模块，为流水线寄存器添加相关控制信号，以解决指令流水线中的</a:t>
            </a:r>
            <a:r>
              <a:rPr lang="en-US" altLang="zh-CN" sz="2400" dirty="0">
                <a:solidFill>
                  <a:srgbClr val="FF0000"/>
                </a:solidFill>
              </a:rPr>
              <a:t>load-use</a:t>
            </a:r>
            <a:r>
              <a:rPr lang="zh-CN" altLang="en-US" sz="2400" dirty="0">
                <a:solidFill>
                  <a:srgbClr val="FF0000"/>
                </a:solidFill>
              </a:rPr>
              <a:t>数据冒险问题</a:t>
            </a:r>
            <a:r>
              <a:rPr lang="zh-CN" altLang="en-US" sz="2400" dirty="0"/>
              <a:t>，并用指令序列仿真验证。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80927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536B3-A156-2996-9534-16EAFA244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课后作业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1F21EB-8FD9-823A-A6F1-B3E006CF5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习题（</a:t>
            </a:r>
            <a:r>
              <a:rPr lang="zh-CN" altLang="en-US" dirty="0">
                <a:solidFill>
                  <a:srgbClr val="FF0000"/>
                </a:solidFill>
              </a:rPr>
              <a:t>二选一</a:t>
            </a:r>
            <a:r>
              <a:rPr lang="zh-CN" altLang="en-US" dirty="0"/>
              <a:t>）。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a. </a:t>
            </a:r>
            <a:r>
              <a:rPr lang="zh-CN" altLang="en-US" dirty="0"/>
              <a:t>参考数据转发解决数据冒险的思路，思考如何修改流水线硬件结构，以解决下列指令序列中的数据冒险问题。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add  $3,  $2,  $1;</a:t>
            </a:r>
          </a:p>
          <a:p>
            <a:pPr marL="0" indent="0">
              <a:buNone/>
            </a:pPr>
            <a:r>
              <a:rPr lang="en-US" altLang="zh-CN" dirty="0"/>
              <a:t>                    </a:t>
            </a:r>
            <a:r>
              <a:rPr lang="en-US" altLang="zh-CN" dirty="0" err="1"/>
              <a:t>sw</a:t>
            </a:r>
            <a:r>
              <a:rPr lang="en-US" altLang="zh-CN" dirty="0"/>
              <a:t>  $3,  0($1);</a:t>
            </a:r>
          </a:p>
        </p:txBody>
      </p:sp>
    </p:spTree>
    <p:extLst>
      <p:ext uri="{BB962C8B-B14F-4D97-AF65-F5344CB8AC3E}">
        <p14:creationId xmlns:p14="http://schemas.microsoft.com/office/powerpoint/2010/main" val="537966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536B3-A156-2996-9534-16EAFA244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课后作业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1F21EB-8FD9-823A-A6F1-B3E006CF5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   b. </a:t>
            </a:r>
            <a:r>
              <a:rPr lang="zh-CN" altLang="en-US" dirty="0"/>
              <a:t>仿真下列含有</a:t>
            </a:r>
            <a:r>
              <a:rPr lang="en-US" altLang="zh-CN" dirty="0"/>
              <a:t>load-use</a:t>
            </a:r>
            <a:r>
              <a:rPr lang="zh-CN" altLang="en-US" dirty="0"/>
              <a:t>数据冒险指令序列的执行过程，思考如何修改</a:t>
            </a:r>
            <a:r>
              <a:rPr lang="en-US" altLang="zh-CN" dirty="0"/>
              <a:t>load-use</a:t>
            </a:r>
            <a:r>
              <a:rPr lang="zh-CN" altLang="en-US" dirty="0"/>
              <a:t>数据冒险判定信号产生逻辑，以进一步提高流水线指令执行效率。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</a:t>
            </a:r>
            <a:r>
              <a:rPr lang="en-US" altLang="zh-CN" dirty="0" err="1"/>
              <a:t>lw</a:t>
            </a:r>
            <a:r>
              <a:rPr lang="en-US" altLang="zh-CN" dirty="0"/>
              <a:t>  $1,  0($2);</a:t>
            </a:r>
          </a:p>
          <a:p>
            <a:pPr marL="0" indent="0">
              <a:buNone/>
            </a:pPr>
            <a:r>
              <a:rPr lang="en-US" altLang="zh-CN" dirty="0"/>
              <a:t>                    </a:t>
            </a:r>
            <a:r>
              <a:rPr lang="en-US" altLang="zh-CN" dirty="0" err="1"/>
              <a:t>ori</a:t>
            </a:r>
            <a:r>
              <a:rPr lang="en-US" altLang="zh-CN" dirty="0"/>
              <a:t>  $1,  $2,  </a:t>
            </a:r>
            <a:r>
              <a:rPr lang="en-US" altLang="zh-CN" dirty="0" err="1"/>
              <a:t>0x800a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阅读教材</a:t>
            </a:r>
            <a:r>
              <a:rPr lang="en-US" altLang="zh-CN" dirty="0"/>
              <a:t>6.3.3</a:t>
            </a:r>
            <a:r>
              <a:rPr lang="zh-CN" altLang="en-US" dirty="0"/>
              <a:t>小节“控制冒险”，理解流水线结构中控制冒险的成因及解决方法。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2843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75AB5-CE67-9381-B82E-77C0A4D4C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课程安排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E7CBDD-8767-680A-5CEC-8E5A133CE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/>
              <a:t>     </a:t>
            </a:r>
          </a:p>
          <a:p>
            <a:pPr marL="0" indent="0">
              <a:buNone/>
            </a:pPr>
            <a:r>
              <a:rPr lang="en-US" altLang="zh-CN" sz="2800" dirty="0"/>
              <a:t>    1. ALU</a:t>
            </a:r>
            <a:r>
              <a:rPr lang="zh-CN" altLang="en-US" sz="2800" dirty="0"/>
              <a:t>实现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2. </a:t>
            </a:r>
            <a:r>
              <a:rPr lang="zh-CN" altLang="en-US" sz="2800" dirty="0"/>
              <a:t>单周期处理器设计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3. </a:t>
            </a:r>
            <a:r>
              <a:rPr lang="zh-CN" altLang="en-US" sz="2800" dirty="0"/>
              <a:t>流水线处理器设计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    4. </a:t>
            </a:r>
            <a:r>
              <a:rPr lang="zh-CN" altLang="en-US" sz="2800" dirty="0">
                <a:solidFill>
                  <a:srgbClr val="FF0000"/>
                </a:solidFill>
              </a:rPr>
              <a:t>流水线冒险及处理</a:t>
            </a:r>
            <a:r>
              <a:rPr lang="en-US" altLang="zh-CN" sz="2800" dirty="0">
                <a:solidFill>
                  <a:srgbClr val="FF0000"/>
                </a:solidFill>
              </a:rPr>
              <a:t>——</a:t>
            </a:r>
            <a:r>
              <a:rPr lang="zh-CN" altLang="en-US" sz="2800" dirty="0">
                <a:solidFill>
                  <a:srgbClr val="FF0000"/>
                </a:solidFill>
              </a:rPr>
              <a:t>数据冒险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800" dirty="0"/>
              <a:t>    5. </a:t>
            </a:r>
            <a:r>
              <a:rPr lang="zh-CN" altLang="en-US" sz="2800" dirty="0"/>
              <a:t>流水线冒险及处理</a:t>
            </a:r>
            <a:r>
              <a:rPr lang="en-US" altLang="zh-CN" sz="2800" dirty="0"/>
              <a:t>——</a:t>
            </a:r>
            <a:r>
              <a:rPr lang="zh-CN" altLang="en-US" sz="2800" dirty="0"/>
              <a:t>控制冒险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0047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62350-64C1-9AC1-07AF-1B8E24C47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实验目的与要求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755A12-F932-94D6-BF89-2E659EDC8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zh-CN" altLang="en-US" sz="2800" b="1" dirty="0"/>
              <a:t>实验目的：</a:t>
            </a:r>
            <a:endParaRPr lang="en-US" altLang="zh-CN" sz="2800" b="1" dirty="0"/>
          </a:p>
          <a:p>
            <a:pPr marL="0" indent="0">
              <a:buNone/>
            </a:pPr>
            <a:r>
              <a:rPr lang="en-US" altLang="zh-CN" sz="2400" dirty="0"/>
              <a:t>1. </a:t>
            </a:r>
            <a:r>
              <a:rPr lang="zh-CN" altLang="en-US" sz="2400" dirty="0"/>
              <a:t>理解指令流水线中数据冒险问题的成因；</a:t>
            </a:r>
            <a:r>
              <a:rPr lang="en-US" altLang="zh-CN" sz="2400" dirty="0"/>
              <a:t> </a:t>
            </a:r>
          </a:p>
          <a:p>
            <a:pPr marL="0" indent="0">
              <a:buNone/>
            </a:pPr>
            <a:r>
              <a:rPr lang="en-US" altLang="zh-CN" sz="2400" dirty="0"/>
              <a:t>2. </a:t>
            </a:r>
            <a:r>
              <a:rPr lang="zh-CN" altLang="en-US" sz="2400" dirty="0"/>
              <a:t>掌握数据冒险问题的处理方法；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zh-CN" altLang="en-US" sz="2800" b="1" dirty="0"/>
              <a:t>实验要求：</a:t>
            </a:r>
            <a:endParaRPr lang="en-US" altLang="zh-CN" sz="2800" b="1" dirty="0"/>
          </a:p>
          <a:p>
            <a:pPr marL="0" indent="0">
              <a:buNone/>
            </a:pPr>
            <a:r>
              <a:rPr lang="en-US" altLang="zh-CN" sz="2400" dirty="0"/>
              <a:t>1. </a:t>
            </a:r>
            <a:r>
              <a:rPr lang="zh-CN" altLang="en-US" sz="2400" dirty="0"/>
              <a:t>对指令流水线结构进行修改，解决数据冒险问题；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2. </a:t>
            </a:r>
            <a:r>
              <a:rPr lang="zh-CN" altLang="en-US" sz="2400" dirty="0"/>
              <a:t>设计含有数据冒险的指令序列对</a:t>
            </a:r>
            <a:r>
              <a:rPr lang="en-US" altLang="zh-CN" sz="2400" dirty="0"/>
              <a:t>CPU</a:t>
            </a:r>
            <a:r>
              <a:rPr lang="zh-CN" altLang="en-US" sz="2400" dirty="0"/>
              <a:t>进行仿真验证；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349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A744E-C55B-0007-2BC9-24C31F9A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数据冒险（</a:t>
            </a:r>
            <a:r>
              <a:rPr lang="en-US" altLang="zh-CN" b="1" dirty="0"/>
              <a:t>data hazards</a:t>
            </a:r>
            <a:r>
              <a:rPr lang="zh-CN" altLang="en-US" b="1" dirty="0"/>
              <a:t>）成因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0A1C25-61E4-4A3C-1399-D891EEC64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    数据冒险成因在于指令序列的“</a:t>
            </a:r>
            <a:r>
              <a:rPr lang="zh-CN" altLang="en-US" sz="2400" dirty="0">
                <a:solidFill>
                  <a:srgbClr val="FF0000"/>
                </a:solidFill>
              </a:rPr>
              <a:t>写后读</a:t>
            </a:r>
            <a:r>
              <a:rPr lang="zh-CN" altLang="en-US" sz="2400" dirty="0"/>
              <a:t>”（</a:t>
            </a:r>
            <a:r>
              <a:rPr lang="en-US" altLang="zh-CN" sz="2400" dirty="0"/>
              <a:t>RAW</a:t>
            </a:r>
            <a:r>
              <a:rPr lang="zh-CN" altLang="en-US" sz="2400" dirty="0"/>
              <a:t>），本质在于指令执行流程中在读写不同时机二次访问寄存器。</a:t>
            </a:r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6A758A49-BBE2-2AD8-4E34-00AFDB3FF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20" y="2692010"/>
            <a:ext cx="7248159" cy="380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772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A744E-C55B-0007-2BC9-24C31F9A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数据冒险（</a:t>
            </a:r>
            <a:r>
              <a:rPr lang="en-US" altLang="zh-CN" b="1" dirty="0"/>
              <a:t>data hazards</a:t>
            </a:r>
            <a:r>
              <a:rPr lang="zh-CN" altLang="en-US" b="1" dirty="0"/>
              <a:t>）处理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0A1C25-61E4-4A3C-1399-D891EEC64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    更改寄存器的写入时机，可解决部分数据冒险。</a:t>
            </a:r>
          </a:p>
        </p:txBody>
      </p: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61B8F4FE-CB86-1A4E-3EDB-6612545B9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20" y="2692010"/>
            <a:ext cx="7248159" cy="380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58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100B7-1235-45A6-14F7-1D33373E9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数据冒险（</a:t>
            </a:r>
            <a:r>
              <a:rPr lang="en-US" altLang="zh-CN" b="1" dirty="0"/>
              <a:t>data hazards</a:t>
            </a:r>
            <a:r>
              <a:rPr lang="zh-CN" altLang="en-US" b="1" dirty="0"/>
              <a:t>）处理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00F720-8978-A377-2803-CC0D5B775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1440000"/>
            <a:endParaRPr lang="en-US" altLang="zh-CN" dirty="0"/>
          </a:p>
          <a:p>
            <a:pPr marL="1440000"/>
            <a:r>
              <a:rPr lang="zh-CN" altLang="en-US" dirty="0"/>
              <a:t>软件编译（插入空操作</a:t>
            </a:r>
            <a:r>
              <a:rPr lang="en-US" altLang="zh-CN" dirty="0" err="1"/>
              <a:t>nop</a:t>
            </a:r>
            <a:r>
              <a:rPr lang="zh-CN" altLang="en-US" dirty="0"/>
              <a:t>）</a:t>
            </a:r>
            <a:endParaRPr lang="en-US" altLang="zh-CN" dirty="0"/>
          </a:p>
          <a:p>
            <a:pPr marL="1440000"/>
            <a:r>
              <a:rPr lang="zh-CN" altLang="en-US" dirty="0"/>
              <a:t>硬件阻塞（插入气泡</a:t>
            </a:r>
            <a:r>
              <a:rPr lang="en-US" altLang="zh-CN" dirty="0"/>
              <a:t>bubble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1440000"/>
            <a:r>
              <a:rPr lang="zh-CN" altLang="en-US" dirty="0">
                <a:solidFill>
                  <a:srgbClr val="FF0000"/>
                </a:solidFill>
              </a:rPr>
              <a:t>数据转发（</a:t>
            </a:r>
            <a:r>
              <a:rPr lang="en-US" altLang="zh-CN" dirty="0">
                <a:solidFill>
                  <a:srgbClr val="FF0000"/>
                </a:solidFill>
              </a:rPr>
              <a:t>forwarding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792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2B419-FDE5-B2E9-3083-D665F897E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数据转发（</a:t>
            </a:r>
            <a:r>
              <a:rPr lang="en-US" altLang="zh-CN" b="1" dirty="0"/>
              <a:t>forwarding</a:t>
            </a:r>
            <a:r>
              <a:rPr lang="zh-CN" altLang="en-US" b="1" dirty="0"/>
              <a:t>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B2A186-5BD6-7292-0CDF-171D6AD50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07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为实现数据转发，对流水线硬件结构修改如下：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）在流水线结构中新增数据冒险检测单元</a:t>
            </a:r>
            <a:r>
              <a:rPr lang="en-US" altLang="zh-CN" sz="2400" dirty="0" err="1"/>
              <a:t>DetUnit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 （</a:t>
            </a:r>
            <a:r>
              <a:rPr lang="en-US" altLang="zh-CN" sz="2400" dirty="0"/>
              <a:t>2</a:t>
            </a:r>
            <a:r>
              <a:rPr lang="zh-CN" altLang="en-US" sz="2400" dirty="0"/>
              <a:t>）将</a:t>
            </a:r>
            <a:r>
              <a:rPr lang="en-US" altLang="zh-CN" sz="2400" dirty="0"/>
              <a:t>ID</a:t>
            </a:r>
            <a:r>
              <a:rPr lang="zh-CN" altLang="en-US" sz="2400" dirty="0"/>
              <a:t>流水段中的</a:t>
            </a:r>
            <a:r>
              <a:rPr lang="en-US" altLang="zh-CN" sz="2400" dirty="0"/>
              <a:t>Rs</a:t>
            </a:r>
            <a:r>
              <a:rPr lang="zh-CN" altLang="en-US" sz="2400" dirty="0"/>
              <a:t>信号转发至</a:t>
            </a:r>
            <a:r>
              <a:rPr lang="en-US" altLang="zh-CN" sz="2400" dirty="0"/>
              <a:t>Ex</a:t>
            </a:r>
            <a:r>
              <a:rPr lang="zh-CN" altLang="en-US" sz="2400" dirty="0"/>
              <a:t>流水段中，以参与数据冒险条件的检测；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）在</a:t>
            </a:r>
            <a:r>
              <a:rPr lang="en-US" altLang="zh-CN" sz="2400" dirty="0"/>
              <a:t>Ex</a:t>
            </a:r>
            <a:r>
              <a:rPr lang="zh-CN" altLang="en-US" sz="2400" dirty="0"/>
              <a:t>流水段中新增两个</a:t>
            </a:r>
            <a:r>
              <a:rPr lang="en-US" altLang="zh-CN" sz="2400" dirty="0"/>
              <a:t>32</a:t>
            </a:r>
            <a:r>
              <a:rPr lang="zh-CN" altLang="en-US" sz="2400" dirty="0"/>
              <a:t>位四选一多路选择器，分别对</a:t>
            </a:r>
            <a:r>
              <a:rPr lang="en-US" altLang="zh-CN" sz="2400" dirty="0"/>
              <a:t>ALU</a:t>
            </a:r>
            <a:r>
              <a:rPr lang="zh-CN" altLang="en-US" sz="2400" dirty="0"/>
              <a:t>的运算数据进行选通，以完成数据前推通路；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568798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766FA-5614-567B-8D9A-5ACD11D8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数据转发（</a:t>
            </a:r>
            <a:r>
              <a:rPr lang="en-US" altLang="zh-CN" b="1" dirty="0"/>
              <a:t>forwarding</a:t>
            </a:r>
            <a:r>
              <a:rPr lang="zh-CN" altLang="en-US" b="1" dirty="0"/>
              <a:t>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DC5C3C-2ABA-5CCC-F32B-0C4DEAFEB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新增数据通路：</a:t>
            </a:r>
          </a:p>
        </p:txBody>
      </p:sp>
      <p:pic>
        <p:nvPicPr>
          <p:cNvPr id="5" name="图片 4" descr="图示, 示意图&#10;&#10;描述已自动生成">
            <a:extLst>
              <a:ext uri="{FF2B5EF4-FFF2-40B4-BE49-F238E27FC236}">
                <a16:creationId xmlns:a16="http://schemas.microsoft.com/office/drawing/2014/main" id="{D9931008-2E41-50E8-7932-9090F70BE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566" y="2349110"/>
            <a:ext cx="5324867" cy="414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9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766FA-5614-567B-8D9A-5ACD11D8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数据转发（</a:t>
            </a:r>
            <a:r>
              <a:rPr lang="en-US" altLang="zh-CN" b="1" dirty="0"/>
              <a:t>forwarding</a:t>
            </a:r>
            <a:r>
              <a:rPr lang="zh-CN" altLang="en-US" b="1" dirty="0"/>
              <a:t>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DC5C3C-2ABA-5CCC-F32B-0C4DEAFEB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新增数据冒险检测单元：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00B050"/>
              </a:solidFill>
            </a:endParaRPr>
          </a:p>
        </p:txBody>
      </p: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01FFB40C-ED68-A41A-4D97-144B801A2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338" y="2550031"/>
            <a:ext cx="3671324" cy="175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40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4757</TotalTime>
  <Words>880</Words>
  <Application>Microsoft Office PowerPoint</Application>
  <PresentationFormat>全屏显示(4:3)</PresentationFormat>
  <Paragraphs>84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Arial</vt:lpstr>
      <vt:lpstr>Calibri</vt:lpstr>
      <vt:lpstr>Calibri Light</vt:lpstr>
      <vt:lpstr>Office 主题​​</vt:lpstr>
      <vt:lpstr>计算机组成与系统结构II 综合实验</vt:lpstr>
      <vt:lpstr>课程安排</vt:lpstr>
      <vt:lpstr>实验目的与要求</vt:lpstr>
      <vt:lpstr>数据冒险（data hazards）成因</vt:lpstr>
      <vt:lpstr>数据冒险（data hazards）处理</vt:lpstr>
      <vt:lpstr>数据冒险（data hazards）处理</vt:lpstr>
      <vt:lpstr>数据转发（forwarding）</vt:lpstr>
      <vt:lpstr>数据转发（forwarding）</vt:lpstr>
      <vt:lpstr>数据转发（forwarding）</vt:lpstr>
      <vt:lpstr>数据转发（forwarding）</vt:lpstr>
      <vt:lpstr>设计参考</vt:lpstr>
      <vt:lpstr>设计参考</vt:lpstr>
      <vt:lpstr>设计参考</vt:lpstr>
      <vt:lpstr>设计参考</vt:lpstr>
      <vt:lpstr>实验要求</vt:lpstr>
      <vt:lpstr>课后作业</vt:lpstr>
      <vt:lpstr>课后作业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源 米</dc:creator>
  <cp:lastModifiedBy>源 米</cp:lastModifiedBy>
  <cp:revision>217</cp:revision>
  <dcterms:created xsi:type="dcterms:W3CDTF">2024-11-15T12:59:17Z</dcterms:created>
  <dcterms:modified xsi:type="dcterms:W3CDTF">2024-12-03T06:56:51Z</dcterms:modified>
</cp:coreProperties>
</file>