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93" r:id="rId5"/>
    <p:sldId id="294" r:id="rId6"/>
    <p:sldId id="306" r:id="rId7"/>
    <p:sldId id="301" r:id="rId8"/>
    <p:sldId id="309" r:id="rId9"/>
    <p:sldId id="310" r:id="rId10"/>
    <p:sldId id="31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8A915-8435-4482-8F0C-E2357BFD3647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8581F-286A-4A8E-82AA-2EA9D3EE8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0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8581F-286A-4A8E-82AA-2EA9D3EE8D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78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8581F-286A-4A8E-82AA-2EA9D3EE8D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86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5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1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5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85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80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0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6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71A1-920A-4FAB-ADF5-C6A53AE99465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3141-6551-413D-BEE3-04BA97891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7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71A1-920A-4FAB-ADF5-C6A53AE99465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93141-6551-413D-BEE3-04BA97891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44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ED5B8-598C-2225-141B-BE796372AD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计算机组成与系统结构</a:t>
            </a:r>
            <a:r>
              <a:rPr lang="en-US" altLang="zh-CN" b="1" dirty="0"/>
              <a:t>II</a:t>
            </a:r>
            <a:br>
              <a:rPr lang="en-US" altLang="zh-CN" b="1" dirty="0"/>
            </a:br>
            <a:r>
              <a:rPr lang="zh-CN" altLang="en-US" b="1" dirty="0"/>
              <a:t>综合实验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67E98-AD0B-7C9B-6B09-E94E06FF0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实验</a:t>
            </a:r>
            <a:r>
              <a:rPr lang="en-US" altLang="zh-CN" dirty="0"/>
              <a:t>5 </a:t>
            </a:r>
            <a:r>
              <a:rPr lang="zh-CN" altLang="en-US" dirty="0"/>
              <a:t>流水线冒险及处理</a:t>
            </a:r>
            <a:r>
              <a:rPr lang="en-US" altLang="zh-CN" dirty="0"/>
              <a:t>-</a:t>
            </a:r>
            <a:r>
              <a:rPr lang="zh-CN" altLang="en-US" dirty="0"/>
              <a:t>控制冒险</a:t>
            </a:r>
          </a:p>
        </p:txBody>
      </p:sp>
    </p:spTree>
    <p:extLst>
      <p:ext uri="{BB962C8B-B14F-4D97-AF65-F5344CB8AC3E}">
        <p14:creationId xmlns:p14="http://schemas.microsoft.com/office/powerpoint/2010/main" val="266492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3EE38-1C47-56A3-F7A9-810306E1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实验要求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20A31-817D-F46E-E671-C4FB05867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在实验四解决数据冒险问题的流水线结构基础上，修改硬件结构，解决指令流水线当中的控制冒险问题，并用指令序列仿真验证。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20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75AB5-CE67-9381-B82E-77C0A4D4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7CBDD-8767-680A-5CEC-8E5A133CE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     </a:t>
            </a:r>
          </a:p>
          <a:p>
            <a:pPr marL="0" indent="0">
              <a:buNone/>
            </a:pPr>
            <a:r>
              <a:rPr lang="en-US" altLang="zh-CN" sz="2800" dirty="0"/>
              <a:t>    1. ALU</a:t>
            </a:r>
            <a:r>
              <a:rPr lang="zh-CN" altLang="en-US" sz="2800" dirty="0"/>
              <a:t>实现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2. </a:t>
            </a:r>
            <a:r>
              <a:rPr lang="zh-CN" altLang="en-US" sz="2800" dirty="0"/>
              <a:t>单周期处理器设计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3. </a:t>
            </a:r>
            <a:r>
              <a:rPr lang="zh-CN" altLang="en-US" sz="2800" dirty="0"/>
              <a:t>流水线处理器设计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4. </a:t>
            </a:r>
            <a:r>
              <a:rPr lang="zh-CN" altLang="en-US" sz="2800" dirty="0"/>
              <a:t>流水线冒险及处理</a:t>
            </a:r>
            <a:r>
              <a:rPr lang="en-US" altLang="zh-CN" sz="2800" dirty="0"/>
              <a:t>——</a:t>
            </a:r>
            <a:r>
              <a:rPr lang="zh-CN" altLang="en-US" sz="2800" dirty="0"/>
              <a:t>数据冒险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5. </a:t>
            </a:r>
            <a:r>
              <a:rPr lang="zh-CN" altLang="en-US" sz="2800" dirty="0">
                <a:solidFill>
                  <a:srgbClr val="FF0000"/>
                </a:solidFill>
              </a:rPr>
              <a:t>流水线冒险及处理</a:t>
            </a:r>
            <a:r>
              <a:rPr lang="en-US" altLang="zh-CN" sz="2800" dirty="0">
                <a:solidFill>
                  <a:srgbClr val="FF0000"/>
                </a:solidFill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</a:rPr>
              <a:t>控制冒险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04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62350-64C1-9AC1-07AF-1B8E24C4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实验目的与要求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55A12-F932-94D6-BF89-2E659EDC8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zh-CN" altLang="en-US" sz="2800" b="1" dirty="0"/>
              <a:t>实验目的：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理解指令流水线中控制冒险问题的成因；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掌握控制冒险问题的处理方法；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zh-CN" altLang="en-US" sz="2800" b="1" dirty="0"/>
              <a:t>实验要求：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对指令流水线结构进行修改，解决控制冒险问题；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设计含有控制冒险的指令序列对</a:t>
            </a:r>
            <a:r>
              <a:rPr lang="en-US" altLang="zh-CN" sz="2400" dirty="0"/>
              <a:t>CPU</a:t>
            </a:r>
            <a:r>
              <a:rPr lang="zh-CN" altLang="en-US" sz="2400" dirty="0"/>
              <a:t>进行仿真验证；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4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A744E-C55B-0007-2BC9-24C31F9A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控制冒险成因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A1C25-61E4-4A3C-1399-D891EEC64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    控制冒险成因在于分支指令会改变指令的执行顺序，紧跟分支指令进入流水线的指令执行将造成预料之外的结果。</a:t>
            </a:r>
          </a:p>
        </p:txBody>
      </p:sp>
      <p:pic>
        <p:nvPicPr>
          <p:cNvPr id="8" name="图片 7" descr="图示, 表格&#10;&#10;描述已自动生成">
            <a:extLst>
              <a:ext uri="{FF2B5EF4-FFF2-40B4-BE49-F238E27FC236}">
                <a16:creationId xmlns:a16="http://schemas.microsoft.com/office/drawing/2014/main" id="{30BD46FD-F4CC-37A9-1D37-4E650C40F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663816"/>
            <a:ext cx="7315215" cy="3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7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100B7-1235-45A6-14F7-1D33373E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控制冒险处理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0F720-8978-A377-2803-CC0D5B775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1440000"/>
            <a:endParaRPr lang="en-US" altLang="zh-CN" dirty="0"/>
          </a:p>
          <a:p>
            <a:pPr marL="1440000"/>
            <a:r>
              <a:rPr lang="zh-CN" altLang="en-US" dirty="0">
                <a:solidFill>
                  <a:srgbClr val="FF0000"/>
                </a:solidFill>
              </a:rPr>
              <a:t>简单预测</a:t>
            </a:r>
            <a:endParaRPr lang="en-US" altLang="zh-CN" dirty="0">
              <a:solidFill>
                <a:srgbClr val="FF0000"/>
              </a:solidFill>
            </a:endParaRPr>
          </a:p>
          <a:p>
            <a:pPr marL="1440000"/>
            <a:r>
              <a:rPr lang="zh-CN" altLang="en-US" dirty="0"/>
              <a:t>动态预测</a:t>
            </a:r>
            <a:endParaRPr lang="en-US" altLang="zh-CN" dirty="0"/>
          </a:p>
          <a:p>
            <a:pPr marL="1440000"/>
            <a:r>
              <a:rPr lang="zh-CN" altLang="en-US" dirty="0"/>
              <a:t>延迟分支（编译优化）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679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2B419-FDE5-B2E9-3083-D665F897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简单预测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2A186-5BD6-7292-0CDF-171D6AD5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07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核心思想：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对于条件分支指令（</a:t>
            </a:r>
            <a:r>
              <a:rPr lang="en-US" altLang="zh-CN" sz="2400" dirty="0" err="1"/>
              <a:t>beq</a:t>
            </a:r>
            <a:r>
              <a:rPr lang="zh-CN" altLang="en-US" sz="2400" dirty="0"/>
              <a:t>）的执行，总将其视作分支条件不满足，允许后续指令序列按顺序进入流水线，等待分支条件生成后，若分支条件不满足则正常执行，若分支条件满足则将分支指令进入流水线的指令“无效化”，转移至分支地址重新取指执行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对于无条件分支指令（</a:t>
            </a:r>
            <a:r>
              <a:rPr lang="en-US" altLang="zh-CN" sz="2400" dirty="0"/>
              <a:t>j</a:t>
            </a:r>
            <a:r>
              <a:rPr lang="zh-CN" altLang="en-US" sz="2400" dirty="0"/>
              <a:t>）的执行，可以视作进行阻塞流水线操作，与</a:t>
            </a:r>
            <a:r>
              <a:rPr lang="en-US" altLang="zh-CN" sz="2400" dirty="0"/>
              <a:t>load-use</a:t>
            </a:r>
            <a:r>
              <a:rPr lang="zh-CN" altLang="en-US" sz="2400" dirty="0"/>
              <a:t>数据冒险的处理方式类似。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6879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2B419-FDE5-B2E9-3083-D665F897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设计参考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2A186-5BD6-7292-0CDF-171D6AD5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07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    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Mem</a:t>
            </a:r>
            <a:r>
              <a:rPr lang="zh-CN" altLang="en-US" sz="2400" dirty="0"/>
              <a:t>流水段生成的分支指令判断信号</a:t>
            </a:r>
            <a:r>
              <a:rPr lang="en-US" altLang="zh-CN" sz="2400" dirty="0" err="1"/>
              <a:t>M_PCSrc</a:t>
            </a:r>
            <a:r>
              <a:rPr lang="zh-CN" altLang="en-US" sz="2400" dirty="0"/>
              <a:t>信号流转至</a:t>
            </a:r>
            <a:r>
              <a:rPr lang="en-US" altLang="zh-CN" sz="2400" dirty="0" err="1"/>
              <a:t>Wr</a:t>
            </a:r>
            <a:r>
              <a:rPr lang="zh-CN" altLang="en-US" sz="2400" dirty="0"/>
              <a:t>流水段</a:t>
            </a:r>
            <a:r>
              <a:rPr lang="en-US" altLang="zh-CN" sz="2400" dirty="0" err="1"/>
              <a:t>W_PCSrc</a:t>
            </a:r>
            <a:r>
              <a:rPr lang="zh-CN" altLang="en-US" sz="2400" dirty="0"/>
              <a:t>，利用这两个信号进行流水线阻塞条件的判定。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（</a:t>
            </a:r>
            <a:r>
              <a:rPr lang="en-US" altLang="zh-CN" sz="2400" dirty="0"/>
              <a:t>2</a:t>
            </a:r>
            <a:r>
              <a:rPr lang="zh-CN" altLang="en-US" sz="2400" dirty="0"/>
              <a:t>）流水线寄存器</a:t>
            </a:r>
            <a:r>
              <a:rPr lang="en-US" altLang="zh-CN" sz="2400" dirty="0" err="1"/>
              <a:t>Ex_Mem</a:t>
            </a:r>
            <a:r>
              <a:rPr lang="zh-CN" altLang="en-US" sz="2400" dirty="0"/>
              <a:t>添加清零信号</a:t>
            </a:r>
            <a:r>
              <a:rPr lang="en-US" altLang="zh-CN" sz="2400" dirty="0" err="1"/>
              <a:t>Clrn</a:t>
            </a:r>
            <a:r>
              <a:rPr lang="zh-CN" altLang="en-US" sz="2400" dirty="0"/>
              <a:t>，其控制逻辑与</a:t>
            </a:r>
            <a:r>
              <a:rPr lang="en-US" altLang="zh-CN" sz="2400" dirty="0"/>
              <a:t>load-use</a:t>
            </a:r>
            <a:r>
              <a:rPr lang="zh-CN" altLang="en-US" sz="2400" dirty="0"/>
              <a:t>数据冒险问题解决过程中，在流水线寄存器</a:t>
            </a:r>
            <a:r>
              <a:rPr lang="en-US" altLang="zh-CN" sz="2400" dirty="0" err="1"/>
              <a:t>ID_Ex</a:t>
            </a:r>
            <a:r>
              <a:rPr lang="zh-CN" altLang="en-US" sz="2400" dirty="0"/>
              <a:t>中添加的清零信号相同，当清零信号有效时，对流水线寄存器中的控制信号进行清零。</a:t>
            </a:r>
          </a:p>
        </p:txBody>
      </p:sp>
    </p:spTree>
    <p:extLst>
      <p:ext uri="{BB962C8B-B14F-4D97-AF65-F5344CB8AC3E}">
        <p14:creationId xmlns:p14="http://schemas.microsoft.com/office/powerpoint/2010/main" val="7193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A010A-0066-3A8F-1C0C-35C51295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设计参考</a:t>
            </a:r>
            <a:endParaRPr lang="zh-CN" altLang="en-US" dirty="0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B640FBDD-5D5D-67AB-CAC8-D77A096A5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1" y="2000247"/>
            <a:ext cx="8115317" cy="285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8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5FB15-416D-5B63-50FE-CC2BE838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设计参考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FB836-7118-156C-000F-CCBAE5A79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控制冒险处理逻辑：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a. </a:t>
            </a:r>
            <a:r>
              <a:rPr lang="en-US" altLang="zh-CN" sz="2400" dirty="0" err="1"/>
              <a:t>M_PCSrc</a:t>
            </a:r>
            <a:r>
              <a:rPr lang="zh-CN" altLang="en-US" sz="2400" dirty="0"/>
              <a:t>信号有效表明当前在</a:t>
            </a:r>
            <a:r>
              <a:rPr lang="en-US" altLang="zh-CN" sz="2400" dirty="0"/>
              <a:t>Mem</a:t>
            </a:r>
            <a:r>
              <a:rPr lang="zh-CN" altLang="en-US" sz="2400" dirty="0"/>
              <a:t>流水段的指令是一条分支指令，下一条指令应从分支地址处开始执行，</a:t>
            </a:r>
            <a:r>
              <a:rPr lang="en-US" altLang="zh-CN" sz="2400" dirty="0" err="1"/>
              <a:t>W_PCSrc</a:t>
            </a:r>
            <a:r>
              <a:rPr lang="zh-CN" altLang="en-US" sz="2400" dirty="0"/>
              <a:t>信号同理；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b. </a:t>
            </a:r>
            <a:r>
              <a:rPr lang="zh-CN" altLang="en-US" sz="2400" dirty="0"/>
              <a:t>由于指令流水线结构中分支地址条件及分支地址回传都是在</a:t>
            </a:r>
            <a:r>
              <a:rPr lang="en-US" altLang="zh-CN" sz="2400" dirty="0"/>
              <a:t>Mem</a:t>
            </a:r>
            <a:r>
              <a:rPr lang="zh-CN" altLang="en-US" sz="2400" dirty="0"/>
              <a:t>流水段进行的，此时若分支指令后的下一条指令进行跳转，则需要将分支指令后进入流水线的指令无效化，即在</a:t>
            </a:r>
            <a:r>
              <a:rPr lang="en-US" altLang="zh-CN" sz="2400" dirty="0"/>
              <a:t>IF</a:t>
            </a:r>
            <a:r>
              <a:rPr lang="zh-CN" altLang="en-US" sz="2400" dirty="0"/>
              <a:t>、</a:t>
            </a:r>
            <a:r>
              <a:rPr lang="en-US" altLang="zh-CN" sz="2400" dirty="0"/>
              <a:t>ID</a:t>
            </a:r>
            <a:r>
              <a:rPr lang="zh-CN" altLang="en-US" sz="2400" dirty="0"/>
              <a:t>、</a:t>
            </a:r>
            <a:r>
              <a:rPr lang="en-US" altLang="zh-CN" sz="2400" dirty="0"/>
              <a:t>Ex</a:t>
            </a:r>
            <a:r>
              <a:rPr lang="zh-CN" altLang="en-US" sz="2400" dirty="0"/>
              <a:t>流水段中的指令；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c. </a:t>
            </a:r>
            <a:r>
              <a:rPr lang="zh-CN" altLang="en-US" sz="2400" dirty="0"/>
              <a:t>使用</a:t>
            </a:r>
            <a:r>
              <a:rPr lang="en-US" altLang="zh-CN" sz="2400" dirty="0" err="1"/>
              <a:t>M_PCSrc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W_PCSrc</a:t>
            </a:r>
            <a:r>
              <a:rPr lang="zh-CN" altLang="en-US" sz="2400" dirty="0"/>
              <a:t>信号控制流水线寄存器的</a:t>
            </a:r>
            <a:r>
              <a:rPr lang="en-US" altLang="zh-CN" sz="2400" dirty="0" err="1"/>
              <a:t>Clrn</a:t>
            </a:r>
            <a:r>
              <a:rPr lang="zh-CN" altLang="en-US" sz="2400" dirty="0"/>
              <a:t>端口，能够达到在两个时钟周期内无效化位于</a:t>
            </a:r>
            <a:r>
              <a:rPr lang="en-US" altLang="zh-CN" sz="2400" dirty="0"/>
              <a:t>IF</a:t>
            </a:r>
            <a:r>
              <a:rPr lang="zh-CN" altLang="en-US" sz="2400" dirty="0"/>
              <a:t>、</a:t>
            </a:r>
            <a:r>
              <a:rPr lang="en-US" altLang="zh-CN" sz="2400" dirty="0"/>
              <a:t>ID</a:t>
            </a:r>
            <a:r>
              <a:rPr lang="zh-CN" altLang="en-US" sz="2400" dirty="0"/>
              <a:t>、</a:t>
            </a:r>
            <a:r>
              <a:rPr lang="en-US" altLang="zh-CN" sz="2400" dirty="0"/>
              <a:t>Ex</a:t>
            </a:r>
            <a:r>
              <a:rPr lang="zh-CN" altLang="en-US" sz="2400" dirty="0"/>
              <a:t>流水段的三条指令的目的，即消除了控制冒险。</a:t>
            </a:r>
          </a:p>
        </p:txBody>
      </p:sp>
    </p:spTree>
    <p:extLst>
      <p:ext uri="{BB962C8B-B14F-4D97-AF65-F5344CB8AC3E}">
        <p14:creationId xmlns:p14="http://schemas.microsoft.com/office/powerpoint/2010/main" val="63723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5290</TotalTime>
  <Words>550</Words>
  <Application>Microsoft Office PowerPoint</Application>
  <PresentationFormat>全屏显示(4:3)</PresentationFormat>
  <Paragraphs>44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Office 主题​​</vt:lpstr>
      <vt:lpstr>计算机组成与系统结构II 综合实验</vt:lpstr>
      <vt:lpstr>课程安排</vt:lpstr>
      <vt:lpstr>实验目的与要求</vt:lpstr>
      <vt:lpstr>控制冒险成因</vt:lpstr>
      <vt:lpstr>控制冒险处理</vt:lpstr>
      <vt:lpstr>简单预测</vt:lpstr>
      <vt:lpstr>设计参考</vt:lpstr>
      <vt:lpstr>设计参考</vt:lpstr>
      <vt:lpstr>设计参考</vt:lpstr>
      <vt:lpstr>实验要求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源 米</dc:creator>
  <cp:lastModifiedBy>源 米</cp:lastModifiedBy>
  <cp:revision>247</cp:revision>
  <dcterms:created xsi:type="dcterms:W3CDTF">2024-11-15T12:59:17Z</dcterms:created>
  <dcterms:modified xsi:type="dcterms:W3CDTF">2024-12-05T07:15:39Z</dcterms:modified>
</cp:coreProperties>
</file>