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B28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97F2D-DAC8-C6E3-70F4-AA362A0D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9829A-1C5F-9146-4AC8-9C4D4F99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E28EC-4BAD-6AF6-61D6-9BDF3F6E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CCA2F-0A27-03A7-DC05-9E547078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84061-CC40-4B36-8F75-69BAE67C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3D34B-1C6F-56A8-F9F4-38FC4F2B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67D66-1BC3-3C68-C7F1-AB5E50808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DE28B-8253-FD48-400C-5275632F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5E052-B17A-0AB4-B0B0-94EC035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CD949-3F3A-2B0A-CDEB-48A6FFD8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9926E-0560-865F-A478-C7C2759A8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B0824-AA7B-C879-90AA-1BCD0384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15B6D-0CF1-E7D3-364E-AC373126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BE488-6B07-00CF-310D-861CC4E6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404A7-45D9-17BF-23B3-B7E1C235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9E0D2-5C3E-DCA8-3C9D-87A4619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90D90-E815-8CDF-E00A-04E9D8DC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5AD2-0D06-ACA2-D267-B5A12DD8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22AE5-26BE-2619-3BDE-7C6186A6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77F5-D69B-61F0-5F01-F19D112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9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BBF8B-C146-97C7-0B16-C62FEEF4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B0BAF-F533-BAE1-4CA7-7CDFD05E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4612D-B9BD-5CB9-78F0-2AF21971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65D9E-5550-0BBC-A4E1-F93608D6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389F2-701B-532A-F021-F35D2B31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8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B8BA2-DDEB-7CE1-AFBB-BA18DE10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39A43-1C7E-7818-B150-C6CCF464E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77E98-017A-4960-0B2B-F6B01EDAE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DF8C6-01C9-2EF7-5066-4133316C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EE960-801E-8512-CDAA-9650F706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509B4-43AA-CCAB-2172-37E8F700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2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54EC7-FB85-87AB-FDFE-2EF10FB7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5B37A-2045-6F57-009A-F7E100ED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039E6-B559-EAB1-04AE-6F79E27C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B7F1E-D9D7-46A1-2AC6-D4F5DA1E9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939D6-0DD0-2B59-2AC9-81AAA92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77F4C2-14BA-6C44-DC67-E282297F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0CE411-FFE6-D429-5AE0-9155F5F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94C1F-2127-637B-8AC7-ED4AF9E1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13D2-7196-C00A-D62F-96F2FC94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8BF284-D419-CC04-12A1-E4BE592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C53E6B-044F-822A-FC0E-1E79276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CCCB6-BEA0-379B-F228-9C9FB6A9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8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D105F-01D1-1F71-2238-1F38DB5E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66DEC-B793-E34F-F84A-0838BBC7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934C6-9E6D-54ED-7810-43676DE9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0F70-2B96-C1F6-C57F-52158DD9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F94C-941A-F2B5-436E-DE49B272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928E7-E798-1672-C109-5BA8727B5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DBC82-E2FF-08FD-C43C-98116498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E2DA5-B478-8B09-676A-BFF79250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12559-0F68-046E-5887-7DDF3554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41270-38B2-CD9B-6664-9F99F5D1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1D994-C624-6A3E-2C38-12C933547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FF4DE-7900-3D80-B4BF-7ADBA225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0CA94-E3E8-2075-8891-1C0870CE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235B8-0390-5EED-191A-4511B87B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9E3D2-7AE5-B83E-0821-606CB70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EFDCE4-3DE0-D781-3F3C-AAA8A9EF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24389-9B06-10C9-47D0-D35D751F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91078-7779-02D0-37B7-ADF6F3149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43A9F-84D9-4A87-BD7C-9D2D4C8E389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5B54D-9FEF-22A9-FA2D-779EA990B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9BC4C-C761-4EF1-DD44-72051E2A9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FAAA-9BC5-4D8E-9EB4-7CDD5F6248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7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1AE3-F444-C8D1-1428-C2445D96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985" y="1130178"/>
            <a:ext cx="10074030" cy="2387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Verilog HDL </a:t>
            </a:r>
            <a:r>
              <a:rPr lang="zh-CN" altLang="en-US" b="1" dirty="0"/>
              <a:t>语法简介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B8A392-AE72-644C-D9EE-ED7E8FD32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0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1. </a:t>
            </a:r>
            <a:r>
              <a:rPr lang="zh-CN" altLang="en-US" b="1" dirty="0">
                <a:solidFill>
                  <a:srgbClr val="FFC000"/>
                </a:solidFill>
              </a:rPr>
              <a:t>运算符及表达式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D85157-918C-2280-C822-F689EE4AE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84951"/>
              </p:ext>
            </p:extLst>
          </p:nvPr>
        </p:nvGraphicFramePr>
        <p:xfrm>
          <a:off x="2586000" y="2720405"/>
          <a:ext cx="7020000" cy="34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81676744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56754548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43652961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!,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~;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取反操作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高优先级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8843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+, -, *, /, %;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算数运算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487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&lt;&lt;, &gt;&gt;;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移位运算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843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&lt;, &lt;=, &gt;, &gt;=;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8017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==, !=;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等式运算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9817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&amp;, |, ^;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44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&amp;&amp;, ||;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5427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? :;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条件运算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低优先级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95921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52FD95C7-3CE6-8E23-0100-F451829C715E}"/>
              </a:ext>
            </a:extLst>
          </p:cNvPr>
          <p:cNvSpPr/>
          <p:nvPr/>
        </p:nvSpPr>
        <p:spPr>
          <a:xfrm rot="5400000">
            <a:off x="6649117" y="4262584"/>
            <a:ext cx="2447636" cy="3694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    拼接运算符（</a:t>
            </a:r>
            <a:r>
              <a:rPr lang="en-US" altLang="zh-CN" sz="2000" b="1" dirty="0"/>
              <a:t>{ }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用来进行数据拼接，可将不同数据的不同字段拼接在一起。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{a[7:4], b[3:0]};	//</a:t>
            </a:r>
            <a:r>
              <a:rPr lang="zh-CN" altLang="en-US" sz="2000" dirty="0"/>
              <a:t>拼接一个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位数据，高</a:t>
            </a:r>
            <a:r>
              <a:rPr lang="en-US" altLang="zh-CN" sz="2000" dirty="0"/>
              <a:t>4</a:t>
            </a:r>
            <a:r>
              <a:rPr lang="zh-CN" altLang="en-US" sz="2000" dirty="0"/>
              <a:t>位为数据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7-4</a:t>
            </a:r>
            <a:r>
              <a:rPr lang="zh-CN" altLang="en-US" sz="2000" dirty="0"/>
              <a:t>位，低</a:t>
            </a:r>
            <a:r>
              <a:rPr lang="en-US" altLang="zh-CN" sz="2000" dirty="0"/>
              <a:t>4</a:t>
            </a:r>
            <a:r>
              <a:rPr lang="zh-CN" altLang="en-US" sz="2000" dirty="0"/>
              <a:t>位为数据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3-0</a:t>
            </a:r>
            <a:r>
              <a:rPr lang="zh-CN" altLang="en-US" sz="2000" dirty="0"/>
              <a:t>位；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{b,</a:t>
            </a:r>
            <a:r>
              <a:rPr lang="zh-CN" altLang="en-US" sz="2000" dirty="0"/>
              <a:t> </a:t>
            </a:r>
            <a:r>
              <a:rPr lang="en-US" altLang="zh-CN" sz="2000" dirty="0"/>
              <a:t>{3{a, b}}};      //</a:t>
            </a:r>
            <a:r>
              <a:rPr lang="zh-CN" altLang="en-US" sz="2000" dirty="0"/>
              <a:t>该数据等价为</a:t>
            </a:r>
            <a:r>
              <a:rPr lang="en-US" altLang="zh-CN" sz="2000" dirty="0"/>
              <a:t>{b, a, b, a, b, a, b}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    缩减运算符（位运算符的单目形式）</a:t>
            </a:r>
            <a:endParaRPr lang="en-US" altLang="zh-CN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如：</a:t>
            </a:r>
            <a:r>
              <a:rPr lang="en-US" altLang="zh-CN" sz="2000" dirty="0"/>
              <a:t>reg [3:0]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reg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B = |A;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等价于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B = A[3] | A[2] | A[1] | A[0];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98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2. assign</a:t>
            </a:r>
            <a:r>
              <a:rPr lang="zh-CN" altLang="en-US" b="1" dirty="0">
                <a:solidFill>
                  <a:srgbClr val="FFC000"/>
                </a:solidFill>
              </a:rPr>
              <a:t>（连续赋值语句）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）一般使用方法为后接表达式，如下所示：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assign C = A &amp; B;		//</a:t>
            </a:r>
            <a:r>
              <a:rPr lang="zh-CN" altLang="en-US" sz="2000" dirty="0"/>
              <a:t>将</a:t>
            </a:r>
            <a:r>
              <a:rPr lang="en-US" altLang="zh-CN" sz="2000" dirty="0"/>
              <a:t>A &amp; B</a:t>
            </a:r>
            <a:r>
              <a:rPr lang="zh-CN" altLang="en-US" sz="2000" dirty="0"/>
              <a:t>的值赋值给</a:t>
            </a:r>
            <a:r>
              <a:rPr lang="en-US" altLang="zh-CN" sz="2000" dirty="0"/>
              <a:t>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）常用来描述组合逻辑电路；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（</a:t>
            </a:r>
            <a:r>
              <a:rPr lang="en-US" altLang="zh-CN" sz="2000" dirty="0"/>
              <a:t>3</a:t>
            </a:r>
            <a:r>
              <a:rPr lang="zh-CN" altLang="en-US" sz="2000" dirty="0"/>
              <a:t>）表达式中被赋值变量须为</a:t>
            </a:r>
            <a:r>
              <a:rPr lang="en-US" altLang="zh-CN" sz="2000" dirty="0"/>
              <a:t>wire</a:t>
            </a:r>
            <a:r>
              <a:rPr lang="zh-CN" altLang="en-US" sz="2000" dirty="0"/>
              <a:t>类型。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5818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3. always</a:t>
            </a:r>
            <a:r>
              <a:rPr lang="zh-CN" altLang="en-US" b="1" dirty="0">
                <a:solidFill>
                  <a:srgbClr val="FFC000"/>
                </a:solidFill>
              </a:rPr>
              <a:t>块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）语句格式如下：</a:t>
            </a:r>
            <a:r>
              <a:rPr lang="en-US" altLang="zh-CN" sz="2000" dirty="0"/>
              <a:t>always &lt;</a:t>
            </a:r>
            <a:r>
              <a:rPr lang="zh-CN" altLang="en-US" sz="2000" dirty="0"/>
              <a:t>时序控制</a:t>
            </a:r>
            <a:r>
              <a:rPr lang="en-US" altLang="zh-CN" sz="2000" dirty="0"/>
              <a:t>&gt; &lt;</a:t>
            </a:r>
            <a:r>
              <a:rPr lang="zh-CN" altLang="en-US" sz="2000" dirty="0"/>
              <a:t>语句</a:t>
            </a:r>
            <a:r>
              <a:rPr lang="en-US" altLang="zh-CN" sz="20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    在执行过程中对“时序控制”语句进行监测，若条件成立，则执行语句；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（</a:t>
            </a:r>
            <a:r>
              <a:rPr lang="en-US" altLang="zh-CN" sz="2000" dirty="0"/>
              <a:t>2</a:t>
            </a:r>
            <a:r>
              <a:rPr lang="zh-CN" altLang="en-US" sz="2000" dirty="0"/>
              <a:t>）时序控制语句既可以采用电平检测，也可以采用沿检测，但在同一</a:t>
            </a:r>
            <a:r>
              <a:rPr lang="en-US" altLang="zh-CN" sz="2000" dirty="0"/>
              <a:t>always</a:t>
            </a:r>
            <a:r>
              <a:rPr lang="zh-CN" altLang="en-US" sz="2000" dirty="0"/>
              <a:t>块内两种检测方式不可混用，如：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always @ (A, B)		//</a:t>
            </a:r>
            <a:r>
              <a:rPr lang="zh-CN" altLang="en-US" sz="2000" dirty="0"/>
              <a:t>检测条件为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两个变量，当其发生改变时触发语句；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always @ 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A or </a:t>
            </a:r>
            <a:r>
              <a:rPr lang="en-US" altLang="zh-CN" sz="2000" dirty="0" err="1"/>
              <a:t>negedge</a:t>
            </a:r>
            <a:r>
              <a:rPr lang="en-US" altLang="zh-CN" sz="2000" dirty="0"/>
              <a:t> B)	//</a:t>
            </a:r>
            <a:r>
              <a:rPr lang="en-US" altLang="zh-CN" sz="2000" dirty="0" err="1"/>
              <a:t>posedge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negedge</a:t>
            </a:r>
            <a:r>
              <a:rPr lang="zh-CN" altLang="en-US" sz="2000" dirty="0"/>
              <a:t>为沿触发条件关键字，表示当检测到</a:t>
            </a:r>
            <a:r>
              <a:rPr lang="en-US" altLang="zh-CN" sz="2000" dirty="0"/>
              <a:t>A</a:t>
            </a:r>
            <a:r>
              <a:rPr lang="zh-CN" altLang="en-US" sz="2000" dirty="0"/>
              <a:t>信号的上升沿或</a:t>
            </a:r>
            <a:r>
              <a:rPr lang="en-US" altLang="zh-CN" sz="2000" dirty="0"/>
              <a:t>B</a:t>
            </a:r>
            <a:r>
              <a:rPr lang="zh-CN" altLang="en-US" sz="2000" dirty="0"/>
              <a:t>信号的下降沿时触发语句；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8160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（</a:t>
            </a:r>
            <a:r>
              <a:rPr lang="en-US" altLang="zh-CN" sz="2000" dirty="0"/>
              <a:t>3</a:t>
            </a:r>
            <a:r>
              <a:rPr lang="zh-CN" altLang="en-US" sz="2000" dirty="0"/>
              <a:t>）多用于时序逻辑电路的设计，</a:t>
            </a:r>
            <a:r>
              <a:rPr lang="en-US" altLang="zh-CN" sz="2000" dirty="0"/>
              <a:t>always</a:t>
            </a:r>
            <a:r>
              <a:rPr lang="zh-CN" altLang="en-US" sz="2000" dirty="0"/>
              <a:t>块语句中被赋值的变量须定义为</a:t>
            </a:r>
            <a:r>
              <a:rPr lang="en-US" altLang="zh-CN" sz="2000" dirty="0"/>
              <a:t>reg</a:t>
            </a:r>
            <a:r>
              <a:rPr lang="zh-CN" altLang="en-US" sz="2000" dirty="0"/>
              <a:t>类型。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（</a:t>
            </a:r>
            <a:r>
              <a:rPr lang="en-US" altLang="zh-CN" sz="2000" dirty="0"/>
              <a:t>4</a:t>
            </a:r>
            <a:r>
              <a:rPr lang="zh-CN" altLang="en-US" sz="2000" dirty="0"/>
              <a:t>）当缺省时序控制列表时，</a:t>
            </a:r>
            <a:r>
              <a:rPr lang="en-US" altLang="zh-CN" sz="2000" dirty="0"/>
              <a:t>always</a:t>
            </a:r>
            <a:r>
              <a:rPr lang="zh-CN" altLang="en-US" sz="2000" dirty="0"/>
              <a:t>块语句被视作无限执行，不恰当的使用会产生死锁使设计无法综合，在时序逻辑电路的仿真文件中，可以采用此种方式生成时钟信号，如：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always #50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 = ~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;	//</a:t>
            </a:r>
            <a:r>
              <a:rPr lang="zh-CN" altLang="en-US" sz="2000" dirty="0"/>
              <a:t>每过</a:t>
            </a:r>
            <a:r>
              <a:rPr lang="en-US" altLang="zh-CN" sz="2000" dirty="0"/>
              <a:t>50</a:t>
            </a:r>
            <a:r>
              <a:rPr lang="zh-CN" altLang="en-US" sz="2000" dirty="0"/>
              <a:t>个时间单位使</a:t>
            </a:r>
            <a:r>
              <a:rPr lang="en-US" altLang="zh-CN" sz="2000" dirty="0" err="1"/>
              <a:t>Clk</a:t>
            </a:r>
            <a:r>
              <a:rPr lang="zh-CN" altLang="en-US" sz="2000" dirty="0"/>
              <a:t>信号翻转一次，可视作生成了一个周期为</a:t>
            </a:r>
            <a:r>
              <a:rPr lang="en-US" altLang="zh-CN" sz="2000" dirty="0"/>
              <a:t>100</a:t>
            </a:r>
            <a:r>
              <a:rPr lang="zh-CN" altLang="en-US" sz="2000" dirty="0"/>
              <a:t>个时间单位的时钟信号；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（</a:t>
            </a:r>
            <a:r>
              <a:rPr lang="en-US" altLang="zh-CN" sz="2000" dirty="0"/>
              <a:t>5</a:t>
            </a:r>
            <a:r>
              <a:rPr lang="zh-CN" altLang="en-US" sz="2000" dirty="0"/>
              <a:t>）非阻塞（</a:t>
            </a:r>
            <a:r>
              <a:rPr lang="en-US" altLang="zh-CN" sz="2000" dirty="0" err="1"/>
              <a:t>Non_Blocking</a:t>
            </a:r>
            <a:r>
              <a:rPr lang="zh-CN" altLang="en-US" sz="2000" dirty="0"/>
              <a:t>）赋值（“</a:t>
            </a:r>
            <a:r>
              <a:rPr lang="en-US" altLang="zh-CN" sz="2000" dirty="0"/>
              <a:t>&lt;=</a:t>
            </a:r>
            <a:r>
              <a:rPr lang="zh-CN" altLang="en-US" sz="2000" dirty="0"/>
              <a:t>”）与阻塞（</a:t>
            </a:r>
            <a:r>
              <a:rPr lang="en-US" altLang="zh-CN" sz="2000" dirty="0"/>
              <a:t>Blocking</a:t>
            </a:r>
            <a:r>
              <a:rPr lang="zh-CN" altLang="en-US" sz="2000" dirty="0"/>
              <a:t>）赋值（“</a:t>
            </a:r>
            <a:r>
              <a:rPr lang="en-US" altLang="zh-CN" sz="2000" dirty="0"/>
              <a:t>=</a:t>
            </a:r>
            <a:r>
              <a:rPr lang="zh-CN" altLang="en-US" sz="2000" dirty="0"/>
              <a:t>”）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两种方式赋值的时机有所区别，详见下面的例子；在</a:t>
            </a:r>
            <a:r>
              <a:rPr lang="en-US" altLang="zh-CN" sz="2000" dirty="0"/>
              <a:t>always</a:t>
            </a:r>
            <a:r>
              <a:rPr lang="zh-CN" altLang="en-US" sz="2000" dirty="0"/>
              <a:t>块中对</a:t>
            </a:r>
            <a:r>
              <a:rPr lang="en-US" altLang="zh-CN" sz="2000" dirty="0"/>
              <a:t>reg</a:t>
            </a:r>
            <a:r>
              <a:rPr lang="zh-CN" altLang="en-US" sz="2000" dirty="0"/>
              <a:t>类型的变量进行赋值时应尽量避免使用阻塞赋值方式，在时序逻辑电路设计过程中使用的</a:t>
            </a:r>
            <a:r>
              <a:rPr lang="en-US" altLang="zh-CN" sz="2000" dirty="0"/>
              <a:t>always</a:t>
            </a:r>
            <a:r>
              <a:rPr lang="zh-CN" altLang="en-US" sz="2000" dirty="0"/>
              <a:t>块应统一使用非阻塞赋值方式。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7609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77C413AD-8F5A-416C-5C9C-0D838CECF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47" y="1506087"/>
            <a:ext cx="7120905" cy="2404115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47516E27-C71A-9060-A42A-DABF5D43E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47" y="3910202"/>
            <a:ext cx="5787403" cy="24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4. </a:t>
            </a:r>
            <a:r>
              <a:rPr lang="zh-CN" altLang="en-US" b="1" dirty="0">
                <a:solidFill>
                  <a:srgbClr val="FFC000"/>
                </a:solidFill>
              </a:rPr>
              <a:t>实例化语句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模块实例化是将一个模块作为组间使用在另一个模块中，通过实例化，可将复杂的设计分解为更小的、可复用的模块。模块实例化格式有</a:t>
            </a:r>
            <a:r>
              <a:rPr lang="zh-CN" altLang="en-US" sz="2000" dirty="0">
                <a:solidFill>
                  <a:srgbClr val="FF0000"/>
                </a:solidFill>
              </a:rPr>
              <a:t>顺序引用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名称引用</a:t>
            </a:r>
            <a:r>
              <a:rPr lang="zh-CN" altLang="en-US" sz="2000" dirty="0"/>
              <a:t>两种，具体如下：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顺序引用：</a:t>
            </a:r>
            <a:r>
              <a:rPr lang="en-US" altLang="zh-CN" sz="2000" dirty="0"/>
              <a:t>&lt;</a:t>
            </a:r>
            <a:r>
              <a:rPr lang="zh-CN" altLang="en-US" sz="2000" dirty="0"/>
              <a:t>原模块名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本次实例化名称</a:t>
            </a:r>
            <a:r>
              <a:rPr lang="en-US" altLang="zh-CN" sz="2000" dirty="0"/>
              <a:t>&gt; (</a:t>
            </a:r>
            <a:r>
              <a:rPr lang="zh-CN" altLang="en-US" sz="2000" dirty="0"/>
              <a:t>端口绑定信号</a:t>
            </a:r>
            <a:r>
              <a:rPr lang="en-US" altLang="zh-CN" sz="2000" dirty="0"/>
              <a:t>1, </a:t>
            </a:r>
            <a:r>
              <a:rPr lang="zh-CN" altLang="en-US" sz="2000" dirty="0"/>
              <a:t>端口绑定信号</a:t>
            </a:r>
            <a:r>
              <a:rPr lang="en-US" altLang="zh-CN" sz="2000" dirty="0"/>
              <a:t>2, 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顺序引用方法中，端口信号的绑定顺序必须与原模块端口信号列表顺序完全一致。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名称引用：</a:t>
            </a:r>
            <a:r>
              <a:rPr lang="en-US" altLang="zh-CN" sz="2000" dirty="0"/>
              <a:t>&lt;</a:t>
            </a:r>
            <a:r>
              <a:rPr lang="zh-CN" altLang="en-US" sz="2000" dirty="0"/>
              <a:t>原模块名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本次实例化名称</a:t>
            </a:r>
            <a:r>
              <a:rPr lang="en-US" altLang="zh-CN" sz="2000" dirty="0"/>
              <a:t>&gt; (.</a:t>
            </a:r>
            <a:r>
              <a:rPr lang="zh-CN" altLang="en-US" sz="2000" dirty="0"/>
              <a:t>原端口名</a:t>
            </a:r>
            <a:r>
              <a:rPr lang="en-US" altLang="zh-CN" sz="2000" dirty="0"/>
              <a:t>(</a:t>
            </a:r>
            <a:r>
              <a:rPr lang="zh-CN" altLang="en-US" sz="2000" dirty="0"/>
              <a:t>绑定信号</a:t>
            </a:r>
            <a:r>
              <a:rPr lang="en-US" altLang="zh-CN" sz="2000" dirty="0"/>
              <a:t>1),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                                                                   .</a:t>
            </a:r>
            <a:r>
              <a:rPr lang="zh-CN" altLang="en-US" sz="2000" dirty="0"/>
              <a:t>原端口名</a:t>
            </a:r>
            <a:r>
              <a:rPr lang="en-US" altLang="zh-CN" sz="2000" dirty="0"/>
              <a:t>(</a:t>
            </a:r>
            <a:r>
              <a:rPr lang="zh-CN" altLang="en-US" sz="2000" dirty="0"/>
              <a:t>绑定信号</a:t>
            </a:r>
            <a:r>
              <a:rPr lang="en-US" altLang="zh-CN" sz="2000" dirty="0"/>
              <a:t>2), 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</a:t>
            </a:r>
            <a:r>
              <a:rPr lang="zh-CN" altLang="en-US" sz="2000" dirty="0">
                <a:solidFill>
                  <a:srgbClr val="FF0000"/>
                </a:solidFill>
              </a:rPr>
              <a:t>名称引用方法中，端口信号绑定之前必须引用原模块端口列表中的信号名称，在端口结构复杂的实例化过程中推荐使用名称引用方法。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3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5. </a:t>
            </a:r>
            <a:r>
              <a:rPr lang="zh-CN" altLang="en-US" b="1" dirty="0">
                <a:solidFill>
                  <a:srgbClr val="FFC000"/>
                </a:solidFill>
              </a:rPr>
              <a:t>顺序块（</a:t>
            </a:r>
            <a:r>
              <a:rPr lang="en-US" altLang="zh-CN" b="1" dirty="0">
                <a:solidFill>
                  <a:srgbClr val="FFC000"/>
                </a:solidFill>
              </a:rPr>
              <a:t>begin end</a:t>
            </a:r>
            <a:r>
              <a:rPr lang="zh-CN" altLang="en-US" b="1" dirty="0">
                <a:solidFill>
                  <a:srgbClr val="FFC000"/>
                </a:solidFill>
              </a:rPr>
              <a:t>）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顺序块语句与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语言的“</a:t>
            </a:r>
            <a:r>
              <a:rPr lang="en-US" altLang="zh-CN" sz="2000" dirty="0"/>
              <a:t>{ }</a:t>
            </a:r>
            <a:r>
              <a:rPr lang="zh-CN" altLang="en-US" sz="2000" dirty="0"/>
              <a:t>”类似，起着将多条语句包装成为一个完整语句块的作用。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）块内语句按顺序执行，只有上一条语句执行完成后下一条语句才能够执行；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）在仿真激励文件中，每条语句的延迟时间是相对于前一条语句的仿真时间而言；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顺序块语句的使用格式如下：</a:t>
            </a:r>
            <a:endParaRPr lang="en-US" altLang="zh-CN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/>
              <a:t>begin: </a:t>
            </a:r>
            <a:r>
              <a:rPr lang="zh-CN" altLang="en-US" sz="2000" dirty="0"/>
              <a:t>块名 语句</a:t>
            </a:r>
            <a:r>
              <a:rPr lang="en-US" altLang="zh-CN" sz="2000" dirty="0"/>
              <a:t>1; </a:t>
            </a:r>
            <a:r>
              <a:rPr lang="zh-CN" altLang="en-US" sz="2000" dirty="0"/>
              <a:t>语句</a:t>
            </a:r>
            <a:r>
              <a:rPr lang="en-US" altLang="zh-CN" sz="2000" dirty="0"/>
              <a:t>2; …</a:t>
            </a:r>
            <a:r>
              <a:rPr lang="zh-CN" altLang="en-US" sz="2000" dirty="0"/>
              <a:t> 语句</a:t>
            </a:r>
            <a:r>
              <a:rPr lang="en-US" altLang="zh-CN" sz="2000" dirty="0"/>
              <a:t>n;</a:t>
            </a:r>
            <a:r>
              <a:rPr lang="zh-CN" altLang="en-US" sz="2000" dirty="0"/>
              <a:t> </a:t>
            </a:r>
            <a:r>
              <a:rPr lang="en-US" altLang="zh-CN" sz="2000" dirty="0"/>
              <a:t>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冒号与块名可以缺省，块内可以包含部分参数声明语句。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4422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逻辑表达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6. </a:t>
            </a:r>
            <a:r>
              <a:rPr lang="zh-CN" altLang="en-US" b="1" dirty="0">
                <a:solidFill>
                  <a:srgbClr val="FFC000"/>
                </a:solidFill>
              </a:rPr>
              <a:t>初始化块（</a:t>
            </a:r>
            <a:r>
              <a:rPr lang="en-US" altLang="zh-CN" b="1" dirty="0">
                <a:solidFill>
                  <a:srgbClr val="FFC000"/>
                </a:solidFill>
              </a:rPr>
              <a:t>initial</a:t>
            </a:r>
            <a:r>
              <a:rPr lang="zh-CN" altLang="en-US" b="1" dirty="0">
                <a:solidFill>
                  <a:srgbClr val="FFC000"/>
                </a:solidFill>
              </a:rPr>
              <a:t>）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初始化块格式如下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initial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2;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    …;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    </a:t>
            </a:r>
            <a:r>
              <a:rPr lang="zh-CN" altLang="en-US" sz="2000" dirty="0"/>
              <a:t>语句</a:t>
            </a:r>
            <a:r>
              <a:rPr lang="en-US" altLang="zh-CN" sz="2000" dirty="0"/>
              <a:t>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end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FDA973-2701-8D5F-736C-96FF41380FB7}"/>
              </a:ext>
            </a:extLst>
          </p:cNvPr>
          <p:cNvSpPr txBox="1">
            <a:spLocks/>
          </p:cNvSpPr>
          <p:nvPr/>
        </p:nvSpPr>
        <p:spPr>
          <a:xfrm>
            <a:off x="6096000" y="1825623"/>
            <a:ext cx="52578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C000"/>
                </a:solidFill>
              </a:rPr>
              <a:t>   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一个模块可以有多个</a:t>
            </a:r>
            <a:r>
              <a:rPr lang="en-US" altLang="zh-CN" sz="2000" dirty="0"/>
              <a:t>initial</a:t>
            </a:r>
            <a:r>
              <a:rPr lang="zh-CN" altLang="en-US" sz="2000" dirty="0"/>
              <a:t>块，它们之间是并行执行的关系，</a:t>
            </a:r>
            <a:r>
              <a:rPr lang="en-US" altLang="zh-CN" sz="2000" dirty="0"/>
              <a:t>initial</a:t>
            </a:r>
            <a:r>
              <a:rPr lang="zh-CN" altLang="en-US" sz="2000" dirty="0"/>
              <a:t>块常用于测试文件的编写，产生仿真测试信号和设置信号记录等仿真环境，寄存器类型变量的初始化也常用到</a:t>
            </a:r>
            <a:r>
              <a:rPr lang="en-US" altLang="zh-CN" sz="2000" dirty="0"/>
              <a:t>initial</a:t>
            </a:r>
            <a:r>
              <a:rPr lang="zh-CN" altLang="en-US" sz="2000" dirty="0"/>
              <a:t>块。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177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0D3B9-FD10-9DC5-C358-D03E05E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Verilog HDL </a:t>
            </a:r>
            <a:r>
              <a:rPr lang="zh-CN" altLang="en-US" b="1" dirty="0">
                <a:solidFill>
                  <a:schemeClr val="accent1"/>
                </a:solidFill>
              </a:rPr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8D668-CA6D-E8E4-37DD-DB51A7AD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2" y="1825625"/>
            <a:ext cx="9900138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 HDL</a:t>
            </a:r>
            <a:r>
              <a:rPr lang="zh-CN" altLang="en-US" b="1" dirty="0"/>
              <a:t>简介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 模块结构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 数据与变量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 逻辑表达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4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7C7F3-F0C0-C983-19CB-4766D1FF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HDL</a:t>
            </a:r>
            <a:r>
              <a:rPr lang="zh-CN" altLang="en-US" b="1" dirty="0">
                <a:solidFill>
                  <a:schemeClr val="accent1"/>
                </a:solidFill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C8FC0-8811-0B8A-0321-B5E17CD8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硬件描述语言的定义：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硬件描述语言（</a:t>
            </a:r>
            <a:r>
              <a:rPr lang="en-US" altLang="zh-CN" sz="2000" dirty="0"/>
              <a:t>HDL</a:t>
            </a:r>
            <a:r>
              <a:rPr lang="zh-CN" altLang="en-US" sz="2000" dirty="0"/>
              <a:t>：</a:t>
            </a:r>
            <a:r>
              <a:rPr lang="en-US" altLang="zh-CN" sz="2000" dirty="0"/>
              <a:t>hardware description language</a:t>
            </a:r>
            <a:r>
              <a:rPr lang="zh-CN" altLang="en-US" sz="2000" dirty="0"/>
              <a:t>）是用来描述电子电路（特别是数字电路）功能、行为的语言，可以在寄存器传输级、行为级、逻辑门级等对数字电路系统进行描述。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主流硬件描述语言：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目前</a:t>
            </a:r>
            <a:r>
              <a:rPr lang="en-US" altLang="zh-CN" sz="2000" dirty="0"/>
              <a:t>Verilog HDL</a:t>
            </a:r>
            <a:r>
              <a:rPr lang="zh-CN" altLang="en-US" sz="2000" dirty="0"/>
              <a:t>和</a:t>
            </a:r>
            <a:r>
              <a:rPr lang="en-US" altLang="zh-CN" sz="2000" dirty="0"/>
              <a:t>VHDL</a:t>
            </a:r>
            <a:r>
              <a:rPr lang="zh-CN" altLang="en-US" sz="2000" dirty="0"/>
              <a:t>语言是目前主要的两种</a:t>
            </a:r>
            <a:r>
              <a:rPr lang="en-US" altLang="zh-CN" sz="2000" dirty="0"/>
              <a:t>HDL</a:t>
            </a:r>
            <a:r>
              <a:rPr lang="zh-CN" altLang="en-US" sz="2000" dirty="0"/>
              <a:t>语言，并分别在</a:t>
            </a:r>
            <a:r>
              <a:rPr lang="en-US" altLang="zh-CN" sz="2000" dirty="0"/>
              <a:t>1995</a:t>
            </a:r>
            <a:r>
              <a:rPr lang="zh-CN" altLang="en-US" sz="2000" dirty="0"/>
              <a:t>和</a:t>
            </a:r>
            <a:r>
              <a:rPr lang="en-US" altLang="zh-CN" sz="2000" dirty="0"/>
              <a:t>1987</a:t>
            </a:r>
            <a:r>
              <a:rPr lang="zh-CN" altLang="en-US" sz="2000" dirty="0"/>
              <a:t>被采纳为</a:t>
            </a:r>
            <a:r>
              <a:rPr lang="en-US" altLang="zh-CN" sz="2000" dirty="0"/>
              <a:t>IEEE</a:t>
            </a:r>
            <a:r>
              <a:rPr lang="zh-CN" altLang="en-US" sz="2000" dirty="0"/>
              <a:t>国际标准，广泛用于数字集成电路的设计和验证领域。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883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module</a:t>
            </a:r>
            <a:r>
              <a:rPr lang="zh-CN" altLang="en-US" b="1" dirty="0">
                <a:solidFill>
                  <a:schemeClr val="accent1"/>
                </a:solidFill>
              </a:rPr>
              <a:t>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Verilog</a:t>
            </a:r>
            <a:r>
              <a:rPr lang="zh-CN" altLang="en-US" sz="2000" dirty="0"/>
              <a:t>使用模块（</a:t>
            </a:r>
            <a:r>
              <a:rPr lang="en-US" altLang="zh-CN" sz="2000" dirty="0"/>
              <a:t>module</a:t>
            </a:r>
            <a:r>
              <a:rPr lang="zh-CN" altLang="en-US" sz="2000" dirty="0"/>
              <a:t>）的概念来代表一个基本的功能块。一个模块的功能分为两个部分，一部分描述</a:t>
            </a:r>
            <a:r>
              <a:rPr lang="zh-CN" altLang="en-US" sz="2000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，另一部分描述</a:t>
            </a:r>
            <a:r>
              <a:rPr lang="zh-CN" altLang="en-US" sz="2000" dirty="0">
                <a:solidFill>
                  <a:srgbClr val="00B050"/>
                </a:solidFill>
              </a:rPr>
              <a:t>逻辑功能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0DF71-5453-C0AA-8DA6-57A00AF36838}"/>
              </a:ext>
            </a:extLst>
          </p:cNvPr>
          <p:cNvSpPr txBox="1"/>
          <p:nvPr/>
        </p:nvSpPr>
        <p:spPr>
          <a:xfrm>
            <a:off x="6096000" y="3101103"/>
            <a:ext cx="4089581" cy="2958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module block(</a:t>
            </a:r>
            <a:r>
              <a:rPr lang="en-US" altLang="zh-CN" dirty="0" err="1"/>
              <a:t>in1</a:t>
            </a:r>
            <a:r>
              <a:rPr lang="en-US" altLang="zh-CN" dirty="0"/>
              <a:t>, </a:t>
            </a:r>
            <a:r>
              <a:rPr lang="en-US" altLang="zh-CN" dirty="0" err="1"/>
              <a:t>in2</a:t>
            </a:r>
            <a:r>
              <a:rPr lang="en-US" altLang="zh-CN" dirty="0"/>
              <a:t>, </a:t>
            </a:r>
            <a:r>
              <a:rPr lang="en-US" altLang="zh-CN" dirty="0" err="1"/>
              <a:t>out1</a:t>
            </a:r>
            <a:r>
              <a:rPr lang="en-US" altLang="zh-CN" dirty="0"/>
              <a:t>, </a:t>
            </a:r>
            <a:r>
              <a:rPr lang="en-US" altLang="zh-CN" dirty="0" err="1"/>
              <a:t>out2</a:t>
            </a:r>
            <a:r>
              <a:rPr lang="en-US" altLang="zh-CN" dirty="0"/>
              <a:t> </a:t>
            </a:r>
            <a:r>
              <a:rPr lang="en-US" altLang="zh-CN" dirty="0" err="1"/>
              <a:t>out3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input </a:t>
            </a:r>
            <a:r>
              <a:rPr lang="en-US" altLang="zh-CN" dirty="0" err="1"/>
              <a:t>in1</a:t>
            </a:r>
            <a:r>
              <a:rPr lang="en-US" altLang="zh-CN" dirty="0"/>
              <a:t>, </a:t>
            </a:r>
            <a:r>
              <a:rPr lang="en-US" altLang="zh-CN" dirty="0" err="1"/>
              <a:t>in2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output </a:t>
            </a:r>
            <a:r>
              <a:rPr lang="en-US" altLang="zh-CN" dirty="0" err="1"/>
              <a:t>out1</a:t>
            </a:r>
            <a:r>
              <a:rPr lang="en-US" altLang="zh-CN" dirty="0"/>
              <a:t>, </a:t>
            </a:r>
            <a:r>
              <a:rPr lang="en-US" altLang="zh-CN" dirty="0" err="1"/>
              <a:t>out2</a:t>
            </a:r>
            <a:r>
              <a:rPr lang="en-US" altLang="zh-CN" dirty="0"/>
              <a:t>, </a:t>
            </a:r>
            <a:r>
              <a:rPr lang="en-US" altLang="zh-CN" dirty="0" err="1"/>
              <a:t>out3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assign </a:t>
            </a:r>
            <a:r>
              <a:rPr lang="en-US" altLang="zh-CN" dirty="0" err="1"/>
              <a:t>out1</a:t>
            </a:r>
            <a:r>
              <a:rPr lang="en-US" altLang="zh-CN" dirty="0"/>
              <a:t> = </a:t>
            </a:r>
            <a:r>
              <a:rPr lang="en-US" altLang="zh-CN" dirty="0" err="1"/>
              <a:t>in1</a:t>
            </a:r>
            <a:r>
              <a:rPr lang="en-US" altLang="zh-CN" dirty="0"/>
              <a:t> &amp; </a:t>
            </a:r>
            <a:r>
              <a:rPr lang="en-US" altLang="zh-CN" dirty="0" err="1"/>
              <a:t>in2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assign </a:t>
            </a:r>
            <a:r>
              <a:rPr lang="en-US" altLang="zh-CN" dirty="0" err="1"/>
              <a:t>out2</a:t>
            </a:r>
            <a:r>
              <a:rPr lang="en-US" altLang="zh-CN" dirty="0"/>
              <a:t> = </a:t>
            </a:r>
            <a:r>
              <a:rPr lang="en-US" altLang="zh-CN" dirty="0" err="1"/>
              <a:t>in1</a:t>
            </a:r>
            <a:r>
              <a:rPr lang="en-US" altLang="zh-CN" dirty="0"/>
              <a:t> | </a:t>
            </a:r>
            <a:r>
              <a:rPr lang="en-US" altLang="zh-CN" dirty="0" err="1"/>
              <a:t>in2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assign </a:t>
            </a:r>
            <a:r>
              <a:rPr lang="en-US" altLang="zh-CN" dirty="0" err="1"/>
              <a:t>out3</a:t>
            </a:r>
            <a:r>
              <a:rPr lang="en-US" altLang="zh-CN" dirty="0"/>
              <a:t> = </a:t>
            </a:r>
            <a:r>
              <a:rPr lang="en-US" altLang="zh-CN" dirty="0" err="1"/>
              <a:t>in1</a:t>
            </a:r>
            <a:r>
              <a:rPr lang="en-US" altLang="zh-CN" dirty="0"/>
              <a:t> ^ </a:t>
            </a:r>
            <a:r>
              <a:rPr lang="en-US" altLang="zh-CN" dirty="0" err="1"/>
              <a:t>in2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E9095A-77ED-C01B-0251-4586978DAA8D}"/>
              </a:ext>
            </a:extLst>
          </p:cNvPr>
          <p:cNvSpPr/>
          <p:nvPr/>
        </p:nvSpPr>
        <p:spPr>
          <a:xfrm>
            <a:off x="6095999" y="3159021"/>
            <a:ext cx="4089582" cy="1195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B5DBCD-22CF-3DB3-6E8F-913D3D26F3DF}"/>
              </a:ext>
            </a:extLst>
          </p:cNvPr>
          <p:cNvSpPr/>
          <p:nvPr/>
        </p:nvSpPr>
        <p:spPr>
          <a:xfrm>
            <a:off x="6095999" y="4472005"/>
            <a:ext cx="4089582" cy="124311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B292AF41-6EDE-826E-E95B-F8421B033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18" y="3101103"/>
            <a:ext cx="2848362" cy="28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7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module</a:t>
            </a:r>
            <a:r>
              <a:rPr lang="zh-CN" altLang="en-US" b="1" dirty="0">
                <a:solidFill>
                  <a:schemeClr val="accent1"/>
                </a:solidFill>
              </a:rPr>
              <a:t>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接口部分包含</a:t>
            </a:r>
            <a:r>
              <a:rPr lang="zh-CN" altLang="en-US" sz="2000" dirty="0">
                <a:solidFill>
                  <a:srgbClr val="FF0000"/>
                </a:solidFill>
              </a:rPr>
              <a:t>端口定义</a:t>
            </a:r>
            <a:r>
              <a:rPr lang="zh-CN" altLang="en-US" sz="2000" dirty="0"/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声明</a:t>
            </a:r>
            <a:r>
              <a:rPr lang="zh-CN" altLang="en-US" sz="2000" dirty="0"/>
              <a:t>；逻辑功能部分描述模块的</a:t>
            </a:r>
            <a:r>
              <a:rPr lang="zh-CN" altLang="en-US" sz="2000" dirty="0">
                <a:solidFill>
                  <a:srgbClr val="FF0000"/>
                </a:solidFill>
              </a:rPr>
              <a:t>内部信号说明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功能定义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端口定义</a:t>
            </a:r>
            <a:r>
              <a:rPr lang="zh-CN" altLang="en-US" sz="2000" dirty="0"/>
              <a:t>部分描述了模块的输入、输出端口，格式如下：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module </a:t>
            </a:r>
            <a:r>
              <a:rPr lang="zh-CN" altLang="en-US" sz="2000" dirty="0"/>
              <a:t>模块名  </a:t>
            </a:r>
            <a:r>
              <a:rPr lang="en-US" altLang="zh-CN" sz="2000" dirty="0"/>
              <a:t>(</a:t>
            </a:r>
            <a:r>
              <a:rPr lang="zh-CN" altLang="en-US" sz="2000" dirty="0"/>
              <a:t>接口</a:t>
            </a:r>
            <a:r>
              <a:rPr lang="en-US" altLang="zh-CN" sz="2000" dirty="0"/>
              <a:t>1, </a:t>
            </a:r>
            <a:r>
              <a:rPr lang="zh-CN" altLang="en-US" sz="2000" dirty="0"/>
              <a:t>接口</a:t>
            </a:r>
            <a:r>
              <a:rPr lang="en-US" altLang="zh-CN" sz="2000" dirty="0"/>
              <a:t>2, </a:t>
            </a:r>
            <a:r>
              <a:rPr lang="zh-CN" altLang="en-US" sz="2000" dirty="0"/>
              <a:t>接口</a:t>
            </a:r>
            <a:r>
              <a:rPr lang="en-US" altLang="zh-CN" sz="2000" dirty="0"/>
              <a:t>3,</a:t>
            </a:r>
            <a:r>
              <a:rPr lang="zh-CN" altLang="en-US" sz="2000" dirty="0"/>
              <a:t> </a:t>
            </a:r>
            <a:r>
              <a:rPr lang="en-US" altLang="zh-CN" sz="2000" dirty="0"/>
              <a:t>…);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声明</a:t>
            </a:r>
            <a:r>
              <a:rPr lang="zh-CN" altLang="en-US" sz="2000" dirty="0"/>
              <a:t>部分描述了端口数据的传输方向，格式如下：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input 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1, </a:t>
            </a:r>
            <a:r>
              <a:rPr lang="zh-CN" altLang="en-US" sz="2000" dirty="0"/>
              <a:t>输入端口</a:t>
            </a:r>
            <a:r>
              <a:rPr lang="en-US" altLang="zh-CN" sz="2000" dirty="0"/>
              <a:t>2, …;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output </a:t>
            </a:r>
            <a:r>
              <a:rPr lang="zh-CN" altLang="en-US" sz="2000" dirty="0"/>
              <a:t>输出端口</a:t>
            </a:r>
            <a:r>
              <a:rPr lang="en-US" altLang="zh-CN" sz="2000" dirty="0"/>
              <a:t>1, </a:t>
            </a:r>
            <a:r>
              <a:rPr lang="zh-CN" altLang="en-US" sz="2000" dirty="0"/>
              <a:t>输出端口</a:t>
            </a:r>
            <a:r>
              <a:rPr lang="en-US" altLang="zh-CN" sz="2000" dirty="0"/>
              <a:t>2,…;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I/O</a:t>
            </a:r>
            <a:r>
              <a:rPr lang="zh-CN" altLang="en-US" sz="2000" dirty="0"/>
              <a:t>声明页可以写在端口定义中，格式如下：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module </a:t>
            </a:r>
            <a:r>
              <a:rPr lang="zh-CN" altLang="en-US" sz="2000" dirty="0"/>
              <a:t>模块名  </a:t>
            </a:r>
            <a:r>
              <a:rPr lang="en-US" altLang="zh-CN" sz="2000" dirty="0"/>
              <a:t>(input </a:t>
            </a:r>
            <a:r>
              <a:rPr lang="zh-CN" altLang="en-US" sz="2000" dirty="0"/>
              <a:t>接口</a:t>
            </a:r>
            <a:r>
              <a:rPr lang="en-US" altLang="zh-CN" sz="2000" dirty="0"/>
              <a:t>1, output </a:t>
            </a:r>
            <a:r>
              <a:rPr lang="zh-CN" altLang="en-US" sz="2000" dirty="0"/>
              <a:t>接口</a:t>
            </a:r>
            <a:r>
              <a:rPr lang="en-US" altLang="zh-CN" sz="2000" dirty="0"/>
              <a:t>2,…);</a:t>
            </a:r>
          </a:p>
        </p:txBody>
      </p:sp>
    </p:spTree>
    <p:extLst>
      <p:ext uri="{BB962C8B-B14F-4D97-AF65-F5344CB8AC3E}">
        <p14:creationId xmlns:p14="http://schemas.microsoft.com/office/powerpoint/2010/main" val="37998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数据与变量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1. </a:t>
            </a:r>
            <a:r>
              <a:rPr lang="zh-CN" altLang="en-US" b="1" dirty="0">
                <a:solidFill>
                  <a:srgbClr val="FFC000"/>
                </a:solidFill>
              </a:rPr>
              <a:t>数字常量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Verilog</a:t>
            </a:r>
            <a:r>
              <a:rPr lang="zh-CN" altLang="en-US" sz="2000" dirty="0"/>
              <a:t>中的数字常量，有以下三种表达方式：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a</a:t>
            </a:r>
            <a:r>
              <a:rPr lang="zh-CN" altLang="en-US" sz="2000" dirty="0"/>
              <a:t>）</a:t>
            </a:r>
            <a:r>
              <a:rPr lang="en-US" altLang="zh-CN" sz="2000" dirty="0"/>
              <a:t>&lt;</a:t>
            </a:r>
            <a:r>
              <a:rPr lang="zh-CN" altLang="en-US" sz="2000" dirty="0"/>
              <a:t>位宽</a:t>
            </a:r>
            <a:r>
              <a:rPr lang="en-US" altLang="zh-CN" sz="2000" dirty="0"/>
              <a:t>&gt; &lt;</a:t>
            </a:r>
            <a:r>
              <a:rPr lang="zh-CN" altLang="en-US" sz="2000" dirty="0"/>
              <a:t>进制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数字</a:t>
            </a:r>
            <a:r>
              <a:rPr lang="en-US" altLang="zh-CN" sz="2000" dirty="0"/>
              <a:t>&gt;</a:t>
            </a:r>
            <a:r>
              <a:rPr lang="zh-CN" altLang="en-US" sz="2000" dirty="0"/>
              <a:t>，这是数字的完整表达形式；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如：</a:t>
            </a:r>
            <a:r>
              <a:rPr lang="en-US" altLang="zh-CN" sz="2000" dirty="0" err="1"/>
              <a:t>8’b10101100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8’hac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b</a:t>
            </a:r>
            <a:r>
              <a:rPr lang="zh-CN" altLang="en-US" sz="2000" dirty="0"/>
              <a:t>）</a:t>
            </a:r>
            <a:r>
              <a:rPr lang="en-US" altLang="zh-CN" sz="2000" dirty="0"/>
              <a:t>&lt;</a:t>
            </a:r>
            <a:r>
              <a:rPr lang="zh-CN" altLang="en-US" sz="2000" dirty="0"/>
              <a:t>进制</a:t>
            </a:r>
            <a:r>
              <a:rPr lang="en-US" altLang="zh-CN" sz="2000" dirty="0"/>
              <a:t>&gt; &lt;</a:t>
            </a:r>
            <a:r>
              <a:rPr lang="zh-CN" altLang="en-US" sz="2000" dirty="0"/>
              <a:t>数字</a:t>
            </a:r>
            <a:r>
              <a:rPr lang="en-US" altLang="zh-CN" sz="2000" dirty="0"/>
              <a:t>&gt;</a:t>
            </a:r>
            <a:r>
              <a:rPr lang="zh-CN" altLang="en-US" sz="2000" dirty="0"/>
              <a:t>，数字采用默认位宽，具体与操作系统有关。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c</a:t>
            </a:r>
            <a:r>
              <a:rPr lang="zh-CN" altLang="en-US" sz="2000" dirty="0"/>
              <a:t>） </a:t>
            </a:r>
            <a:r>
              <a:rPr lang="en-US" altLang="zh-CN" sz="2000" dirty="0"/>
              <a:t>&lt;</a:t>
            </a:r>
            <a:r>
              <a:rPr lang="zh-CN" altLang="en-US" sz="2000" dirty="0"/>
              <a:t>数字</a:t>
            </a:r>
            <a:r>
              <a:rPr lang="en-US" altLang="zh-CN" sz="2000" dirty="0"/>
              <a:t>&gt;</a:t>
            </a:r>
            <a:r>
              <a:rPr lang="zh-CN" altLang="en-US" sz="2000" dirty="0"/>
              <a:t>，采用默认位宽与进制表达（十进制）。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x</a:t>
            </a:r>
            <a:r>
              <a:rPr lang="zh-CN" altLang="en-US" sz="2000" dirty="0"/>
              <a:t>值与</a:t>
            </a:r>
            <a:r>
              <a:rPr lang="en-US" altLang="zh-CN" sz="2000" dirty="0"/>
              <a:t>z</a:t>
            </a:r>
            <a:r>
              <a:rPr lang="zh-CN" altLang="en-US" sz="2000" dirty="0"/>
              <a:t>值，在</a:t>
            </a:r>
            <a:r>
              <a:rPr lang="en-US" altLang="zh-CN" sz="2000" dirty="0"/>
              <a:t>Verilog</a:t>
            </a:r>
            <a:r>
              <a:rPr lang="zh-CN" altLang="en-US" sz="2000" dirty="0"/>
              <a:t>中</a:t>
            </a:r>
            <a:r>
              <a:rPr lang="en-US" altLang="zh-CN" sz="2000" dirty="0"/>
              <a:t>x</a:t>
            </a:r>
            <a:r>
              <a:rPr lang="zh-CN" altLang="en-US" sz="2000" dirty="0"/>
              <a:t>代表不定值，</a:t>
            </a:r>
            <a:r>
              <a:rPr lang="en-US" altLang="zh-CN" sz="2000" dirty="0"/>
              <a:t>z</a:t>
            </a:r>
            <a:r>
              <a:rPr lang="zh-CN" altLang="en-US" sz="2000" dirty="0"/>
              <a:t>代表高阻值。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            如：</a:t>
            </a:r>
            <a:r>
              <a:rPr lang="en-US" altLang="zh-CN" sz="2000" dirty="0" err="1"/>
              <a:t>4’bxxxx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4’bz011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4’b11x0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8920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数据与变量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2. wire</a:t>
            </a:r>
            <a:r>
              <a:rPr lang="zh-CN" altLang="en-US" b="1" dirty="0">
                <a:solidFill>
                  <a:srgbClr val="FFC000"/>
                </a:solidFill>
              </a:rPr>
              <a:t>型（网络数据类型）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网络数据类型表示结构实体之间的物理连接。网络数据类型的变量不能储存数值，而且必须受到驱动器（门或连续赋值语句</a:t>
            </a:r>
            <a:r>
              <a:rPr lang="en-US" altLang="zh-CN" sz="2000" dirty="0"/>
              <a:t>assign</a:t>
            </a:r>
            <a:r>
              <a:rPr lang="zh-CN" altLang="en-US" sz="2000" dirty="0"/>
              <a:t>）的驱动。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）默认值为高阻值</a:t>
            </a:r>
            <a:r>
              <a:rPr lang="en-US" altLang="zh-CN" sz="2000" dirty="0"/>
              <a:t>z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Verilog</a:t>
            </a:r>
            <a:r>
              <a:rPr lang="zh-CN" altLang="en-US" sz="2000" dirty="0"/>
              <a:t>的默认数据类型；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）具有</a:t>
            </a:r>
            <a:r>
              <a:rPr lang="en-US" altLang="zh-CN" sz="2000" dirty="0"/>
              <a:t>8</a:t>
            </a:r>
            <a:r>
              <a:rPr lang="zh-CN" altLang="en-US" sz="2000" dirty="0"/>
              <a:t>位位宽的</a:t>
            </a:r>
            <a:r>
              <a:rPr lang="en-US" altLang="zh-CN" sz="2000" dirty="0"/>
              <a:t>wire</a:t>
            </a:r>
            <a:r>
              <a:rPr lang="zh-CN" altLang="en-US" sz="2000" dirty="0"/>
              <a:t>型变量</a:t>
            </a:r>
            <a:r>
              <a:rPr lang="en-US" altLang="zh-CN" sz="2000" dirty="0"/>
              <a:t>a</a:t>
            </a:r>
            <a:r>
              <a:rPr lang="zh-CN" altLang="en-US" sz="2000" dirty="0"/>
              <a:t>定义为：</a:t>
            </a:r>
            <a:r>
              <a:rPr lang="en-US" altLang="zh-CN" sz="2000" dirty="0"/>
              <a:t> wire [7:0] a</a:t>
            </a:r>
            <a:r>
              <a:rPr lang="zh-CN" altLang="en-US" sz="2000" dirty="0"/>
              <a:t>或</a:t>
            </a:r>
            <a:r>
              <a:rPr lang="en-US" altLang="zh-CN" sz="2000" dirty="0"/>
              <a:t>wire [8:1] a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84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数据与变量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3. reg</a:t>
            </a:r>
            <a:r>
              <a:rPr lang="zh-CN" altLang="en-US" b="1" dirty="0">
                <a:solidFill>
                  <a:srgbClr val="FFC000"/>
                </a:solidFill>
              </a:rPr>
              <a:t>型（寄存器数据类型）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寄存器数据类型是存储单元的抽象。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）默认值为不定值</a:t>
            </a:r>
            <a:r>
              <a:rPr lang="en-US" altLang="zh-CN" sz="2000" dirty="0"/>
              <a:t>x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）定义为该数据类型的变量常代表触发器；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）具有</a:t>
            </a:r>
            <a:r>
              <a:rPr lang="en-US" altLang="zh-CN" sz="2000" dirty="0"/>
              <a:t>8</a:t>
            </a:r>
            <a:r>
              <a:rPr lang="zh-CN" altLang="en-US" sz="2000" dirty="0"/>
              <a:t>位位宽的</a:t>
            </a:r>
            <a:r>
              <a:rPr lang="en-US" altLang="zh-CN" sz="2000" dirty="0"/>
              <a:t>reg</a:t>
            </a:r>
            <a:r>
              <a:rPr lang="zh-CN" altLang="en-US" sz="2000" dirty="0"/>
              <a:t>型变量</a:t>
            </a:r>
            <a:r>
              <a:rPr lang="en-US" altLang="zh-CN" sz="2000" dirty="0"/>
              <a:t>a</a:t>
            </a:r>
            <a:r>
              <a:rPr lang="zh-CN" altLang="en-US" sz="2000" dirty="0"/>
              <a:t>定义为：</a:t>
            </a:r>
            <a:r>
              <a:rPr lang="en-US" altLang="zh-CN" sz="2000" dirty="0"/>
              <a:t> reg [7:0] a</a:t>
            </a:r>
            <a:r>
              <a:rPr lang="zh-CN" altLang="en-US" sz="2000" dirty="0"/>
              <a:t>或</a:t>
            </a:r>
            <a:r>
              <a:rPr lang="en-US" altLang="zh-CN" sz="2000" dirty="0"/>
              <a:t>reg [8:1] a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544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993E-0C24-A1FB-AB3A-BEAA71E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数据与变量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67727-0E89-5B7E-CF55-DEB27EA7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</a:rPr>
              <a:t>    </a:t>
            </a:r>
            <a:r>
              <a:rPr lang="en-US" altLang="zh-CN" b="1" dirty="0">
                <a:solidFill>
                  <a:srgbClr val="FFC000"/>
                </a:solidFill>
              </a:rPr>
              <a:t>4. memory</a:t>
            </a:r>
            <a:r>
              <a:rPr lang="zh-CN" altLang="en-US" b="1" dirty="0">
                <a:solidFill>
                  <a:srgbClr val="FFC000"/>
                </a:solidFill>
              </a:rPr>
              <a:t>型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Verilog HDL</a:t>
            </a:r>
            <a:r>
              <a:rPr lang="zh-CN" altLang="en-US" sz="2000" dirty="0"/>
              <a:t>通过对</a:t>
            </a:r>
            <a:r>
              <a:rPr lang="en-US" altLang="zh-CN" sz="2000" dirty="0"/>
              <a:t>reg</a:t>
            </a:r>
            <a:r>
              <a:rPr lang="zh-CN" altLang="en-US" sz="2000" dirty="0"/>
              <a:t>型变量建立数组来对存储器建模，格式如下：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 reg [n-1 : 0]  </a:t>
            </a:r>
            <a:r>
              <a:rPr lang="zh-CN" altLang="en-US" sz="2000" dirty="0"/>
              <a:t>存储器名 </a:t>
            </a:r>
            <a:r>
              <a:rPr lang="en-US" altLang="zh-CN" sz="2000" dirty="0"/>
              <a:t>[m-1 : 0];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reg [n-1 : 0] </a:t>
            </a:r>
            <a:r>
              <a:rPr lang="zh-CN" altLang="en-US" sz="2000" dirty="0"/>
              <a:t>定义了每一个存储单元的大小，该存储单元是一个</a:t>
            </a:r>
            <a:r>
              <a:rPr lang="en-US" altLang="zh-CN" sz="2000" dirty="0"/>
              <a:t>n</a:t>
            </a:r>
            <a:r>
              <a:rPr lang="zh-CN" altLang="en-US" sz="2000" dirty="0"/>
              <a:t>位的寄存器，</a:t>
            </a:r>
            <a:r>
              <a:rPr lang="en-US" altLang="zh-CN" sz="2000" dirty="0"/>
              <a:t>[m-1:0] </a:t>
            </a:r>
            <a:r>
              <a:rPr lang="zh-CN" altLang="en-US" sz="2000" dirty="0"/>
              <a:t>则定义了该存储器有多少个这样的存储单元。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400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1725</Words>
  <Application>Microsoft Office PowerPoint</Application>
  <PresentationFormat>宽屏</PresentationFormat>
  <Paragraphs>139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Wingdings</vt:lpstr>
      <vt:lpstr>Office 主题​​</vt:lpstr>
      <vt:lpstr>Verilog HDL 语法简介 </vt:lpstr>
      <vt:lpstr>Verilog HDL 基本语法</vt:lpstr>
      <vt:lpstr>HDL简介</vt:lpstr>
      <vt:lpstr>module的结构</vt:lpstr>
      <vt:lpstr>module的结构</vt:lpstr>
      <vt:lpstr>数据与变量</vt:lpstr>
      <vt:lpstr>数据与变量</vt:lpstr>
      <vt:lpstr>数据与变量</vt:lpstr>
      <vt:lpstr>数据与变量</vt:lpstr>
      <vt:lpstr>逻辑表达</vt:lpstr>
      <vt:lpstr>逻辑表达</vt:lpstr>
      <vt:lpstr>逻辑表达</vt:lpstr>
      <vt:lpstr>逻辑表达</vt:lpstr>
      <vt:lpstr>逻辑表达</vt:lpstr>
      <vt:lpstr>逻辑表达</vt:lpstr>
      <vt:lpstr>逻辑表达</vt:lpstr>
      <vt:lpstr>逻辑表达</vt:lpstr>
      <vt:lpstr>逻辑表达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基本语法 &amp; Xilinx ISE 开发环境</dc:title>
  <dc:creator>源 米</dc:creator>
  <cp:lastModifiedBy>源 米</cp:lastModifiedBy>
  <cp:revision>52</cp:revision>
  <dcterms:created xsi:type="dcterms:W3CDTF">2024-09-23T02:25:07Z</dcterms:created>
  <dcterms:modified xsi:type="dcterms:W3CDTF">2024-11-12T14:49:05Z</dcterms:modified>
</cp:coreProperties>
</file>