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18"/>
  </p:notesMasterIdLst>
  <p:sldIdLst>
    <p:sldId id="256" r:id="rId7"/>
    <p:sldId id="257" r:id="rId8"/>
    <p:sldId id="258" r:id="rId9"/>
    <p:sldId id="263" r:id="rId10"/>
    <p:sldId id="335" r:id="rId11"/>
    <p:sldId id="338" r:id="rId12"/>
    <p:sldId id="336" r:id="rId13"/>
    <p:sldId id="337" r:id="rId14"/>
    <p:sldId id="332" r:id="rId15"/>
    <p:sldId id="331" r:id="rId16"/>
    <p:sldId id="339" r:id="rId17"/>
    <p:sldId id="282" r:id="rId19"/>
    <p:sldId id="340" r:id="rId20"/>
    <p:sldId id="283" r:id="rId21"/>
    <p:sldId id="297" r:id="rId22"/>
    <p:sldId id="259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363"/>
    <a:srgbClr val="850C86"/>
    <a:srgbClr val="973197"/>
    <a:srgbClr val="850C85"/>
    <a:srgbClr val="800080"/>
    <a:srgbClr val="808000"/>
    <a:srgbClr val="B1BFA4"/>
    <a:srgbClr val="09405E"/>
    <a:srgbClr val="148CD6"/>
    <a:srgbClr val="106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/>
    <p:restoredTop sz="94718"/>
  </p:normalViewPr>
  <p:slideViewPr>
    <p:cSldViewPr snapToGrid="0" showGuides="1">
      <p:cViewPr varScale="1">
        <p:scale>
          <a:sx n="117" d="100"/>
          <a:sy n="117" d="100"/>
        </p:scale>
        <p:origin x="784" y="168"/>
      </p:cViewPr>
      <p:guideLst>
        <p:guide orient="horz" pos="2160"/>
        <p:guide pos="38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25A7-BB31-4AA7-812E-6A317F6670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F88B-9D5A-4713-8DF6-F68F2B53DF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AEAF-19BF-4AB3-BF7D-60C12EF9DBF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4C64-8EE2-480F-8FD6-711D7ABE78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70F72-7791-44A9-8D40-AC1402685C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974C8-270A-4B34-9FDB-0B40AFBE9B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60D84-E1B9-4EA7-8EA3-0D355656BF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35B83-2D76-4836-9B79-2C2920C25F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FFCD9-2380-4A90-B48A-DDCF6F08527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C239D-E2BA-4612-AA04-6E7C8FCDC4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E8F18-905E-43E7-BAE3-7F42DD6B547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68E68-5F44-4E83-B4F9-1A9A6E5B99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C9A20-0B0B-4F09-88CB-AF5F165EA9E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92F82-89F1-4C5F-AA4A-C3AD414836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AC9E4-CF3A-43B6-80F4-41EA5978544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17A0-5993-4916-A238-6A8A4ED0FB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8D456-6D32-4864-8555-BC28A027F3E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E358B-800F-4FDC-BB2D-9D214FE71D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B6BF0-83FE-48F0-8A47-9DC2FE2E481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98125-583F-462A-AB54-03E5A7D206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E6889-B120-47B5-A5A6-F5A6A472830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03132-B433-4B6C-9805-1A69FFFD33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3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1595" y="2171700"/>
            <a:ext cx="121888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3" cstate="screen"/>
          <a:srcRect t="12222"/>
          <a:stretch>
            <a:fillRect/>
          </a:stretch>
        </p:blipFill>
        <p:spPr bwMode="auto">
          <a:xfrm>
            <a:off x="1595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2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5D0C23B-8A91-4EC1-A3F0-27068F07F466}" type="datetimeFigureOut">
              <a:rPr lang="zh-CN" altLang="en-US"/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2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2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B57799C-93CD-4B42-8CA6-AEEF15BB385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文本框 12"/>
          <p:cNvSpPr txBox="1">
            <a:spLocks noChangeArrowheads="1"/>
          </p:cNvSpPr>
          <p:nvPr/>
        </p:nvSpPr>
        <p:spPr bwMode="auto">
          <a:xfrm>
            <a:off x="2890840" y="2084976"/>
            <a:ext cx="64103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第五章</a:t>
            </a:r>
            <a:endParaRPr lang="en-US" altLang="zh-CN" sz="5400" b="1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传输层协议控制实验</a:t>
            </a:r>
            <a:endParaRPr lang="zh-CN" altLang="en-US" sz="5400" b="1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理论回顾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195962" y="2006877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TCP</a:t>
            </a:r>
            <a:r>
              <a:rPr lang="zh-CN" altLang="en-US" dirty="0"/>
              <a:t>握手与挥手原理如下图所示</a:t>
            </a:r>
            <a:r>
              <a:rPr lang="en-US" altLang="zh-CN" dirty="0"/>
              <a:t>,</a:t>
            </a:r>
            <a:endParaRPr lang="en-US" altLang="zh-CN" dirty="0"/>
          </a:p>
          <a:p>
            <a:pPr>
              <a:buFont typeface="+mj-lt"/>
              <a:buAutoNum type="arabicPeriod" startAt="2"/>
            </a:pPr>
            <a:r>
              <a:rPr lang="en-GB" altLang="zh-CN" dirty="0"/>
              <a:t>TCP </a:t>
            </a:r>
            <a:r>
              <a:rPr lang="zh-CN" altLang="en-US" dirty="0"/>
              <a:t>四次挥手的过程： </a:t>
            </a:r>
            <a:endParaRPr lang="zh-CN" altLang="en-US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客户端主动发起关闭连接请求，发送一个 </a:t>
            </a:r>
            <a:r>
              <a:rPr lang="en-GB" altLang="zh-CN" dirty="0"/>
              <a:t>FIN </a:t>
            </a:r>
            <a:r>
              <a:rPr lang="zh-CN" altLang="en-US" dirty="0"/>
              <a:t>包（结束标志位 </a:t>
            </a:r>
            <a:r>
              <a:rPr lang="en-GB" altLang="zh-CN" dirty="0"/>
              <a:t>FIN </a:t>
            </a:r>
            <a:r>
              <a:rPr lang="zh-CN" altLang="en-US" dirty="0"/>
              <a:t>置 </a:t>
            </a:r>
            <a:r>
              <a:rPr lang="en-US" altLang="zh-CN" dirty="0"/>
              <a:t>1</a:t>
            </a:r>
            <a:r>
              <a:rPr lang="zh-CN" altLang="en-US" dirty="0"/>
              <a:t>，序列号 </a:t>
            </a:r>
            <a:r>
              <a:rPr lang="en-GB" altLang="zh-CN" dirty="0"/>
              <a:t>seq=u</a:t>
            </a:r>
            <a:r>
              <a:rPr lang="zh-CN" altLang="en-GB" dirty="0"/>
              <a:t>）</a:t>
            </a:r>
            <a:r>
              <a:rPr lang="zh-CN" altLang="en-US" dirty="0"/>
              <a:t>给服务器端；</a:t>
            </a:r>
            <a:endParaRPr lang="zh-CN" altLang="en-US" dirty="0"/>
          </a:p>
          <a:p>
            <a:pPr marL="742950" lvl="1" indent="-285750">
              <a:buFont typeface="+mj-lt"/>
              <a:buAutoNum type="arabicPeriod" startAt="2"/>
            </a:pPr>
            <a:r>
              <a:rPr lang="zh-CN" altLang="en-US" dirty="0"/>
              <a:t>服务器端收到后回复一个 </a:t>
            </a:r>
            <a:r>
              <a:rPr lang="en-GB" altLang="zh-CN" dirty="0"/>
              <a:t>ACK </a:t>
            </a:r>
            <a:r>
              <a:rPr lang="zh-CN" altLang="en-US" dirty="0"/>
              <a:t>包（确认号 </a:t>
            </a:r>
            <a:r>
              <a:rPr lang="en-GB" altLang="zh-CN" dirty="0"/>
              <a:t>ack=u + 1</a:t>
            </a:r>
            <a:r>
              <a:rPr lang="zh-CN" altLang="en-GB" dirty="0"/>
              <a:t>）；</a:t>
            </a:r>
            <a:endParaRPr lang="zh-CN" altLang="en-GB" dirty="0"/>
          </a:p>
          <a:p>
            <a:pPr marL="742950" lvl="1" indent="-285750">
              <a:buFont typeface="+mj-lt"/>
              <a:buAutoNum type="arabicPeriod" startAt="2"/>
            </a:pPr>
            <a:r>
              <a:rPr lang="zh-CN" altLang="en-US" dirty="0"/>
              <a:t>服务器端若还有数据要发送则继续发送，待数据发送完毕后，再发送一个 </a:t>
            </a:r>
            <a:r>
              <a:rPr lang="en-GB" altLang="zh-CN" dirty="0"/>
              <a:t>FIN </a:t>
            </a:r>
            <a:r>
              <a:rPr lang="zh-CN" altLang="en-US" dirty="0"/>
              <a:t>包（序列号 </a:t>
            </a:r>
            <a:r>
              <a:rPr lang="en-GB" altLang="zh-CN" dirty="0"/>
              <a:t>seq=v</a:t>
            </a:r>
            <a:r>
              <a:rPr lang="zh-CN" altLang="en-GB" dirty="0"/>
              <a:t>）</a:t>
            </a:r>
            <a:r>
              <a:rPr lang="zh-CN" altLang="en-US" dirty="0"/>
              <a:t>给客户端；</a:t>
            </a:r>
            <a:endParaRPr lang="zh-CN" altLang="en-US" dirty="0"/>
          </a:p>
          <a:p>
            <a:pPr marL="742950" lvl="1" indent="-285750">
              <a:buFont typeface="+mj-lt"/>
              <a:buAutoNum type="arabicPeriod" startAt="2"/>
            </a:pPr>
            <a:r>
              <a:rPr lang="zh-CN" altLang="en-US" dirty="0"/>
              <a:t>客户端收到 </a:t>
            </a:r>
            <a:r>
              <a:rPr lang="en-GB" altLang="zh-CN" dirty="0"/>
              <a:t>FIN </a:t>
            </a:r>
            <a:r>
              <a:rPr lang="zh-CN" altLang="en-US" dirty="0"/>
              <a:t>包后回复一个 </a:t>
            </a:r>
            <a:r>
              <a:rPr lang="en-GB" altLang="zh-CN" dirty="0"/>
              <a:t>ACK </a:t>
            </a:r>
            <a:r>
              <a:rPr lang="zh-CN" altLang="en-US" dirty="0"/>
              <a:t>包（确认号 </a:t>
            </a:r>
            <a:r>
              <a:rPr lang="en-GB" altLang="zh-CN" dirty="0"/>
              <a:t>ack=v + 1</a:t>
            </a:r>
            <a:r>
              <a:rPr lang="zh-CN" altLang="en-GB" dirty="0"/>
              <a:t>），</a:t>
            </a:r>
            <a:r>
              <a:rPr lang="zh-CN" altLang="en-US" dirty="0"/>
              <a:t>此时连接正式关闭。让学生对整个握手和挥手的流程有清晰的概念基础，便于后续编程模拟理解。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027" y="2006876"/>
            <a:ext cx="4461318" cy="39569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5351237" y="5700196"/>
            <a:ext cx="3668111" cy="7041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如果是服务器主动关闭呢？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4374" y="1637544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面向连接（关闭连接：四次挥手）</a:t>
            </a:r>
            <a:endParaRPr kumimoji="1"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34374" y="1051087"/>
            <a:ext cx="807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TCP</a:t>
            </a:r>
            <a:endParaRPr kumimoji="1" lang="zh-CN" altLang="en-US" sz="3200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理论回顾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34374" y="1637544"/>
            <a:ext cx="114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可靠传输</a:t>
            </a:r>
            <a:endParaRPr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34374" y="1051087"/>
            <a:ext cx="807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TCP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334374" y="2006876"/>
            <a:ext cx="7343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使用序号与确认机制（累积确认）保证数据</a:t>
            </a:r>
            <a:r>
              <a:rPr lang="zh-CN" altLang="en-US" b="1" dirty="0"/>
              <a:t>有序传输。</a:t>
            </a:r>
            <a:endParaRPr lang="en-US" altLang="zh-CN" b="1" dirty="0"/>
          </a:p>
          <a:p>
            <a:r>
              <a:rPr lang="zh-CN" altLang="en-US" dirty="0"/>
              <a:t>使用超时重传机制（回退</a:t>
            </a:r>
            <a:r>
              <a:rPr lang="en-US" altLang="zh-CN" dirty="0"/>
              <a:t> N </a:t>
            </a:r>
            <a:r>
              <a:rPr lang="zh-CN" altLang="en-US" dirty="0"/>
              <a:t>步</a:t>
            </a:r>
            <a:r>
              <a:rPr lang="en-US" altLang="zh-CN" dirty="0"/>
              <a:t>/</a:t>
            </a:r>
            <a:r>
              <a:rPr lang="zh-CN" altLang="en-US" dirty="0"/>
              <a:t>选择重传）确保数据</a:t>
            </a:r>
            <a:r>
              <a:rPr lang="zh-CN" altLang="en-US" b="1" dirty="0"/>
              <a:t>可靠到达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62591" y="2745566"/>
            <a:ext cx="4096352" cy="3983845"/>
            <a:chOff x="562591" y="2745566"/>
            <a:chExt cx="4096352" cy="398384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591" y="2745566"/>
              <a:ext cx="4096352" cy="3983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 bwMode="auto">
            <a:xfrm>
              <a:off x="3772585" y="6542606"/>
              <a:ext cx="788464" cy="1806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02139" y="2745566"/>
            <a:ext cx="3953413" cy="3983845"/>
            <a:chOff x="6402139" y="2745566"/>
            <a:chExt cx="3953413" cy="398384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2139" y="2745566"/>
              <a:ext cx="3953413" cy="3983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/>
            <p:cNvSpPr/>
            <p:nvPr/>
          </p:nvSpPr>
          <p:spPr bwMode="auto">
            <a:xfrm>
              <a:off x="9483479" y="6539313"/>
              <a:ext cx="788464" cy="1806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668771" y="6381449"/>
            <a:ext cx="1883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序号与确认机制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436849" y="6390857"/>
            <a:ext cx="1883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超时重传机制</a:t>
            </a:r>
            <a:endParaRPr lang="zh-CN" altLang="en-US" sz="16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410598" y="898893"/>
            <a:ext cx="8660752" cy="1098575"/>
            <a:chOff x="3410598" y="898893"/>
            <a:chExt cx="8660752" cy="1098575"/>
          </a:xfrm>
        </p:grpSpPr>
        <p:sp>
          <p:nvSpPr>
            <p:cNvPr id="18" name="文本框 17"/>
            <p:cNvSpPr txBox="1"/>
            <p:nvPr/>
          </p:nvSpPr>
          <p:spPr>
            <a:xfrm>
              <a:off x="5975350" y="898893"/>
              <a:ext cx="6096000" cy="92333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zh-CN" altLang="en-US" b="0" i="0" dirty="0">
                  <a:solidFill>
                    <a:srgbClr val="37352F"/>
                  </a:solidFill>
                  <a:effectLst/>
                  <a:latin typeface="ui-sans-serif"/>
                </a:rPr>
                <a:t>累积确认是</a:t>
              </a:r>
              <a:r>
                <a:rPr lang="en-GB" altLang="zh-CN" b="0" i="0" dirty="0">
                  <a:solidFill>
                    <a:srgbClr val="37352F"/>
                  </a:solidFill>
                  <a:effectLst/>
                  <a:latin typeface="ui-sans-serif"/>
                </a:rPr>
                <a:t>TCP</a:t>
              </a:r>
              <a:r>
                <a:rPr lang="zh-CN" altLang="en-US" b="0" i="0" dirty="0">
                  <a:solidFill>
                    <a:srgbClr val="37352F"/>
                  </a:solidFill>
                  <a:effectLst/>
                  <a:latin typeface="ui-sans-serif"/>
                </a:rPr>
                <a:t>可靠传输中的一种确认机制，指接收方只对按序收到的最后一个数据包发送确认，而不是对每个收到的数据包都单独确认。</a:t>
              </a:r>
              <a:endParaRPr lang="zh-CN" altLang="en-US" dirty="0"/>
            </a:p>
          </p:txBody>
        </p:sp>
        <p:cxnSp>
          <p:nvCxnSpPr>
            <p:cNvPr id="20" name="肘形连接符 19"/>
            <p:cNvCxnSpPr>
              <a:endCxn id="18" idx="1"/>
            </p:cNvCxnSpPr>
            <p:nvPr/>
          </p:nvCxnSpPr>
          <p:spPr bwMode="auto">
            <a:xfrm flipV="1">
              <a:off x="3410598" y="1360558"/>
              <a:ext cx="2564752" cy="636910"/>
            </a:xfrm>
            <a:prstGeom prst="bentConnector3">
              <a:avLst>
                <a:gd name="adj1" fmla="val -1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理论回顾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4374" y="1637544"/>
            <a:ext cx="408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流量控制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34374" y="1051087"/>
            <a:ext cx="807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TCP</a:t>
            </a:r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334375" y="2006876"/>
            <a:ext cx="40852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通过</a:t>
            </a:r>
            <a:r>
              <a:rPr lang="zh-CN" altLang="en-US" b="1" dirty="0"/>
              <a:t>滑动窗口机制</a:t>
            </a:r>
            <a:r>
              <a:rPr lang="zh-CN" altLang="en-US" dirty="0"/>
              <a:t>控制发送速率，避免接收方缓冲区溢出。</a:t>
            </a:r>
            <a:r>
              <a:rPr lang="en-US" altLang="zh-CN" dirty="0"/>
              <a:t>TCP </a:t>
            </a:r>
            <a:r>
              <a:rPr lang="zh-CN" altLang="en-US" dirty="0"/>
              <a:t>为了进行流量控制和拥塞控制，有</a:t>
            </a:r>
            <a:r>
              <a:rPr lang="en-US" altLang="zh-CN" dirty="0"/>
              <a:t>3</a:t>
            </a:r>
            <a:r>
              <a:rPr lang="zh-CN" altLang="en-US" dirty="0"/>
              <a:t>种窗口：</a:t>
            </a: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b="1" dirty="0"/>
              <a:t>发送窗口</a:t>
            </a:r>
            <a:r>
              <a:rPr lang="en-US" altLang="zh-CN" b="1" dirty="0"/>
              <a:t>(Sender</a:t>
            </a:r>
            <a:r>
              <a:rPr lang="zh-CN" altLang="en-US" b="1" dirty="0"/>
              <a:t> </a:t>
            </a:r>
            <a:r>
              <a:rPr lang="en-US" altLang="zh-CN" b="1" dirty="0"/>
              <a:t>Window)</a:t>
            </a:r>
            <a:endParaRPr lang="en-US" altLang="zh-CN" b="1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b="1" dirty="0"/>
              <a:t>接收窗口</a:t>
            </a:r>
            <a:r>
              <a:rPr lang="en-US" altLang="zh-CN" b="1" dirty="0"/>
              <a:t>(Receiver</a:t>
            </a:r>
            <a:r>
              <a:rPr lang="zh-CN" altLang="en-US" b="1" dirty="0"/>
              <a:t> </a:t>
            </a:r>
            <a:r>
              <a:rPr lang="en-US" altLang="zh-CN" b="1" dirty="0"/>
              <a:t>Window)</a:t>
            </a:r>
            <a:endParaRPr lang="en-US" altLang="zh-CN" b="1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b="1" dirty="0"/>
              <a:t>拥塞窗口</a:t>
            </a:r>
            <a:r>
              <a:rPr lang="en-US" altLang="zh-CN" b="1" dirty="0"/>
              <a:t>(Congestion</a:t>
            </a:r>
            <a:r>
              <a:rPr lang="zh-CN" altLang="en-US" b="1" dirty="0"/>
              <a:t> </a:t>
            </a:r>
            <a:r>
              <a:rPr lang="en-US" altLang="zh-CN" b="1" dirty="0"/>
              <a:t>Window)</a:t>
            </a:r>
            <a:endParaRPr lang="en-US" altLang="zh-CN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985664"/>
            <a:ext cx="7772400" cy="26234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1724" y="3802342"/>
            <a:ext cx="240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swnd</a:t>
            </a:r>
            <a:r>
              <a:rPr kumimoji="1" lang="en-US" altLang="zh-CN" dirty="0"/>
              <a:t>=min(</a:t>
            </a:r>
            <a:r>
              <a:rPr kumimoji="1" lang="en-US" altLang="zh-CN" dirty="0" err="1"/>
              <a:t>rwnd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800021"/>
            <a:ext cx="7772400" cy="269965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255089" y="3622938"/>
            <a:ext cx="1239359" cy="338554"/>
            <a:chOff x="2826333" y="4507498"/>
            <a:chExt cx="1239359" cy="338554"/>
          </a:xfrm>
        </p:grpSpPr>
        <p:sp>
          <p:nvSpPr>
            <p:cNvPr id="16" name="矩形 15"/>
            <p:cNvSpPr/>
            <p:nvPr/>
          </p:nvSpPr>
          <p:spPr bwMode="auto">
            <a:xfrm>
              <a:off x="2961376" y="4527550"/>
              <a:ext cx="969274" cy="29845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26333" y="4507498"/>
              <a:ext cx="123935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600" dirty="0" err="1"/>
                <a:t>send_base</a:t>
              </a:r>
              <a:endParaRPr kumimoji="1" lang="zh-CN" altLang="en-US" sz="16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661983" y="3630744"/>
            <a:ext cx="1239359" cy="338554"/>
            <a:chOff x="2826333" y="4507498"/>
            <a:chExt cx="1239359" cy="338554"/>
          </a:xfrm>
        </p:grpSpPr>
        <p:sp>
          <p:nvSpPr>
            <p:cNvPr id="19" name="矩形 18"/>
            <p:cNvSpPr/>
            <p:nvPr/>
          </p:nvSpPr>
          <p:spPr bwMode="auto">
            <a:xfrm>
              <a:off x="2961376" y="4527550"/>
              <a:ext cx="969274" cy="29845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826333" y="4507498"/>
              <a:ext cx="123935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600" dirty="0" err="1"/>
                <a:t>send_next</a:t>
              </a:r>
              <a:endParaRPr kumimoji="1" lang="zh-CN" altLang="en-US" sz="1600" dirty="0"/>
            </a:p>
          </p:txBody>
        </p:sp>
      </p:grpSp>
      <p:cxnSp>
        <p:nvCxnSpPr>
          <p:cNvPr id="22" name="直线箭头连接符 21"/>
          <p:cNvCxnSpPr>
            <a:stCxn id="14" idx="0"/>
          </p:cNvCxnSpPr>
          <p:nvPr/>
        </p:nvCxnSpPr>
        <p:spPr bwMode="auto">
          <a:xfrm flipV="1">
            <a:off x="5874769" y="2697294"/>
            <a:ext cx="0" cy="9256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直线箭头连接符 23"/>
          <p:cNvCxnSpPr>
            <a:stCxn id="20" idx="0"/>
          </p:cNvCxnSpPr>
          <p:nvPr/>
        </p:nvCxnSpPr>
        <p:spPr bwMode="auto">
          <a:xfrm flipV="1">
            <a:off x="9281663" y="2705100"/>
            <a:ext cx="0" cy="9256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26" name="组合 25"/>
          <p:cNvGrpSpPr/>
          <p:nvPr/>
        </p:nvGrpSpPr>
        <p:grpSpPr>
          <a:xfrm>
            <a:off x="87373" y="4851125"/>
            <a:ext cx="4250352" cy="1093368"/>
            <a:chOff x="4962855" y="3913669"/>
            <a:chExt cx="4250352" cy="1093368"/>
          </a:xfrm>
        </p:grpSpPr>
        <p:sp>
          <p:nvSpPr>
            <p:cNvPr id="27" name="文本框 26"/>
            <p:cNvSpPr txBox="1"/>
            <p:nvPr/>
          </p:nvSpPr>
          <p:spPr>
            <a:xfrm>
              <a:off x="5377543" y="4637705"/>
              <a:ext cx="3835664" cy="369332"/>
            </a:xfrm>
            <a:prstGeom prst="rect">
              <a:avLst/>
            </a:prstGeom>
            <a:solidFill>
              <a:srgbClr val="0A436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超时重传：回退</a:t>
              </a:r>
              <a:r>
                <a:rPr kumimoji="1" lang="en-US" altLang="zh-CN" dirty="0"/>
                <a:t> N </a:t>
              </a:r>
              <a:r>
                <a:rPr kumimoji="1" lang="zh-CN" altLang="en-US" dirty="0"/>
                <a:t>步 </a:t>
              </a:r>
              <a:r>
                <a:rPr kumimoji="1" lang="en-US" altLang="zh-CN" dirty="0"/>
                <a:t>vs</a:t>
              </a:r>
              <a:r>
                <a:rPr kumimoji="1" lang="zh-CN" altLang="en-US" dirty="0"/>
                <a:t> 选择重传</a:t>
              </a:r>
              <a:endParaRPr kumimoji="1" lang="zh-CN" altLang="en-US" dirty="0"/>
            </a:p>
          </p:txBody>
        </p:sp>
        <p:grpSp>
          <p:nvGrpSpPr>
            <p:cNvPr id="28" name="Group 5"/>
            <p:cNvGrpSpPr/>
            <p:nvPr/>
          </p:nvGrpSpPr>
          <p:grpSpPr bwMode="auto">
            <a:xfrm>
              <a:off x="4962855" y="3913669"/>
              <a:ext cx="594857" cy="791666"/>
              <a:chOff x="172098" y="511610"/>
              <a:chExt cx="757247" cy="1007385"/>
            </a:xfrm>
          </p:grpSpPr>
          <p:sp>
            <p:nvSpPr>
              <p:cNvPr id="29" name="圆角矩形 11"/>
              <p:cNvSpPr>
                <a:spLocks noChangeArrowheads="1"/>
              </p:cNvSpPr>
              <p:nvPr/>
            </p:nvSpPr>
            <p:spPr bwMode="auto">
              <a:xfrm rot="1132031">
                <a:off x="172098" y="511610"/>
                <a:ext cx="757247" cy="1007385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KSO_GN2"/>
              <p:cNvSpPr>
                <a:spLocks noChangeArrowheads="1"/>
              </p:cNvSpPr>
              <p:nvPr/>
            </p:nvSpPr>
            <p:spPr bwMode="auto">
              <a:xfrm rot="1132031">
                <a:off x="199615" y="553442"/>
                <a:ext cx="686560" cy="921763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思考</a:t>
                </a:r>
                <a:endParaRPr lang="zh-CN" altLang="en-US" sz="2000" dirty="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理论回顾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4374" y="1637544"/>
            <a:ext cx="408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拥塞控制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34374" y="1051087"/>
            <a:ext cx="807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TCP</a:t>
            </a:r>
            <a:endParaRPr kumimoji="1"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0" y="2035140"/>
            <a:ext cx="5859096" cy="4351338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7027" y="2035140"/>
          <a:ext cx="5196373" cy="435133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11723"/>
                <a:gridCol w="1187450"/>
                <a:gridCol w="2997200"/>
              </a:tblGrid>
              <a:tr h="689846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状态</a:t>
                      </a:r>
                      <a:endParaRPr lang="zh-CN" altLang="en-US" sz="1600" dirty="0"/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触发条件</a:t>
                      </a:r>
                      <a:endParaRPr lang="zh-CN" altLang="en-US" sz="1600" dirty="0"/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窗口调整规则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1485823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慢启动</a:t>
                      </a:r>
                      <a:endParaRPr lang="zh-CN" altLang="en-US" sz="1600" dirty="0"/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连接建立或超时重传</a:t>
                      </a:r>
                      <a:endParaRPr lang="zh-CN" altLang="en-US" sz="1600" dirty="0"/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每收到</a:t>
                      </a:r>
                      <a:r>
                        <a:rPr lang="en-US" altLang="zh-CN" sz="1600">
                          <a:effectLst/>
                        </a:rPr>
                        <a:t>1</a:t>
                      </a:r>
                      <a:r>
                        <a:rPr lang="zh-CN" altLang="en-US" sz="1600">
                          <a:effectLst/>
                        </a:rPr>
                        <a:t>个</a:t>
                      </a:r>
                      <a:r>
                        <a:rPr lang="en-GB" sz="1600">
                          <a:effectLst/>
                        </a:rPr>
                        <a:t>ACK，cwnd </a:t>
                      </a:r>
                      <a:r>
                        <a:rPr lang="zh-CN" altLang="en-US" sz="1600" b="1">
                          <a:effectLst/>
                        </a:rPr>
                        <a:t>指数增长</a:t>
                      </a:r>
                      <a:r>
                        <a:rPr lang="zh-CN" altLang="en-US" sz="1600">
                          <a:effectLst/>
                        </a:rPr>
                        <a:t>（</a:t>
                      </a:r>
                      <a:r>
                        <a:rPr lang="en-GB" sz="1600">
                          <a:effectLst/>
                        </a:rPr>
                        <a:t>cwnd += MSS）</a:t>
                      </a:r>
                      <a:endParaRPr lang="en-GB" sz="1600"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1008237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拥塞避免</a:t>
                      </a:r>
                      <a:endParaRPr lang="zh-CN" altLang="en-US" sz="1600"/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cwnd ≥ ssthresh</a:t>
                      </a:r>
                      <a:endParaRPr lang="en-GB" sz="1600"/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每收到</a:t>
                      </a:r>
                      <a:r>
                        <a:rPr lang="en-US" altLang="zh-CN" sz="1600">
                          <a:effectLst/>
                        </a:rPr>
                        <a:t>1</a:t>
                      </a:r>
                      <a:r>
                        <a:rPr lang="zh-CN" altLang="en-US" sz="1600">
                          <a:effectLst/>
                        </a:rPr>
                        <a:t>个</a:t>
                      </a:r>
                      <a:r>
                        <a:rPr lang="en-GB" sz="1600">
                          <a:effectLst/>
                        </a:rPr>
                        <a:t>ACK，cwnd </a:t>
                      </a:r>
                      <a:r>
                        <a:rPr lang="zh-CN" altLang="en-US" sz="1600" b="1">
                          <a:effectLst/>
                        </a:rPr>
                        <a:t>线性增长</a:t>
                      </a:r>
                      <a:r>
                        <a:rPr lang="zh-CN" altLang="en-US" sz="1600">
                          <a:effectLst/>
                        </a:rPr>
                        <a:t>（</a:t>
                      </a:r>
                      <a:r>
                        <a:rPr lang="en-GB" sz="1600">
                          <a:effectLst/>
                        </a:rPr>
                        <a:t>cwnd += 1/cwnd）</a:t>
                      </a:r>
                      <a:endParaRPr lang="en-GB" sz="1600"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1167432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快速恢复</a:t>
                      </a:r>
                      <a:endParaRPr lang="zh-CN" altLang="en-US" sz="1600"/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收到</a:t>
                      </a:r>
                      <a:r>
                        <a:rPr lang="en-US" altLang="zh-CN" sz="1600"/>
                        <a:t>3</a:t>
                      </a:r>
                      <a:r>
                        <a:rPr lang="zh-CN" altLang="en-US" sz="1600"/>
                        <a:t>个重复</a:t>
                      </a:r>
                      <a:r>
                        <a:rPr lang="en-GB" sz="1600"/>
                        <a:t>ACK</a:t>
                      </a:r>
                      <a:endParaRPr lang="en-GB" sz="1600"/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effectLst/>
                        </a:rPr>
                        <a:t>cwnd</a:t>
                      </a:r>
                      <a:r>
                        <a:rPr lang="en-GB" sz="1600" dirty="0">
                          <a:effectLst/>
                        </a:rPr>
                        <a:t> = </a:t>
                      </a:r>
                      <a:r>
                        <a:rPr lang="en-GB" sz="1600" dirty="0" err="1">
                          <a:effectLst/>
                        </a:rPr>
                        <a:t>ssthresh</a:t>
                      </a:r>
                      <a:r>
                        <a:rPr lang="en-GB" sz="1600" dirty="0">
                          <a:effectLst/>
                        </a:rPr>
                        <a:t> + 3*MSS</a:t>
                      </a:r>
                      <a:r>
                        <a:rPr lang="zh-CN" altLang="en-US" sz="1600" dirty="0">
                          <a:effectLst/>
                        </a:rPr>
                        <a:t>每收到重复</a:t>
                      </a:r>
                      <a:r>
                        <a:rPr lang="en-GB" sz="1600" dirty="0" err="1">
                          <a:effectLst/>
                        </a:rPr>
                        <a:t>ACK，cwnd</a:t>
                      </a:r>
                      <a:r>
                        <a:rPr lang="en-GB" sz="1600" dirty="0">
                          <a:effectLst/>
                        </a:rPr>
                        <a:t> += MSS</a:t>
                      </a:r>
                      <a:endParaRPr lang="en-GB" sz="1600" dirty="0"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724" name="Group 4"/>
          <p:cNvGrpSpPr/>
          <p:nvPr/>
        </p:nvGrpSpPr>
        <p:grpSpPr bwMode="auto">
          <a:xfrm>
            <a:off x="3021015" y="2433638"/>
            <a:ext cx="1536700" cy="1987550"/>
            <a:chOff x="0" y="0"/>
            <a:chExt cx="1152785" cy="1490412"/>
          </a:xfrm>
        </p:grpSpPr>
        <p:grpSp>
          <p:nvGrpSpPr>
            <p:cNvPr id="30726" name="Group 5"/>
            <p:cNvGrpSpPr/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30728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729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 dirty="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02</a:t>
                </a:r>
                <a:endParaRPr lang="zh-CN" altLang="en-US" sz="6400" dirty="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30727" name="圆角矩形 26"/>
            <p:cNvSpPr/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1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25" name="KSO_GT2"/>
          <p:cNvSpPr txBox="1">
            <a:spLocks noChangeArrowheads="1"/>
          </p:cNvSpPr>
          <p:nvPr/>
        </p:nvSpPr>
        <p:spPr bwMode="auto">
          <a:xfrm>
            <a:off x="4411154" y="2787650"/>
            <a:ext cx="5167821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C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Segoe UI" panose="020B0502040204020203" pitchFamily="34" charset="0"/>
              </a:rPr>
              <a:t>项目实战</a:t>
            </a:r>
            <a:endParaRPr lang="en-US" altLang="zh-CN" sz="3600" b="1" dirty="0">
              <a:solidFill>
                <a:srgbClr val="FFC000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34374" y="1635862"/>
            <a:ext cx="115232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TCP</a:t>
            </a:r>
            <a:r>
              <a:rPr lang="zh-CN" altLang="en-GB" dirty="0"/>
              <a:t>（</a:t>
            </a:r>
            <a:r>
              <a:rPr lang="en-GB" altLang="zh-CN" dirty="0"/>
              <a:t>Transmission Control Protocol</a:t>
            </a:r>
            <a:r>
              <a:rPr lang="zh-CN" altLang="en-GB" dirty="0"/>
              <a:t>）</a:t>
            </a:r>
            <a:r>
              <a:rPr lang="zh-CN" altLang="en-US" dirty="0"/>
              <a:t>是一个</a:t>
            </a:r>
            <a:r>
              <a:rPr lang="zh-CN" altLang="en-US" b="1" dirty="0"/>
              <a:t>面向连接</a:t>
            </a:r>
            <a:r>
              <a:rPr lang="zh-CN" altLang="en-US" dirty="0"/>
              <a:t>的、</a:t>
            </a:r>
            <a:r>
              <a:rPr lang="zh-CN" altLang="en-US" b="1" dirty="0"/>
              <a:t>可靠的</a:t>
            </a:r>
            <a:r>
              <a:rPr lang="zh-CN" altLang="en-US" dirty="0"/>
              <a:t>传输层协议，它提供了</a:t>
            </a:r>
            <a:r>
              <a:rPr lang="zh-CN" altLang="en-US" b="1" dirty="0"/>
              <a:t>全双工</a:t>
            </a:r>
            <a:r>
              <a:rPr lang="zh-CN" altLang="en-US" dirty="0"/>
              <a:t>的数据传输服务。与 </a:t>
            </a:r>
            <a:r>
              <a:rPr lang="en-GB" altLang="zh-CN" dirty="0"/>
              <a:t>UDP </a:t>
            </a:r>
            <a:r>
              <a:rPr lang="zh-CN" altLang="en-US" dirty="0"/>
              <a:t>不同，</a:t>
            </a:r>
            <a:r>
              <a:rPr lang="en-GB" altLang="zh-CN" dirty="0"/>
              <a:t>TCP </a:t>
            </a:r>
            <a:r>
              <a:rPr lang="zh-CN" altLang="en-US" dirty="0"/>
              <a:t>具有以下特点：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面向连接：</a:t>
            </a:r>
            <a:r>
              <a:rPr lang="zh-CN" altLang="en-US" dirty="0"/>
              <a:t>通信前需要先建立连接（三次握手），通信结束后需要释放连接（四次挥手）。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可靠传输：</a:t>
            </a:r>
            <a:r>
              <a:rPr lang="zh-CN" altLang="en-US" dirty="0"/>
              <a:t>使用序号与确认机制（累积确认）保证数据有序传输，使用确认机制、重传机制（回退</a:t>
            </a:r>
            <a:r>
              <a:rPr lang="en-US" altLang="zh-CN" dirty="0"/>
              <a:t> N </a:t>
            </a:r>
            <a:r>
              <a:rPr lang="zh-CN" altLang="en-US" dirty="0"/>
              <a:t>步</a:t>
            </a:r>
            <a:r>
              <a:rPr lang="en-US" altLang="zh-CN" dirty="0"/>
              <a:t>/</a:t>
            </a:r>
            <a:r>
              <a:rPr lang="zh-CN" altLang="en-US" dirty="0"/>
              <a:t>选择重传）确保数据可靠到达。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流量控制：</a:t>
            </a:r>
            <a:r>
              <a:rPr lang="zh-CN" altLang="en-US" dirty="0"/>
              <a:t>通过滑动窗口机制控制发送速率，避免接收方缓冲区溢出。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拥塞控制：</a:t>
            </a:r>
            <a:r>
              <a:rPr lang="zh-CN" altLang="en-US" dirty="0"/>
              <a:t>根据网络状况动态调整发送速率，避免网络拥塞。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4374" y="1051087"/>
            <a:ext cx="2542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TCP </a:t>
            </a:r>
            <a:r>
              <a:rPr kumimoji="1" lang="zh-CN" altLang="en-US" sz="3200" dirty="0"/>
              <a:t>模拟实战</a:t>
            </a:r>
            <a:endParaRPr kumimoji="1" lang="zh-CN" altLang="en-US" sz="32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5447624" y="223838"/>
            <a:ext cx="1614489" cy="4129087"/>
            <a:chOff x="3258867" y="1371600"/>
            <a:chExt cx="1614489" cy="4129087"/>
          </a:xfrm>
        </p:grpSpPr>
        <p:grpSp>
          <p:nvGrpSpPr>
            <p:cNvPr id="10" name="组合 9"/>
            <p:cNvGrpSpPr/>
            <p:nvPr/>
          </p:nvGrpSpPr>
          <p:grpSpPr>
            <a:xfrm>
              <a:off x="3258868" y="1371600"/>
              <a:ext cx="1614488" cy="2057400"/>
              <a:chOff x="1371599" y="1035844"/>
              <a:chExt cx="1614488" cy="2057400"/>
            </a:xfrm>
          </p:grpSpPr>
          <p:sp>
            <p:nvSpPr>
              <p:cNvPr id="11" name="同侧圆角矩形 10"/>
              <p:cNvSpPr/>
              <p:nvPr/>
            </p:nvSpPr>
            <p:spPr>
              <a:xfrm>
                <a:off x="1371599" y="1035844"/>
                <a:ext cx="1614488" cy="2057400"/>
              </a:xfrm>
              <a:prstGeom prst="round2SameRect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78754" y="1089979"/>
                <a:ext cx="1400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2010</a:t>
                </a:r>
                <a:endParaRPr kumimoji="1" lang="zh-CN" altLang="en-US" sz="36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700211" y="1556712"/>
                <a:ext cx="95726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60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1</a:t>
                </a:r>
                <a:endParaRPr kumimoji="1" lang="zh-CN" altLang="en-US" sz="60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4" name="任意形状 13"/>
            <p:cNvSpPr/>
            <p:nvPr/>
          </p:nvSpPr>
          <p:spPr>
            <a:xfrm flipV="1">
              <a:off x="3258869" y="2400300"/>
              <a:ext cx="1614487" cy="3100387"/>
            </a:xfrm>
            <a:custGeom>
              <a:avLst/>
              <a:gdLst>
                <a:gd name="connsiteX0" fmla="*/ 0 w 1614487"/>
                <a:gd name="connsiteY0" fmla="*/ 3100387 h 3100387"/>
                <a:gd name="connsiteX1" fmla="*/ 328611 w 1614487"/>
                <a:gd name="connsiteY1" fmla="*/ 3100387 h 3100387"/>
                <a:gd name="connsiteX2" fmla="*/ 807243 w 1614487"/>
                <a:gd name="connsiteY2" fmla="*/ 2621755 h 3100387"/>
                <a:gd name="connsiteX3" fmla="*/ 1285875 w 1614487"/>
                <a:gd name="connsiteY3" fmla="*/ 3100387 h 3100387"/>
                <a:gd name="connsiteX4" fmla="*/ 1614487 w 1614487"/>
                <a:gd name="connsiteY4" fmla="*/ 3100387 h 3100387"/>
                <a:gd name="connsiteX5" fmla="*/ 1614487 w 1614487"/>
                <a:gd name="connsiteY5" fmla="*/ 269087 h 3100387"/>
                <a:gd name="connsiteX6" fmla="*/ 1345400 w 1614487"/>
                <a:gd name="connsiteY6" fmla="*/ 0 h 3100387"/>
                <a:gd name="connsiteX7" fmla="*/ 269087 w 1614487"/>
                <a:gd name="connsiteY7" fmla="*/ 0 h 3100387"/>
                <a:gd name="connsiteX8" fmla="*/ 0 w 1614487"/>
                <a:gd name="connsiteY8" fmla="*/ 269087 h 31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4487" h="3100387">
                  <a:moveTo>
                    <a:pt x="0" y="3100387"/>
                  </a:moveTo>
                  <a:lnTo>
                    <a:pt x="328611" y="3100387"/>
                  </a:lnTo>
                  <a:cubicBezTo>
                    <a:pt x="328611" y="2836046"/>
                    <a:pt x="542902" y="2621755"/>
                    <a:pt x="807243" y="2621755"/>
                  </a:cubicBezTo>
                  <a:cubicBezTo>
                    <a:pt x="1071584" y="2621755"/>
                    <a:pt x="1285875" y="2836046"/>
                    <a:pt x="1285875" y="3100387"/>
                  </a:cubicBezTo>
                  <a:lnTo>
                    <a:pt x="1614487" y="3100387"/>
                  </a:lnTo>
                  <a:lnTo>
                    <a:pt x="1614487" y="269087"/>
                  </a:lnTo>
                  <a:cubicBezTo>
                    <a:pt x="1614487" y="120474"/>
                    <a:pt x="1494013" y="0"/>
                    <a:pt x="1345400" y="0"/>
                  </a:cubicBezTo>
                  <a:lnTo>
                    <a:pt x="269087" y="0"/>
                  </a:lnTo>
                  <a:cubicBezTo>
                    <a:pt x="120474" y="0"/>
                    <a:pt x="0" y="120474"/>
                    <a:pt x="0" y="2690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258867" y="3021806"/>
              <a:ext cx="1614489" cy="928062"/>
              <a:chOff x="1371598" y="2686050"/>
              <a:chExt cx="1614489" cy="928062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371598" y="2686050"/>
                <a:ext cx="1614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HEADING</a:t>
                </a:r>
                <a:endParaRPr kumimoji="1" lang="zh-CN" altLang="en-US" b="1" dirty="0">
                  <a:solidFill>
                    <a:srgbClr val="FF596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371598" y="3090892"/>
                <a:ext cx="16144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Here Add Some Own Text of Yours</a:t>
                </a:r>
                <a:endParaRPr kumimoji="1" lang="en-US" altLang="zh-CN" sz="1400" b="1" dirty="0">
                  <a:solidFill>
                    <a:srgbClr val="A6A6A6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8" name="Picture 2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934" y="4278101"/>
              <a:ext cx="894354" cy="894352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12428624" y="2698910"/>
            <a:ext cx="3634024" cy="4129087"/>
            <a:chOff x="5791329" y="1371600"/>
            <a:chExt cx="1614489" cy="4129087"/>
          </a:xfrm>
        </p:grpSpPr>
        <p:grpSp>
          <p:nvGrpSpPr>
            <p:cNvPr id="19" name="组合 18"/>
            <p:cNvGrpSpPr/>
            <p:nvPr/>
          </p:nvGrpSpPr>
          <p:grpSpPr>
            <a:xfrm>
              <a:off x="5791330" y="1371600"/>
              <a:ext cx="1614488" cy="2057400"/>
              <a:chOff x="1371599" y="1035844"/>
              <a:chExt cx="1614488" cy="2057400"/>
            </a:xfrm>
          </p:grpSpPr>
          <p:sp>
            <p:nvSpPr>
              <p:cNvPr id="20" name="同侧圆角矩形 19"/>
              <p:cNvSpPr/>
              <p:nvPr/>
            </p:nvSpPr>
            <p:spPr>
              <a:xfrm>
                <a:off x="1371599" y="1035844"/>
                <a:ext cx="1614488" cy="2057400"/>
              </a:xfrm>
              <a:prstGeom prst="round2SameRect">
                <a:avLst/>
              </a:prstGeom>
              <a:solidFill>
                <a:srgbClr val="4CBD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478754" y="1089979"/>
                <a:ext cx="1400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2014</a:t>
                </a:r>
                <a:endParaRPr kumimoji="1" lang="zh-CN" altLang="en-US" sz="36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700211" y="1556712"/>
                <a:ext cx="95726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60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2</a:t>
                </a:r>
                <a:endParaRPr kumimoji="1" lang="zh-CN" altLang="en-US" sz="60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3" name="任意形状 22"/>
            <p:cNvSpPr/>
            <p:nvPr/>
          </p:nvSpPr>
          <p:spPr>
            <a:xfrm flipV="1">
              <a:off x="5791331" y="2400300"/>
              <a:ext cx="1614487" cy="3100387"/>
            </a:xfrm>
            <a:custGeom>
              <a:avLst/>
              <a:gdLst>
                <a:gd name="connsiteX0" fmla="*/ 0 w 1614487"/>
                <a:gd name="connsiteY0" fmla="*/ 3100387 h 3100387"/>
                <a:gd name="connsiteX1" fmla="*/ 328611 w 1614487"/>
                <a:gd name="connsiteY1" fmla="*/ 3100387 h 3100387"/>
                <a:gd name="connsiteX2" fmla="*/ 807243 w 1614487"/>
                <a:gd name="connsiteY2" fmla="*/ 2621755 h 3100387"/>
                <a:gd name="connsiteX3" fmla="*/ 1285875 w 1614487"/>
                <a:gd name="connsiteY3" fmla="*/ 3100387 h 3100387"/>
                <a:gd name="connsiteX4" fmla="*/ 1614487 w 1614487"/>
                <a:gd name="connsiteY4" fmla="*/ 3100387 h 3100387"/>
                <a:gd name="connsiteX5" fmla="*/ 1614487 w 1614487"/>
                <a:gd name="connsiteY5" fmla="*/ 269087 h 3100387"/>
                <a:gd name="connsiteX6" fmla="*/ 1345400 w 1614487"/>
                <a:gd name="connsiteY6" fmla="*/ 0 h 3100387"/>
                <a:gd name="connsiteX7" fmla="*/ 269087 w 1614487"/>
                <a:gd name="connsiteY7" fmla="*/ 0 h 3100387"/>
                <a:gd name="connsiteX8" fmla="*/ 0 w 1614487"/>
                <a:gd name="connsiteY8" fmla="*/ 269087 h 31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4487" h="3100387">
                  <a:moveTo>
                    <a:pt x="0" y="3100387"/>
                  </a:moveTo>
                  <a:lnTo>
                    <a:pt x="328611" y="3100387"/>
                  </a:lnTo>
                  <a:cubicBezTo>
                    <a:pt x="328611" y="2836046"/>
                    <a:pt x="542902" y="2621755"/>
                    <a:pt x="807243" y="2621755"/>
                  </a:cubicBezTo>
                  <a:cubicBezTo>
                    <a:pt x="1071584" y="2621755"/>
                    <a:pt x="1285875" y="2836046"/>
                    <a:pt x="1285875" y="3100387"/>
                  </a:cubicBezTo>
                  <a:lnTo>
                    <a:pt x="1614487" y="3100387"/>
                  </a:lnTo>
                  <a:lnTo>
                    <a:pt x="1614487" y="269087"/>
                  </a:lnTo>
                  <a:cubicBezTo>
                    <a:pt x="1614487" y="120474"/>
                    <a:pt x="1494013" y="0"/>
                    <a:pt x="1345400" y="0"/>
                  </a:cubicBezTo>
                  <a:lnTo>
                    <a:pt x="269087" y="0"/>
                  </a:lnTo>
                  <a:cubicBezTo>
                    <a:pt x="120474" y="0"/>
                    <a:pt x="0" y="120474"/>
                    <a:pt x="0" y="2690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1329" y="3021806"/>
              <a:ext cx="1614489" cy="928062"/>
              <a:chOff x="1371598" y="2686050"/>
              <a:chExt cx="1614489" cy="928062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371598" y="2686050"/>
                <a:ext cx="1614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4CBDB2"/>
                    </a:solidFill>
                    <a:latin typeface="Tw Cen MT" panose="020B0602020104020603" pitchFamily="34" charset="0"/>
                  </a:rPr>
                  <a:t>HEADING</a:t>
                </a:r>
                <a:endParaRPr kumimoji="1" lang="zh-CN" altLang="en-US" b="1" dirty="0">
                  <a:solidFill>
                    <a:srgbClr val="4CBDB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371598" y="3090892"/>
                <a:ext cx="16144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Here Add Some Own Text of Yours</a:t>
                </a:r>
                <a:endParaRPr kumimoji="1" lang="en-US" altLang="zh-CN" sz="1400" b="1" dirty="0">
                  <a:solidFill>
                    <a:srgbClr val="A6A6A6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9164" y="4276349"/>
              <a:ext cx="897858" cy="897856"/>
            </a:xfrm>
            <a:prstGeom prst="rect">
              <a:avLst/>
            </a:prstGeom>
          </p:spPr>
        </p:pic>
      </p:grpSp>
      <p:sp>
        <p:nvSpPr>
          <p:cNvPr id="31" name="文本框 30"/>
          <p:cNvSpPr txBox="1"/>
          <p:nvPr/>
        </p:nvSpPr>
        <p:spPr>
          <a:xfrm>
            <a:off x="334645" y="4235450"/>
            <a:ext cx="898652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ffectLst/>
              </a:rPr>
              <a:t>实验</a:t>
            </a:r>
            <a:r>
              <a:rPr lang="en-US" altLang="zh-CN" b="1" dirty="0">
                <a:effectLst/>
              </a:rPr>
              <a:t>1.</a:t>
            </a:r>
            <a:r>
              <a:rPr lang="zh-CN" altLang="en-US" b="1" dirty="0">
                <a:effectLst/>
              </a:rPr>
              <a:t>用</a:t>
            </a:r>
            <a:r>
              <a:rPr lang="en-US" altLang="zh-CN" b="1" dirty="0">
                <a:effectLst/>
              </a:rPr>
              <a:t>Packet Tracer</a:t>
            </a:r>
            <a:r>
              <a:rPr lang="zh-CN" altLang="en-US" b="1" dirty="0">
                <a:effectLst/>
              </a:rPr>
              <a:t>截取数据包，并通过截取</a:t>
            </a:r>
            <a:r>
              <a:rPr lang="zh-CN" altLang="en-US" b="1" dirty="0">
                <a:effectLst/>
              </a:rPr>
              <a:t>结果分析三次握手、四次挥手</a:t>
            </a:r>
            <a:r>
              <a:rPr lang="zh-CN" altLang="en-US" b="1" dirty="0">
                <a:effectLst/>
              </a:rPr>
              <a:t>过程</a:t>
            </a:r>
            <a:endParaRPr lang="zh-CN" altLang="en-US" b="1" dirty="0">
              <a:effectLst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34329" y="5015568"/>
            <a:ext cx="11523254" cy="737632"/>
            <a:chOff x="334373" y="3429000"/>
            <a:chExt cx="11523254" cy="737632"/>
          </a:xfrm>
        </p:grpSpPr>
        <p:sp>
          <p:nvSpPr>
            <p:cNvPr id="34" name="文本框 33"/>
            <p:cNvSpPr txBox="1"/>
            <p:nvPr/>
          </p:nvSpPr>
          <p:spPr>
            <a:xfrm>
              <a:off x="334373" y="3429000"/>
              <a:ext cx="4927397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effectLst/>
                </a:rPr>
                <a:t>实验</a:t>
              </a:r>
              <a:r>
                <a:rPr lang="en-US" altLang="zh-CN" b="1" dirty="0">
                  <a:effectLst/>
                </a:rPr>
                <a:t>2.</a:t>
              </a:r>
              <a:r>
                <a:rPr lang="zh-CN" altLang="en-US" b="1" dirty="0">
                  <a:effectLst/>
                </a:rPr>
                <a:t>编程（见实验</a:t>
              </a:r>
              <a:r>
                <a:rPr lang="zh-CN" altLang="en-US" b="1" dirty="0">
                  <a:effectLst/>
                </a:rPr>
                <a:t>指导书）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73" y="3798332"/>
              <a:ext cx="11523254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40" y="2468354"/>
            <a:ext cx="6410325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THANK YOU </a:t>
            </a:r>
            <a:r>
              <a:rPr lang="zh-CN" altLang="en-US" sz="5400" b="1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！</a:t>
            </a:r>
            <a:endParaRPr lang="zh-CN" altLang="en-US" sz="5400" b="1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8"/>
          <p:cNvSpPr txBox="1">
            <a:spLocks noChangeArrowheads="1"/>
          </p:cNvSpPr>
          <p:nvPr/>
        </p:nvSpPr>
        <p:spPr bwMode="auto">
          <a:xfrm>
            <a:off x="2514614" y="-11795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699" name="文本框 9"/>
          <p:cNvSpPr txBox="1">
            <a:spLocks noChangeArrowheads="1"/>
          </p:cNvSpPr>
          <p:nvPr/>
        </p:nvSpPr>
        <p:spPr bwMode="auto">
          <a:xfrm>
            <a:off x="1365529" y="2705100"/>
            <a:ext cx="296965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9700" name="Group 4"/>
          <p:cNvGrpSpPr/>
          <p:nvPr>
            <p:custDataLst>
              <p:tags r:id="rId1"/>
            </p:custDataLst>
          </p:nvPr>
        </p:nvGrpSpPr>
        <p:grpSpPr bwMode="auto">
          <a:xfrm>
            <a:off x="6872288" y="1209697"/>
            <a:ext cx="2415869" cy="771525"/>
            <a:chOff x="0" y="0"/>
            <a:chExt cx="2415936" cy="771525"/>
          </a:xfrm>
        </p:grpSpPr>
        <p:sp>
          <p:nvSpPr>
            <p:cNvPr id="29711" name="椭圆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2" name="文本框 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0125" y="181302"/>
              <a:ext cx="14158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理论回顾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1" name="Group 7"/>
          <p:cNvGrpSpPr/>
          <p:nvPr>
            <p:custDataLst>
              <p:tags r:id="rId4"/>
            </p:custDataLst>
          </p:nvPr>
        </p:nvGrpSpPr>
        <p:grpSpPr bwMode="auto">
          <a:xfrm>
            <a:off x="6872288" y="2452710"/>
            <a:ext cx="2415867" cy="771525"/>
            <a:chOff x="0" y="0"/>
            <a:chExt cx="2415940" cy="771525"/>
          </a:xfrm>
        </p:grpSpPr>
        <p:sp>
          <p:nvSpPr>
            <p:cNvPr id="29709" name="椭圆 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0" name="文本框 1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00125" y="178861"/>
              <a:ext cx="14158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项目实战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704" name="等腰三角形 17"/>
          <p:cNvSpPr>
            <a:spLocks noChangeArrowheads="1"/>
          </p:cNvSpPr>
          <p:nvPr/>
        </p:nvSpPr>
        <p:spPr bwMode="auto">
          <a:xfrm rot="5400000">
            <a:off x="5968221" y="3250410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724" name="Group 4"/>
          <p:cNvGrpSpPr/>
          <p:nvPr/>
        </p:nvGrpSpPr>
        <p:grpSpPr bwMode="auto">
          <a:xfrm>
            <a:off x="3021015" y="2433638"/>
            <a:ext cx="1536700" cy="1987550"/>
            <a:chOff x="0" y="0"/>
            <a:chExt cx="1152785" cy="1490412"/>
          </a:xfrm>
        </p:grpSpPr>
        <p:grpSp>
          <p:nvGrpSpPr>
            <p:cNvPr id="30726" name="Group 5"/>
            <p:cNvGrpSpPr/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30728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729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 dirty="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01</a:t>
                </a:r>
                <a:endParaRPr lang="zh-CN" altLang="en-US" sz="6400" dirty="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30727" name="圆角矩形 26"/>
            <p:cNvSpPr/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1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25" name="KSO_GT2"/>
          <p:cNvSpPr txBox="1">
            <a:spLocks noChangeArrowheads="1"/>
          </p:cNvSpPr>
          <p:nvPr/>
        </p:nvSpPr>
        <p:spPr bwMode="auto">
          <a:xfrm>
            <a:off x="4900627" y="2787672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C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Segoe UI" panose="020B0502040204020203" pitchFamily="34" charset="0"/>
              </a:rPr>
              <a:t>理论回顾</a:t>
            </a:r>
            <a:endParaRPr lang="en-US" altLang="zh-CN" sz="3600" b="1" dirty="0">
              <a:solidFill>
                <a:srgbClr val="FFC000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理论回顾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17027" y="1036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传输层：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7800" y="1036634"/>
            <a:ext cx="647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将网络层数据移交给应用进程，打通远端</a:t>
            </a:r>
            <a:r>
              <a:rPr lang="en-US" altLang="zh-CN" dirty="0"/>
              <a:t>2</a:t>
            </a:r>
            <a:r>
              <a:rPr lang="zh-CN" altLang="en-US" dirty="0"/>
              <a:t>个进程之间的通路。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405551" y="1743584"/>
            <a:ext cx="7107899" cy="1486420"/>
            <a:chOff x="405551" y="1743584"/>
            <a:chExt cx="7107899" cy="1486420"/>
          </a:xfrm>
        </p:grpSpPr>
        <p:sp>
          <p:nvSpPr>
            <p:cNvPr id="7" name="文本框 6"/>
            <p:cNvSpPr txBox="1"/>
            <p:nvPr/>
          </p:nvSpPr>
          <p:spPr>
            <a:xfrm>
              <a:off x="2601686" y="2645229"/>
              <a:ext cx="9124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/>
                <a:t>UDP</a:t>
              </a:r>
              <a:endParaRPr kumimoji="1" lang="zh-CN" altLang="en-US" sz="32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705600" y="2645229"/>
              <a:ext cx="807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/>
                <a:t>TCP</a:t>
              </a:r>
              <a:endParaRPr kumimoji="1" lang="zh-CN" altLang="en-US" sz="32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5551" y="1743584"/>
              <a:ext cx="2610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传输层重要的</a:t>
              </a:r>
              <a:r>
                <a:rPr kumimoji="1" lang="en-US" altLang="zh-CN" dirty="0"/>
                <a:t>2</a:t>
              </a:r>
              <a:r>
                <a:rPr kumimoji="1" lang="zh-CN" altLang="en-US" dirty="0"/>
                <a:t>个协议：</a:t>
              </a:r>
              <a:endParaRPr kumimoji="1" lang="zh-CN" altLang="en-US" dirty="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理论回顾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34374" y="1051087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UDP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34374" y="1635862"/>
            <a:ext cx="115232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UDP</a:t>
            </a:r>
            <a:r>
              <a:rPr lang="zh-CN" altLang="en-GB" dirty="0"/>
              <a:t>（</a:t>
            </a:r>
            <a:r>
              <a:rPr lang="en-GB" altLang="zh-CN" dirty="0"/>
              <a:t>User Datagram Protocol</a:t>
            </a:r>
            <a:r>
              <a:rPr lang="zh-CN" altLang="en-GB" dirty="0"/>
              <a:t>）</a:t>
            </a:r>
            <a:r>
              <a:rPr lang="zh-CN" altLang="en-US" dirty="0"/>
              <a:t>是一个简单的传输层协议，它提供最基础的数据传输功能，具有以下特点：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无连接</a:t>
            </a:r>
            <a:r>
              <a:rPr lang="zh-CN" altLang="en-US" dirty="0"/>
              <a:t>：发送数据前无需建立连接，直接发送即可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不可靠传输</a:t>
            </a:r>
            <a:r>
              <a:rPr lang="zh-CN" altLang="en-US" dirty="0"/>
              <a:t>：不保证数据包的可靠到达，没有确认机制和重传机制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无序传输</a:t>
            </a:r>
            <a:r>
              <a:rPr lang="zh-CN" altLang="en-US" dirty="0"/>
              <a:t>：不保证数据包按发送顺序到达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无拥塞控制</a:t>
            </a:r>
            <a:r>
              <a:rPr lang="zh-CN" altLang="en-US" dirty="0"/>
              <a:t>：发送速率不受网络状况影响，可能导致网络拥塞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7027" y="3252711"/>
            <a:ext cx="36651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+-------------------+-------------------+</a:t>
            </a:r>
            <a:endParaRPr lang="zh-CN" altLang="en-US" dirty="0"/>
          </a:p>
          <a:p>
            <a:r>
              <a:rPr lang="zh-CN" altLang="en-US" dirty="0"/>
              <a:t>|    源端口号  |    目标端口号 |  </a:t>
            </a:r>
            <a:endParaRPr lang="zh-CN" altLang="en-US" dirty="0"/>
          </a:p>
          <a:p>
            <a:r>
              <a:rPr lang="zh-CN" altLang="en-US" dirty="0"/>
              <a:t>|   (16 bits)      |    (16 bits)       |</a:t>
            </a:r>
            <a:endParaRPr lang="zh-CN" altLang="en-US" dirty="0"/>
          </a:p>
          <a:p>
            <a:r>
              <a:rPr lang="zh-CN" altLang="en-US" dirty="0"/>
              <a:t>+-------------------+-------------------+</a:t>
            </a:r>
            <a:endParaRPr lang="zh-CN" altLang="en-US" dirty="0"/>
          </a:p>
          <a:p>
            <a:r>
              <a:rPr lang="zh-CN" altLang="en-US" dirty="0"/>
              <a:t>|    长度           |    校验和        |</a:t>
            </a:r>
            <a:endParaRPr lang="zh-CN" altLang="en-US" dirty="0"/>
          </a:p>
          <a:p>
            <a:r>
              <a:rPr lang="zh-CN" altLang="en-US" dirty="0"/>
              <a:t>|   (16 bits)      |    (16 bits)       |</a:t>
            </a:r>
            <a:endParaRPr lang="zh-CN" altLang="en-US" dirty="0"/>
          </a:p>
          <a:p>
            <a:r>
              <a:rPr lang="zh-CN" altLang="en-US" dirty="0"/>
              <a:t>+-------------------+-------------------+</a:t>
            </a:r>
            <a:endParaRPr lang="zh-CN" altLang="en-US" dirty="0"/>
          </a:p>
          <a:p>
            <a:r>
              <a:rPr lang="zh-CN" altLang="en-US" dirty="0"/>
              <a:t>|                                                  |</a:t>
            </a:r>
            <a:endParaRPr lang="zh-CN" altLang="en-US" dirty="0"/>
          </a:p>
          <a:p>
            <a:r>
              <a:rPr lang="zh-CN" altLang="en-US" dirty="0"/>
              <a:t>|           应用数据 (数据报)     |</a:t>
            </a:r>
            <a:endParaRPr lang="zh-CN" altLang="en-US" dirty="0"/>
          </a:p>
          <a:p>
            <a:r>
              <a:rPr lang="zh-CN" altLang="en-US" dirty="0"/>
              <a:t>|                                                  |</a:t>
            </a:r>
            <a:endParaRPr lang="zh-CN" altLang="en-US" dirty="0"/>
          </a:p>
          <a:p>
            <a:r>
              <a:rPr lang="zh-CN" altLang="en-US" dirty="0"/>
              <a:t>+--------------------------------------+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834123" y="4931586"/>
            <a:ext cx="4250353" cy="1093368"/>
            <a:chOff x="4962855" y="3913669"/>
            <a:chExt cx="4250353" cy="1093368"/>
          </a:xfrm>
        </p:grpSpPr>
        <p:sp>
          <p:nvSpPr>
            <p:cNvPr id="12" name="文本框 11"/>
            <p:cNvSpPr txBox="1"/>
            <p:nvPr/>
          </p:nvSpPr>
          <p:spPr>
            <a:xfrm>
              <a:off x="5377543" y="4637705"/>
              <a:ext cx="3835665" cy="369332"/>
            </a:xfrm>
            <a:prstGeom prst="rect">
              <a:avLst/>
            </a:prstGeom>
            <a:solidFill>
              <a:srgbClr val="0A436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端口跟进程、</a:t>
              </a:r>
              <a:r>
                <a:rPr kumimoji="1" lang="en-US" altLang="zh-CN" dirty="0"/>
                <a:t>socket </a:t>
              </a:r>
              <a:r>
                <a:rPr kumimoji="1" lang="zh-CN" altLang="en-US" dirty="0"/>
                <a:t>之间什么关系？</a:t>
              </a:r>
              <a:endParaRPr kumimoji="1" lang="zh-CN" altLang="en-US" dirty="0"/>
            </a:p>
          </p:txBody>
        </p:sp>
        <p:grpSp>
          <p:nvGrpSpPr>
            <p:cNvPr id="14" name="Group 5"/>
            <p:cNvGrpSpPr/>
            <p:nvPr/>
          </p:nvGrpSpPr>
          <p:grpSpPr bwMode="auto">
            <a:xfrm>
              <a:off x="4962855" y="3913669"/>
              <a:ext cx="594857" cy="791666"/>
              <a:chOff x="172098" y="511610"/>
              <a:chExt cx="757247" cy="1007385"/>
            </a:xfrm>
          </p:grpSpPr>
          <p:sp>
            <p:nvSpPr>
              <p:cNvPr id="16" name="圆角矩形 11"/>
              <p:cNvSpPr>
                <a:spLocks noChangeArrowheads="1"/>
              </p:cNvSpPr>
              <p:nvPr/>
            </p:nvSpPr>
            <p:spPr bwMode="auto">
              <a:xfrm rot="1132031">
                <a:off x="172098" y="511610"/>
                <a:ext cx="757247" cy="1007385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KSO_GN2"/>
              <p:cNvSpPr>
                <a:spLocks noChangeArrowheads="1"/>
              </p:cNvSpPr>
              <p:nvPr/>
            </p:nvSpPr>
            <p:spPr bwMode="auto">
              <a:xfrm rot="1132031">
                <a:off x="199615" y="553442"/>
                <a:ext cx="686560" cy="921763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思考</a:t>
                </a:r>
                <a:endParaRPr lang="zh-CN" altLang="en-US" sz="2000" dirty="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5834123" y="3232371"/>
            <a:ext cx="4250352" cy="1093368"/>
            <a:chOff x="4962855" y="3913669"/>
            <a:chExt cx="4250352" cy="1093368"/>
          </a:xfrm>
        </p:grpSpPr>
        <p:sp>
          <p:nvSpPr>
            <p:cNvPr id="20" name="文本框 19"/>
            <p:cNvSpPr txBox="1"/>
            <p:nvPr/>
          </p:nvSpPr>
          <p:spPr>
            <a:xfrm>
              <a:off x="5377543" y="4637705"/>
              <a:ext cx="3835664" cy="369332"/>
            </a:xfrm>
            <a:prstGeom prst="rect">
              <a:avLst/>
            </a:prstGeom>
            <a:solidFill>
              <a:srgbClr val="0A436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UDP </a:t>
              </a:r>
              <a:r>
                <a:rPr kumimoji="1" lang="zh-CN" altLang="en-US" dirty="0"/>
                <a:t>有没有数据校验？</a:t>
              </a:r>
              <a:endParaRPr kumimoji="1" lang="zh-CN" altLang="en-US" dirty="0"/>
            </a:p>
          </p:txBody>
        </p:sp>
        <p:grpSp>
          <p:nvGrpSpPr>
            <p:cNvPr id="21" name="Group 5"/>
            <p:cNvGrpSpPr/>
            <p:nvPr/>
          </p:nvGrpSpPr>
          <p:grpSpPr bwMode="auto">
            <a:xfrm>
              <a:off x="4962855" y="3913669"/>
              <a:ext cx="594857" cy="791666"/>
              <a:chOff x="172098" y="511610"/>
              <a:chExt cx="757247" cy="1007385"/>
            </a:xfrm>
          </p:grpSpPr>
          <p:sp>
            <p:nvSpPr>
              <p:cNvPr id="22" name="圆角矩形 11"/>
              <p:cNvSpPr>
                <a:spLocks noChangeArrowheads="1"/>
              </p:cNvSpPr>
              <p:nvPr/>
            </p:nvSpPr>
            <p:spPr bwMode="auto">
              <a:xfrm rot="1132031">
                <a:off x="172098" y="511610"/>
                <a:ext cx="757247" cy="1007385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KSO_GN2"/>
              <p:cNvSpPr>
                <a:spLocks noChangeArrowheads="1"/>
              </p:cNvSpPr>
              <p:nvPr/>
            </p:nvSpPr>
            <p:spPr bwMode="auto">
              <a:xfrm rot="1132031">
                <a:off x="199615" y="553442"/>
                <a:ext cx="686560" cy="921763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思考</a:t>
                </a:r>
                <a:endParaRPr lang="zh-CN" altLang="en-US" sz="2000" dirty="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245651" y="4610727"/>
            <a:ext cx="609456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altLang="zh-CN" sz="12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2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init_server_listen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2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200" b="0" i="1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port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  <a:endParaRPr lang="en-GB" altLang="zh-CN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创建</a:t>
            </a:r>
            <a:r>
              <a:rPr lang="en-GB" altLang="zh-CN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UDP</a:t>
            </a:r>
            <a:r>
              <a:rPr lang="zh-CN" altLang="en-US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套接字，使用</a:t>
            </a:r>
            <a:r>
              <a:rPr lang="en-GB" altLang="zh-CN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IPv4</a:t>
            </a:r>
            <a:r>
              <a:rPr lang="zh-CN" altLang="en-US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协议</a:t>
            </a:r>
            <a:endParaRPr lang="zh-CN" altLang="en-US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sz="12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sockfd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2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2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socket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2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12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SOCK_DGRAM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12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绑定地址</a:t>
            </a:r>
            <a:endParaRPr lang="zh-CN" altLang="en-US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sz="1200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2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server_addr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{};</a:t>
            </a:r>
            <a:endParaRPr lang="en-GB" altLang="zh-CN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sz="12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server_addr</a:t>
            </a:r>
            <a:r>
              <a:rPr lang="en-GB" altLang="zh-CN" sz="12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altLang="zh-CN" sz="12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2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2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sz="12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server_addr</a:t>
            </a:r>
            <a:r>
              <a:rPr lang="en-GB" altLang="zh-CN" sz="12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altLang="zh-CN" sz="12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2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200" b="0" dirty="0" err="1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200" b="0" i="1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port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sz="12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server_addr</a:t>
            </a:r>
            <a:r>
              <a:rPr lang="en-GB" altLang="zh-CN" sz="12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altLang="zh-CN" sz="12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-GB" altLang="zh-CN" sz="12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altLang="zh-CN" sz="12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2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2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INADDR_ANY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sz="12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2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sockfd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-GB" altLang="zh-CN" sz="1200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-GB" altLang="zh-CN" sz="12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altLang="zh-CN" sz="12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altLang="zh-CN" sz="12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server_addr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1200" b="0" dirty="0" err="1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200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server_addr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altLang="zh-CN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理论回顾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34374" y="1051087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UDP</a:t>
            </a:r>
            <a:endParaRPr kumimoji="1" lang="zh-CN" altLang="en-US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13622" y="1783539"/>
            <a:ext cx="4385545" cy="1495423"/>
            <a:chOff x="4827663" y="3511614"/>
            <a:chExt cx="4385545" cy="1495423"/>
          </a:xfrm>
        </p:grpSpPr>
        <p:sp>
          <p:nvSpPr>
            <p:cNvPr id="12" name="文本框 11"/>
            <p:cNvSpPr txBox="1"/>
            <p:nvPr/>
          </p:nvSpPr>
          <p:spPr>
            <a:xfrm>
              <a:off x="5377543" y="4637705"/>
              <a:ext cx="3835665" cy="369332"/>
            </a:xfrm>
            <a:prstGeom prst="rect">
              <a:avLst/>
            </a:prstGeom>
            <a:solidFill>
              <a:srgbClr val="0A436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端口跟进程、</a:t>
              </a:r>
              <a:r>
                <a:rPr kumimoji="1" lang="en-US" altLang="zh-CN" dirty="0"/>
                <a:t>socket </a:t>
              </a:r>
              <a:r>
                <a:rPr kumimoji="1" lang="zh-CN" altLang="en-US" dirty="0"/>
                <a:t>之间什么关系？</a:t>
              </a:r>
              <a:endParaRPr kumimoji="1" lang="zh-CN" altLang="en-US" dirty="0"/>
            </a:p>
          </p:txBody>
        </p:sp>
        <p:grpSp>
          <p:nvGrpSpPr>
            <p:cNvPr id="14" name="Group 5"/>
            <p:cNvGrpSpPr/>
            <p:nvPr/>
          </p:nvGrpSpPr>
          <p:grpSpPr bwMode="auto">
            <a:xfrm>
              <a:off x="4827663" y="3511614"/>
              <a:ext cx="796851" cy="1171258"/>
              <a:chOff x="0" y="0"/>
              <a:chExt cx="1014383" cy="1490412"/>
            </a:xfrm>
          </p:grpSpPr>
          <p:sp>
            <p:nvSpPr>
              <p:cNvPr id="16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sz="3600" dirty="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思考</a:t>
                </a:r>
                <a:endParaRPr lang="zh-CN" altLang="en-US" sz="3600" dirty="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</p:grpSp>
      <p:sp>
        <p:nvSpPr>
          <p:cNvPr id="22" name="圆角矩形 21"/>
          <p:cNvSpPr/>
          <p:nvPr/>
        </p:nvSpPr>
        <p:spPr bwMode="auto">
          <a:xfrm>
            <a:off x="5869202" y="3311214"/>
            <a:ext cx="1517050" cy="99761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socket1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41159" y="1482615"/>
            <a:ext cx="2208755" cy="1089050"/>
            <a:chOff x="5249453" y="1635862"/>
            <a:chExt cx="2208755" cy="1089050"/>
          </a:xfrm>
        </p:grpSpPr>
        <p:sp>
          <p:nvSpPr>
            <p:cNvPr id="24" name="文本框 23"/>
            <p:cNvSpPr txBox="1"/>
            <p:nvPr/>
          </p:nvSpPr>
          <p:spPr>
            <a:xfrm>
              <a:off x="5539550" y="1918777"/>
              <a:ext cx="11929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800" dirty="0"/>
                <a:t>进程</a:t>
              </a:r>
              <a:r>
                <a:rPr kumimoji="1" lang="en-US" altLang="zh-CN" sz="2800" dirty="0"/>
                <a:t> A</a:t>
              </a:r>
              <a:endParaRPr kumimoji="1" lang="zh-CN" altLang="en-US" sz="2800" dirty="0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249453" y="1635862"/>
              <a:ext cx="1773139" cy="108905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728345" y="1956248"/>
              <a:ext cx="729863" cy="448277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513807" y="1482615"/>
            <a:ext cx="2176251" cy="1089050"/>
            <a:chOff x="9022101" y="1635862"/>
            <a:chExt cx="2176251" cy="1089050"/>
          </a:xfrm>
        </p:grpSpPr>
        <p:sp>
          <p:nvSpPr>
            <p:cNvPr id="29" name="矩形 28"/>
            <p:cNvSpPr/>
            <p:nvPr/>
          </p:nvSpPr>
          <p:spPr bwMode="auto">
            <a:xfrm>
              <a:off x="9425213" y="1635862"/>
              <a:ext cx="1773139" cy="108905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9022101" y="1937392"/>
              <a:ext cx="729863" cy="448277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/>
                <a:t>1080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861925" y="1918777"/>
              <a:ext cx="1180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800" dirty="0"/>
                <a:t>进程</a:t>
              </a:r>
              <a:r>
                <a:rPr kumimoji="1" lang="en-US" altLang="zh-CN" sz="2800" dirty="0"/>
                <a:t> B</a:t>
              </a:r>
              <a:endParaRPr kumimoji="1" lang="zh-CN" altLang="en-US" sz="2800" dirty="0"/>
            </a:p>
          </p:txBody>
        </p:sp>
      </p:grpSp>
      <p:sp>
        <p:nvSpPr>
          <p:cNvPr id="33" name="圆角矩形 32"/>
          <p:cNvSpPr/>
          <p:nvPr/>
        </p:nvSpPr>
        <p:spPr bwMode="auto">
          <a:xfrm>
            <a:off x="10044963" y="3311214"/>
            <a:ext cx="1517050" cy="99761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socket2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827077" y="4452055"/>
            <a:ext cx="38356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altLang="zh-CN" dirty="0"/>
              <a:t>1.</a:t>
            </a:r>
            <a:r>
              <a:rPr lang="zh-CN" altLang="en-US" dirty="0"/>
              <a:t>本地 </a:t>
            </a:r>
            <a:r>
              <a:rPr lang="en-GB" altLang="zh-CN" dirty="0"/>
              <a:t>IP </a:t>
            </a:r>
            <a:r>
              <a:rPr lang="zh-CN" altLang="en-US" dirty="0"/>
              <a:t>地址和端口号</a:t>
            </a:r>
            <a:endParaRPr lang="zh-CN" altLang="en-US" dirty="0"/>
          </a:p>
          <a:p>
            <a:pPr lvl="1" algn="just"/>
            <a:r>
              <a:rPr lang="en-US" altLang="zh-CN" dirty="0"/>
              <a:t>2.</a:t>
            </a:r>
            <a:r>
              <a:rPr lang="zh-CN" altLang="en-US" dirty="0"/>
              <a:t>通信协议（如 </a:t>
            </a:r>
            <a:r>
              <a:rPr lang="en-GB" altLang="zh-CN" dirty="0"/>
              <a:t>TCP </a:t>
            </a:r>
            <a:r>
              <a:rPr lang="zh-CN" altLang="en-US" dirty="0"/>
              <a:t>或 </a:t>
            </a:r>
            <a:r>
              <a:rPr lang="en-GB" altLang="zh-CN" dirty="0"/>
              <a:t>UDP</a:t>
            </a:r>
            <a:r>
              <a:rPr lang="zh-CN" altLang="en-GB" dirty="0"/>
              <a:t>）</a:t>
            </a:r>
            <a:endParaRPr lang="zh-CN" altLang="en-GB" dirty="0"/>
          </a:p>
          <a:p>
            <a:pPr lvl="1" algn="just"/>
            <a:r>
              <a:rPr lang="en-US" altLang="zh-CN" dirty="0"/>
              <a:t>3.</a:t>
            </a:r>
            <a:r>
              <a:rPr lang="zh-CN" altLang="en-US" dirty="0"/>
              <a:t>对应的进程</a:t>
            </a:r>
            <a:endParaRPr lang="zh-CN" altLang="en-US" dirty="0"/>
          </a:p>
        </p:txBody>
      </p:sp>
      <p:cxnSp>
        <p:nvCxnSpPr>
          <p:cNvPr id="39" name="直线连接符 38"/>
          <p:cNvCxnSpPr>
            <a:stCxn id="26" idx="2"/>
            <a:endCxn id="22" idx="0"/>
          </p:cNvCxnSpPr>
          <p:nvPr/>
        </p:nvCxnSpPr>
        <p:spPr bwMode="auto">
          <a:xfrm flipH="1">
            <a:off x="6627727" y="2571665"/>
            <a:ext cx="2" cy="73954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A43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直线连接符 39"/>
          <p:cNvCxnSpPr>
            <a:stCxn id="29" idx="2"/>
            <a:endCxn id="33" idx="0"/>
          </p:cNvCxnSpPr>
          <p:nvPr/>
        </p:nvCxnSpPr>
        <p:spPr bwMode="auto">
          <a:xfrm flipH="1">
            <a:off x="10803488" y="2571665"/>
            <a:ext cx="1" cy="73954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A43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文本框 44"/>
          <p:cNvSpPr txBox="1"/>
          <p:nvPr/>
        </p:nvSpPr>
        <p:spPr>
          <a:xfrm>
            <a:off x="5094828" y="36253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信箱</a:t>
            </a:r>
            <a:endParaRPr lang="zh-CN" altLang="en-US" dirty="0"/>
          </a:p>
        </p:txBody>
      </p:sp>
      <p:sp>
        <p:nvSpPr>
          <p:cNvPr id="46" name="左右箭头 45"/>
          <p:cNvSpPr/>
          <p:nvPr/>
        </p:nvSpPr>
        <p:spPr bwMode="auto">
          <a:xfrm>
            <a:off x="7568729" y="3625353"/>
            <a:ext cx="2293756" cy="369332"/>
          </a:xfrm>
          <a:prstGeom prst="leftRightArrow">
            <a:avLst/>
          </a:prstGeom>
          <a:solidFill>
            <a:srgbClr val="0A436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123666" y="3374140"/>
            <a:ext cx="10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TCP/UDP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949914" y="18236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门牌号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842898" y="10700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房间里的客人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理论回顾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34374" y="1051087"/>
            <a:ext cx="807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TCP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34374" y="1635862"/>
            <a:ext cx="115232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TCP</a:t>
            </a:r>
            <a:r>
              <a:rPr lang="zh-CN" altLang="en-GB" dirty="0"/>
              <a:t>（</a:t>
            </a:r>
            <a:r>
              <a:rPr lang="en-GB" altLang="zh-CN" dirty="0"/>
              <a:t>Transmission Control Protocol</a:t>
            </a:r>
            <a:r>
              <a:rPr lang="zh-CN" altLang="en-GB" dirty="0"/>
              <a:t>）</a:t>
            </a:r>
            <a:r>
              <a:rPr lang="zh-CN" altLang="en-US" dirty="0"/>
              <a:t>是一个</a:t>
            </a:r>
            <a:r>
              <a:rPr lang="zh-CN" altLang="en-US" b="1" dirty="0"/>
              <a:t>面向连接</a:t>
            </a:r>
            <a:r>
              <a:rPr lang="zh-CN" altLang="en-US" dirty="0"/>
              <a:t>的、</a:t>
            </a:r>
            <a:r>
              <a:rPr lang="zh-CN" altLang="en-US" b="1" dirty="0"/>
              <a:t>可靠的</a:t>
            </a:r>
            <a:r>
              <a:rPr lang="zh-CN" altLang="en-US" dirty="0"/>
              <a:t>传输层协议，它提供了</a:t>
            </a:r>
            <a:r>
              <a:rPr lang="zh-CN" altLang="en-US" b="1" dirty="0"/>
              <a:t>全双工</a:t>
            </a:r>
            <a:r>
              <a:rPr lang="zh-CN" altLang="en-US" dirty="0"/>
              <a:t>的数据传输服务。与 </a:t>
            </a:r>
            <a:r>
              <a:rPr lang="en-GB" altLang="zh-CN" dirty="0"/>
              <a:t>UDP </a:t>
            </a:r>
            <a:r>
              <a:rPr lang="zh-CN" altLang="en-US" dirty="0"/>
              <a:t>不同，</a:t>
            </a:r>
            <a:r>
              <a:rPr lang="en-GB" altLang="zh-CN" dirty="0"/>
              <a:t>TCP </a:t>
            </a:r>
            <a:r>
              <a:rPr lang="zh-CN" altLang="en-US" dirty="0"/>
              <a:t>具有以下特点：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面向连接：</a:t>
            </a:r>
            <a:r>
              <a:rPr lang="zh-CN" altLang="en-US" dirty="0"/>
              <a:t>通信前需要先建立连接（三次握手），通信结束后需要释放连接（四次挥手）。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可靠传输：</a:t>
            </a:r>
            <a:r>
              <a:rPr lang="zh-CN" altLang="en-US" dirty="0"/>
              <a:t>使用序号与确认机制（累积确认）保证数据有序传输，使用确认机制、重传机制（回退</a:t>
            </a:r>
            <a:r>
              <a:rPr lang="en-US" altLang="zh-CN" dirty="0"/>
              <a:t> N </a:t>
            </a:r>
            <a:r>
              <a:rPr lang="zh-CN" altLang="en-US" dirty="0"/>
              <a:t>步</a:t>
            </a:r>
            <a:r>
              <a:rPr lang="en-US" altLang="zh-CN" dirty="0"/>
              <a:t>/</a:t>
            </a:r>
            <a:r>
              <a:rPr lang="zh-CN" altLang="en-US" dirty="0"/>
              <a:t>选择重传）确保数据可靠到达。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流量控制：</a:t>
            </a:r>
            <a:r>
              <a:rPr lang="zh-CN" altLang="en-US" dirty="0"/>
              <a:t>通过滑动窗口机制控制发送速率，避免接收方缓冲区溢出。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拥塞控制：</a:t>
            </a:r>
            <a:r>
              <a:rPr lang="zh-CN" altLang="en-US" dirty="0"/>
              <a:t>根据网络状况动态调整发送速率，避免网络拥塞。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1464" y="3721535"/>
            <a:ext cx="11586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TCP </a:t>
            </a:r>
            <a:r>
              <a:rPr lang="zh-CN" altLang="en-US" dirty="0"/>
              <a:t>协议通过序号、确认号、滑动窗口等机制来实现可靠传输。它采用累积确认方式，并使用</a:t>
            </a:r>
            <a:r>
              <a:rPr lang="zh-CN" altLang="en-US" b="1" dirty="0"/>
              <a:t>重传</a:t>
            </a:r>
            <a:r>
              <a:rPr lang="zh-CN" altLang="en-US" b="1" dirty="0">
                <a:effectLst/>
              </a:rPr>
              <a:t>定时器（单一</a:t>
            </a:r>
            <a:r>
              <a:rPr lang="en-US" altLang="zh-CN" b="1" dirty="0">
                <a:effectLst/>
              </a:rPr>
              <a:t>/</a:t>
            </a:r>
            <a:r>
              <a:rPr lang="zh-CN" altLang="en-US" b="1" dirty="0">
                <a:effectLst/>
              </a:rPr>
              <a:t>独立）</a:t>
            </a:r>
            <a:r>
              <a:rPr lang="zh-CN" altLang="en-US" dirty="0"/>
              <a:t>来处理数据包丢失的情况。</a:t>
            </a:r>
            <a:r>
              <a:rPr lang="en-GB" altLang="zh-CN" dirty="0"/>
              <a:t>TCP </a:t>
            </a:r>
            <a:r>
              <a:rPr lang="zh-CN" altLang="en-US" dirty="0"/>
              <a:t>的这些特性使其成为互联网上最广泛使用的传输层协议，特别适用于对可靠性要求较高的应用，如文件传输、电子邮件等。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理论回顾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34374" y="1051087"/>
            <a:ext cx="807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TCP</a:t>
            </a:r>
            <a:endParaRPr kumimoji="1" lang="zh-CN" altLang="en-US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827663" y="8559102"/>
            <a:ext cx="4385545" cy="1495423"/>
            <a:chOff x="4827663" y="3511614"/>
            <a:chExt cx="4385545" cy="1495423"/>
          </a:xfrm>
        </p:grpSpPr>
        <p:sp>
          <p:nvSpPr>
            <p:cNvPr id="12" name="文本框 11"/>
            <p:cNvSpPr txBox="1"/>
            <p:nvPr/>
          </p:nvSpPr>
          <p:spPr>
            <a:xfrm>
              <a:off x="5377543" y="4637705"/>
              <a:ext cx="3835665" cy="369332"/>
            </a:xfrm>
            <a:prstGeom prst="rect">
              <a:avLst/>
            </a:prstGeom>
            <a:solidFill>
              <a:srgbClr val="0A436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端口跟进程、</a:t>
              </a:r>
              <a:r>
                <a:rPr kumimoji="1" lang="en-US" altLang="zh-CN" dirty="0"/>
                <a:t>socket </a:t>
              </a:r>
              <a:r>
                <a:rPr kumimoji="1" lang="zh-CN" altLang="en-US" dirty="0"/>
                <a:t>之间什么关系？</a:t>
              </a:r>
              <a:endParaRPr kumimoji="1" lang="zh-CN" altLang="en-US" dirty="0"/>
            </a:p>
          </p:txBody>
        </p:sp>
        <p:grpSp>
          <p:nvGrpSpPr>
            <p:cNvPr id="14" name="Group 5"/>
            <p:cNvGrpSpPr/>
            <p:nvPr/>
          </p:nvGrpSpPr>
          <p:grpSpPr bwMode="auto">
            <a:xfrm>
              <a:off x="4827663" y="3511614"/>
              <a:ext cx="796851" cy="1171258"/>
              <a:chOff x="0" y="0"/>
              <a:chExt cx="1014383" cy="1490412"/>
            </a:xfrm>
          </p:grpSpPr>
          <p:sp>
            <p:nvSpPr>
              <p:cNvPr id="16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sz="3600" dirty="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思考</a:t>
                </a:r>
                <a:endParaRPr lang="zh-CN" altLang="en-US" sz="3600" dirty="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7668137" y="948690"/>
            <a:ext cx="418948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+---------------------------</a:t>
            </a:r>
            <a:r>
              <a:rPr lang="en-US" altLang="zh-CN" dirty="0"/>
              <a:t>+</a:t>
            </a:r>
            <a:r>
              <a:rPr lang="zh-CN" altLang="en-US" dirty="0"/>
              <a:t>------------------------+</a:t>
            </a:r>
            <a:endParaRPr lang="zh-CN" altLang="en-US" dirty="0"/>
          </a:p>
          <a:p>
            <a:r>
              <a:rPr lang="zh-CN" altLang="en-US" dirty="0"/>
              <a:t>|    源端口号           |    目标端口号     </a:t>
            </a:r>
            <a:r>
              <a:rPr lang="en-US" altLang="zh-CN" dirty="0"/>
              <a:t>	</a:t>
            </a:r>
            <a:r>
              <a:rPr lang="zh-CN" altLang="en-US" dirty="0"/>
              <a:t>|</a:t>
            </a:r>
            <a:endParaRPr lang="zh-CN" altLang="en-US" dirty="0"/>
          </a:p>
          <a:p>
            <a:r>
              <a:rPr lang="zh-CN" altLang="en-US" dirty="0"/>
              <a:t>|   (16 bits)      </a:t>
            </a:r>
            <a:r>
              <a:rPr lang="en-US" altLang="zh-CN" dirty="0"/>
              <a:t>	</a:t>
            </a:r>
            <a:r>
              <a:rPr lang="zh-CN" altLang="en-US" dirty="0"/>
              <a:t>|    (16 bits)               |</a:t>
            </a:r>
            <a:endParaRPr lang="zh-CN" altLang="en-US" dirty="0"/>
          </a:p>
          <a:p>
            <a:r>
              <a:rPr lang="zh-CN" altLang="en-US" dirty="0"/>
              <a:t>+---------------------------</a:t>
            </a:r>
            <a:r>
              <a:rPr lang="en-US" altLang="zh-CN" dirty="0"/>
              <a:t>+</a:t>
            </a:r>
            <a:r>
              <a:rPr lang="zh-CN" altLang="en-US" dirty="0"/>
              <a:t>------------------------+</a:t>
            </a:r>
            <a:endParaRPr lang="zh-CN" altLang="en-US" dirty="0"/>
          </a:p>
          <a:p>
            <a:r>
              <a:rPr lang="zh-CN" altLang="en-US" dirty="0"/>
              <a:t>|           </a:t>
            </a:r>
            <a:r>
              <a:rPr lang="en-US" altLang="zh-CN" dirty="0"/>
              <a:t>	</a:t>
            </a:r>
            <a:r>
              <a:rPr lang="zh-CN" altLang="en-US" dirty="0"/>
              <a:t>序列号 (32 bits)               </a:t>
            </a:r>
            <a:r>
              <a:rPr lang="en-US" altLang="zh-CN" dirty="0"/>
              <a:t>	</a:t>
            </a:r>
            <a:r>
              <a:rPr lang="zh-CN" altLang="en-US" dirty="0"/>
              <a:t>|</a:t>
            </a:r>
            <a:endParaRPr lang="zh-CN" altLang="en-US" dirty="0"/>
          </a:p>
          <a:p>
            <a:r>
              <a:rPr lang="zh-CN" altLang="en-US" dirty="0"/>
              <a:t>+---------------------------</a:t>
            </a:r>
            <a:r>
              <a:rPr lang="en-US" altLang="zh-CN" dirty="0"/>
              <a:t>+</a:t>
            </a:r>
            <a:r>
              <a:rPr lang="zh-CN" altLang="en-US" dirty="0"/>
              <a:t>------------------------+</a:t>
            </a:r>
            <a:endParaRPr lang="zh-CN" altLang="en-US" dirty="0"/>
          </a:p>
          <a:p>
            <a:r>
              <a:rPr lang="zh-CN" altLang="en-US" dirty="0"/>
              <a:t>|           </a:t>
            </a:r>
            <a:r>
              <a:rPr lang="en-US" altLang="zh-CN" dirty="0"/>
              <a:t>	</a:t>
            </a:r>
            <a:r>
              <a:rPr lang="zh-CN" altLang="en-US" dirty="0"/>
              <a:t>确认号 (32 bits)           </a:t>
            </a:r>
            <a:r>
              <a:rPr lang="en-US" altLang="zh-CN" dirty="0"/>
              <a:t>	</a:t>
            </a:r>
            <a:r>
              <a:rPr lang="zh-CN" altLang="en-US" dirty="0"/>
              <a:t>|</a:t>
            </a:r>
            <a:endParaRPr lang="zh-CN" altLang="en-US" dirty="0"/>
          </a:p>
          <a:p>
            <a:r>
              <a:rPr lang="zh-CN" altLang="en-US" dirty="0"/>
              <a:t>+---------------------------</a:t>
            </a:r>
            <a:r>
              <a:rPr lang="en-US" altLang="zh-CN" dirty="0"/>
              <a:t>+</a:t>
            </a:r>
            <a:r>
              <a:rPr lang="zh-CN" altLang="en-US" dirty="0"/>
              <a:t>------------------------+</a:t>
            </a:r>
            <a:endParaRPr lang="zh-CN" altLang="en-US" dirty="0"/>
          </a:p>
          <a:p>
            <a:r>
              <a:rPr lang="zh-CN" altLang="en-US" dirty="0"/>
              <a:t>| 头部 |  保  |  U  A  P  R   S  F    </a:t>
            </a:r>
            <a:r>
              <a:rPr lang="en-US" altLang="zh-CN" dirty="0"/>
              <a:t>	</a:t>
            </a:r>
            <a:r>
              <a:rPr lang="zh-CN" altLang="en-US" dirty="0"/>
              <a:t>|</a:t>
            </a:r>
            <a:endParaRPr lang="zh-CN" altLang="en-US" dirty="0"/>
          </a:p>
          <a:p>
            <a:r>
              <a:rPr lang="zh-CN" altLang="en-US" dirty="0"/>
              <a:t>| 长度 |  留  |  R  C   S  S   Y   I   | 窗口大小</a:t>
            </a:r>
            <a:endParaRPr lang="zh-CN" altLang="en-US" dirty="0"/>
          </a:p>
          <a:p>
            <a:r>
              <a:rPr lang="zh-CN" altLang="en-US" dirty="0"/>
              <a:t>| (4b)  | (6b) |  G  K  H  T  N  N   |  (16 bits)</a:t>
            </a:r>
            <a:endParaRPr lang="zh-CN" altLang="en-US" dirty="0"/>
          </a:p>
          <a:p>
            <a:r>
              <a:rPr lang="zh-CN" altLang="en-US" dirty="0"/>
              <a:t>+---------------------------</a:t>
            </a:r>
            <a:r>
              <a:rPr lang="en-US" altLang="zh-CN" dirty="0"/>
              <a:t>+</a:t>
            </a:r>
            <a:r>
              <a:rPr lang="zh-CN" altLang="en-US" dirty="0"/>
              <a:t>------------------------+</a:t>
            </a:r>
            <a:endParaRPr lang="zh-CN" altLang="en-US" dirty="0"/>
          </a:p>
          <a:p>
            <a:r>
              <a:rPr lang="zh-CN" altLang="en-US" dirty="0"/>
              <a:t>|    校验和              |    紧急指针      </a:t>
            </a:r>
            <a:r>
              <a:rPr lang="en-US" altLang="zh-CN" dirty="0"/>
              <a:t>	</a:t>
            </a:r>
            <a:r>
              <a:rPr lang="zh-CN" altLang="en-US" dirty="0"/>
              <a:t> |</a:t>
            </a:r>
            <a:endParaRPr lang="zh-CN" altLang="en-US" dirty="0"/>
          </a:p>
          <a:p>
            <a:r>
              <a:rPr lang="zh-CN" altLang="en-US" dirty="0"/>
              <a:t>|   (16 bits)              |    (16 bits)  </a:t>
            </a:r>
            <a:r>
              <a:rPr lang="en-US" altLang="zh-CN" dirty="0"/>
              <a:t>	</a:t>
            </a:r>
            <a:r>
              <a:rPr lang="zh-CN" altLang="en-US" dirty="0"/>
              <a:t> |</a:t>
            </a:r>
            <a:endParaRPr lang="zh-CN" altLang="en-US" dirty="0"/>
          </a:p>
          <a:p>
            <a:r>
              <a:rPr lang="zh-CN" altLang="en-US" dirty="0"/>
              <a:t>+---------------------------</a:t>
            </a:r>
            <a:r>
              <a:rPr lang="en-US" altLang="zh-CN" dirty="0"/>
              <a:t>+</a:t>
            </a:r>
            <a:r>
              <a:rPr lang="zh-CN" altLang="en-US" dirty="0"/>
              <a:t>------------------------+</a:t>
            </a:r>
            <a:endParaRPr lang="zh-CN" altLang="en-US" dirty="0"/>
          </a:p>
          <a:p>
            <a:r>
              <a:rPr lang="zh-CN" altLang="en-US" dirty="0"/>
              <a:t>|          选项 (如果有) (可变长度)     </a:t>
            </a:r>
            <a:r>
              <a:rPr lang="en-US" altLang="zh-CN" dirty="0"/>
              <a:t>	</a:t>
            </a:r>
            <a:r>
              <a:rPr lang="zh-CN" altLang="en-US" dirty="0"/>
              <a:t> |</a:t>
            </a:r>
            <a:endParaRPr lang="zh-CN" altLang="en-US" dirty="0"/>
          </a:p>
          <a:p>
            <a:r>
              <a:rPr lang="zh-CN" altLang="en-US" dirty="0"/>
              <a:t>+---------------------------</a:t>
            </a:r>
            <a:r>
              <a:rPr lang="en-US" altLang="zh-CN" dirty="0"/>
              <a:t>+</a:t>
            </a:r>
            <a:r>
              <a:rPr lang="zh-CN" altLang="en-US" dirty="0"/>
              <a:t>------------------------+</a:t>
            </a:r>
            <a:endParaRPr lang="zh-CN" altLang="en-US" dirty="0"/>
          </a:p>
          <a:p>
            <a:r>
              <a:rPr lang="zh-CN" altLang="en-US" dirty="0"/>
              <a:t>|                                      </a:t>
            </a:r>
            <a:r>
              <a:rPr lang="en-US" altLang="zh-CN" dirty="0"/>
              <a:t>		</a:t>
            </a:r>
            <a:r>
              <a:rPr lang="zh-CN" altLang="en-US" dirty="0"/>
              <a:t>|</a:t>
            </a:r>
            <a:endParaRPr lang="zh-CN" altLang="en-US" dirty="0"/>
          </a:p>
          <a:p>
            <a:r>
              <a:rPr lang="zh-CN" altLang="en-US" dirty="0"/>
              <a:t>|           数据 (可变长度)             </a:t>
            </a:r>
            <a:r>
              <a:rPr lang="en-US" altLang="zh-CN" dirty="0"/>
              <a:t>	</a:t>
            </a:r>
            <a:r>
              <a:rPr lang="zh-CN" altLang="en-US" dirty="0"/>
              <a:t>|</a:t>
            </a:r>
            <a:endParaRPr lang="zh-CN" altLang="en-US" dirty="0"/>
          </a:p>
          <a:p>
            <a:r>
              <a:rPr lang="zh-CN" altLang="en-US" dirty="0"/>
              <a:t>|                                      </a:t>
            </a:r>
            <a:r>
              <a:rPr lang="en-US" altLang="zh-CN" dirty="0"/>
              <a:t>		</a:t>
            </a:r>
            <a:r>
              <a:rPr lang="zh-CN" altLang="en-US" dirty="0"/>
              <a:t>|</a:t>
            </a:r>
            <a:endParaRPr lang="zh-CN" altLang="en-US" dirty="0"/>
          </a:p>
          <a:p>
            <a:r>
              <a:rPr lang="zh-CN" altLang="en-US" dirty="0"/>
              <a:t>+---------------------------------------------------+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7027" y="170356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确认号：</a:t>
            </a:r>
            <a:r>
              <a:rPr lang="zh-CN" altLang="en-US" dirty="0"/>
              <a:t>期望收到对方下一个报文段的序号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7027" y="2140602"/>
            <a:ext cx="48278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标志位：</a:t>
            </a:r>
            <a:r>
              <a:rPr lang="zh-CN" altLang="en-US" dirty="0"/>
              <a:t>包含多个控制标志 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/>
              <a:t>URG</a:t>
            </a:r>
            <a:r>
              <a:rPr lang="zh-CN" altLang="en-GB" dirty="0"/>
              <a:t>：</a:t>
            </a:r>
            <a:r>
              <a:rPr lang="zh-CN" altLang="en-US" dirty="0"/>
              <a:t>紧急指针是否有效      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/>
              <a:t>ACK</a:t>
            </a:r>
            <a:r>
              <a:rPr lang="zh-CN" altLang="en-GB" dirty="0"/>
              <a:t>：</a:t>
            </a:r>
            <a:r>
              <a:rPr lang="zh-CN" altLang="en-US" dirty="0"/>
              <a:t>确认号是否有效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/>
              <a:t>PSH</a:t>
            </a:r>
            <a:r>
              <a:rPr lang="zh-CN" altLang="en-GB" dirty="0"/>
              <a:t>：</a:t>
            </a:r>
            <a:r>
              <a:rPr lang="zh-CN" altLang="en-US" dirty="0"/>
              <a:t>接收方应尽快将数据交给应用层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54999" y="4171927"/>
            <a:ext cx="70931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/>
              <a:t>紧急指针：</a:t>
            </a:r>
            <a:r>
              <a:rPr lang="zh-CN" altLang="en-US" dirty="0"/>
              <a:t>与 </a:t>
            </a:r>
            <a:r>
              <a:rPr lang="en-GB" altLang="zh-CN" dirty="0"/>
              <a:t>URG </a:t>
            </a:r>
            <a:r>
              <a:rPr lang="zh-CN" altLang="en-US" dirty="0"/>
              <a:t>标志配合，指示紧急数据的位置。</a:t>
            </a:r>
            <a:endParaRPr lang="zh-CN" altLang="en-US" dirty="0"/>
          </a:p>
          <a:p>
            <a:pPr algn="just"/>
            <a:r>
              <a:rPr lang="zh-CN" altLang="en-US" dirty="0"/>
              <a:t>一个典型的例子是在远程终端操作中。当用户按下</a:t>
            </a:r>
            <a:r>
              <a:rPr lang="en-GB" altLang="zh-CN" dirty="0" err="1"/>
              <a:t>Ctrl+C</a:t>
            </a:r>
            <a:r>
              <a:rPr lang="zh-CN" altLang="en-US" dirty="0"/>
              <a:t>等中断命令时，终端会发送一个带有</a:t>
            </a:r>
            <a:r>
              <a:rPr lang="en-GB" altLang="zh-CN" dirty="0"/>
              <a:t>URG</a:t>
            </a:r>
            <a:r>
              <a:rPr lang="zh-CN" altLang="en-US" dirty="0"/>
              <a:t>标志和紧急指针的</a:t>
            </a:r>
            <a:r>
              <a:rPr lang="en-GB" altLang="zh-CN" dirty="0"/>
              <a:t>TCP</a:t>
            </a:r>
            <a:r>
              <a:rPr lang="zh-CN" altLang="en-US" dirty="0"/>
              <a:t>包，指示接收方立即处理这个中断信号，而不是等待队列中的其他数据处理完毕。这样可以确保像中断这样的紧急命令能够被及时处理，不会因为数据队列拥塞而延迟。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7026" y="5926253"/>
            <a:ext cx="7131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选项：</a:t>
            </a:r>
            <a:r>
              <a:rPr lang="zh-CN" altLang="en-US" dirty="0"/>
              <a:t>可选字段，用于提供额外的功能，如最大报文段长度（</a:t>
            </a:r>
            <a:r>
              <a:rPr lang="en-GB" altLang="zh-CN" dirty="0"/>
              <a:t>MSS</a:t>
            </a:r>
            <a:r>
              <a:rPr lang="zh-CN" altLang="en-GB" dirty="0"/>
              <a:t>）、</a:t>
            </a:r>
            <a:r>
              <a:rPr lang="zh-CN" altLang="en-US" dirty="0"/>
              <a:t>窗口扩大因子等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763937" y="2417601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/>
              <a:t>RST</a:t>
            </a:r>
            <a:r>
              <a:rPr lang="zh-CN" altLang="en-GB" dirty="0"/>
              <a:t>：</a:t>
            </a:r>
            <a:r>
              <a:rPr lang="zh-CN" altLang="en-US" dirty="0"/>
              <a:t>重置连接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/>
              <a:t>SYN</a:t>
            </a:r>
            <a:r>
              <a:rPr lang="zh-CN" altLang="en-GB" dirty="0"/>
              <a:t>：</a:t>
            </a:r>
            <a:r>
              <a:rPr lang="zh-CN" altLang="en-US" dirty="0"/>
              <a:t>建立连接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/>
              <a:t>FIN</a:t>
            </a:r>
            <a:r>
              <a:rPr lang="zh-CN" altLang="en-GB" dirty="0"/>
              <a:t>：</a:t>
            </a:r>
            <a:r>
              <a:rPr lang="zh-CN" altLang="en-US" dirty="0"/>
              <a:t>断开连接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17026" y="3407340"/>
            <a:ext cx="7131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窗口大小：</a:t>
            </a:r>
            <a:r>
              <a:rPr lang="zh-CN" altLang="en-US" dirty="0"/>
              <a:t>接收窗口大小，用于流量控制。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理论回顾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74" y="2254243"/>
            <a:ext cx="4777390" cy="35513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11764" y="225424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TCP</a:t>
            </a:r>
            <a:r>
              <a:rPr lang="zh-CN" altLang="en-US" dirty="0"/>
              <a:t>握手与挥手原理如下图所示</a:t>
            </a:r>
            <a:r>
              <a:rPr lang="en-US" altLang="zh-CN" dirty="0"/>
              <a:t>,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-GB" altLang="zh-CN" dirty="0"/>
              <a:t>TCP </a:t>
            </a:r>
            <a:r>
              <a:rPr lang="zh-CN" altLang="en-US" dirty="0"/>
              <a:t>三次握手的基本流程： </a:t>
            </a:r>
            <a:endParaRPr lang="zh-CN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客户端发起连接请求，发送一个 </a:t>
            </a:r>
            <a:r>
              <a:rPr lang="en-GB" altLang="zh-CN" dirty="0"/>
              <a:t>SYN </a:t>
            </a:r>
            <a:r>
              <a:rPr lang="zh-CN" altLang="en-US" dirty="0"/>
              <a:t>包（同步序列号包，设置特定的 </a:t>
            </a:r>
            <a:r>
              <a:rPr lang="en-GB" altLang="zh-CN" dirty="0"/>
              <a:t>SYN </a:t>
            </a:r>
            <a:r>
              <a:rPr lang="zh-CN" altLang="en-US" dirty="0"/>
              <a:t>标志位，并携带一个初始序列号 </a:t>
            </a:r>
            <a:r>
              <a:rPr lang="en-GB" altLang="zh-CN" dirty="0"/>
              <a:t>seq=x</a:t>
            </a:r>
            <a:r>
              <a:rPr lang="zh-CN" altLang="en-GB" dirty="0"/>
              <a:t>）</a:t>
            </a:r>
            <a:r>
              <a:rPr lang="zh-CN" altLang="en-US" dirty="0"/>
              <a:t>给服务器端；</a:t>
            </a:r>
            <a:endParaRPr lang="zh-CN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服务器端收到后，回复一个 </a:t>
            </a:r>
            <a:r>
              <a:rPr lang="en-GB" altLang="zh-CN" dirty="0"/>
              <a:t>SYN + ACK </a:t>
            </a:r>
            <a:r>
              <a:rPr lang="zh-CN" altLang="en-US" dirty="0"/>
              <a:t>包（既确认收到客户端的 </a:t>
            </a:r>
            <a:r>
              <a:rPr lang="en-GB" altLang="zh-CN" dirty="0"/>
              <a:t>SYN</a:t>
            </a:r>
            <a:r>
              <a:rPr lang="zh-CN" altLang="en-GB" dirty="0"/>
              <a:t>，</a:t>
            </a:r>
            <a:r>
              <a:rPr lang="zh-CN" altLang="en-US" dirty="0"/>
              <a:t>又发送自己的 </a:t>
            </a:r>
            <a:r>
              <a:rPr lang="en-GB" altLang="zh-CN" dirty="0"/>
              <a:t>SYN</a:t>
            </a:r>
            <a:r>
              <a:rPr lang="zh-CN" altLang="en-GB" dirty="0"/>
              <a:t>，</a:t>
            </a:r>
            <a:r>
              <a:rPr lang="zh-CN" altLang="en-US" dirty="0"/>
              <a:t>设置相应标志位，序列号 </a:t>
            </a:r>
            <a:r>
              <a:rPr lang="en-GB" altLang="zh-CN" dirty="0"/>
              <a:t>seq=y</a:t>
            </a:r>
            <a:r>
              <a:rPr lang="zh-CN" altLang="en-GB" dirty="0"/>
              <a:t>，</a:t>
            </a:r>
            <a:r>
              <a:rPr lang="zh-CN" altLang="en-US" dirty="0"/>
              <a:t>确认号 </a:t>
            </a:r>
            <a:r>
              <a:rPr lang="en-GB" altLang="zh-CN" dirty="0"/>
              <a:t>ack=x + 1</a:t>
            </a:r>
            <a:r>
              <a:rPr lang="zh-CN" altLang="en-GB" dirty="0"/>
              <a:t>）；</a:t>
            </a:r>
            <a:endParaRPr lang="zh-CN" altLang="en-GB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客户端收到服务器端的 </a:t>
            </a:r>
            <a:r>
              <a:rPr lang="en-GB" altLang="zh-CN" dirty="0"/>
              <a:t>SYN + ACK </a:t>
            </a:r>
            <a:r>
              <a:rPr lang="zh-CN" altLang="en-US" dirty="0"/>
              <a:t>包后，再发送一个 </a:t>
            </a:r>
            <a:r>
              <a:rPr lang="en-GB" altLang="zh-CN" dirty="0"/>
              <a:t>ACK </a:t>
            </a:r>
            <a:r>
              <a:rPr lang="zh-CN" altLang="en-US" dirty="0"/>
              <a:t>包（确认号 </a:t>
            </a:r>
            <a:r>
              <a:rPr lang="en-GB" altLang="zh-CN" dirty="0"/>
              <a:t>ack=y + 1</a:t>
            </a:r>
            <a:r>
              <a:rPr lang="zh-CN" altLang="en-GB" dirty="0"/>
              <a:t>）</a:t>
            </a:r>
            <a:r>
              <a:rPr lang="zh-CN" altLang="en-US" dirty="0"/>
              <a:t>给服务器端，至此双方进入 </a:t>
            </a:r>
            <a:r>
              <a:rPr lang="en-GB" altLang="zh-CN" dirty="0"/>
              <a:t>ESTABLISHED </a:t>
            </a:r>
            <a:r>
              <a:rPr lang="zh-CN" altLang="en-US" dirty="0"/>
              <a:t>状态，连接建立成功。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4374" y="1637544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面向连接（建立连接：三次握手）</a:t>
            </a:r>
            <a:endParaRPr kumimoji="1"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34374" y="1051087"/>
            <a:ext cx="807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TCP</a:t>
            </a:r>
            <a:endParaRPr kumimoji="1" lang="zh-CN" altLang="en-US" sz="3200" dirty="0"/>
          </a:p>
        </p:txBody>
      </p:sp>
    </p:spTree>
  </p:cSld>
  <p:clrMapOvr>
    <a:masterClrMapping/>
  </p:clrMapOvr>
  <p:transition spd="med">
    <p:fade/>
  </p:transition>
</p:sld>
</file>

<file path=ppt/tags/tag1.xml><?xml version="1.0" encoding="utf-8"?>
<p:tagLst xmlns:p="http://schemas.openxmlformats.org/presentationml/2006/main">
  <p:tag name="KSO_WM_DIAGRAM_VIRTUALLY_FRAME" val="{&quot;height&quot;:158.62503937007872,&quot;left&quot;:541.1250393700788,&quot;top&quot;:95.25173228346458,&quot;width&quot;:190.22590551181102}"/>
</p:tagLst>
</file>

<file path=ppt/tags/tag2.xml><?xml version="1.0" encoding="utf-8"?>
<p:tagLst xmlns:p="http://schemas.openxmlformats.org/presentationml/2006/main">
  <p:tag name="KSO_WM_DIAGRAM_VIRTUALLY_FRAME" val="{&quot;height&quot;:158.62503937007872,&quot;left&quot;:541.1250393700788,&quot;top&quot;:95.25173228346458,&quot;width&quot;:190.22590551181102}"/>
</p:tagLst>
</file>

<file path=ppt/tags/tag3.xml><?xml version="1.0" encoding="utf-8"?>
<p:tagLst xmlns:p="http://schemas.openxmlformats.org/presentationml/2006/main">
  <p:tag name="KSO_WM_DIAGRAM_VIRTUALLY_FRAME" val="{&quot;height&quot;:158.62503937007872,&quot;left&quot;:541.1250393700788,&quot;top&quot;:95.25173228346458,&quot;width&quot;:190.22590551181102}"/>
</p:tagLst>
</file>

<file path=ppt/tags/tag4.xml><?xml version="1.0" encoding="utf-8"?>
<p:tagLst xmlns:p="http://schemas.openxmlformats.org/presentationml/2006/main">
  <p:tag name="KSO_WM_DIAGRAM_VIRTUALLY_FRAME" val="{&quot;height&quot;:158.62503937007872,&quot;left&quot;:541.1250393700788,&quot;top&quot;:95.25173228346458,&quot;width&quot;:190.22590551181102}"/>
</p:tagLst>
</file>

<file path=ppt/tags/tag5.xml><?xml version="1.0" encoding="utf-8"?>
<p:tagLst xmlns:p="http://schemas.openxmlformats.org/presentationml/2006/main">
  <p:tag name="KSO_WM_DIAGRAM_VIRTUALLY_FRAME" val="{&quot;height&quot;:158.62503937007872,&quot;left&quot;:541.1250393700788,&quot;top&quot;:95.25173228346458,&quot;width&quot;:190.22590551181102}"/>
</p:tagLst>
</file>

<file path=ppt/tags/tag6.xml><?xml version="1.0" encoding="utf-8"?>
<p:tagLst xmlns:p="http://schemas.openxmlformats.org/presentationml/2006/main">
  <p:tag name="KSO_WM_DIAGRAM_VIRTUALLY_FRAME" val="{&quot;height&quot;:158.62503937007872,&quot;left&quot;:541.1250393700788,&quot;top&quot;:95.25173228346458,&quot;width&quot;:190.22590551181102}"/>
</p:tagLst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  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第一PPT，www.1ppt.com   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第一PPT，www.1ppt.com    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4358</Words>
  <Application>WPS 演示</Application>
  <PresentationFormat>宽屏</PresentationFormat>
  <Paragraphs>291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Calibri</vt:lpstr>
      <vt:lpstr>Calibri Light</vt:lpstr>
      <vt:lpstr>思源宋体</vt:lpstr>
      <vt:lpstr>Segoe UI</vt:lpstr>
      <vt:lpstr>微软雅黑</vt:lpstr>
      <vt:lpstr>Impact</vt:lpstr>
      <vt:lpstr>Gungsuh</vt:lpstr>
      <vt:lpstr>SeoulNamsan vert</vt:lpstr>
      <vt:lpstr>思源宋体 Heavy</vt:lpstr>
      <vt:lpstr>Menlo</vt:lpstr>
      <vt:lpstr>Segoe Print</vt:lpstr>
      <vt:lpstr>Arial Unicode MS</vt:lpstr>
      <vt:lpstr>ui-sans-serif</vt:lpstr>
      <vt:lpstr>Tw Cen MT</vt:lpstr>
      <vt:lpstr>第一PPT，www.1ppt.com</vt:lpstr>
      <vt:lpstr>第一PPT，www.1ppt.com </vt:lpstr>
      <vt:lpstr>第一PPT，www.1ppt.com  </vt:lpstr>
      <vt:lpstr>第一PPT，www.1ppt.com   </vt:lpstr>
      <vt:lpstr>第一PPT，www.1ppt.com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cp:lastModifiedBy>CF</cp:lastModifiedBy>
  <cp:revision>278</cp:revision>
  <dcterms:created xsi:type="dcterms:W3CDTF">2014-06-29T11:45:00Z</dcterms:created>
  <dcterms:modified xsi:type="dcterms:W3CDTF">2025-06-05T13:53:41Z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228F0FA79B1C4B5AB880EDE598D9F08B_13</vt:lpwstr>
  </property>
</Properties>
</file>