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3"/>
    <p:sldId id="300" r:id="rId4"/>
    <p:sldId id="299" r:id="rId5"/>
    <p:sldId id="369" r:id="rId6"/>
    <p:sldId id="257" r:id="rId7"/>
    <p:sldId id="373" r:id="rId8"/>
    <p:sldId id="270" r:id="rId9"/>
    <p:sldId id="297" r:id="rId10"/>
    <p:sldId id="271" r:id="rId11"/>
    <p:sldId id="261" r:id="rId12"/>
    <p:sldId id="409" r:id="rId13"/>
    <p:sldId id="335" r:id="rId14"/>
    <p:sldId id="333" r:id="rId15"/>
    <p:sldId id="441" r:id="rId16"/>
    <p:sldId id="442" r:id="rId17"/>
    <p:sldId id="334" r:id="rId18"/>
    <p:sldId id="275" r:id="rId19"/>
    <p:sldId id="328" r:id="rId20"/>
    <p:sldId id="276" r:id="rId21"/>
    <p:sldId id="337" r:id="rId22"/>
    <p:sldId id="338" r:id="rId23"/>
    <p:sldId id="298" r:id="rId24"/>
    <p:sldId id="292" r:id="rId25"/>
    <p:sldId id="296" r:id="rId26"/>
    <p:sldId id="370" r:id="rId27"/>
    <p:sldId id="258" r:id="rId28"/>
    <p:sldId id="272" r:id="rId29"/>
    <p:sldId id="273" r:id="rId30"/>
    <p:sldId id="274" r:id="rId31"/>
    <p:sldId id="371" r:id="rId32"/>
    <p:sldId id="259" r:id="rId33"/>
    <p:sldId id="262" r:id="rId34"/>
    <p:sldId id="372" r:id="rId35"/>
    <p:sldId id="260" r:id="rId36"/>
    <p:sldId id="301" r:id="rId37"/>
    <p:sldId id="263" r:id="rId38"/>
    <p:sldId id="264" r:id="rId39"/>
    <p:sldId id="268" r:id="rId40"/>
    <p:sldId id="269" r:id="rId41"/>
    <p:sldId id="277" r:id="rId42"/>
    <p:sldId id="278" r:id="rId43"/>
    <p:sldId id="295" r:id="rId44"/>
    <p:sldId id="279" r:id="rId45"/>
    <p:sldId id="293" r:id="rId46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qingzhao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400"/>
    <a:srgbClr val="0A6703"/>
    <a:srgbClr val="0D8404"/>
    <a:srgbClr val="0DAB05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64"/>
        <p:guide pos="2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52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8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4173538"/>
            <a:ext cx="5399087" cy="1079500"/>
          </a:xfrm>
        </p:spPr>
        <p:txBody>
          <a:bodyPr/>
          <a:lstStyle>
            <a:lvl1pPr>
              <a:defRPr sz="3200" b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6719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5253038"/>
            <a:ext cx="5400675" cy="6000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smtClean="0"/>
            </a:lvl1pPr>
          </a:lstStyle>
          <a:p>
            <a:r>
              <a:rPr lang="zh-CN" altLang="en-US" smtClean="0"/>
              <a:t>单击添加署名或公司信息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buFont typeface="Wingdings" panose="05000000000000000000" charset="0"/>
              <a:buChar char="l"/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Font typeface="Wingdings" panose="05000000000000000000" charset="0"/>
              <a:buChar char="u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Font typeface="Wingdings" panose="05000000000000000000" charset="0"/>
              <a:buChar char="Ø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400" b="1" cap="all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74" descr="bg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6512" y="-26987"/>
            <a:ext cx="9180512" cy="6884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484313"/>
            <a:ext cx="8207375" cy="4641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Rectangle 27"/>
          <p:cNvSpPr>
            <a:spLocks noGrp="1"/>
          </p:cNvSpPr>
          <p:nvPr>
            <p:ph type="title"/>
          </p:nvPr>
        </p:nvSpPr>
        <p:spPr>
          <a:xfrm>
            <a:off x="468313" y="215900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华文细黑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实验四</a:t>
            </a:r>
            <a:r>
              <a:rPr lang="en-US" altLang="zh-CN"/>
              <a:t> </a:t>
            </a:r>
            <a:r>
              <a:rPr lang="zh-CN" altLang="en-US"/>
              <a:t>网络层</a:t>
            </a:r>
            <a:r>
              <a:rPr lang="zh-CN" altLang="en-US"/>
              <a:t>路由</a:t>
            </a:r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722313" y="1796733"/>
            <a:ext cx="7772400" cy="15001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  <a:ea typeface="华文细黑" panose="02010600040101010101" pitchFamily="2" charset="-122"/>
                <a:cs typeface="+mn-cs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60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40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</a:t>
            </a:r>
            <a:r>
              <a:rPr lang="zh-CN" altLang="en-US" sz="44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第四讲  网络层协议实验</a:t>
            </a:r>
            <a:endParaRPr lang="zh-CN" altLang="en-US" sz="4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207375" cy="5056505"/>
          </a:xfrm>
        </p:spPr>
        <p:txBody>
          <a:bodyPr>
            <a:noAutofit/>
          </a:bodyPr>
          <a:p>
            <a:pPr algn="l">
              <a:lnSpc>
                <a:spcPct val="120000"/>
              </a:lnSpc>
              <a:buSzTx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（一）IP地址的表达方式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20000"/>
              </a:lnSpc>
              <a:buSzTx/>
            </a:pP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点分十进制字符串：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 192.168.1.1 / 255.255.255.0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32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位无符号数表示：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 IPV4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地址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A.B.C.D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转换为无符号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32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位整数的方法：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lnSpc>
                <a:spcPct val="120000"/>
              </a:lnSpc>
              <a:buFont typeface="+mj-ea"/>
              <a:buAutoNum type="circleNumDbPlain"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IP_NUM(A.B.C.D)	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ea typeface="+mn-ea"/>
                <a:cs typeface="Courier New" panose="02070309020205020404" charset="0"/>
              </a:rPr>
              <a:t>=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 A*2</a:t>
            </a:r>
            <a:r>
              <a:rPr lang="en-US" altLang="zh-CN" sz="20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ourier New" panose="02070309020205020404" charset="0"/>
                <a:cs typeface="Courier New" panose="02070309020205020404" charset="0"/>
              </a:rPr>
              <a:t>24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+ B*2</a:t>
            </a:r>
            <a:r>
              <a:rPr lang="en-US" altLang="zh-CN" sz="20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ourier New" panose="02070309020205020404" charset="0"/>
                <a:cs typeface="Courier New" panose="02070309020205020404" charset="0"/>
              </a:rPr>
              <a:t>16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+ C*2</a:t>
            </a:r>
            <a:r>
              <a:rPr lang="en-US" altLang="zh-CN" sz="2000" b="1" baseline="30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ourier New" panose="02070309020205020404" charset="0"/>
                <a:cs typeface="Courier New" panose="02070309020205020404" charset="0"/>
              </a:rPr>
              <a:t>8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+ 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3200400" lvl="7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= A&lt;&lt;24 + B&lt;&lt;16 + C&lt;&lt;8 + 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IP_NUM(192.168.1.1  )= 3232235777 	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IP_NUM(255.255.255.0)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= 4294967040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207375" cy="5056505"/>
          </a:xfrm>
        </p:spPr>
        <p:txBody>
          <a:bodyPr>
            <a:noAutofit/>
          </a:bodyPr>
          <a:p>
            <a:pPr algn="l">
              <a:lnSpc>
                <a:spcPct val="120000"/>
              </a:lnSpc>
              <a:buSzTx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（一）IP地址的表达方式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lnSpc>
                <a:spcPct val="120000"/>
              </a:lnSpc>
              <a:buFont typeface="+mj-ea"/>
              <a:buAutoNum type="circleNumDbPlain" startAt="3"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字节序列方式（数组）：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1800"/>
              <a:t>大端序系统：</a:t>
            </a:r>
            <a:r>
              <a:rPr lang="en-US" altLang="zh-CN" sz="1800"/>
              <a:t>IBM Power</a:t>
            </a:r>
            <a:r>
              <a:rPr lang="zh-CN" altLang="en-US" sz="1800"/>
              <a:t>、</a:t>
            </a:r>
            <a:r>
              <a:rPr lang="en-US" altLang="zh-CN" sz="1800"/>
              <a:t>SPARC</a:t>
            </a:r>
            <a:r>
              <a:rPr lang="zh-CN" altLang="en-US" sz="1800"/>
              <a:t>、</a:t>
            </a:r>
            <a:r>
              <a:rPr lang="en-US" altLang="zh-CN" sz="1800"/>
              <a:t>Motorola 68k</a:t>
            </a:r>
            <a:endParaRPr lang="zh-CN" altLang="en-US" sz="180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1800"/>
              <a:t>小端序系统：</a:t>
            </a:r>
            <a:r>
              <a:rPr lang="en-US" altLang="zh-CN" sz="1800" b="1"/>
              <a:t>x86/x64</a:t>
            </a:r>
            <a:r>
              <a:rPr lang="zh-CN" altLang="en-US" sz="1800"/>
              <a:t>、</a:t>
            </a:r>
            <a:r>
              <a:rPr lang="en-US" altLang="zh-CN" sz="1800"/>
              <a:t>ARM</a:t>
            </a:r>
            <a:r>
              <a:rPr lang="zh-CN" altLang="en-US" sz="1800"/>
              <a:t>（默认）</a:t>
            </a:r>
            <a:endParaRPr lang="zh-CN" altLang="en-US" sz="180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1800" b="1"/>
              <a:t>网络通信使用大端序</a:t>
            </a:r>
            <a:r>
              <a:rPr lang="zh-CN" altLang="en-US" sz="1800"/>
              <a:t>，本地存储依赖硬件架构。</a:t>
            </a:r>
            <a:endParaRPr lang="zh-CN" altLang="en-US" sz="180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例如：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 char IP[4] = {A,B,C,D}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小端序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DCBA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；大端序：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ABCD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44390" y="4473575"/>
          <a:ext cx="3115310" cy="163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55"/>
                <a:gridCol w="1557655"/>
              </a:tblGrid>
              <a:tr h="1636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小端序</a:t>
                      </a:r>
                      <a:endParaRPr lang="zh-CN" altLang="en-US" sz="20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IP[0]=D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IP[1]=C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IP[2]=B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IP[3]=A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大端序</a:t>
                      </a:r>
                      <a:endParaRPr lang="zh-CN" altLang="en-US" sz="2000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IP[0]=A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IP[1]=B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IP[2]=C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Courier New" panose="02070309020205020404" charset="0"/>
                          <a:cs typeface="Courier New" panose="02070309020205020404" charset="0"/>
                          <a:sym typeface="+mn-ea"/>
                        </a:rPr>
                        <a:t>IP[3]=D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207375" cy="5056505"/>
          </a:xfrm>
        </p:spPr>
        <p:txBody>
          <a:bodyPr>
            <a:noAutofit/>
          </a:bodyPr>
          <a:p>
            <a:pPr marL="0" indent="457200">
              <a:lnSpc>
                <a:spcPct val="120000"/>
              </a:lnSpc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20000"/>
              </a:lnSpc>
              <a:buSzTx/>
            </a:pP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（二）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IP地址、子网掩码和网络地址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地址与掩码转化为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32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位无符号数，做位与运算得到网络地址</a:t>
            </a:r>
            <a:endParaRPr lang="zh-CN" altLang="en-US" sz="2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</a:rPr>
              <a:t>           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36015" y="3094355"/>
          <a:ext cx="6826250" cy="3240405"/>
        </p:xfrm>
        <a:graphic>
          <a:graphicData uri="http://schemas.openxmlformats.org/drawingml/2006/table">
            <a:tbl>
              <a:tblPr/>
              <a:tblGrid>
                <a:gridCol w="1365250"/>
                <a:gridCol w="1365250"/>
                <a:gridCol w="1365250"/>
                <a:gridCol w="1365250"/>
                <a:gridCol w="1365250"/>
              </a:tblGrid>
              <a:tr h="462915">
                <a:tc>
                  <a:txBody>
                    <a:bodyPr/>
                    <a:p>
                      <a:pPr algn="ctr" fontAlgn="ctr"/>
                      <a:endParaRPr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192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168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地址：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11000000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10101000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00000001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00000001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endParaRPr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p>
                      <a:pPr algn="ctr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网络号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主机号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掩码：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11111111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11111111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11111111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00000000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endParaRPr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IP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与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MASK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做与运算得到网络地址为：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网络地址：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11000000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10101000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00000001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00000000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</a:tr>
              <a:tr h="462915">
                <a:tc>
                  <a:txBody>
                    <a:bodyPr/>
                    <a:p>
                      <a:pPr algn="ctr" fontAlgn="ctr"/>
                      <a:endParaRPr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192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168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/>
                          <a:ea typeface="Consolas" panose="020B0609020204030204"/>
                        </a:rPr>
                        <a:t>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/>
                        <a:ea typeface="Consolas" panose="020B0609020204030204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l">
              <a:lnSpc>
                <a:spcPct val="120000"/>
              </a:lnSpc>
              <a:buSzTx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（三）网络地址的计算和匹配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地址、目标网络地址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分别与目标网络掩码运算，得到的网络地址相同，则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地址在目标网络中。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如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(IP1 &amp;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NET_MASK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) = (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NET_ADDR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&amp;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NET_MASK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，则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IP1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在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NET_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ADDR/NET_MASK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描述的目标网络中。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例如：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IP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Consolas" panose="020B0609020204030204" charset="0"/>
                <a:cs typeface="Consolas" panose="020B0609020204030204" charset="0"/>
              </a:rPr>
              <a:t>192.168.1.2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和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网络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192.168.1.0/255.255.255.0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IP_NUM(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Consolas" panose="020B0609020204030204" charset="0"/>
                <a:cs typeface="Consolas" panose="020B0609020204030204" charset="0"/>
              </a:rPr>
              <a:t>192.168.1.2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) &amp; IP_NUM(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255.255.255.0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=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IP_NUM(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192.168.1.0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) &amp; IP_NUM(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255.255.255.0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	: 192.168.7.2 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	: 192.168.4.0/255.255.252.0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zh-CN" alt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问：</a:t>
            </a:r>
            <a:endParaRPr lang="zh-CN" alt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是否在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中？</a:t>
            </a:r>
            <a:endParaRPr lang="zh-CN" alt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范围是？</a:t>
            </a:r>
            <a:r>
              <a:rPr lang="en-US" altLang="zh-CN" sz="400" b="1">
                <a:latin typeface="Courier New" panose="02070309020205020404" charset="0"/>
                <a:cs typeface="Courier New" panose="02070309020205020404" charset="0"/>
              </a:rPr>
              <a:t>192.168.4.</a:t>
            </a:r>
            <a:r>
              <a:rPr lang="en-US" altLang="zh-CN" sz="400" b="1">
                <a:latin typeface="Courier New" panose="02070309020205020404" charset="0"/>
                <a:cs typeface="Courier New" panose="02070309020205020404" charset="0"/>
              </a:rPr>
              <a:t>0--192.168.7.25</a:t>
            </a:r>
            <a:endParaRPr lang="en-US" altLang="zh-CN" sz="4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	: 192.168.1.1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0 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	: 192.168.1.0/255.255.255.25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2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zh-CN" alt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问：</a:t>
            </a:r>
            <a:endParaRPr lang="zh-CN" alt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是否在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中？</a:t>
            </a:r>
            <a:endParaRPr lang="zh-CN" alt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NET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的</a:t>
            </a: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IP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范围是？</a:t>
            </a:r>
            <a:r>
              <a:rPr lang="en-US" altLang="zh-CN" sz="400" b="1">
                <a:latin typeface="Courier New" panose="02070309020205020404" charset="0"/>
                <a:cs typeface="Courier New" panose="02070309020205020404" charset="0"/>
              </a:rPr>
              <a:t>192.168.1.</a:t>
            </a:r>
            <a:r>
              <a:rPr lang="en-US" altLang="zh-CN" sz="400" b="1">
                <a:latin typeface="Courier New" panose="02070309020205020404" charset="0"/>
                <a:cs typeface="Courier New" panose="02070309020205020404" charset="0"/>
              </a:rPr>
              <a:t>0-192.168.1.</a:t>
            </a:r>
            <a:r>
              <a:rPr lang="en-US" altLang="zh-CN" sz="400" b="1">
                <a:latin typeface="Courier New" panose="02070309020205020404" charset="0"/>
                <a:cs typeface="Courier New" panose="02070309020205020404" charset="0"/>
              </a:rPr>
              <a:t>3</a:t>
            </a:r>
            <a:endParaRPr lang="en-US" altLang="zh-CN" sz="400" b="1"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l">
              <a:lnSpc>
                <a:spcPct val="120000"/>
              </a:lnSpc>
              <a:buSzTx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（四）网络层路由、目的地址路由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l">
              <a:lnSpc>
                <a:spcPct val="120000"/>
              </a:lnSpc>
              <a:buSzTx/>
            </a:pP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目的地址路由：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依据目标地址寻找转发路径，判断目标地址是否在目标网络中，即目标地址与目标网络匹配。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457200">
              <a:lnSpc>
                <a:spcPct val="120000"/>
              </a:lnSpc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源地址路由：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依据源地址寻找转发路径，属于特殊路由（策略路由）。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227060" cy="4830445"/>
          </a:xfrm>
        </p:spPr>
        <p:txBody>
          <a:bodyPr>
            <a:no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（五）路由表的结构和含义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目的网络地址：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网络掩码一起使用描述目标网络。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网络掩码：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与目的</a:t>
            </a: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网络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地址一起使用。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度量值：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传输成本或距离。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下一跳地址：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下一个路由器的IP地址。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5. </a:t>
            </a:r>
            <a:r>
              <a:rPr lang="zh-CN" altLang="en-US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出接口：</a:t>
            </a:r>
            <a:r>
              <a:rPr lang="en-US" altLang="zh-CN" sz="2000"/>
              <a:t>IP</a:t>
            </a:r>
            <a:r>
              <a:rPr lang="zh-CN" altLang="en-US" sz="2000"/>
              <a:t>包将从路由器的哪个接口转发</a:t>
            </a:r>
            <a:endParaRPr lang="zh-CN" altLang="en-US" sz="2000"/>
          </a:p>
          <a:p>
            <a:pPr marL="457200" lvl="1" indent="0">
              <a:buFont typeface="+mj-ea"/>
              <a:buNone/>
            </a:pPr>
            <a:endParaRPr lang="zh-CN" altLang="en-US" sz="2000"/>
          </a:p>
          <a:p>
            <a:pPr marL="457200" lvl="1" indent="0">
              <a:buFont typeface="+mj-ea"/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52830" y="4189730"/>
          <a:ext cx="6987540" cy="2000250"/>
        </p:xfrm>
        <a:graphic>
          <a:graphicData uri="http://schemas.openxmlformats.org/drawingml/2006/table">
            <a:tbl>
              <a:tblPr/>
              <a:tblGrid>
                <a:gridCol w="3368040"/>
                <a:gridCol w="2785745"/>
                <a:gridCol w="833755"/>
              </a:tblGrid>
              <a:tr h="333375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</a:rPr>
                        <a:t>目标网络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</a:rPr>
                        <a:t>路由地址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</a:rPr>
                        <a:t>代价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0.0.0.0/0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121.48.162.129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192.168.0.0/24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LAN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121.48.162.128/25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WAN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172.16.0.0/16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192.168.0.2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2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172.22.0.0/16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192.168.0.2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110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7937" marR="7937" marT="793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（五）路由表的结构和含义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 algn="l">
              <a:buSzTx/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6.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管理距离（Administrative Distance）：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</a:rPr>
              <a:t>链路可信度。不同动态路由协议的管理距离不同。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971550" lvl="1" indent="-514350" algn="l">
              <a:buSzTx/>
              <a:buFont typeface="+mj-ea"/>
              <a:buAutoNum type="circleNumDbPlain" startAt="6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971550" lvl="1" indent="-514350" algn="l">
              <a:buSzTx/>
              <a:buFont typeface="+mj-ea"/>
              <a:buAutoNum type="circleNumDbPlain" startAt="6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971550" lvl="1" indent="-514350" algn="l">
              <a:buSzTx/>
              <a:buFont typeface="+mj-ea"/>
              <a:buAutoNum type="circleNumDbPlain" startAt="6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971550" lvl="1" indent="-514350" algn="l">
              <a:buSzTx/>
              <a:buFont typeface="+mj-ea"/>
              <a:buAutoNum type="circleNumDbPlain" startAt="6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971550" lvl="1" indent="-514350" algn="l">
              <a:buSzTx/>
              <a:buFont typeface="+mj-ea"/>
              <a:buAutoNum type="circleNumDbPlain" startAt="6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457200" lvl="1" indent="0" algn="l">
              <a:buSzTx/>
              <a:buFont typeface="+mj-ea"/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07185" y="3491865"/>
          <a:ext cx="6502400" cy="2726055"/>
        </p:xfrm>
        <a:graphic>
          <a:graphicData uri="http://schemas.openxmlformats.org/drawingml/2006/table">
            <a:tbl>
              <a:tblPr/>
              <a:tblGrid>
                <a:gridCol w="3251200"/>
                <a:gridCol w="3251200"/>
              </a:tblGrid>
              <a:tr h="340360">
                <a:tc>
                  <a:txBody>
                    <a:bodyPr/>
                    <a:p>
                      <a:pPr algn="l"/>
                      <a:r>
                        <a:rPr lang="zh-CN" altLang="en-US" sz="1800" b="1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</a:rPr>
                        <a:t>路由来源</a:t>
                      </a:r>
                      <a:endParaRPr lang="zh-CN" altLang="en-US" sz="1800" b="1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800" b="1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</a:rPr>
                        <a:t>默认管理距离</a:t>
                      </a:r>
                      <a:endParaRPr lang="zh-CN" altLang="en-US" sz="1800" b="1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1630">
                <a:tc>
                  <a:txBody>
                    <a:bodyPr/>
                    <a:p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直连接口（</a:t>
                      </a:r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Direct</a:t>
                      </a:r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）</a:t>
                      </a:r>
                      <a:endParaRPr lang="zh-CN" altLang="en-US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0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0360">
                <a:tc>
                  <a:txBody>
                    <a:bodyPr/>
                    <a:p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静态路由（</a:t>
                      </a:r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Static</a:t>
                      </a:r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）</a:t>
                      </a:r>
                      <a:endParaRPr lang="zh-CN" altLang="en-US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0360"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OSPF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110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0995"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IS-IS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115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0360"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RIP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120</a:t>
                      </a:r>
                      <a:endParaRPr lang="en-US" altLang="zh-CN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不可信路由（</a:t>
                      </a:r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Unknown</a:t>
                      </a:r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）</a:t>
                      </a:r>
                      <a:endParaRPr lang="zh-CN" altLang="en-US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255</a:t>
                      </a:r>
                      <a:r>
                        <a:rPr lang="zh-CN" altLang="en-US" sz="1800" b="0" i="0">
                          <a:solidFill>
                            <a:schemeClr val="tx1"/>
                          </a:solidFill>
                          <a:latin typeface="Consolas" panose="020B0609020204030204" charset="0"/>
                          <a:ea typeface="微软雅黑" panose="020B0503020204020204" charset="-122"/>
                          <a:cs typeface="Consolas" panose="020B0609020204030204" charset="0"/>
                        </a:rPr>
                        <a:t>（拒绝）</a:t>
                      </a:r>
                      <a:endParaRPr lang="zh-CN" altLang="en-US" sz="1800" b="0" i="0">
                        <a:solidFill>
                          <a:schemeClr val="tx1"/>
                        </a:solidFill>
                        <a:latin typeface="Consolas" panose="020B0609020204030204" charset="0"/>
                        <a:ea typeface="微软雅黑" panose="020B0503020204020204" charset="-122"/>
                        <a:cs typeface="Consolas" panose="020B06090202040302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（六）路由选择的原则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最长掩码匹配原则：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当存在多条路由都能到达目标网络时，路由器会优先选择掩码最长的路由。这是因为掩码越长，表示网络地址越具体，匹配度更高。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例如：存在两个路由项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 A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，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A:192.168.1.0/255.255.255.0 nexthop192.168.2.1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B:192.168.0.0/255.255.0.0   nexthop192.168.3.1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地址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192.168.1.9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与这两个路由项均匹配，这是优先选择掩码更长的路由项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800100" lvl="1" indent="-342900">
              <a:buFont typeface="+mj-ea"/>
              <a:buAutoNum type="circleNumDbPlain"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45790" y="2106295"/>
            <a:ext cx="2852420" cy="3011170"/>
          </a:xfrm>
        </p:spPr>
        <p:txBody>
          <a:bodyPr/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实验目的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实验原理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实验内容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实验要求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实验指导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54300" y="2265680"/>
            <a:ext cx="393700" cy="396875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（六）路由选择的原则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2.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度量值原则：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当掩码长度和优先级都相同时，会根据路由的度量值来决定。度量值越小，表示路径越优。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例如存在两个路由项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和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A: 192.168.1.0/255.255.255.0 Metric 1 ...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B: 192.168.1.0/255.255.255.0 </a:t>
            </a:r>
            <a:r>
              <a:rPr lang="en-US" altLang="zh-CN" sz="2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  <a:sym typeface="+mn-ea"/>
              </a:rPr>
              <a:t>Metric 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2 ...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45720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IP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地址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192.168.1.9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与这两条路由项均匹配，优先选择度量值小的路由项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A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（六）路由选择的原则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3.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管理距离</a:t>
            </a: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(Cisco)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如果两条路由的掩码长度相同，那么会根据路由协议的优先级或管理距离来决定。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管理距离越小，优先级越高。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不同动态路由协议产生的路由项管理距离不同。</a:t>
            </a:r>
            <a:endParaRPr lang="zh-CN" altLang="en-US" sz="17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（六）路由选择的原则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负载均衡：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如果存在多条度量值相同的路由，路由器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可以采用负载均衡的方式，将流量分配到这些路由上，以充分利用网络资源。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 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稳定性原则：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在选择路由时，还需要考虑路由的稳定性，即路由的波动性。波动性小的路由更稳定，更适合数据传输。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195" y="1484630"/>
            <a:ext cx="8385810" cy="4641850"/>
          </a:xfrm>
        </p:spPr>
        <p:txBody>
          <a:bodyPr>
            <a:normAutofit/>
          </a:bodyPr>
          <a:p>
            <a:endParaRPr lang="zh-CN" altLang="en-US"/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（七）路由选择算法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最优路由的依据：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掩码长度优先策略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度量值优先策略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940175" y="1165860"/>
          <a:ext cx="5029835" cy="527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164330" imgH="4124960" progId="Visio.Drawing.15">
                  <p:embed/>
                </p:oleObj>
              </mc:Choice>
              <mc:Fallback>
                <p:oleObj name="" r:id="rId1" imgW="4164330" imgH="412496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0175" y="1165860"/>
                        <a:ext cx="5029835" cy="527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（八）路径搜索算法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当前路由器判断是否到达目标网络，如到达目标网络，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输出目标</a:t>
            </a:r>
            <a:r>
              <a:rPr lang="en-US" altLang="zh-CN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，同时转发过程结束。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没有到达目标网络时每个路由器检索自身路由表。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没找到路由项时结束。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找到路由项时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输出下一跳地址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，由下一个路由器继续转发，下一个路由器成为当前路由器。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重复以上步骤直到到达目标网络结束。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为防止路由环路造成死循环，设置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最大跳数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，到达最大跳数转发过程结束。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45790" y="2106295"/>
            <a:ext cx="2852420" cy="3011170"/>
          </a:xfrm>
        </p:spPr>
        <p:txBody>
          <a:bodyPr/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实验目的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实验原理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实验内容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实验要求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实验指导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54300" y="3413760"/>
            <a:ext cx="393700" cy="396875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网络层路由实验包含如下内容：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（一）路由选择算法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根据路由表搜索到达目标地址的最佳路由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（二）传输路径搜索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在网络中搜索到达目标的传输路径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（三）</a:t>
            </a:r>
            <a:r>
              <a:rPr lang="zh-CN" altLang="en-US" sz="2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动态路由与路径优化（挑战）</a:t>
            </a:r>
            <a:endParaRPr lang="zh-CN" altLang="en-US" sz="2800" b="1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通过网络中的路由器相互交换信息，优化路由表，使传输路径总代价最小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（一）路由选择算法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根据路由表搜索到达目标地址的最佳路由，使用掩码长度优先和度量值优先的策略搜索路由项。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首先是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掩码长度优先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原则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，掩码长度相同的</a:t>
            </a:r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度量值优先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掩码长度策略：掩码越长网络规模越小，意味着定位越准确，优先级越高。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度量值策略：度量值越小，意味着传输代价越小，优先级越高。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457200">
              <a:buNone/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（二）传输路径搜索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在实现路由算法的基础上，在给出的网络中搜索到达目标的传输路径。</a:t>
            </a:r>
            <a:endParaRPr lang="zh-CN" altLang="en-US"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程序中用路由器数组模拟一个网络，指定从其中的一个路由器（通过</a:t>
            </a: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指定）发起传输。</a:t>
            </a:r>
            <a:endParaRPr lang="zh-CN" altLang="en-US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如果已到达目标网络，输出路由器的接口</a:t>
            </a: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en-US" altLang="zh-CN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如果未到达目标网络，检索路由表找到下一跳</a:t>
            </a:r>
            <a:r>
              <a:rPr lang="en-US" altLang="zh-CN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</a:t>
            </a:r>
            <a:r>
              <a:rPr lang="zh-CN" altLang="en-US" sz="2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并输出。</a:t>
            </a:r>
            <a:endParaRPr lang="en-US" altLang="zh-CN" sz="2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找不到路由项时，终止路由过程。</a:t>
            </a:r>
            <a:endParaRPr lang="zh-CN" altLang="en-US"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找到路由项时重复之上过程，直到到达目标网络。</a:t>
            </a:r>
            <a:endParaRPr lang="zh-CN" altLang="en-US"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为防止路由环路造成死循环，设置最大跳数，到达最大跳数结束。</a:t>
            </a:r>
            <a:endParaRPr lang="zh-CN" altLang="en-US"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（三）动态路由与路径优化（挑战）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静态路由中，每个路由器都只根据自身路由表检索最优路由项，但该路由项不一定是全局的最优路径。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路由器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根据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互相交换的邻接网络信息产生并优化路由表。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路由器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根据链路状态、负载情况调整路由表。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路由器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根据优先级策略满足特定传输等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200"/>
              <a:t>教学</a:t>
            </a:r>
            <a:r>
              <a:rPr lang="zh-CN" altLang="en-US" sz="3200"/>
              <a:t>目标</a:t>
            </a:r>
            <a:endParaRPr lang="zh-CN" altLang="en-US" sz="3200"/>
          </a:p>
        </p:txBody>
      </p:sp>
      <p:sp>
        <p:nvSpPr>
          <p:cNvPr id="6" name="文本占位符 5"/>
          <p:cNvSpPr/>
          <p:nvPr>
            <p:ph type="body" idx="1"/>
          </p:nvPr>
        </p:nvSpPr>
        <p:spPr>
          <a:xfrm>
            <a:off x="722630" y="1530350"/>
            <a:ext cx="8074660" cy="4238625"/>
          </a:xfrm>
        </p:spPr>
        <p:txBody>
          <a:bodyPr/>
          <a:p>
            <a:pPr marL="457200" indent="-45720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理解网络层的工作机制、</a:t>
            </a:r>
            <a:r>
              <a: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路由转发的作用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。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indent="-45720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理解路由选择的优先原则，能够编程设计实现路由选择匹配算法。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indent="-45720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理解数据转发的过程，能编程实现在给定的模拟网络中检索到达目标网络的传输路径。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indent="-457200" algn="l">
              <a:lnSpc>
                <a:spcPct val="160000"/>
              </a:lnSpc>
              <a:buFont typeface="+mj-lt"/>
              <a:buAutoNum type="arabicPeriod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思考如何优化路由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挑战性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</a:t>
            </a:r>
            <a:endParaRPr lang="en-US" altLang="zh-CN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8313" y="215900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华文细黑" panose="020106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实验目的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45790" y="2106295"/>
            <a:ext cx="2852420" cy="3011170"/>
          </a:xfrm>
        </p:spPr>
        <p:txBody>
          <a:bodyPr/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实验目的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实验原理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实验内容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实验要求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实验指导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54300" y="4023995"/>
            <a:ext cx="393700" cy="396875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</a:rPr>
              <a:t>实验</a:t>
            </a:r>
            <a:r>
              <a:rPr lang="zh-CN" altLang="en-US">
                <a:latin typeface="+mn-ea"/>
                <a:ea typeface="+mn-ea"/>
              </a:rPr>
              <a:t>要求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.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给定路由器配置数据和一个目标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地址，编写函数查找下一跳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地址，函数定义如下：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817880" y="3069590"/>
          <a:ext cx="7576820" cy="1003300"/>
        </p:xfrm>
        <a:graphic>
          <a:graphicData uri="http://schemas.openxmlformats.org/drawingml/2006/table">
            <a:tbl>
              <a:tblPr/>
              <a:tblGrid>
                <a:gridCol w="7576820"/>
              </a:tblGrid>
              <a:tr h="1003300">
                <a:tc>
                  <a:txBody>
                    <a:bodyPr/>
                    <a:p>
                      <a:pPr marL="0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uint32_t find_best_route(RouterInfo *router, const uint32_t dest_ip )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返回下一跳</a:t>
                      </a: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ip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4286250"/>
            <a:ext cx="8016875" cy="1757680"/>
          </a:xfrm>
          <a:prstGeom prst="rect">
            <a:avLst/>
          </a:prstGeom>
        </p:spPr>
        <p:txBody>
          <a:bodyPr>
            <a:noAutofit/>
          </a:bodyPr>
          <a:p>
            <a:pPr marL="228600" indent="-228600" algn="l" defTabSz="91440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altLang="zh-CN" sz="2000" b="1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ea"/>
                <a:cs typeface="+mn-ea"/>
              </a:rPr>
              <a:t>参考给出的范例代码，编写主函数，初始化运行环境，从文件中读入一个路由器配置，调用该函数得到下一跳地址，并以点分式字符串方式输出。</a:t>
            </a:r>
            <a:endParaRPr lang="en-US" altLang="zh-CN" sz="2000" b="1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ea typeface="+mn-ea"/>
                <a:sym typeface="+mn-ea"/>
              </a:rPr>
              <a:t>实验要求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305560"/>
            <a:ext cx="8207375" cy="14211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2.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给定一组路由器配置列表和一个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地址，编写函数找出传输路径，输出节点途经的节点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ip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保存在整型数组中，函数定义如下：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45490" y="2937510"/>
          <a:ext cx="8215630" cy="3747770"/>
        </p:xfrm>
        <a:graphic>
          <a:graphicData uri="http://schemas.openxmlformats.org/drawingml/2006/table">
            <a:tbl>
              <a:tblPr/>
              <a:tblGrid>
                <a:gridCol w="8215630"/>
              </a:tblGrid>
              <a:tr h="1873885">
                <a:tc>
                  <a:txBody>
                    <a:bodyPr/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define MAX_HOP_NUM 100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uint32_t routepath[MAX_HOP_NUM]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int find_route_path(RouterInfo *routerlist, const uint32_t dest_ip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                        , uint32_t route_path[] )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r>
                        <a:rPr lang="en-US" altLang="zh-CN"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途经的下一跳ip保存在route_path[]数组中，返回途经路由跳数。 </a:t>
                      </a: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885">
                <a:tc>
                  <a:txBody>
                    <a:bodyPr/>
                    <a:p>
                      <a:pPr indent="0" algn="just" fontAlgn="auto">
                        <a:lnSpc>
                          <a:spcPct val="120000"/>
                        </a:lnSpc>
                        <a:buClrTx/>
                        <a:buSzTx/>
                        <a:buNone/>
                      </a:pPr>
                      <a:endParaRPr lang="en-US" altLang="zh-CN"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5930" y="5356225"/>
            <a:ext cx="8226425" cy="1186815"/>
          </a:xfrm>
          <a:prstGeom prst="rect">
            <a:avLst/>
          </a:prstGeom>
        </p:spPr>
        <p:txBody>
          <a:bodyPr>
            <a:noAutofit/>
          </a:bodyPr>
          <a:p>
            <a:pPr marL="228600" indent="-22860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altLang="zh-CN" b="1" spc="15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ea"/>
                <a:cs typeface="+mn-ea"/>
              </a:rPr>
              <a:t>参考给出的范例代码，编写主函数初始化运行环境，从配置文件中读入多个路由器配置，生成routerlist[]，调用该函数查找路由转发的路径，在主程序中以点分式字符串方式输出途经的ip地址，一行一个ip。</a:t>
            </a:r>
            <a:endParaRPr lang="en-US" altLang="zh-CN" b="1" spc="15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45790" y="2106295"/>
            <a:ext cx="2852420" cy="3011170"/>
          </a:xfrm>
        </p:spPr>
        <p:txBody>
          <a:bodyPr/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实验目的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实验原理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实验内容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实验要求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实验指导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54300" y="4589145"/>
            <a:ext cx="393700" cy="396875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指导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215" y="1777365"/>
            <a:ext cx="3644900" cy="373507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400050" indent="-400050" algn="l">
              <a:buFont typeface="+mj-ea"/>
              <a:buAutoNum type="ea1JpnChsDbPeriod"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实验环境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algn="l">
              <a:lnSpc>
                <a:spcPct val="180000"/>
              </a:lnSpc>
              <a:buFont typeface="+mj-ea"/>
              <a:buAutoNum type="ea1JpnChsDbPeriod"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数据结构定义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algn="l">
              <a:lnSpc>
                <a:spcPct val="180000"/>
              </a:lnSpc>
              <a:buFont typeface="+mj-ea"/>
              <a:buAutoNum type="ea1JpnChsDbPeriod"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输入输出要求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algn="l">
              <a:lnSpc>
                <a:spcPct val="180000"/>
              </a:lnSpc>
              <a:buFont typeface="+mj-ea"/>
              <a:buAutoNum type="ea1JpnChsDbPeriod"/>
            </a:pP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函数定义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00050" indent="-400050" algn="l">
              <a:buFont typeface="+mj-ea"/>
              <a:buAutoNum type="ea1JpnChsDbPeriod"/>
            </a:pP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C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语言编程环境</a:t>
            </a:r>
            <a:endParaRPr lang="zh-CN" altLang="en-US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 	DEVC 	VC </a:t>
            </a:r>
            <a:r>
              <a:rPr lang="zh-CN" altLang="en-US" b="1">
                <a:latin typeface="Courier New" panose="02070309020205020404" charset="0"/>
                <a:cs typeface="Courier New" panose="02070309020205020404" charset="0"/>
              </a:rPr>
              <a:t>等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</a:pPr>
            <a:r>
              <a:rPr lang="en-US" altLang="zh-CN" b="1">
                <a:latin typeface="Courier New" panose="02070309020205020404" charset="0"/>
                <a:cs typeface="Courier New" panose="02070309020205020404" charset="0"/>
              </a:rPr>
              <a:t>用到的头文件：</a:t>
            </a:r>
            <a:endParaRPr lang="en-US" altLang="zh-CN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#include &lt;stdio.h&gt;     // </a:t>
            </a:r>
            <a:r>
              <a:rPr lang="zh-CN" altLang="en-US" sz="2000" b="1">
                <a:latin typeface="Courier New" panose="02070309020205020404" charset="0"/>
                <a:cs typeface="Courier New" panose="02070309020205020404" charset="0"/>
              </a:rPr>
              <a:t>标准输入输入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#include &lt;stdint.h&gt;    // uint8_t,uint32_t</a:t>
            </a:r>
            <a:r>
              <a:rPr lang="zh-CN" altLang="en-US" sz="2000" b="1">
                <a:latin typeface="Courier New" panose="02070309020205020404" charset="0"/>
                <a:cs typeface="Courier New" panose="02070309020205020404" charset="0"/>
              </a:rPr>
              <a:t>数据类型声明</a:t>
            </a:r>
            <a:endParaRPr lang="zh-CN" alt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#include &lt;string.h&gt;    // </a:t>
            </a:r>
            <a:r>
              <a:rPr lang="zh-CN" altLang="en-US" sz="2000" b="1">
                <a:latin typeface="Courier New" panose="02070309020205020404" charset="0"/>
                <a:cs typeface="Courier New" panose="02070309020205020404" charset="0"/>
              </a:rPr>
              <a:t>字符串函数</a:t>
            </a:r>
            <a:endParaRPr lang="zh-CN" altLang="en-US" sz="20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zh-CN" altLang="en-US" sz="1600" b="1"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buClrTx/>
              <a:buSzTx/>
            </a:pPr>
            <a:r>
              <a:rPr lang="zh-CN" alt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（可选）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使用</a:t>
            </a: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inet_addr()inet_ntop()</a:t>
            </a:r>
            <a:r>
              <a:rPr lang="zh-CN" altLang="en-US" sz="2400" b="1">
                <a:latin typeface="Courier New" panose="02070309020205020404" charset="0"/>
                <a:cs typeface="Courier New" panose="02070309020205020404" charset="0"/>
              </a:rPr>
              <a:t>函数时</a:t>
            </a:r>
            <a:r>
              <a:rPr lang="en-US" altLang="zh-CN" sz="2400" b="1">
                <a:latin typeface="Courier New" panose="02070309020205020404" charset="0"/>
                <a:cs typeface="Courier New" panose="02070309020205020404" charset="0"/>
              </a:rPr>
              <a:t>：</a:t>
            </a:r>
            <a:endParaRPr lang="en-US" altLang="zh-CN" sz="24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#include &lt;arpa/inet.h&gt; // 非Windows系统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#include &lt;winsock2.h&gt;  // Windows系统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相关结构体的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7855" y="1624330"/>
            <a:ext cx="7966710" cy="47371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定义用于存储单个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IP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地址和掩码的结构体</a:t>
            </a:r>
            <a:endParaRPr 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typedef struct {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uint32_t ip_address;          //IP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地址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uint32_t subnet_mask;         //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网络掩码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} IPAndMask;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// </a:t>
            </a:r>
            <a:r>
              <a:rPr 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定义用于存储单个路由条目的结构体</a:t>
            </a:r>
            <a:endParaRPr 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typedef struct {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uint32_t destination_network; //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目标网络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uint32_t destination_mask;    //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目标网络掩码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uint32_t next_hop_ip;         //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下一跳地址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int metric;                   //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度量值</a:t>
            </a:r>
            <a:endParaRPr lang="en-US" altLang="zh-CN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algn="just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} RouteEntry;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相关结构体的定义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algn="just">
              <a:buClrTx/>
              <a:buSzTx/>
              <a:buNone/>
            </a:pPr>
            <a:r>
              <a:rPr lang="en-US" altLang="zh-CN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// 定义用于存储路由器信息的结构体</a:t>
            </a:r>
            <a:endParaRPr lang="en-US" altLang="zh-CN" sz="1800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pPr marL="0" algn="just">
              <a:buClrTx/>
              <a:buSzTx/>
              <a:buNone/>
            </a:pPr>
            <a:endParaRPr lang="en-US" altLang="zh-CN" sz="1800" b="1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855" y="2313940"/>
            <a:ext cx="7966710" cy="29737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marL="0" algn="just">
              <a:buClrTx/>
              <a:buSzTx/>
              <a:buNone/>
            </a:pPr>
            <a:endParaRPr lang="en-US" altLang="zh-CN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typedef struct {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IPAndMask ip_and_masks[MAX_IPS];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//IP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地址列表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int ip_and_masks_count;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//IP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地址数量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RouteEntry route_table[MAX_ROUTES];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路由表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int route_table_count;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 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路由项数量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char router_name[32]; 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         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//路由器名称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lvl="1" algn="l" fontAlgn="auto">
              <a:lnSpc>
                <a:spcPct val="120000"/>
              </a:lnSpc>
              <a:buClrTx/>
              <a:buSzTx/>
              <a:buNone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} RouterInfo;</a:t>
            </a:r>
            <a:endParaRPr lang="zh-CN" altLang="en-US" b="1" i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algn="l">
              <a:lnSpc>
                <a:spcPct val="120000"/>
              </a:lnSpc>
              <a:buClrTx/>
              <a:buSzTx/>
              <a:buNone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输入输出的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ROUTER.TXT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文件中记录了一个路由器的配置信息，包括拥有的ip地址和掩码和路由表，具体格式为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以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ROUTER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字符串开头的行表示路由器描述开始，ROUTER字符串后是路由器名称。接下来的每一行都是该路由器的配置信息。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以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ADDRESS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开头的行描述该路由器拥有的ip地址，后面依次是接口编号、ip地址和掩码，用空格分隔。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以</a:t>
            </a:r>
            <a:r>
              <a:rPr lang="zh-CN" altLang="en-US" sz="2000" b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ROUTE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开头的行描述路由表中的一个路由项，后面依次是 网络地址、掩码、下一跳ip地址、度量值，用空格分隔。</a:t>
            </a: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输入输出的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例如：路由器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具有两个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地址和两个路由项，配置文件记录如下：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7855" y="2684145"/>
            <a:ext cx="7966710" cy="34423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marL="457200" lvl="1" indent="0">
              <a:buNone/>
            </a:pP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ROUTER A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ADDRESS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0 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192.168.1.1 255.255.255.0 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ADDRESS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1 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192.168.1.2 255.255.255.0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ROUTE 192.168.2.0 255.255.255.0 192.168.1.1 9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ROUTE 192.168.0.0 255.255.0.0 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192.168.0.2 9</a:t>
            </a: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endParaRPr lang="zh-CN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ROUTER B 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 fontAlgn="auto">
              <a:lnSpc>
                <a:spcPct val="120000"/>
              </a:lnSpc>
              <a:buNone/>
            </a:pP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......</a:t>
            </a:r>
            <a:endParaRPr lang="en-US" altLang="zh-CN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indent="0" fontAlgn="auto">
              <a:lnSpc>
                <a:spcPct val="120000"/>
              </a:lnSpc>
              <a:buNone/>
            </a:pPr>
            <a:endParaRPr lang="en-US" altLang="zh-CN" sz="2000" b="1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145790" y="2106295"/>
            <a:ext cx="2852420" cy="3011170"/>
          </a:xfrm>
        </p:spPr>
        <p:txBody>
          <a:bodyPr/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实验目的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实验原理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实验内容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实验要求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514350" indent="-514350">
              <a:buFont typeface="Wingdings" panose="05000000000000000000" charset="0"/>
              <a:buChar char="l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实验指导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654300" y="2842260"/>
            <a:ext cx="393700" cy="396875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相关函数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要编写的相关的其它函数有：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将字符串ip转化为32位数字：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uint32_t ip_string_to_uint32(const char *ip)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将32位数字转为字符串ip：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int uint32_to_ip_string(uint32_t ip, char* ipstr)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判断两个ip是否在同一网络：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bool are_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same_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net(uint32_t ip1, uint32_t ip2, uint32 mask)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相关函数定义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查找是否目标地址是否在路由器路由器的邻接网络内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uint32_t are_local_network(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RouterInfo *router,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const uint32_t dest_ip 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在路由表中查找最佳路由，返回下一跳地址：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uint32_t find_best_route(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RouterInfo *router,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const uint32_t dest_ip )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ClrTx/>
              <a:buSzTx/>
              <a:buNone/>
            </a:pP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相关函数定义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207375" cy="5103495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根据IP检索routerlist中的路由器，返回路由器指针：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RouterInfo* find_router_by_ip(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RouterInfo routerlist[],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 router_count,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uint32_t ip)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找出传输路径，输出途经的节点ip保存在整型数组中：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457200" algn="l">
              <a:buClrTx/>
              <a:buSzTx/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 find_route_path(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 algn="l">
              <a:buClrTx/>
              <a:buSzTx/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RouterInfo *routerlist,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 algn="l">
              <a:buClrTx/>
              <a:buSzTx/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uint32_t dest_ip,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914400" lvl="2" indent="457200" algn="l">
              <a:buClrTx/>
              <a:buSzTx/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uint32_t route_path[] )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ClrTx/>
              <a:buSzTx/>
              <a:buNone/>
            </a:pP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相关函数定义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初始化路由表的函数包括：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添加路由项：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void add_route(RouterInfo *router, const char *dest_net_str, const char *dest_mask_str, const char *next_hop_str, int metric)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打印路由器ip地址：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void print_router_ips(const RouterInfo *router)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打印路由表：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void print_route_table(const RouterInfo *router)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从配置文件读入路由器配置：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bool read_router_config(const char *filename, RouterInfo *router_list, int *router_count, int max_routers)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73213" y="3200400"/>
            <a:ext cx="5832475" cy="692150"/>
          </a:xfrm>
        </p:spPr>
        <p:txBody>
          <a:bodyPr/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第四讲结束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网络层转发过程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当路由器收到数据包时，检查数据包的</a:t>
            </a:r>
            <a:r>
              <a:rPr lang="zh-CN" alt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目标地址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，结合自身的</a:t>
            </a:r>
            <a:r>
              <a:rPr lang="zh-CN" alt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邻接网络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zh-CN" altLang="en-US" sz="24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路由表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，决定如何转发。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如果目标地址在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邻接网络，则发送到目标地址。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否则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在自身的路由表中查找与目标地址地址匹配的路由项，并选择最优的路由项，将数据包转发到下一跳路由器。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在自身路由表中找不到匹配的路由项时不转发，传输结束。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网络层转发过程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如图所示网络：从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经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转发都能够到达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A-B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的代价为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A-C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的代价为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457200">
              <a:buNone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根据传输代价的大小，会选择代价为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的路由项转发到到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645660" y="1711325"/>
          <a:ext cx="4319270" cy="20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70650" imgH="5059045" progId="Visio.Drawing.11">
                  <p:embed/>
                </p:oleObj>
              </mc:Choice>
              <mc:Fallback>
                <p:oleObj name="" r:id="rId1" imgW="6470650" imgH="505904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5660" y="1711325"/>
                        <a:ext cx="4319270" cy="209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5219065" y="1890395"/>
            <a:ext cx="944245" cy="41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6703"/>
            </a:solidFill>
            <a:prstDash val="solid"/>
            <a:round/>
            <a:headEnd type="none" w="med" len="med"/>
            <a:tailEnd type="arrow" w="med" len="med"/>
          </a:ln>
        </p:spPr>
      </p:cxn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静态路由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由网络管理员手动配置的路由条目，不会自动适应网络的变化。适用于小型或不经常变化的网络环境。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仅根据自身的路由表选择路由，不一定是全网最优路由，如图所示：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A-B-D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代价：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Font typeface="+mj-ea"/>
              <a:buNone/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A-C-D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代价：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algn="l">
              <a:buSzTx/>
              <a:buFont typeface="+mj-ea"/>
              <a:buNone/>
            </a:pPr>
            <a:endParaRPr lang="en-US" altLang="zh-CN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ea"/>
            </a:endParaRPr>
          </a:p>
          <a:p>
            <a:pPr marL="457200" lvl="1" algn="l">
              <a:buSzTx/>
              <a:buFont typeface="+mj-ea"/>
              <a:buNone/>
            </a:pP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A到D经C转发全代价更小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，</a:t>
            </a:r>
            <a:endParaRPr lang="zh-CN" altLang="en-US" sz="24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ea"/>
            </a:endParaRPr>
          </a:p>
          <a:p>
            <a:pPr marL="457200" lvl="1" algn="l">
              <a:buSzTx/>
              <a:buFont typeface="+mj-ea"/>
              <a:buNone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但静态路由依然选择转发到</a:t>
            </a:r>
            <a:r>
              <a:rPr lang="en-US" altLang="zh-CN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B。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107815" y="3429000"/>
          <a:ext cx="4319270" cy="20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70650" imgH="5059045" progId="Visio.Drawing.11">
                  <p:embed/>
                </p:oleObj>
              </mc:Choice>
              <mc:Fallback>
                <p:oleObj name="" r:id="rId1" imgW="6470650" imgH="505904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7815" y="3429000"/>
                        <a:ext cx="4319270" cy="209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812665" y="4685030"/>
            <a:ext cx="897255" cy="375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49400"/>
            </a:solidFill>
            <a:prstDash val="sysDot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V="1">
            <a:off x="4765675" y="3511550"/>
            <a:ext cx="944245" cy="41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6703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6696710" y="3511550"/>
            <a:ext cx="1062990" cy="41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6703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V="1">
            <a:off x="6696710" y="4626610"/>
            <a:ext cx="1119505" cy="43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49400"/>
            </a:solidFill>
            <a:prstDash val="sysDot"/>
            <a:round/>
            <a:headEnd type="none" w="med" len="med"/>
            <a:tailEnd type="arrow" w="med" len="med"/>
          </a:ln>
        </p:spPr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484630"/>
            <a:ext cx="8395335" cy="4641850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动态路由协议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 algn="l">
              <a:buSzTx/>
              <a:buFont typeface="+mj-ea"/>
              <a:buAutoNum type="circleNumDbPlain"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使用路由协议向邻接路由器自动通报路由信息，来</a:t>
            </a: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自动维护路由表，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产生并优化路由，优化传输路径。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ea"/>
            </a:endParaRPr>
          </a:p>
          <a:p>
            <a:pPr marL="800100" lvl="1" indent="-342900" algn="l">
              <a:buSzTx/>
              <a:buFont typeface="+mj-ea"/>
              <a:buAutoNum type="circleNumDbPlain"/>
            </a:pPr>
            <a:r>
              <a:rPr lang="zh-CN" alt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ea"/>
              </a:rPr>
              <a:t>适应网络的变化，减轻管理负担。广泛应用于大型和复杂的网络中。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</a:endParaRPr>
          </a:p>
          <a:p>
            <a:pPr marL="800100" lvl="1" indent="-342900" algn="l">
              <a:buSzTx/>
              <a:buFont typeface="+mj-ea"/>
              <a:buAutoNum type="circleNumDbPlain"/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例如：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经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转发更优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0">
              <a:buNone/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路由协议将提高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路径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A-C-D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的优先级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356735" y="3746500"/>
          <a:ext cx="4319270" cy="209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70650" imgH="5059045" progId="Visio.Drawing.11">
                  <p:embed/>
                </p:oleObj>
              </mc:Choice>
              <mc:Fallback>
                <p:oleObj name="" r:id="rId1" imgW="6470650" imgH="505904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6735" y="3746500"/>
                        <a:ext cx="4319270" cy="209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982845" y="4993640"/>
            <a:ext cx="897255" cy="375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6703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 flipV="1">
            <a:off x="6922770" y="4993640"/>
            <a:ext cx="1119505" cy="4343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A6703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箭头连接符 6"/>
          <p:cNvCxnSpPr/>
          <p:nvPr/>
        </p:nvCxnSpPr>
        <p:spPr>
          <a:xfrm flipV="1">
            <a:off x="4991735" y="3839210"/>
            <a:ext cx="944245" cy="41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49400"/>
            </a:solidFill>
            <a:prstDash val="sysDot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>
            <a:off x="6922770" y="3839210"/>
            <a:ext cx="1062990" cy="4159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49400"/>
            </a:solidFill>
            <a:prstDash val="sysDot"/>
            <a:round/>
            <a:headEnd type="none" w="med" len="med"/>
            <a:tailEnd type="arrow" w="med" len="med"/>
          </a:ln>
        </p:spPr>
      </p:cxn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实验相关概念和算法包括：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（一）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IP地址的表达方式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（二）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IP地址子网掩码和网络地址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（三）网络地址的计算和匹配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（四）网络层路由、目的地址路由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（五）路由表的结构和含义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（六）路由选择的原则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（七）路由选择算法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914400" lvl="2" indent="0"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（八）路径搜索算法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TABLE_ENDDRAG_ORIGIN_RECT" val="245*128"/>
  <p:tag name="TABLE_ENDDRAG_RECT" val="428*338*245*12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TABLE_ENDDRAG_ORIGIN_RECT" val="537*255"/>
  <p:tag name="TABLE_ENDDRAG_RECT" val="89*243*537*25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TABLE_ENDDRAG_ORIGIN_RECT" val="559*116"/>
  <p:tag name="TABLE_ENDDRAG_RECT" val="82*370*559*116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TABLE_ENDDRAG_ORIGIN_RECT" val="511*214"/>
  <p:tag name="TABLE_ENDDRAG_RECT" val="145*243*511*214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TABLE_ENDDRAG_ORIGIN_RECT" val="596*78"/>
  <p:tag name="TABLE_ENDDRAG_RECT" val="64*226*596*79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TABLE_ENDDRAG_ORIGIN_RECT" val="646*295"/>
  <p:tag name="TABLE_ENDDRAG_RECT" val="58*231*646*295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commondata" val="eyJoZGlkIjoiZGRjZDNmODFlZmMzZmI4MmIzOWU5OTA2MDNmOWIxYzgifQ==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">
  <a:themeElements>
    <a:clrScheme name="nordridesign.com 3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6889</Words>
  <Application>WPS 演示</Application>
  <PresentationFormat>宽屏</PresentationFormat>
  <Paragraphs>595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Arial</vt:lpstr>
      <vt:lpstr>宋体</vt:lpstr>
      <vt:lpstr>Wingdings</vt:lpstr>
      <vt:lpstr>华文细黑</vt:lpstr>
      <vt:lpstr>黑体</vt:lpstr>
      <vt:lpstr>微软雅黑</vt:lpstr>
      <vt:lpstr>Wingdings</vt:lpstr>
      <vt:lpstr>华文新魏</vt:lpstr>
      <vt:lpstr>Courier New</vt:lpstr>
      <vt:lpstr>Arial Unicode MS</vt:lpstr>
      <vt:lpstr>Calibri</vt:lpstr>
      <vt:lpstr>Consolas</vt:lpstr>
      <vt:lpstr>Consolas</vt:lpstr>
      <vt:lpstr>Times New Roman</vt:lpstr>
      <vt:lpstr>1</vt:lpstr>
      <vt:lpstr>Visio.Drawing.11</vt:lpstr>
      <vt:lpstr>Visio.Drawing.11</vt:lpstr>
      <vt:lpstr>Visio.Drawing.11</vt:lpstr>
      <vt:lpstr>Visio.Drawing.15</vt:lpstr>
      <vt:lpstr>实验四 网络层路由</vt:lpstr>
      <vt:lpstr>PowerPoint 演示文稿</vt:lpstr>
      <vt:lpstr>教学目标</vt:lpstr>
      <vt:lpstr>PowerPoint 演示文稿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PowerPoint 演示文稿</vt:lpstr>
      <vt:lpstr>PowerPoint 演示文稿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实验原理</vt:lpstr>
      <vt:lpstr>PowerPoint 演示文稿</vt:lpstr>
      <vt:lpstr>实验内容</vt:lpstr>
      <vt:lpstr>实验内容</vt:lpstr>
      <vt:lpstr>实验内容</vt:lpstr>
      <vt:lpstr>实验内容</vt:lpstr>
      <vt:lpstr>PowerPoint 演示文稿</vt:lpstr>
      <vt:lpstr>实验要求</vt:lpstr>
      <vt:lpstr>实验要求</vt:lpstr>
      <vt:lpstr>PowerPoint 演示文稿</vt:lpstr>
      <vt:lpstr>实验指导</vt:lpstr>
      <vt:lpstr>实验环境</vt:lpstr>
      <vt:lpstr>相关结构体的定义</vt:lpstr>
      <vt:lpstr>相关结构体的定义</vt:lpstr>
      <vt:lpstr>输入输出的要求</vt:lpstr>
      <vt:lpstr>输入输出的要求</vt:lpstr>
      <vt:lpstr>相关函数定义</vt:lpstr>
      <vt:lpstr>相关函数定义</vt:lpstr>
      <vt:lpstr>相关函数定义</vt:lpstr>
      <vt:lpstr>相关函数定义</vt:lpstr>
      <vt:lpstr>第四讲结束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沽如醉</cp:lastModifiedBy>
  <cp:revision>254</cp:revision>
  <dcterms:created xsi:type="dcterms:W3CDTF">2019-06-19T02:08:00Z</dcterms:created>
  <dcterms:modified xsi:type="dcterms:W3CDTF">2025-05-30T00:45:43Z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0CCA7B58C5F741DFAF01AB9FC7402035_13</vt:lpwstr>
  </property>
</Properties>
</file>