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555" r:id="rId2"/>
    <p:sldId id="261" r:id="rId3"/>
    <p:sldId id="262" r:id="rId4"/>
    <p:sldId id="266" r:id="rId5"/>
    <p:sldId id="264" r:id="rId6"/>
    <p:sldId id="263" r:id="rId7"/>
    <p:sldId id="562" r:id="rId8"/>
    <p:sldId id="267" r:id="rId9"/>
    <p:sldId id="268" r:id="rId10"/>
    <p:sldId id="557" r:id="rId11"/>
    <p:sldId id="558" r:id="rId12"/>
    <p:sldId id="559" r:id="rId13"/>
    <p:sldId id="560" r:id="rId14"/>
    <p:sldId id="561" r:id="rId15"/>
    <p:sldId id="567" r:id="rId16"/>
    <p:sldId id="563" r:id="rId17"/>
    <p:sldId id="564" r:id="rId18"/>
    <p:sldId id="565" r:id="rId19"/>
    <p:sldId id="566" r:id="rId20"/>
    <p:sldId id="556" r:id="rId21"/>
    <p:sldId id="568" r:id="rId22"/>
    <p:sldId id="551" r:id="rId23"/>
    <p:sldId id="552" r:id="rId24"/>
    <p:sldId id="553" r:id="rId25"/>
    <p:sldId id="554" r:id="rId26"/>
    <p:sldId id="549" r:id="rId27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pos="5148">
          <p15:clr>
            <a:srgbClr val="A4A3A4"/>
          </p15:clr>
        </p15:guide>
        <p15:guide id="4" pos="7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9AD1"/>
    <a:srgbClr val="2F6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5" autoAdjust="0"/>
    <p:restoredTop sz="86455" autoAdjust="0"/>
  </p:normalViewPr>
  <p:slideViewPr>
    <p:cSldViewPr>
      <p:cViewPr>
        <p:scale>
          <a:sx n="125" d="100"/>
          <a:sy n="125" d="100"/>
        </p:scale>
        <p:origin x="180" y="90"/>
      </p:cViewPr>
      <p:guideLst>
        <p:guide orient="horz" pos="3884"/>
        <p:guide orient="horz" pos="391"/>
        <p:guide pos="5148"/>
        <p:guide pos="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8" d="100"/>
          <a:sy n="78" d="100"/>
        </p:scale>
        <p:origin x="-3462" y="-96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5AFBA-5059-417E-8B51-1E9F86143A70}" type="datetimeFigureOut">
              <a:rPr lang="ko-KR" altLang="en-US" smtClean="0"/>
              <a:pPr/>
              <a:t>2021-12-05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13EA0-F100-472E-90F6-1FA77C6D7D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78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2F221-B320-4A4E-B6B2-03D3954C3A87}" type="datetimeFigureOut">
              <a:rPr lang="ko-KR" altLang="en-US" smtClean="0"/>
              <a:pPr/>
              <a:t>2021-12-05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3C031-63B5-4979-96E6-77A6075A85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97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5FF0DA2-E66D-48FE-A95E-20073CA6FC76}" type="slidenum">
              <a:rPr lang="ko-KR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743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>
            <a:extLst>
              <a:ext uri="{FF2B5EF4-FFF2-40B4-BE49-F238E27FC236}">
                <a16:creationId xmlns:a16="http://schemas.microsoft.com/office/drawing/2014/main" id="{32469726-A708-4EE6-A4F5-7CBDA6CAF2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슬라이드 노트 개체 틀 2">
            <a:extLst>
              <a:ext uri="{FF2B5EF4-FFF2-40B4-BE49-F238E27FC236}">
                <a16:creationId xmlns:a16="http://schemas.microsoft.com/office/drawing/2014/main" id="{4FF0EB7D-B071-461C-AC03-4AE4010BE5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내비게이션은 화면 이동을 담당하는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UI</a:t>
            </a: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정보 구조의 설정에 따라 디자인되어야 하며 사용성이나 중요도에 따라 그 속성을 잘 알 수 있도록 디자인되어야 함</a:t>
            </a: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정보의 구조에 따라 계층적 내비게이션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평면 내비게이션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콘텐츠나 경험 기반 내비게이션으로 분류할 수 있는데 여러분들은 이 중에서 어떤 내비게이션을 사용할지를 정의하면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그리고 왜 그 내비게이션을 사용할 것인지 이유를 적어 주시면 됩니다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내비게이션은 제가 올린 동영상 강의 중 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주차 강의 내용을 참고로 하시면 좋습니다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244" name="슬라이드 번호 개체 틀 3">
            <a:extLst>
              <a:ext uri="{FF2B5EF4-FFF2-40B4-BE49-F238E27FC236}">
                <a16:creationId xmlns:a16="http://schemas.microsoft.com/office/drawing/2014/main" id="{770F0A7E-2125-4C13-984F-AED208E82F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7885348-A52B-4BF8-B91A-18AB04A65EBD}" type="slidenum">
              <a:rPr lang="en-US" altLang="ko-KR" smtClean="0"/>
              <a:pPr/>
              <a:t>19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5FF0DA2-E66D-48FE-A95E-20073CA6FC76}" type="slidenum">
              <a:rPr lang="ko-KR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529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와이어 프레임과 주석을 함께 작성해 놓은 것을 스토리보드라고 부릅니다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앞에서 </a:t>
            </a:r>
            <a:r>
              <a:rPr lang="ko-KR" altLang="en-US" dirty="0" err="1"/>
              <a:t>설명해드렸듯이</a:t>
            </a:r>
            <a:r>
              <a:rPr lang="ko-KR" altLang="en-US" dirty="0"/>
              <a:t> 와이어 프레임은 구체적인 인터페이스가 아니라 전반적인 개요에 초점을 둡니다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와이어 프레임은 글자와 이미지의 대략적 배치를 보여주고 디자인 레이아웃 계획으로 사용됩니다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기획자는 와이어 프레임과 함께 주석을 달아 각각의 페이지에 필요한 콘텐츠 식별</a:t>
            </a:r>
            <a:r>
              <a:rPr lang="en-US" altLang="ko-KR" dirty="0"/>
              <a:t>, </a:t>
            </a:r>
            <a:r>
              <a:rPr lang="ko-KR" altLang="en-US" dirty="0"/>
              <a:t>콘텐츠 </a:t>
            </a:r>
            <a:r>
              <a:rPr lang="ko-KR" altLang="en-US" dirty="0" err="1"/>
              <a:t>레이블링</a:t>
            </a:r>
            <a:r>
              <a:rPr lang="en-US" altLang="ko-KR" dirty="0"/>
              <a:t>, </a:t>
            </a:r>
            <a:r>
              <a:rPr lang="ko-KR" altLang="en-US" dirty="0"/>
              <a:t>디스플레이 규칙</a:t>
            </a:r>
            <a:r>
              <a:rPr lang="en-US" altLang="ko-KR" dirty="0"/>
              <a:t>, </a:t>
            </a:r>
            <a:r>
              <a:rPr lang="ko-KR" altLang="en-US" dirty="0" err="1"/>
              <a:t>인터랙션</a:t>
            </a:r>
            <a:r>
              <a:rPr lang="ko-KR" altLang="en-US" dirty="0"/>
              <a:t> 규칙</a:t>
            </a:r>
            <a:r>
              <a:rPr lang="en-US" altLang="ko-KR" dirty="0"/>
              <a:t>, </a:t>
            </a:r>
            <a:r>
              <a:rPr lang="ko-KR" altLang="en-US" dirty="0"/>
              <a:t>프로세스 규칙</a:t>
            </a:r>
            <a:r>
              <a:rPr lang="en-US" altLang="ko-KR" dirty="0"/>
              <a:t>, </a:t>
            </a:r>
            <a:r>
              <a:rPr lang="ko-KR" altLang="en-US" dirty="0"/>
              <a:t>에러 메시지 등을 정의하는 데 이것이 </a:t>
            </a:r>
            <a:r>
              <a:rPr lang="ko-KR" altLang="en-US" dirty="0" err="1"/>
              <a:t>스토리보드입니다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기획자가 작성한 스토리보드는 디자이너와 개발자와 커뮤니케이션을 하기 위한 중요한 도구입니다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우리는 파워포인트를 이용하여 스토리보드를 작성합니다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1D62-26FC-4AB1-8F47-F126835C3F9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38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와이어 프레임과 주석을 함께 작성해 놓은 것을 스토리보드라고 부릅니다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앞에서 </a:t>
            </a:r>
            <a:r>
              <a:rPr lang="ko-KR" altLang="en-US" dirty="0" err="1"/>
              <a:t>설명해드렸듯이</a:t>
            </a:r>
            <a:r>
              <a:rPr lang="ko-KR" altLang="en-US" dirty="0"/>
              <a:t> 와이어 프레임은 구체적인 인터페이스가 아니라 전반적인 개요에 초점을 둡니다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와이어 프레임은 글자와 이미지의 대략적 배치를 보여주고 디자인 레이아웃 계획으로 사용됩니다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기획자는 와이어 프레임과 함께 주석을 달아 각각의 페이지에 필요한 콘텐츠 식별</a:t>
            </a:r>
            <a:r>
              <a:rPr lang="en-US" altLang="ko-KR" dirty="0"/>
              <a:t>, </a:t>
            </a:r>
            <a:r>
              <a:rPr lang="ko-KR" altLang="en-US" dirty="0"/>
              <a:t>콘텐츠 </a:t>
            </a:r>
            <a:r>
              <a:rPr lang="ko-KR" altLang="en-US" dirty="0" err="1"/>
              <a:t>레이블링</a:t>
            </a:r>
            <a:r>
              <a:rPr lang="en-US" altLang="ko-KR" dirty="0"/>
              <a:t>, </a:t>
            </a:r>
            <a:r>
              <a:rPr lang="ko-KR" altLang="en-US" dirty="0"/>
              <a:t>디스플레이 규칙</a:t>
            </a:r>
            <a:r>
              <a:rPr lang="en-US" altLang="ko-KR" dirty="0"/>
              <a:t>, </a:t>
            </a:r>
            <a:r>
              <a:rPr lang="ko-KR" altLang="en-US" dirty="0" err="1"/>
              <a:t>인터랙션</a:t>
            </a:r>
            <a:r>
              <a:rPr lang="ko-KR" altLang="en-US" dirty="0"/>
              <a:t> 규칙</a:t>
            </a:r>
            <a:r>
              <a:rPr lang="en-US" altLang="ko-KR" dirty="0"/>
              <a:t>, </a:t>
            </a:r>
            <a:r>
              <a:rPr lang="ko-KR" altLang="en-US" dirty="0"/>
              <a:t>프로세스 규칙</a:t>
            </a:r>
            <a:r>
              <a:rPr lang="en-US" altLang="ko-KR" dirty="0"/>
              <a:t>, </a:t>
            </a:r>
            <a:r>
              <a:rPr lang="ko-KR" altLang="en-US" dirty="0"/>
              <a:t>에러 메시지 등을 정의하는 데 이것이 </a:t>
            </a:r>
            <a:r>
              <a:rPr lang="ko-KR" altLang="en-US" dirty="0" err="1"/>
              <a:t>스토리보드입니다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기획자가 작성한 스토리보드는 디자이너와 개발자와 커뮤니케이션을 하기 위한 중요한 도구입니다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우리는 파워포인트를 이용하여 스토리보드를 작성합니다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1D62-26FC-4AB1-8F47-F126835C3F9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679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와이어 프레임과 주석을 함께 작성해 놓은 것을 스토리보드라고 부릅니다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앞에서 </a:t>
            </a:r>
            <a:r>
              <a:rPr lang="ko-KR" altLang="en-US" dirty="0" err="1"/>
              <a:t>설명해드렸듯이</a:t>
            </a:r>
            <a:r>
              <a:rPr lang="ko-KR" altLang="en-US" dirty="0"/>
              <a:t> 와이어 프레임은 구체적인 인터페이스가 아니라 전반적인 개요에 초점을 둡니다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와이어 프레임은 글자와 이미지의 대략적 배치를 보여주고 디자인 레이아웃 계획으로 사용됩니다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기획자는 와이어 프레임과 함께 주석을 달아 각각의 페이지에 필요한 콘텐츠 식별</a:t>
            </a:r>
            <a:r>
              <a:rPr lang="en-US" altLang="ko-KR" dirty="0"/>
              <a:t>, </a:t>
            </a:r>
            <a:r>
              <a:rPr lang="ko-KR" altLang="en-US" dirty="0"/>
              <a:t>콘텐츠 </a:t>
            </a:r>
            <a:r>
              <a:rPr lang="ko-KR" altLang="en-US" dirty="0" err="1"/>
              <a:t>레이블링</a:t>
            </a:r>
            <a:r>
              <a:rPr lang="en-US" altLang="ko-KR" dirty="0"/>
              <a:t>, </a:t>
            </a:r>
            <a:r>
              <a:rPr lang="ko-KR" altLang="en-US" dirty="0"/>
              <a:t>디스플레이 규칙</a:t>
            </a:r>
            <a:r>
              <a:rPr lang="en-US" altLang="ko-KR" dirty="0"/>
              <a:t>, </a:t>
            </a:r>
            <a:r>
              <a:rPr lang="ko-KR" altLang="en-US" dirty="0" err="1"/>
              <a:t>인터랙션</a:t>
            </a:r>
            <a:r>
              <a:rPr lang="ko-KR" altLang="en-US" dirty="0"/>
              <a:t> 규칙</a:t>
            </a:r>
            <a:r>
              <a:rPr lang="en-US" altLang="ko-KR" dirty="0"/>
              <a:t>, </a:t>
            </a:r>
            <a:r>
              <a:rPr lang="ko-KR" altLang="en-US" dirty="0"/>
              <a:t>프로세스 규칙</a:t>
            </a:r>
            <a:r>
              <a:rPr lang="en-US" altLang="ko-KR" dirty="0"/>
              <a:t>, </a:t>
            </a:r>
            <a:r>
              <a:rPr lang="ko-KR" altLang="en-US" dirty="0"/>
              <a:t>에러 메시지 등을 정의하는 데 이것이 </a:t>
            </a:r>
            <a:r>
              <a:rPr lang="ko-KR" altLang="en-US" dirty="0" err="1"/>
              <a:t>스토리보드입니다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기획자가 작성한 스토리보드는 디자이너와 개발자와 커뮤니케이션을 하기 위한 중요한 도구입니다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우리는 파워포인트를 이용하여 스토리보드를 작성합니다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1D62-26FC-4AB1-8F47-F126835C3F9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152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와이어 프레임과 주석을 함께 작성해 놓은 것을 스토리보드라고 부릅니다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앞에서 </a:t>
            </a:r>
            <a:r>
              <a:rPr lang="ko-KR" altLang="en-US" dirty="0" err="1"/>
              <a:t>설명해드렸듯이</a:t>
            </a:r>
            <a:r>
              <a:rPr lang="ko-KR" altLang="en-US" dirty="0"/>
              <a:t> 와이어 프레임은 구체적인 인터페이스가 아니라 전반적인 개요에 초점을 둡니다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와이어 프레임은 글자와 이미지의 대략적 배치를 보여주고 디자인 레이아웃 계획으로 사용됩니다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기획자는 와이어 프레임과 함께 주석을 달아 각각의 페이지에 필요한 콘텐츠 식별</a:t>
            </a:r>
            <a:r>
              <a:rPr lang="en-US" altLang="ko-KR" dirty="0"/>
              <a:t>, </a:t>
            </a:r>
            <a:r>
              <a:rPr lang="ko-KR" altLang="en-US" dirty="0"/>
              <a:t>콘텐츠 </a:t>
            </a:r>
            <a:r>
              <a:rPr lang="ko-KR" altLang="en-US" dirty="0" err="1"/>
              <a:t>레이블링</a:t>
            </a:r>
            <a:r>
              <a:rPr lang="en-US" altLang="ko-KR" dirty="0"/>
              <a:t>, </a:t>
            </a:r>
            <a:r>
              <a:rPr lang="ko-KR" altLang="en-US" dirty="0"/>
              <a:t>디스플레이 규칙</a:t>
            </a:r>
            <a:r>
              <a:rPr lang="en-US" altLang="ko-KR" dirty="0"/>
              <a:t>, </a:t>
            </a:r>
            <a:r>
              <a:rPr lang="ko-KR" altLang="en-US" dirty="0" err="1"/>
              <a:t>인터랙션</a:t>
            </a:r>
            <a:r>
              <a:rPr lang="ko-KR" altLang="en-US" dirty="0"/>
              <a:t> 규칙</a:t>
            </a:r>
            <a:r>
              <a:rPr lang="en-US" altLang="ko-KR" dirty="0"/>
              <a:t>, </a:t>
            </a:r>
            <a:r>
              <a:rPr lang="ko-KR" altLang="en-US" dirty="0"/>
              <a:t>프로세스 규칙</a:t>
            </a:r>
            <a:r>
              <a:rPr lang="en-US" altLang="ko-KR" dirty="0"/>
              <a:t>, </a:t>
            </a:r>
            <a:r>
              <a:rPr lang="ko-KR" altLang="en-US" dirty="0"/>
              <a:t>에러 메시지 등을 정의하는 데 이것이 </a:t>
            </a:r>
            <a:r>
              <a:rPr lang="ko-KR" altLang="en-US" dirty="0" err="1"/>
              <a:t>스토리보드입니다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기획자가 작성한 스토리보드는 디자이너와 개발자와 커뮤니케이션을 하기 위한 중요한 도구입니다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우리는 파워포인트를 이용하여 스토리보드를 작성합니다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1D62-26FC-4AB1-8F47-F126835C3F9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067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와이어 프레임과 주석을 함께 작성해 놓은 것을 스토리보드라고 부릅니다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앞에서 </a:t>
            </a:r>
            <a:r>
              <a:rPr lang="ko-KR" altLang="en-US" dirty="0" err="1"/>
              <a:t>설명해드렸듯이</a:t>
            </a:r>
            <a:r>
              <a:rPr lang="ko-KR" altLang="en-US" dirty="0"/>
              <a:t> 와이어 프레임은 구체적인 인터페이스가 아니라 전반적인 개요에 초점을 둡니다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와이어 프레임은 글자와 이미지의 대략적 배치를 보여주고 디자인 레이아웃 계획으로 사용됩니다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기획자는 와이어 프레임과 함께 주석을 달아 각각의 페이지에 필요한 콘텐츠 식별</a:t>
            </a:r>
            <a:r>
              <a:rPr lang="en-US" altLang="ko-KR" dirty="0"/>
              <a:t>, </a:t>
            </a:r>
            <a:r>
              <a:rPr lang="ko-KR" altLang="en-US" dirty="0"/>
              <a:t>콘텐츠 </a:t>
            </a:r>
            <a:r>
              <a:rPr lang="ko-KR" altLang="en-US" dirty="0" err="1"/>
              <a:t>레이블링</a:t>
            </a:r>
            <a:r>
              <a:rPr lang="en-US" altLang="ko-KR" dirty="0"/>
              <a:t>, </a:t>
            </a:r>
            <a:r>
              <a:rPr lang="ko-KR" altLang="en-US" dirty="0"/>
              <a:t>디스플레이 규칙</a:t>
            </a:r>
            <a:r>
              <a:rPr lang="en-US" altLang="ko-KR" dirty="0"/>
              <a:t>, </a:t>
            </a:r>
            <a:r>
              <a:rPr lang="ko-KR" altLang="en-US" dirty="0" err="1"/>
              <a:t>인터랙션</a:t>
            </a:r>
            <a:r>
              <a:rPr lang="ko-KR" altLang="en-US" dirty="0"/>
              <a:t> 규칙</a:t>
            </a:r>
            <a:r>
              <a:rPr lang="en-US" altLang="ko-KR" dirty="0"/>
              <a:t>, </a:t>
            </a:r>
            <a:r>
              <a:rPr lang="ko-KR" altLang="en-US" dirty="0"/>
              <a:t>프로세스 규칙</a:t>
            </a:r>
            <a:r>
              <a:rPr lang="en-US" altLang="ko-KR" dirty="0"/>
              <a:t>, </a:t>
            </a:r>
            <a:r>
              <a:rPr lang="ko-KR" altLang="en-US" dirty="0"/>
              <a:t>에러 메시지 등을 정의하는 데 이것이 </a:t>
            </a:r>
            <a:r>
              <a:rPr lang="ko-KR" altLang="en-US" dirty="0" err="1"/>
              <a:t>스토리보드입니다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기획자가 작성한 스토리보드는 디자이너와 개발자와 커뮤니케이션을 하기 위한 중요한 도구입니다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우리는 파워포인트를 이용하여 스토리보드를 작성합니다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1D62-26FC-4AB1-8F47-F126835C3F9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80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디지털 프로토타이핑 도구들을 몇가지 소개해 드리도록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ko-KR" altLang="en-US" dirty="0" err="1"/>
              <a:t>파워목업은</a:t>
            </a:r>
            <a:r>
              <a:rPr lang="ko-KR" altLang="en-US" dirty="0"/>
              <a:t> 설치한 후에 파워포인트에서 사용할 수 있습니다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미리 제작해 놓은 레이아웃이나 컴포넌트 등을 드래그하여 사용하거나 파워포인트에서 직접 그려서 사용할 수 있습니다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파워목업은</a:t>
            </a:r>
            <a:r>
              <a:rPr lang="ko-KR" altLang="en-US" dirty="0"/>
              <a:t> 와이어 프레임과 프로토타이핑 작업에 둘 다 사용할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 err="1"/>
              <a:t>파워목업</a:t>
            </a:r>
            <a:r>
              <a:rPr lang="ko-KR" altLang="en-US" dirty="0"/>
              <a:t> 설치와 사용방법은 나중에 스토리보드 작성 과제를 설명할 때 자세히 알려드리도록 하겠습니다</a:t>
            </a:r>
          </a:p>
          <a:p>
            <a:r>
              <a:rPr lang="ko-KR" altLang="en-US" dirty="0"/>
              <a:t>공식 사이트</a:t>
            </a:r>
            <a:r>
              <a:rPr lang="en-US" altLang="ko-KR" dirty="0"/>
              <a:t>_ http://www.powermockup.com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A1D62-26FC-4AB1-8F47-F126835C3F9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95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>
            <a:extLst>
              <a:ext uri="{FF2B5EF4-FFF2-40B4-BE49-F238E27FC236}">
                <a16:creationId xmlns:a16="http://schemas.microsoft.com/office/drawing/2014/main" id="{6395BB2B-4A9D-4F77-8D63-E3AD83F0B4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슬라이드 노트 개체 틀 2">
            <a:extLst>
              <a:ext uri="{FF2B5EF4-FFF2-40B4-BE49-F238E27FC236}">
                <a16:creationId xmlns:a16="http://schemas.microsoft.com/office/drawing/2014/main" id="{28124AC9-897B-435F-988E-D7DFCA636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ko-KR" altLang="en-US">
                <a:latin typeface="굴림" panose="020B0600000101010101" pitchFamily="50" charset="-127"/>
                <a:ea typeface="굴림" panose="020B0600000101010101" pitchFamily="50" charset="-127"/>
              </a:rPr>
              <a:t>개발할 앱의 서비스 성격에 대해 적어주세요</a:t>
            </a:r>
            <a:r>
              <a:rPr lang="en-US" altLang="ko-KR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8" name="슬라이드 번호 개체 틀 3">
            <a:extLst>
              <a:ext uri="{FF2B5EF4-FFF2-40B4-BE49-F238E27FC236}">
                <a16:creationId xmlns:a16="http://schemas.microsoft.com/office/drawing/2014/main" id="{CE62BD30-B76D-4581-8D80-605758E4AA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7E9E006-0280-4F37-BA09-C051AF61E0F8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5FF0DA2-E66D-48FE-A95E-20073CA6FC76}" type="slidenum">
              <a:rPr lang="ko-KR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72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20C18E8E-1114-46F7-A1D0-B6326094C3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F20F21A5-3E83-4437-9104-22F77354D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03FC660E-591D-492A-9CE5-4F2E18A87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D0F8A9F-6F15-459A-8C35-6158CEFAC728}" type="slidenum">
              <a:rPr lang="en-US" altLang="ko-KR"/>
              <a:pPr>
                <a:spcBef>
                  <a:spcPct val="0"/>
                </a:spcBef>
              </a:pPr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BA439B07-91F0-499F-A2FD-70A63C0CF2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196AE4BB-88FE-4018-A8CA-C9D4B25751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DEFDB9B8-C68B-451A-9010-9A4D368F8C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DBF128F-F3B2-4A0B-8D80-3D5F40549CE7}" type="slidenum">
              <a:rPr lang="en-US" altLang="ko-KR"/>
              <a:pPr>
                <a:spcBef>
                  <a:spcPct val="0"/>
                </a:spcBef>
              </a:pPr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6156D13C-BBB9-4C2F-A913-307ADBE991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860F8B78-6981-4834-8AC0-7C3493AB9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A872B69A-135E-4EAC-BEB0-5BCBC0DD55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E838AF-177E-43FE-8AB0-CF010EC2E1D9}" type="slidenum">
              <a:rPr lang="en-US" altLang="ko-KR"/>
              <a:pPr>
                <a:spcBef>
                  <a:spcPct val="0"/>
                </a:spcBef>
              </a:pPr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3C045577-CF07-454F-9229-259D8B51A3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1FA09572-B405-462D-83D7-CFD46DC203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B103F940-F4F9-4FA4-91B3-C29FE2732A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B86CD78-E68E-4D94-96DB-797E22675ACE}" type="slidenum">
              <a:rPr lang="en-US" altLang="ko-KR"/>
              <a:pPr>
                <a:spcBef>
                  <a:spcPct val="0"/>
                </a:spcBef>
              </a:pPr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/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5FF0DA2-E66D-48FE-A95E-20073CA6FC76}" type="slidenum">
              <a:rPr lang="ko-KR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789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2B94958A-ECE2-45B5-84E1-9496407A48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609293F3-7554-4A00-8339-0D9777702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개발할 앱의 메뉴 트리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사이트 맵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를 작성해 주세요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메뉴 트리는 전체적인 컨텐츠의 위계질서와 연결관계를 보여주기 때문에 이를 통해 우리는 전체적인 구조를 파악할 수 있음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/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메뉴 트리는 사용자들이 원하는 정보를 빠르게 찾도록 도와주는 가이드를 제공함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hangingPunct="1"/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메뉴 트리는 사용자에게 어떤 주제가 관련되어 있고 한 프로세스로부터 다른 프로세스로 어떻게 연결되어 있는지를 보여줌</a:t>
            </a:r>
            <a:r>
              <a:rPr lang="en-US" altLang="ko-KR" sz="160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hangingPunct="1"/>
            <a:endParaRPr lang="en-US" altLang="ko-KR" sz="16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5549A35D-39B3-41BB-8E15-B433899D6B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1A780E0-5638-428B-BFA7-14E445C01E36}" type="slidenum">
              <a:rPr lang="en-US" altLang="ko-KR" smtClean="0"/>
              <a:pPr/>
              <a:t>18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4D0B8-785C-4316-8174-D793EF33CBC0}" type="datetime1">
              <a:rPr lang="ko-KR" altLang="en-US"/>
              <a:pPr>
                <a:defRPr/>
              </a:pPr>
              <a:t>2021-12-05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9919F-090D-40D1-B028-D895CD75A516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3635375" y="549275"/>
            <a:ext cx="52578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50825" y="6381750"/>
            <a:ext cx="86423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61740" y="272530"/>
            <a:ext cx="2620863" cy="288032"/>
          </a:xfrm>
        </p:spPr>
        <p:txBody>
          <a:bodyPr>
            <a:normAutofit/>
          </a:bodyPr>
          <a:lstStyle>
            <a:lvl1pPr algn="r">
              <a:defRPr sz="1400" b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460432" y="6356350"/>
            <a:ext cx="432743" cy="365125"/>
          </a:xfr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fld id="{C8218ED1-7229-43B0-82A7-6DB0813BB22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179512" y="548680"/>
            <a:ext cx="33999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"/>
          <p:cNvSpPr txBox="1"/>
          <p:nvPr userDrawn="1"/>
        </p:nvSpPr>
        <p:spPr>
          <a:xfrm>
            <a:off x="6639427" y="1167874"/>
            <a:ext cx="2124000" cy="1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-윤고딕320" pitchFamily="18" charset="-127"/>
                <a:cs typeface="+mn-cs"/>
              </a:rPr>
              <a:t>Details </a:t>
            </a:r>
            <a:endParaRPr kumimoji="0"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-윤고딕320" pitchFamily="18" charset="-127"/>
              <a:ea typeface="-윤고딕320" pitchFamily="18" charset="-127"/>
              <a:cs typeface="+mn-cs"/>
            </a:endParaRPr>
          </a:p>
        </p:txBody>
      </p:sp>
      <p:sp>
        <p:nvSpPr>
          <p:cNvPr id="23" name="TextBox 7"/>
          <p:cNvSpPr txBox="1"/>
          <p:nvPr userDrawn="1"/>
        </p:nvSpPr>
        <p:spPr>
          <a:xfrm>
            <a:off x="6639427" y="712478"/>
            <a:ext cx="936000" cy="1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-윤고딕320" pitchFamily="18" charset="-127"/>
                <a:cs typeface="+mn-cs"/>
              </a:rPr>
              <a:t>Page ID </a:t>
            </a:r>
            <a:endParaRPr kumimoji="0"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-윤고딕320" pitchFamily="18" charset="-127"/>
              <a:ea typeface="-윤고딕320" pitchFamily="18" charset="-127"/>
              <a:cs typeface="+mn-cs"/>
            </a:endParaRPr>
          </a:p>
        </p:txBody>
      </p:sp>
      <p:sp>
        <p:nvSpPr>
          <p:cNvPr id="24" name="TextBox 7"/>
          <p:cNvSpPr txBox="1"/>
          <p:nvPr userDrawn="1"/>
        </p:nvSpPr>
        <p:spPr>
          <a:xfrm>
            <a:off x="6639427" y="899382"/>
            <a:ext cx="936000" cy="1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-윤고딕320" pitchFamily="18" charset="-127"/>
                <a:cs typeface="+mn-cs"/>
              </a:rPr>
              <a:t>Page Title </a:t>
            </a:r>
            <a:endParaRPr kumimoji="0"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-윤고딕320" pitchFamily="18" charset="-127"/>
              <a:ea typeface="-윤고딕320" pitchFamily="18" charset="-127"/>
              <a:cs typeface="+mn-cs"/>
            </a:endParaRPr>
          </a:p>
        </p:txBody>
      </p:sp>
      <p:sp>
        <p:nvSpPr>
          <p:cNvPr id="13" name="TextBox 7"/>
          <p:cNvSpPr txBox="1"/>
          <p:nvPr userDrawn="1"/>
        </p:nvSpPr>
        <p:spPr>
          <a:xfrm>
            <a:off x="6639427" y="4554066"/>
            <a:ext cx="2124000" cy="16927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-윤고딕320" pitchFamily="18" charset="-127"/>
                <a:cs typeface="+mn-cs"/>
              </a:rPr>
              <a:t>Note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-윤고딕320" pitchFamily="18" charset="-127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-윤고딕320" pitchFamily="18" charset="-127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-윤고딕320" pitchFamily="18" charset="-127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-윤고딕320" pitchFamily="18" charset="-127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-윤고딕320" pitchFamily="18" charset="-127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-윤고딕320" pitchFamily="18" charset="-127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-윤고딕320" pitchFamily="18" charset="-127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-윤고딕320" pitchFamily="18" charset="-127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-윤고딕320" pitchFamily="18" charset="-127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-윤고딕320" pitchFamily="18" charset="-127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-윤고딕320" pitchFamily="18" charset="-127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-윤고딕320" pitchFamily="18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3635375" y="549275"/>
            <a:ext cx="52578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250825" y="6381750"/>
            <a:ext cx="86423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61740" y="272530"/>
            <a:ext cx="2620863" cy="288032"/>
          </a:xfrm>
        </p:spPr>
        <p:txBody>
          <a:bodyPr>
            <a:normAutofit/>
          </a:bodyPr>
          <a:lstStyle>
            <a:lvl1pPr algn="r">
              <a:defRPr sz="1400" b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460432" y="6356350"/>
            <a:ext cx="432743" cy="365125"/>
          </a:xfrm>
        </p:spPr>
        <p:txBody>
          <a:bodyPr/>
          <a:lstStyle>
            <a:lvl1pPr>
              <a:defRPr sz="900" smtClean="0"/>
            </a:lvl1pPr>
          </a:lstStyle>
          <a:p>
            <a:pPr>
              <a:defRPr/>
            </a:pPr>
            <a:fld id="{C8218ED1-7229-43B0-82A7-6DB0813BB22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179512" y="548680"/>
            <a:ext cx="339992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43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052736"/>
            <a:ext cx="8147248" cy="5328592"/>
          </a:xfrm>
        </p:spPr>
        <p:txBody>
          <a:bodyPr/>
          <a:lstStyle>
            <a:lvl1pPr marL="0" indent="0">
              <a:lnSpc>
                <a:spcPts val="2400"/>
              </a:lnSpc>
              <a:buClr>
                <a:schemeClr val="accent6"/>
              </a:buClr>
              <a:buFont typeface="맑은 고딕" panose="020B0503020000020004" pitchFamily="50" charset="-127"/>
              <a:buNone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ts val="2400"/>
              </a:lnSpc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lang="ko-KR" altLang="en-US" sz="160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04863" indent="-228600">
              <a:lnSpc>
                <a:spcPts val="2400"/>
              </a:lnSpc>
              <a:buClr>
                <a:schemeClr val="tx1">
                  <a:lumMod val="50000"/>
                  <a:lumOff val="50000"/>
                </a:schemeClr>
              </a:buClr>
              <a:defRPr sz="1600">
                <a:latin typeface="+mn-ea"/>
                <a:ea typeface="+mn-ea"/>
              </a:defRPr>
            </a:lvl3pPr>
            <a:lvl4pPr marL="1600200" indent="-228600">
              <a:buFont typeface="Wingdings" panose="05000000000000000000" pitchFamily="2" charset="2"/>
              <a:buChar char="ü"/>
              <a:defRPr sz="1400"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marL="447675" lvl="1" indent="-285750" algn="l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539552" y="260649"/>
            <a:ext cx="8352928" cy="514052"/>
          </a:xfrm>
        </p:spPr>
        <p:txBody>
          <a:bodyPr>
            <a:noAutofit/>
          </a:bodyPr>
          <a:lstStyle>
            <a:lvl1pPr algn="l">
              <a:defRPr sz="2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8712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EACB90-E4DE-4A75-B10D-E644D4F7CE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BDDB92-206A-4E94-97C0-F9DC913334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15ADE1-71AB-48B0-B4F2-5A857ABF33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942C-EEEC-4827-A95C-64D6553E3E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526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BBF6E-662B-45EB-94EF-E2BAC41D0BF4}" type="datetimeFigureOut">
              <a:rPr lang="ko-KR" altLang="en-US" smtClean="0"/>
              <a:pPr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B02B3-105C-40C9-BAB4-F8982E3CC4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115616" y="2276872"/>
            <a:ext cx="7119193" cy="17145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b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40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모바일 앱 제작 기획안</a:t>
            </a:r>
            <a:endParaRPr lang="ko-KR" altLang="en-US" sz="3600" spc="-150" dirty="0">
              <a:solidFill>
                <a:schemeClr val="tx1">
                  <a:lumMod val="50000"/>
                  <a:lumOff val="50000"/>
                </a:schemeClr>
              </a:solidFill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16FC41-C046-4EB1-B92F-052C2905998D}"/>
              </a:ext>
            </a:extLst>
          </p:cNvPr>
          <p:cNvSpPr txBox="1"/>
          <p:nvPr/>
        </p:nvSpPr>
        <p:spPr>
          <a:xfrm>
            <a:off x="4121214" y="49411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장우혁</a:t>
            </a:r>
          </a:p>
        </p:txBody>
      </p:sp>
    </p:spTree>
    <p:extLst>
      <p:ext uri="{BB962C8B-B14F-4D97-AF65-F5344CB8AC3E}">
        <p14:creationId xmlns:p14="http://schemas.microsoft.com/office/powerpoint/2010/main" val="3541411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6F64542-B19C-4D38-999B-1588142B8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벤치마킹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3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Easy Navigation &amp; Menu Naming</a:t>
            </a:r>
            <a:endParaRPr lang="ko-KR" altLang="en-US" sz="3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17E3929-C697-42F2-884A-8C11577B4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2000" dirty="0"/>
              <a:t>이 앱은 한국인 뿐만 아니라 한국어가 미숙한 외국인들도 사용하는 앱이므로</a:t>
            </a:r>
            <a:r>
              <a:rPr lang="en-US" altLang="ko-KR" sz="2000" dirty="0"/>
              <a:t>, </a:t>
            </a:r>
            <a:r>
              <a:rPr lang="ko-KR" altLang="en-US" sz="2000" dirty="0"/>
              <a:t>메뉴를 아이콘을 디자인하여 메뉴를 구성할 것이고</a:t>
            </a:r>
            <a:r>
              <a:rPr lang="en-US" altLang="ko-KR" sz="2000" dirty="0"/>
              <a:t>, </a:t>
            </a:r>
            <a:r>
              <a:rPr lang="ko-KR" altLang="en-US" sz="2000" dirty="0"/>
              <a:t>메뉴 접근을 어렵게 하지 않고</a:t>
            </a:r>
            <a:r>
              <a:rPr lang="en-US" altLang="ko-KR" sz="2000" dirty="0"/>
              <a:t>, </a:t>
            </a:r>
            <a:r>
              <a:rPr lang="ko-KR" altLang="en-US" sz="2000" dirty="0"/>
              <a:t>복잡하게 설계하지 않기 하기 위해 필요한 소수의 메뉴를 설계할 것입니다</a:t>
            </a:r>
            <a:r>
              <a:rPr lang="en-US" altLang="ko-KR" sz="2000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3284984"/>
            <a:ext cx="1821878" cy="31973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3284984"/>
            <a:ext cx="1813329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D6F6D72-F1FD-477D-B8CD-0AF3F1A20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벤치마킹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3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 Interface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CA61466-7B6D-4CC3-AD84-CD4576AF3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50963"/>
            <a:ext cx="8229600" cy="3806825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000" dirty="0"/>
              <a:t>구인자가 공고를 요청하면 빠르고 정확하게 업데이트를 실행하고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일자리의 위치</a:t>
            </a:r>
            <a:r>
              <a:rPr lang="en-US" altLang="ko-KR" sz="2000" dirty="0"/>
              <a:t>, </a:t>
            </a:r>
            <a:r>
              <a:rPr lang="ko-KR" altLang="en-US" sz="2000" dirty="0"/>
              <a:t>급여</a:t>
            </a:r>
            <a:r>
              <a:rPr lang="en-US" altLang="ko-KR" sz="2000" dirty="0"/>
              <a:t>, </a:t>
            </a:r>
            <a:r>
              <a:rPr lang="ko-KR" altLang="en-US" sz="2000" dirty="0"/>
              <a:t>요청사항 등 상세내용을 정확하게 공고할 수 있도록 할 것입니다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채용이 급한 일자리이면 구인자에게 연락을 하여 조금의 보너스를 추가해 급여를 지급하는 것을 추천하여</a:t>
            </a:r>
            <a:r>
              <a:rPr lang="en-US" altLang="ko-KR" sz="2000" dirty="0"/>
              <a:t>, </a:t>
            </a:r>
            <a:r>
              <a:rPr lang="ko-KR" altLang="en-US" sz="2000" dirty="0"/>
              <a:t>구직자가 근무 시 본 급여에 보너스를 추가로 받을 수 있도록 하여 모두에게 좋은 환경을 제공할 것 입니다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DAAC4E4-D4E2-43DB-989C-493FCCF1C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벤치마킹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3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Visual &amp; Design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E6A7A6B-E798-46B6-99CF-6CF4C1BFDC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2000" dirty="0"/>
              <a:t>보통 인력소의 이미지가 조금 딱딱한 이미지인데</a:t>
            </a:r>
            <a:r>
              <a:rPr lang="en-US" altLang="ko-KR" sz="2000" dirty="0"/>
              <a:t> </a:t>
            </a:r>
            <a:r>
              <a:rPr lang="ko-KR" altLang="en-US" sz="2000" dirty="0"/>
              <a:t>거부감이 들지 않도록 어둡고 딱딱한 색상을 사용하지 않을 것입니다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색상을 너무 튀는 색으로 하지 않고 부드러운 색상이나 </a:t>
            </a:r>
            <a:r>
              <a:rPr lang="ko-KR" altLang="en-US" sz="2000" dirty="0" err="1"/>
              <a:t>그라데이션을</a:t>
            </a:r>
            <a:r>
              <a:rPr lang="ko-KR" altLang="en-US" sz="2000" dirty="0"/>
              <a:t> 통해 사용자가 원하는 정보를 한 눈에 알아볼 수 있도록 할 것이고</a:t>
            </a:r>
            <a:r>
              <a:rPr lang="en-US" altLang="ko-KR" sz="2000" dirty="0"/>
              <a:t>, </a:t>
            </a:r>
            <a:r>
              <a:rPr lang="ko-KR" altLang="en-US" sz="2000" dirty="0"/>
              <a:t>편안한 느낌을 받을 수 있도록 할 것입니다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채용 공고</a:t>
            </a:r>
            <a:r>
              <a:rPr lang="en-US" altLang="ko-KR" sz="2000" dirty="0"/>
              <a:t>, </a:t>
            </a:r>
            <a:r>
              <a:rPr lang="ko-KR" altLang="en-US" sz="2000" dirty="0"/>
              <a:t>일자리 지원한 곳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 정보</a:t>
            </a:r>
            <a:r>
              <a:rPr lang="en-US" altLang="ko-KR" sz="2000" dirty="0"/>
              <a:t> </a:t>
            </a:r>
            <a:r>
              <a:rPr lang="ko-KR" altLang="en-US" sz="2000" dirty="0"/>
              <a:t>등 중요한 메뉴들을 잘 보이는 곳에 배치하고 접근을 편하게 할 수 있도록 할 것입니다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D0331F2-83B6-4C3A-AAFB-C5694BD60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벤치마킹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en-US" altLang="ko-KR" sz="3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Contents &amp; Service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04AAD6C-DCCF-492D-A798-000CF65F4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2000" dirty="0"/>
              <a:t>적당한 애니메이션 효과를 통해 딱딱한 느낌을 줄이고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사용자들이 앱을 사용할 때 시각적인 재미를 느꼈으면 좋겠습니다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필터 기능을 추가하여 사용자가 원하는 직종</a:t>
            </a:r>
            <a:r>
              <a:rPr lang="en-US" altLang="ko-KR" sz="2000" dirty="0"/>
              <a:t>, </a:t>
            </a:r>
            <a:r>
              <a:rPr lang="ko-KR" altLang="en-US" sz="2000" dirty="0"/>
              <a:t>시간대</a:t>
            </a:r>
            <a:r>
              <a:rPr lang="en-US" altLang="ko-KR" sz="2000" dirty="0"/>
              <a:t> </a:t>
            </a:r>
            <a:r>
              <a:rPr lang="ko-KR" altLang="en-US" sz="2000" dirty="0"/>
              <a:t>등을 설정할 수 있도록 하고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사용자가 일을 마치고 작업 환경을 후기로 남길수 있게 하여 다른 사용자들이 정보를 얻을 수 있게 할 것입니다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구인자도 구직자를 평가할 수 있는 서비스를 만들어 무단결근</a:t>
            </a:r>
            <a:r>
              <a:rPr lang="en-US" altLang="ko-KR" sz="2000" dirty="0"/>
              <a:t>, </a:t>
            </a:r>
            <a:r>
              <a:rPr lang="ko-KR" altLang="en-US" sz="2000" dirty="0"/>
              <a:t>지각 등을 한 구직자는 앱을 사용하는 동안 제재를 둘 것입니다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7D49F7F-BD27-490D-99B8-7464F2FF8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전략수립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F74B807-8E75-4DB6-B6C9-A7EC9301A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2000" dirty="0"/>
              <a:t>전화로 지원하기 불편해 하는 사용자들을 위해 정확하게 정보를 제공하고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일자리 지원을 쉽게 할 수 있게 개발할 것입니다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건설 현장 뿐만 아닌 일용직을 구하는 다양한 회사들을 공고할 것입니다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앱을 사용해보지 않은 사용자들을 위해 접근하기 쉽게 할 것이고</a:t>
            </a:r>
            <a:r>
              <a:rPr lang="en-US" altLang="ko-KR" sz="2000" dirty="0"/>
              <a:t>, </a:t>
            </a:r>
            <a:r>
              <a:rPr lang="ko-KR" altLang="en-US" sz="2000" dirty="0"/>
              <a:t>근무 신청 완료 시 근무지 주소</a:t>
            </a:r>
            <a:r>
              <a:rPr lang="en-US" altLang="ko-KR" sz="2000" dirty="0"/>
              <a:t>, </a:t>
            </a:r>
            <a:r>
              <a:rPr lang="ko-KR" altLang="en-US" sz="2000" dirty="0"/>
              <a:t>시간</a:t>
            </a:r>
            <a:r>
              <a:rPr lang="en-US" altLang="ko-KR" sz="2000" dirty="0"/>
              <a:t>, </a:t>
            </a:r>
            <a:r>
              <a:rPr lang="ko-KR" altLang="en-US" sz="2000" dirty="0"/>
              <a:t>급여</a:t>
            </a:r>
            <a:r>
              <a:rPr lang="en-US" altLang="ko-KR" sz="2000" dirty="0"/>
              <a:t>, </a:t>
            </a:r>
            <a:r>
              <a:rPr lang="ko-KR" altLang="en-US" sz="2000" dirty="0"/>
              <a:t>담당자 전화번호를 잘 보일 수 있도록 설계할 것입니다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115616" y="2276872"/>
            <a:ext cx="7119193" cy="17145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b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40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정보구조설계</a:t>
            </a:r>
            <a:endParaRPr lang="ko-KR" altLang="en-US" sz="3600" spc="-150" dirty="0">
              <a:solidFill>
                <a:schemeClr val="tx1">
                  <a:lumMod val="50000"/>
                  <a:lumOff val="50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0349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C4610E8-1417-4634-B883-F149DB8BA3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개발할 앱의 컨텐츠 조사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C787B8-D82D-4063-A069-CEC9049B6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4" y="1957766"/>
            <a:ext cx="9144000" cy="294246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7D53EA8-2D25-4104-895D-B7632A150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/>
              <a:t>개발할 앱의 정보 구조 기능 정의서</a:t>
            </a: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82609A03-50C3-44CE-8299-EADC8A77F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55594"/>
              </p:ext>
            </p:extLst>
          </p:nvPr>
        </p:nvGraphicFramePr>
        <p:xfrm>
          <a:off x="457200" y="2565400"/>
          <a:ext cx="8075613" cy="202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9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Intro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44" marR="91444" marT="45681" marB="4568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68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1Depth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44" marR="91444" marT="45681" marB="4568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68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2Depth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44" marR="91444" marT="45681" marB="4568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68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Memo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44" marR="91444" marT="45681" marB="4568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68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2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개미</a:t>
                      </a:r>
                    </a:p>
                  </a:txBody>
                  <a:tcPr marL="91444" marR="91444" marT="45681" marB="4568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홈</a:t>
                      </a:r>
                    </a:p>
                  </a:txBody>
                  <a:tcPr marL="91444" marR="91444" marT="45681" marB="4568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구직 신청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배정 된 일자리</a:t>
                      </a:r>
                    </a:p>
                  </a:txBody>
                  <a:tcPr marL="91444" marR="91444" marT="45681" marB="4568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배정된 일자리 주소 및 연락처</a:t>
                      </a:r>
                    </a:p>
                  </a:txBody>
                  <a:tcPr marL="91444" marR="91444" marT="45681" marB="4568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일자리</a:t>
                      </a:r>
                    </a:p>
                  </a:txBody>
                  <a:tcPr marL="91444" marR="91444" marT="45681" marB="4568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추천 일자리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지원 가능 일자리</a:t>
                      </a:r>
                    </a:p>
                  </a:txBody>
                  <a:tcPr marL="91444" marR="91444" marT="45681" marB="4568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지역 설정 가능</a:t>
                      </a:r>
                    </a:p>
                  </a:txBody>
                  <a:tcPr marL="91444" marR="91444" marT="45681" marB="4568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근로이력</a:t>
                      </a:r>
                    </a:p>
                  </a:txBody>
                  <a:tcPr marL="91444" marR="91444" marT="45681" marB="4568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근무 일자</a:t>
                      </a:r>
                    </a:p>
                  </a:txBody>
                  <a:tcPr marL="91444" marR="91444" marT="45681" marB="4568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근무지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일자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급여 지급 여부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44" marR="91444" marT="45681" marB="4568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solidFill>
                      <a:srgbClr val="F1DB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내 정보</a:t>
                      </a:r>
                    </a:p>
                  </a:txBody>
                  <a:tcPr marL="91444" marR="91444" marT="45681" marB="4568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 가입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 정보</a:t>
                      </a:r>
                    </a:p>
                  </a:txBody>
                  <a:tcPr marL="91444" marR="91444" marT="45681" marB="4568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이름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사진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계좌번호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전화번호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444" marR="91444" marT="45681" marB="45681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9E6E0ED-CAE9-4D96-98B2-808DBDBE8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개발할 앱 메뉴 트리</a:t>
            </a:r>
            <a:r>
              <a:rPr lang="en-US" altLang="ko-KR"/>
              <a:t> </a:t>
            </a:r>
            <a:endParaRPr lang="ko-KR" altLang="en-US"/>
          </a:p>
        </p:txBody>
      </p:sp>
      <p:grpSp>
        <p:nvGrpSpPr>
          <p:cNvPr id="7171" name="그룹 12">
            <a:extLst>
              <a:ext uri="{FF2B5EF4-FFF2-40B4-BE49-F238E27FC236}">
                <a16:creationId xmlns:a16="http://schemas.microsoft.com/office/drawing/2014/main" id="{D3489378-68EA-429B-944F-8ADE36D13488}"/>
              </a:ext>
            </a:extLst>
          </p:cNvPr>
          <p:cNvGrpSpPr>
            <a:grpSpLocks/>
          </p:cNvGrpSpPr>
          <p:nvPr/>
        </p:nvGrpSpPr>
        <p:grpSpPr bwMode="auto">
          <a:xfrm>
            <a:off x="303213" y="1773238"/>
            <a:ext cx="8537575" cy="4048125"/>
            <a:chOff x="306451" y="1506388"/>
            <a:chExt cx="8538127" cy="4049191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7660375-BAEC-4177-BF81-D82EEA92B34C}"/>
                </a:ext>
              </a:extLst>
            </p:cNvPr>
            <p:cNvCxnSpPr>
              <a:cxnSpLocks/>
            </p:cNvCxnSpPr>
            <p:nvPr/>
          </p:nvCxnSpPr>
          <p:spPr>
            <a:xfrm>
              <a:off x="8136507" y="3932727"/>
              <a:ext cx="0" cy="7923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B9ACF99-7B31-4F63-B292-FFBF043BF544}"/>
                </a:ext>
              </a:extLst>
            </p:cNvPr>
            <p:cNvCxnSpPr>
              <a:cxnSpLocks/>
            </p:cNvCxnSpPr>
            <p:nvPr/>
          </p:nvCxnSpPr>
          <p:spPr>
            <a:xfrm>
              <a:off x="5832895" y="3932727"/>
              <a:ext cx="0" cy="7923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8EDB508-6771-4019-BFA2-003AB1822809}"/>
                </a:ext>
              </a:extLst>
            </p:cNvPr>
            <p:cNvCxnSpPr>
              <a:cxnSpLocks/>
            </p:cNvCxnSpPr>
            <p:nvPr/>
          </p:nvCxnSpPr>
          <p:spPr>
            <a:xfrm>
              <a:off x="3170486" y="3932727"/>
              <a:ext cx="0" cy="7923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8F03BA3-FBC0-4014-A520-1CA4C002D8EB}"/>
                </a:ext>
              </a:extLst>
            </p:cNvPr>
            <p:cNvCxnSpPr>
              <a:cxnSpLocks/>
            </p:cNvCxnSpPr>
            <p:nvPr/>
          </p:nvCxnSpPr>
          <p:spPr>
            <a:xfrm>
              <a:off x="1008171" y="3932727"/>
              <a:ext cx="0" cy="79237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77B1B5C-8DD3-4ED0-B068-641149533C0D}"/>
                </a:ext>
              </a:extLst>
            </p:cNvPr>
            <p:cNvSpPr/>
            <p:nvPr/>
          </p:nvSpPr>
          <p:spPr>
            <a:xfrm>
              <a:off x="3635653" y="1506388"/>
              <a:ext cx="1655870" cy="714563"/>
            </a:xfrm>
            <a:prstGeom prst="roundRect">
              <a:avLst/>
            </a:prstGeom>
            <a:solidFill>
              <a:srgbClr val="BF68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Intro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0ACC91B-7311-4BF5-AD56-7133EECCFE9B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4464382" y="2220951"/>
              <a:ext cx="0" cy="50972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05D25CF-374C-4749-8D1E-800B5EFEEF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171" y="2735437"/>
              <a:ext cx="712833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578B674-6ACF-4089-A11A-EFFF6F7453A4}"/>
                </a:ext>
              </a:extLst>
            </p:cNvPr>
            <p:cNvCxnSpPr>
              <a:cxnSpLocks/>
            </p:cNvCxnSpPr>
            <p:nvPr/>
          </p:nvCxnSpPr>
          <p:spPr>
            <a:xfrm>
              <a:off x="1017697" y="2730672"/>
              <a:ext cx="0" cy="7923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0407378-C5B1-4C65-B524-7C3A4A9CB96B}"/>
                </a:ext>
              </a:extLst>
            </p:cNvPr>
            <p:cNvCxnSpPr>
              <a:cxnSpLocks/>
            </p:cNvCxnSpPr>
            <p:nvPr/>
          </p:nvCxnSpPr>
          <p:spPr>
            <a:xfrm>
              <a:off x="3167311" y="2730672"/>
              <a:ext cx="0" cy="7923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102A34A-C0CD-47BA-9FD5-F9DDAF13B20C}"/>
                </a:ext>
              </a:extLst>
            </p:cNvPr>
            <p:cNvCxnSpPr>
              <a:cxnSpLocks/>
            </p:cNvCxnSpPr>
            <p:nvPr/>
          </p:nvCxnSpPr>
          <p:spPr>
            <a:xfrm>
              <a:off x="5832895" y="2730672"/>
              <a:ext cx="0" cy="7923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ACFB30E-85C1-4512-8BA9-09EE5E8EA7F2}"/>
                </a:ext>
              </a:extLst>
            </p:cNvPr>
            <p:cNvCxnSpPr>
              <a:cxnSpLocks/>
            </p:cNvCxnSpPr>
            <p:nvPr/>
          </p:nvCxnSpPr>
          <p:spPr>
            <a:xfrm>
              <a:off x="8136507" y="2730672"/>
              <a:ext cx="0" cy="7923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6CF5332-062C-47A2-8ECE-E0132FF3B31A}"/>
                </a:ext>
              </a:extLst>
            </p:cNvPr>
            <p:cNvSpPr/>
            <p:nvPr/>
          </p:nvSpPr>
          <p:spPr>
            <a:xfrm>
              <a:off x="306451" y="3450000"/>
              <a:ext cx="1416142" cy="612936"/>
            </a:xfrm>
            <a:prstGeom prst="roundRect">
              <a:avLst/>
            </a:prstGeom>
            <a:solidFill>
              <a:srgbClr val="BF68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홈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5920F7C-3632-46BA-BACA-F11A7A47C536}"/>
                </a:ext>
              </a:extLst>
            </p:cNvPr>
            <p:cNvSpPr/>
            <p:nvPr/>
          </p:nvSpPr>
          <p:spPr>
            <a:xfrm>
              <a:off x="2459240" y="3450000"/>
              <a:ext cx="1416142" cy="612936"/>
            </a:xfrm>
            <a:prstGeom prst="roundRect">
              <a:avLst/>
            </a:prstGeom>
            <a:solidFill>
              <a:srgbClr val="BF68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일자리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BDE3977-B0C1-4855-8D05-D4237703B732}"/>
                </a:ext>
              </a:extLst>
            </p:cNvPr>
            <p:cNvSpPr/>
            <p:nvPr/>
          </p:nvSpPr>
          <p:spPr>
            <a:xfrm>
              <a:off x="5123237" y="3450000"/>
              <a:ext cx="1417729" cy="612936"/>
            </a:xfrm>
            <a:prstGeom prst="roundRect">
              <a:avLst/>
            </a:prstGeom>
            <a:solidFill>
              <a:srgbClr val="BF68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근로이력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066A29D-4D2A-45DD-9D66-1BCB7F9DB5FB}"/>
                </a:ext>
              </a:extLst>
            </p:cNvPr>
            <p:cNvSpPr/>
            <p:nvPr/>
          </p:nvSpPr>
          <p:spPr>
            <a:xfrm>
              <a:off x="7428436" y="3450000"/>
              <a:ext cx="1416142" cy="612936"/>
            </a:xfrm>
            <a:prstGeom prst="roundRect">
              <a:avLst/>
            </a:prstGeom>
            <a:solidFill>
              <a:srgbClr val="BF68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정보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8A4D440-2185-49F9-8A09-12D7397EA740}"/>
                </a:ext>
              </a:extLst>
            </p:cNvPr>
            <p:cNvSpPr/>
            <p:nvPr/>
          </p:nvSpPr>
          <p:spPr>
            <a:xfrm>
              <a:off x="306451" y="4529784"/>
              <a:ext cx="1416142" cy="1025795"/>
            </a:xfrm>
            <a:prstGeom prst="roundRect">
              <a:avLst/>
            </a:prstGeom>
            <a:solidFill>
              <a:srgbClr val="BF68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r>
                <a:rPr lang="ko-KR" altLang="en-US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일자리 소식</a:t>
              </a:r>
              <a:endPara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defRPr/>
              </a:pPr>
              <a:r>
                <a:rPr lang="ko-KR" altLang="en-US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현재 진행 중 이벤트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9B393AD-50A7-4BDC-A6F6-032B8C009489}"/>
                </a:ext>
              </a:extLst>
            </p:cNvPr>
            <p:cNvSpPr/>
            <p:nvPr/>
          </p:nvSpPr>
          <p:spPr>
            <a:xfrm>
              <a:off x="2459240" y="4529784"/>
              <a:ext cx="1416142" cy="1025795"/>
            </a:xfrm>
            <a:prstGeom prst="roundRect">
              <a:avLst/>
            </a:prstGeom>
            <a:solidFill>
              <a:srgbClr val="BF68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r>
                <a:rPr lang="ko-KR" altLang="en-US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오늘의 추천 일자리</a:t>
              </a:r>
              <a:endPara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defRPr/>
              </a:pPr>
              <a:r>
                <a:rPr lang="ko-KR" altLang="en-US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지원 가능 일자리 지원 가능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4A19EF95-DE8C-4511-AC8D-69BB8A88F147}"/>
                </a:ext>
              </a:extLst>
            </p:cNvPr>
            <p:cNvSpPr/>
            <p:nvPr/>
          </p:nvSpPr>
          <p:spPr>
            <a:xfrm>
              <a:off x="5123237" y="4529784"/>
              <a:ext cx="1417729" cy="1025795"/>
            </a:xfrm>
            <a:prstGeom prst="roundRect">
              <a:avLst/>
            </a:prstGeom>
            <a:solidFill>
              <a:srgbClr val="BF68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r>
                <a:rPr lang="ko-KR" altLang="en-US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월별 근무이력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61D2F0D-75E2-4C83-8D48-9D3E4537463A}"/>
                </a:ext>
              </a:extLst>
            </p:cNvPr>
            <p:cNvSpPr/>
            <p:nvPr/>
          </p:nvSpPr>
          <p:spPr>
            <a:xfrm>
              <a:off x="7420498" y="4529784"/>
              <a:ext cx="1417730" cy="1025795"/>
            </a:xfrm>
            <a:prstGeom prst="roundRect">
              <a:avLst/>
            </a:prstGeom>
            <a:solidFill>
              <a:srgbClr val="BF68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defRPr/>
              </a:pPr>
              <a:r>
                <a:rPr lang="ko-KR" altLang="en-US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프로필 설정</a:t>
              </a:r>
              <a:endPara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defRPr/>
              </a:pPr>
              <a:r>
                <a:rPr lang="ko-KR" altLang="en-US" sz="13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정보 확인</a:t>
              </a:r>
              <a:endPara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72DE525-BA3B-473A-914F-09940D2D2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개발할 앱의 </a:t>
            </a:r>
            <a:r>
              <a:rPr lang="ko-KR" altLang="en-US" kern="1200" dirty="0"/>
              <a:t>내비게이션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DEEC60A-0400-4E9F-9AB3-70A2ED925D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-윤고딕130" pitchFamily="18" charset="-127"/>
              <a:buChar char="•"/>
              <a:defRPr/>
            </a:pPr>
            <a:r>
              <a:rPr lang="ko-KR" altLang="en-US" sz="1600" kern="1200" dirty="0"/>
              <a:t>제가 개발할 앱에는 평면적 내비게이션을 사용할 예정입니다</a:t>
            </a:r>
            <a:r>
              <a:rPr lang="en-US" altLang="ko-KR" sz="1600" kern="1200" dirty="0"/>
              <a:t>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ko-KR" sz="1600" kern="1200" dirty="0"/>
              <a:t>     </a:t>
            </a:r>
            <a:r>
              <a:rPr lang="ko-KR" altLang="en-US" sz="1600" kern="1200" dirty="0"/>
              <a:t>평면적 내비게이션을 통해 심플한 메뉴 구성을 할 것이고</a:t>
            </a:r>
            <a:r>
              <a:rPr lang="en-US" altLang="ko-KR" sz="1600" kern="1200" dirty="0"/>
              <a:t>, </a:t>
            </a:r>
            <a:r>
              <a:rPr lang="ko-KR" altLang="en-US" sz="1600" kern="1200" dirty="0"/>
              <a:t>하단 메뉴 터치 시 곧 바  </a:t>
            </a:r>
            <a:endParaRPr lang="en-US" altLang="ko-KR" sz="1600" kern="1200" dirty="0"/>
          </a:p>
          <a:p>
            <a:pPr marL="0" indent="0" eaLnBrk="1" hangingPunct="1">
              <a:buFontTx/>
              <a:buNone/>
              <a:defRPr/>
            </a:pPr>
            <a:r>
              <a:rPr lang="en-US" altLang="ko-KR" sz="1600" kern="1200" dirty="0"/>
              <a:t>     </a:t>
            </a:r>
            <a:r>
              <a:rPr lang="ko-KR" altLang="en-US" sz="1600" kern="1200" dirty="0"/>
              <a:t>로 원하는 메뉴가 나옵니다</a:t>
            </a:r>
            <a:r>
              <a:rPr lang="en-US" altLang="ko-KR" sz="1600" kern="1200" dirty="0"/>
              <a:t>. </a:t>
            </a:r>
            <a:r>
              <a:rPr lang="ko-KR" altLang="en-US" sz="1600" kern="1200" dirty="0"/>
              <a:t>누구나 사용하기 쉽고</a:t>
            </a:r>
            <a:r>
              <a:rPr lang="en-US" altLang="ko-KR" sz="1600" kern="1200" dirty="0"/>
              <a:t>, </a:t>
            </a:r>
            <a:r>
              <a:rPr lang="ko-KR" altLang="en-US" sz="1600" kern="1200" dirty="0"/>
              <a:t>간단한 내비게이션을 사용할 예</a:t>
            </a:r>
            <a:r>
              <a:rPr lang="en-US" altLang="ko-KR" sz="1600" dirty="0"/>
              <a:t>    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ko-KR" sz="1600" kern="1200" dirty="0"/>
              <a:t>     </a:t>
            </a:r>
            <a:r>
              <a:rPr lang="ko-KR" altLang="en-US" sz="1600" kern="1200" dirty="0"/>
              <a:t>정입니다</a:t>
            </a:r>
            <a:r>
              <a:rPr lang="en-US" altLang="ko-KR" sz="1600" kern="12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1DD5686-2B95-4E76-B857-76FE4AB28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개발할 앱 정의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6574CA4-D49A-4A10-94F9-1E10E830E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246313"/>
            <a:ext cx="8229600" cy="2365375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000" dirty="0"/>
              <a:t>개발할 앱 이름 </a:t>
            </a:r>
            <a:r>
              <a:rPr lang="en-US" altLang="ko-KR" sz="2000" dirty="0"/>
              <a:t>: </a:t>
            </a:r>
            <a:r>
              <a:rPr lang="ko-KR" altLang="en-US" sz="2000" dirty="0"/>
              <a:t>개미</a:t>
            </a:r>
            <a:r>
              <a:rPr lang="en-US" altLang="ko-KR" sz="2000" dirty="0"/>
              <a:t>(</a:t>
            </a:r>
            <a:r>
              <a:rPr lang="ko-KR" altLang="en-US" sz="2000" dirty="0"/>
              <a:t>인력</a:t>
            </a:r>
            <a:r>
              <a:rPr lang="en-US" altLang="ko-KR" sz="2000" dirty="0"/>
              <a:t>)</a:t>
            </a:r>
          </a:p>
          <a:p>
            <a:pPr eaLnBrk="1" hangingPunct="1"/>
            <a:r>
              <a:rPr lang="ko-KR" altLang="en-US" sz="2000" dirty="0"/>
              <a:t>개미</a:t>
            </a:r>
            <a:r>
              <a:rPr lang="en-US" altLang="ko-KR" sz="2000" dirty="0"/>
              <a:t>(</a:t>
            </a:r>
            <a:r>
              <a:rPr lang="ko-KR" altLang="en-US" sz="2000" dirty="0"/>
              <a:t>인력</a:t>
            </a:r>
            <a:r>
              <a:rPr lang="en-US" altLang="ko-KR" sz="2000" dirty="0"/>
              <a:t>) </a:t>
            </a:r>
            <a:r>
              <a:rPr lang="ko-KR" altLang="en-US" sz="2000" dirty="0"/>
              <a:t>앱은 일용직 구직자들이 보통 직업소개소에 직접 연락하여 일을 구하는데 앱을 통해 직업소개소와 연결되어 일을 간단하게 구할 수 있습니다</a:t>
            </a:r>
            <a:r>
              <a:rPr lang="en-US" altLang="ko-KR" sz="2000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115616" y="2276872"/>
            <a:ext cx="7119193" cy="17145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b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40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스토리 보드</a:t>
            </a:r>
            <a:endParaRPr lang="ko-KR" altLang="en-US" sz="3600" spc="-150" dirty="0">
              <a:solidFill>
                <a:schemeClr val="tx1">
                  <a:lumMod val="50000"/>
                  <a:lumOff val="50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2163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FBDB49-3557-4F7E-B0B0-260E4CC0F1E4}"/>
              </a:ext>
            </a:extLst>
          </p:cNvPr>
          <p:cNvGrpSpPr/>
          <p:nvPr/>
        </p:nvGrpSpPr>
        <p:grpSpPr>
          <a:xfrm>
            <a:off x="4844190" y="1834160"/>
            <a:ext cx="3999095" cy="3189679"/>
            <a:chOff x="5564846" y="1576608"/>
            <a:chExt cx="3177587" cy="25344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D8016C-62EE-4192-B6DF-1F084FE0548F}"/>
                </a:ext>
              </a:extLst>
            </p:cNvPr>
            <p:cNvSpPr txBox="1"/>
            <p:nvPr/>
          </p:nvSpPr>
          <p:spPr>
            <a:xfrm>
              <a:off x="5564847" y="1576608"/>
              <a:ext cx="1106170" cy="246221"/>
            </a:xfrm>
            <a:prstGeom prst="rect">
              <a:avLst/>
            </a:prstGeom>
            <a:solidFill>
              <a:srgbClr val="719AD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Page title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D3683F-80A9-4ED3-9352-17C13EEFF71B}"/>
                </a:ext>
              </a:extLst>
            </p:cNvPr>
            <p:cNvSpPr txBox="1"/>
            <p:nvPr/>
          </p:nvSpPr>
          <p:spPr>
            <a:xfrm>
              <a:off x="5564846" y="1946039"/>
              <a:ext cx="3177587" cy="246221"/>
            </a:xfrm>
            <a:prstGeom prst="rect">
              <a:avLst/>
            </a:prstGeom>
            <a:solidFill>
              <a:srgbClr val="719AD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Detail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38B03E-E0D0-4A9C-9E34-AEEF9E3BF403}"/>
                </a:ext>
              </a:extLst>
            </p:cNvPr>
            <p:cNvSpPr txBox="1"/>
            <p:nvPr/>
          </p:nvSpPr>
          <p:spPr>
            <a:xfrm>
              <a:off x="6697929" y="1577332"/>
              <a:ext cx="2044503" cy="195641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아이콘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7FBC68-D96D-450E-A61D-8C771ED52052}"/>
                </a:ext>
              </a:extLst>
            </p:cNvPr>
            <p:cNvSpPr txBox="1"/>
            <p:nvPr/>
          </p:nvSpPr>
          <p:spPr>
            <a:xfrm>
              <a:off x="5564846" y="2264411"/>
              <a:ext cx="3177586" cy="317918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404040"/>
                  </a:solidFill>
                </a:rPr>
                <a:t>일을 개미처럼 열심히 하자는 의미로 이름을 개미로하고 개미 캐릭터를 넣었습니다</a:t>
              </a:r>
              <a:r>
                <a:rPr lang="en-US" altLang="ko-KR" sz="1000" dirty="0">
                  <a:solidFill>
                    <a:srgbClr val="404040"/>
                  </a:solidFill>
                </a:rPr>
                <a:t>.</a:t>
              </a:r>
              <a:endParaRPr lang="ko-KR" altLang="en-US" sz="1000" dirty="0">
                <a:solidFill>
                  <a:srgbClr val="40404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626E4F-67A9-45A1-9C41-2D50A471ECFC}"/>
                </a:ext>
              </a:extLst>
            </p:cNvPr>
            <p:cNvSpPr txBox="1"/>
            <p:nvPr/>
          </p:nvSpPr>
          <p:spPr>
            <a:xfrm>
              <a:off x="5564846" y="3597039"/>
              <a:ext cx="3177587" cy="246221"/>
            </a:xfrm>
            <a:prstGeom prst="rect">
              <a:avLst/>
            </a:prstGeom>
            <a:solidFill>
              <a:srgbClr val="719AD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MEMO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782FAB-9F96-4415-9138-1CC6912CAE8C}"/>
                </a:ext>
              </a:extLst>
            </p:cNvPr>
            <p:cNvSpPr txBox="1"/>
            <p:nvPr/>
          </p:nvSpPr>
          <p:spPr>
            <a:xfrm>
              <a:off x="5564846" y="3915411"/>
              <a:ext cx="3177586" cy="195641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EF47286-5EF3-4434-B54E-7A8EB461D9BC}"/>
              </a:ext>
            </a:extLst>
          </p:cNvPr>
          <p:cNvCxnSpPr/>
          <p:nvPr/>
        </p:nvCxnSpPr>
        <p:spPr>
          <a:xfrm>
            <a:off x="3206750" y="603250"/>
            <a:ext cx="59372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4CE9276-90A9-4932-ACA2-F8FC52C4FBA9}"/>
              </a:ext>
            </a:extLst>
          </p:cNvPr>
          <p:cNvSpPr txBox="1"/>
          <p:nvPr/>
        </p:nvSpPr>
        <p:spPr>
          <a:xfrm>
            <a:off x="7884368" y="1450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>
                <a:solidFill>
                  <a:schemeClr val="bg1">
                    <a:lumMod val="65000"/>
                  </a:schemeClr>
                </a:solidFill>
              </a:rPr>
              <a:t>아이콘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C7688A-52A2-45DF-95A7-CBA832FA8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594839"/>
            <a:ext cx="35147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14"/>
    </mc:Choice>
    <mc:Fallback xmlns="">
      <p:transition spd="slow" advTm="6421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7FBDB49-3557-4F7E-B0B0-260E4CC0F1E4}"/>
              </a:ext>
            </a:extLst>
          </p:cNvPr>
          <p:cNvGrpSpPr/>
          <p:nvPr/>
        </p:nvGrpSpPr>
        <p:grpSpPr>
          <a:xfrm>
            <a:off x="4844190" y="1834160"/>
            <a:ext cx="3999095" cy="3189679"/>
            <a:chOff x="5564846" y="1576608"/>
            <a:chExt cx="3177587" cy="25344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D8016C-62EE-4192-B6DF-1F084FE0548F}"/>
                </a:ext>
              </a:extLst>
            </p:cNvPr>
            <p:cNvSpPr txBox="1"/>
            <p:nvPr/>
          </p:nvSpPr>
          <p:spPr>
            <a:xfrm>
              <a:off x="5564847" y="1576608"/>
              <a:ext cx="110617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Page title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D3683F-80A9-4ED3-9352-17C13EEFF71B}"/>
                </a:ext>
              </a:extLst>
            </p:cNvPr>
            <p:cNvSpPr txBox="1"/>
            <p:nvPr/>
          </p:nvSpPr>
          <p:spPr>
            <a:xfrm>
              <a:off x="5564846" y="1946039"/>
              <a:ext cx="3177587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Detail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38B03E-E0D0-4A9C-9E34-AEEF9E3BF403}"/>
                </a:ext>
              </a:extLst>
            </p:cNvPr>
            <p:cNvSpPr txBox="1"/>
            <p:nvPr/>
          </p:nvSpPr>
          <p:spPr>
            <a:xfrm>
              <a:off x="6697929" y="1577332"/>
              <a:ext cx="2044503" cy="195641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홈 화면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7FBC68-D96D-450E-A61D-8C771ED52052}"/>
                </a:ext>
              </a:extLst>
            </p:cNvPr>
            <p:cNvSpPr txBox="1"/>
            <p:nvPr/>
          </p:nvSpPr>
          <p:spPr>
            <a:xfrm>
              <a:off x="5564846" y="2264411"/>
              <a:ext cx="3177586" cy="440194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① 일자리 검색 가능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>
                  <a:solidFill>
                    <a:srgbClr val="404040"/>
                  </a:solidFill>
                </a:rPr>
                <a:t>② 확인하기 클릭 시 일자리 탭으로 이동</a:t>
              </a:r>
              <a:endParaRPr lang="en-US" altLang="ko-KR" sz="1000" dirty="0">
                <a:solidFill>
                  <a:srgbClr val="404040"/>
                </a:solidFill>
              </a:endParaRPr>
            </a:p>
            <a:p>
              <a:r>
                <a:rPr lang="ko-KR" altLang="en-US" sz="1000" dirty="0">
                  <a:solidFill>
                    <a:srgbClr val="404040"/>
                  </a:solidFill>
                </a:rPr>
                <a:t>③ 현재 진행 중인 이벤트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626E4F-67A9-45A1-9C41-2D50A471ECFC}"/>
                </a:ext>
              </a:extLst>
            </p:cNvPr>
            <p:cNvSpPr txBox="1"/>
            <p:nvPr/>
          </p:nvSpPr>
          <p:spPr>
            <a:xfrm>
              <a:off x="5564846" y="3597039"/>
              <a:ext cx="3177587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MEMO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782FAB-9F96-4415-9138-1CC6912CAE8C}"/>
                </a:ext>
              </a:extLst>
            </p:cNvPr>
            <p:cNvSpPr txBox="1"/>
            <p:nvPr/>
          </p:nvSpPr>
          <p:spPr>
            <a:xfrm>
              <a:off x="5564846" y="3915411"/>
              <a:ext cx="3177586" cy="195641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EF47286-5EF3-4434-B54E-7A8EB461D9BC}"/>
              </a:ext>
            </a:extLst>
          </p:cNvPr>
          <p:cNvCxnSpPr/>
          <p:nvPr/>
        </p:nvCxnSpPr>
        <p:spPr>
          <a:xfrm>
            <a:off x="3206750" y="603250"/>
            <a:ext cx="59372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4CE9276-90A9-4932-ACA2-F8FC52C4FBA9}"/>
              </a:ext>
            </a:extLst>
          </p:cNvPr>
          <p:cNvSpPr txBox="1"/>
          <p:nvPr/>
        </p:nvSpPr>
        <p:spPr>
          <a:xfrm>
            <a:off x="7884368" y="14502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>
                <a:solidFill>
                  <a:schemeClr val="bg1">
                    <a:lumMod val="65000"/>
                  </a:schemeClr>
                </a:solidFill>
              </a:rPr>
              <a:t>홈 화면</a:t>
            </a:r>
            <a:endParaRPr lang="ko-KR" alt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0EC4A2-0548-4E13-A0DB-15D420397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85" y="854750"/>
            <a:ext cx="2484142" cy="540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3F8E0E-F718-4A93-A0A5-C0AB4E594C52}"/>
              </a:ext>
            </a:extLst>
          </p:cNvPr>
          <p:cNvSpPr txBox="1"/>
          <p:nvPr/>
        </p:nvSpPr>
        <p:spPr>
          <a:xfrm>
            <a:off x="755576" y="1408487"/>
            <a:ext cx="413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①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70AB92-3B50-4F1B-907D-03E9125DBE6B}"/>
              </a:ext>
            </a:extLst>
          </p:cNvPr>
          <p:cNvSpPr txBox="1"/>
          <p:nvPr/>
        </p:nvSpPr>
        <p:spPr>
          <a:xfrm>
            <a:off x="827584" y="2853250"/>
            <a:ext cx="413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40404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3ADCF3-31C9-4F3F-BA41-EF330E8CE9D6}"/>
              </a:ext>
            </a:extLst>
          </p:cNvPr>
          <p:cNvSpPr txBox="1"/>
          <p:nvPr/>
        </p:nvSpPr>
        <p:spPr>
          <a:xfrm>
            <a:off x="821685" y="3716501"/>
            <a:ext cx="413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404040"/>
                </a:solidFill>
              </a:rPr>
              <a:t>③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166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14"/>
    </mc:Choice>
    <mc:Fallback xmlns="">
      <p:transition spd="slow" advTm="6421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EF47286-5EF3-4434-B54E-7A8EB461D9BC}"/>
              </a:ext>
            </a:extLst>
          </p:cNvPr>
          <p:cNvCxnSpPr/>
          <p:nvPr/>
        </p:nvCxnSpPr>
        <p:spPr>
          <a:xfrm>
            <a:off x="3206750" y="603250"/>
            <a:ext cx="59372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4CE9276-90A9-4932-ACA2-F8FC52C4FBA9}"/>
              </a:ext>
            </a:extLst>
          </p:cNvPr>
          <p:cNvSpPr txBox="1"/>
          <p:nvPr/>
        </p:nvSpPr>
        <p:spPr>
          <a:xfrm>
            <a:off x="7740352" y="1285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>
                <a:solidFill>
                  <a:schemeClr val="bg1">
                    <a:lumMod val="65000"/>
                  </a:schemeClr>
                </a:solidFill>
              </a:rPr>
              <a:t>일자리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4B003E8-4697-4B82-9383-DBD1D867CE75}"/>
              </a:ext>
            </a:extLst>
          </p:cNvPr>
          <p:cNvGrpSpPr/>
          <p:nvPr/>
        </p:nvGrpSpPr>
        <p:grpSpPr>
          <a:xfrm>
            <a:off x="4844190" y="1834160"/>
            <a:ext cx="3999095" cy="3189679"/>
            <a:chOff x="5564846" y="1576608"/>
            <a:chExt cx="3177587" cy="25344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C9F1B9-2BEF-47CA-AB60-0838637D8B56}"/>
                </a:ext>
              </a:extLst>
            </p:cNvPr>
            <p:cNvSpPr txBox="1"/>
            <p:nvPr/>
          </p:nvSpPr>
          <p:spPr>
            <a:xfrm>
              <a:off x="5564847" y="1576608"/>
              <a:ext cx="110617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Page title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C4B283-81BB-48A0-8893-EADCEBBC434F}"/>
                </a:ext>
              </a:extLst>
            </p:cNvPr>
            <p:cNvSpPr txBox="1"/>
            <p:nvPr/>
          </p:nvSpPr>
          <p:spPr>
            <a:xfrm>
              <a:off x="5564846" y="1946039"/>
              <a:ext cx="3177587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Detail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9039DFD-096D-4D85-B8DB-6DD6A69F756B}"/>
                </a:ext>
              </a:extLst>
            </p:cNvPr>
            <p:cNvSpPr txBox="1"/>
            <p:nvPr/>
          </p:nvSpPr>
          <p:spPr>
            <a:xfrm>
              <a:off x="6697929" y="1577332"/>
              <a:ext cx="2044503" cy="195641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일자리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D055CD-48FF-4BCA-99D9-F02B984D3CBB}"/>
                </a:ext>
              </a:extLst>
            </p:cNvPr>
            <p:cNvSpPr txBox="1"/>
            <p:nvPr/>
          </p:nvSpPr>
          <p:spPr>
            <a:xfrm>
              <a:off x="5564846" y="2264411"/>
              <a:ext cx="3177586" cy="317918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① 지역 설정 가능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>
                  <a:solidFill>
                    <a:srgbClr val="404040"/>
                  </a:solidFill>
                </a:rPr>
                <a:t>② 지원하기 클릭 시 지원서 동의 후 지원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186C75-8DC5-4496-8E95-74788FE91917}"/>
                </a:ext>
              </a:extLst>
            </p:cNvPr>
            <p:cNvSpPr txBox="1"/>
            <p:nvPr/>
          </p:nvSpPr>
          <p:spPr>
            <a:xfrm>
              <a:off x="5564846" y="3597039"/>
              <a:ext cx="3177587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MEMO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A61C57-357A-428D-9600-92076BB66377}"/>
                </a:ext>
              </a:extLst>
            </p:cNvPr>
            <p:cNvSpPr txBox="1"/>
            <p:nvPr/>
          </p:nvSpPr>
          <p:spPr>
            <a:xfrm>
              <a:off x="5564846" y="3915411"/>
              <a:ext cx="3177586" cy="195641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6AB027F-5586-46B5-A3F6-F61237263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61" y="854750"/>
            <a:ext cx="2495507" cy="540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9899E6D-D21D-4828-98FE-30A119C383DC}"/>
              </a:ext>
            </a:extLst>
          </p:cNvPr>
          <p:cNvSpPr txBox="1"/>
          <p:nvPr/>
        </p:nvSpPr>
        <p:spPr>
          <a:xfrm>
            <a:off x="2793324" y="1564873"/>
            <a:ext cx="413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①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B84AE9-919C-4949-9EF4-7A8165256E48}"/>
              </a:ext>
            </a:extLst>
          </p:cNvPr>
          <p:cNvSpPr txBox="1"/>
          <p:nvPr/>
        </p:nvSpPr>
        <p:spPr>
          <a:xfrm>
            <a:off x="971600" y="3083292"/>
            <a:ext cx="413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404040"/>
                </a:solidFill>
              </a:rPr>
              <a:t>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57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14"/>
    </mc:Choice>
    <mc:Fallback xmlns="">
      <p:transition spd="slow" advTm="64214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EF47286-5EF3-4434-B54E-7A8EB461D9BC}"/>
              </a:ext>
            </a:extLst>
          </p:cNvPr>
          <p:cNvCxnSpPr/>
          <p:nvPr/>
        </p:nvCxnSpPr>
        <p:spPr>
          <a:xfrm>
            <a:off x="3206750" y="603250"/>
            <a:ext cx="59372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4CE9276-90A9-4932-ACA2-F8FC52C4FBA9}"/>
              </a:ext>
            </a:extLst>
          </p:cNvPr>
          <p:cNvSpPr txBox="1"/>
          <p:nvPr/>
        </p:nvSpPr>
        <p:spPr>
          <a:xfrm>
            <a:off x="7348963" y="123788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>
                <a:solidFill>
                  <a:schemeClr val="bg1">
                    <a:lumMod val="65000"/>
                  </a:schemeClr>
                </a:solidFill>
              </a:rPr>
              <a:t>1:1 </a:t>
            </a:r>
            <a:r>
              <a:rPr lang="ko-KR" altLang="en-US" i="1" dirty="0">
                <a:solidFill>
                  <a:schemeClr val="bg1">
                    <a:lumMod val="65000"/>
                  </a:schemeClr>
                </a:solidFill>
              </a:rPr>
              <a:t>문의하기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4B003E8-4697-4B82-9383-DBD1D867CE75}"/>
              </a:ext>
            </a:extLst>
          </p:cNvPr>
          <p:cNvGrpSpPr/>
          <p:nvPr/>
        </p:nvGrpSpPr>
        <p:grpSpPr>
          <a:xfrm>
            <a:off x="4844190" y="1834160"/>
            <a:ext cx="3999095" cy="3189679"/>
            <a:chOff x="5564846" y="1576608"/>
            <a:chExt cx="3177587" cy="25344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C9F1B9-2BEF-47CA-AB60-0838637D8B56}"/>
                </a:ext>
              </a:extLst>
            </p:cNvPr>
            <p:cNvSpPr txBox="1"/>
            <p:nvPr/>
          </p:nvSpPr>
          <p:spPr>
            <a:xfrm>
              <a:off x="5564847" y="1576608"/>
              <a:ext cx="110617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Page title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C4B283-81BB-48A0-8893-EADCEBBC434F}"/>
                </a:ext>
              </a:extLst>
            </p:cNvPr>
            <p:cNvSpPr txBox="1"/>
            <p:nvPr/>
          </p:nvSpPr>
          <p:spPr>
            <a:xfrm>
              <a:off x="5564846" y="1946039"/>
              <a:ext cx="3177587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Detail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9039DFD-096D-4D85-B8DB-6DD6A69F756B}"/>
                </a:ext>
              </a:extLst>
            </p:cNvPr>
            <p:cNvSpPr txBox="1"/>
            <p:nvPr/>
          </p:nvSpPr>
          <p:spPr>
            <a:xfrm>
              <a:off x="6697929" y="1577332"/>
              <a:ext cx="2044503" cy="195641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근로이력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D055CD-48FF-4BCA-99D9-F02B984D3CBB}"/>
                </a:ext>
              </a:extLst>
            </p:cNvPr>
            <p:cNvSpPr txBox="1"/>
            <p:nvPr/>
          </p:nvSpPr>
          <p:spPr>
            <a:xfrm>
              <a:off x="5564846" y="2264411"/>
              <a:ext cx="3177586" cy="317918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① 화살표 클릭을 통해 모든 근로이력 확인 가능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>
                  <a:solidFill>
                    <a:srgbClr val="404040"/>
                  </a:solidFill>
                </a:rPr>
                <a:t>② 근무지</a:t>
              </a:r>
              <a:r>
                <a:rPr lang="en-US" altLang="ko-KR" sz="1000" dirty="0">
                  <a:solidFill>
                    <a:srgbClr val="404040"/>
                  </a:solidFill>
                </a:rPr>
                <a:t>, </a:t>
              </a:r>
              <a:r>
                <a:rPr lang="ko-KR" altLang="en-US" sz="1000" dirty="0">
                  <a:solidFill>
                    <a:srgbClr val="404040"/>
                  </a:solidFill>
                </a:rPr>
                <a:t>일시 확인 가능</a:t>
              </a:r>
              <a:r>
                <a:rPr lang="en-US" altLang="ko-KR" sz="1000" dirty="0">
                  <a:solidFill>
                    <a:srgbClr val="404040"/>
                  </a:solidFill>
                </a:rPr>
                <a:t>. </a:t>
              </a:r>
              <a:r>
                <a:rPr lang="ko-KR" altLang="en-US" sz="1000" dirty="0">
                  <a:solidFill>
                    <a:srgbClr val="404040"/>
                  </a:solidFill>
                </a:rPr>
                <a:t>급여 지급 여부도 확인</a:t>
              </a:r>
              <a:endParaRPr lang="en-US" altLang="ko-KR" sz="1000" dirty="0">
                <a:solidFill>
                  <a:srgbClr val="40404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186C75-8DC5-4496-8E95-74788FE91917}"/>
                </a:ext>
              </a:extLst>
            </p:cNvPr>
            <p:cNvSpPr txBox="1"/>
            <p:nvPr/>
          </p:nvSpPr>
          <p:spPr>
            <a:xfrm>
              <a:off x="5564846" y="3597039"/>
              <a:ext cx="3177587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MEMO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A61C57-357A-428D-9600-92076BB66377}"/>
                </a:ext>
              </a:extLst>
            </p:cNvPr>
            <p:cNvSpPr txBox="1"/>
            <p:nvPr/>
          </p:nvSpPr>
          <p:spPr>
            <a:xfrm>
              <a:off x="5564846" y="3915411"/>
              <a:ext cx="3177586" cy="195641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4B66570-2CC7-446C-871F-983001FDC55E}"/>
              </a:ext>
            </a:extLst>
          </p:cNvPr>
          <p:cNvSpPr txBox="1"/>
          <p:nvPr/>
        </p:nvSpPr>
        <p:spPr>
          <a:xfrm>
            <a:off x="2484993" y="1989098"/>
            <a:ext cx="413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404040"/>
                </a:solidFill>
              </a:rPr>
              <a:t>④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52EF29-F279-4802-BCD6-74FABE1F0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70" y="861556"/>
            <a:ext cx="2488762" cy="5400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BB84AE9-919C-4949-9EF4-7A8165256E48}"/>
              </a:ext>
            </a:extLst>
          </p:cNvPr>
          <p:cNvSpPr txBox="1"/>
          <p:nvPr/>
        </p:nvSpPr>
        <p:spPr>
          <a:xfrm>
            <a:off x="611560" y="1989098"/>
            <a:ext cx="413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40404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899E6D-D21D-4828-98FE-30A119C383DC}"/>
              </a:ext>
            </a:extLst>
          </p:cNvPr>
          <p:cNvSpPr txBox="1"/>
          <p:nvPr/>
        </p:nvSpPr>
        <p:spPr>
          <a:xfrm>
            <a:off x="611560" y="1547500"/>
            <a:ext cx="413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044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14"/>
    </mc:Choice>
    <mc:Fallback xmlns="">
      <p:transition spd="slow" advTm="64214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kumimoji="0"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EF47286-5EF3-4434-B54E-7A8EB461D9BC}"/>
              </a:ext>
            </a:extLst>
          </p:cNvPr>
          <p:cNvCxnSpPr/>
          <p:nvPr/>
        </p:nvCxnSpPr>
        <p:spPr>
          <a:xfrm>
            <a:off x="3206750" y="603250"/>
            <a:ext cx="59372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4CE9276-90A9-4932-ACA2-F8FC52C4FBA9}"/>
              </a:ext>
            </a:extLst>
          </p:cNvPr>
          <p:cNvSpPr txBox="1"/>
          <p:nvPr/>
        </p:nvSpPr>
        <p:spPr>
          <a:xfrm>
            <a:off x="7740352" y="12858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>
                <a:solidFill>
                  <a:schemeClr val="bg1">
                    <a:lumMod val="65000"/>
                  </a:schemeClr>
                </a:solidFill>
              </a:rPr>
              <a:t>내 정보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4B003E8-4697-4B82-9383-DBD1D867CE75}"/>
              </a:ext>
            </a:extLst>
          </p:cNvPr>
          <p:cNvGrpSpPr/>
          <p:nvPr/>
        </p:nvGrpSpPr>
        <p:grpSpPr>
          <a:xfrm>
            <a:off x="4844190" y="1834160"/>
            <a:ext cx="3999095" cy="3189679"/>
            <a:chOff x="5564846" y="1576608"/>
            <a:chExt cx="3177587" cy="253444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C9F1B9-2BEF-47CA-AB60-0838637D8B56}"/>
                </a:ext>
              </a:extLst>
            </p:cNvPr>
            <p:cNvSpPr txBox="1"/>
            <p:nvPr/>
          </p:nvSpPr>
          <p:spPr>
            <a:xfrm>
              <a:off x="5564847" y="1576608"/>
              <a:ext cx="1106170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Page title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C4B283-81BB-48A0-8893-EADCEBBC434F}"/>
                </a:ext>
              </a:extLst>
            </p:cNvPr>
            <p:cNvSpPr txBox="1"/>
            <p:nvPr/>
          </p:nvSpPr>
          <p:spPr>
            <a:xfrm>
              <a:off x="5564846" y="1946039"/>
              <a:ext cx="3177587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Detail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9039DFD-096D-4D85-B8DB-6DD6A69F756B}"/>
                </a:ext>
              </a:extLst>
            </p:cNvPr>
            <p:cNvSpPr txBox="1"/>
            <p:nvPr/>
          </p:nvSpPr>
          <p:spPr>
            <a:xfrm>
              <a:off x="6697929" y="1577332"/>
              <a:ext cx="2044503" cy="195641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내 정보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D055CD-48FF-4BCA-99D9-F02B984D3CBB}"/>
                </a:ext>
              </a:extLst>
            </p:cNvPr>
            <p:cNvSpPr txBox="1"/>
            <p:nvPr/>
          </p:nvSpPr>
          <p:spPr>
            <a:xfrm>
              <a:off x="5564846" y="2264411"/>
              <a:ext cx="3177586" cy="317918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① 회원 가입 후 로그인 가능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기존 계정이 있을 시 로그인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000" dirty="0">
                  <a:solidFill>
                    <a:srgbClr val="404040"/>
                  </a:solidFill>
                </a:rPr>
                <a:t>②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로그인 및 회원 가입을 완료하면 본인 프로필 수정을 할 수 있음</a:t>
              </a:r>
              <a:endParaRPr lang="en-US" altLang="ko-KR" sz="1000" dirty="0">
                <a:solidFill>
                  <a:srgbClr val="40404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186C75-8DC5-4496-8E95-74788FE91917}"/>
                </a:ext>
              </a:extLst>
            </p:cNvPr>
            <p:cNvSpPr txBox="1"/>
            <p:nvPr/>
          </p:nvSpPr>
          <p:spPr>
            <a:xfrm>
              <a:off x="5564846" y="3597039"/>
              <a:ext cx="3177587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MEMO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A61C57-357A-428D-9600-92076BB66377}"/>
                </a:ext>
              </a:extLst>
            </p:cNvPr>
            <p:cNvSpPr txBox="1"/>
            <p:nvPr/>
          </p:nvSpPr>
          <p:spPr>
            <a:xfrm>
              <a:off x="5564846" y="3915411"/>
              <a:ext cx="3177586" cy="195641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D5E3056-3AA0-42C2-8C52-BEC1445C3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8" y="1834160"/>
            <a:ext cx="1185009" cy="25759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C9D515-BC59-49C8-BE49-802C2FABC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380" y="1831909"/>
            <a:ext cx="1178728" cy="25759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BBF1CB4-40E5-4F84-90D6-989B26492F04}"/>
              </a:ext>
            </a:extLst>
          </p:cNvPr>
          <p:cNvSpPr txBox="1"/>
          <p:nvPr/>
        </p:nvSpPr>
        <p:spPr>
          <a:xfrm>
            <a:off x="3066824" y="1896625"/>
            <a:ext cx="413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53FD5C-ECAE-44AA-BFBD-EEA1C8BD2D10}"/>
              </a:ext>
            </a:extLst>
          </p:cNvPr>
          <p:cNvSpPr txBox="1"/>
          <p:nvPr/>
        </p:nvSpPr>
        <p:spPr>
          <a:xfrm>
            <a:off x="1289457" y="1591905"/>
            <a:ext cx="413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①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134D06-3460-431C-B684-58AD87ADF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9396" y="1831908"/>
            <a:ext cx="1189933" cy="257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4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14"/>
    </mc:Choice>
    <mc:Fallback xmlns="">
      <p:transition spd="slow" advTm="64214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C3D2AA6-F7BD-4DEC-A7A7-85C314AC5859}"/>
              </a:ext>
            </a:extLst>
          </p:cNvPr>
          <p:cNvCxnSpPr>
            <a:cxnSpLocks/>
          </p:cNvCxnSpPr>
          <p:nvPr/>
        </p:nvCxnSpPr>
        <p:spPr>
          <a:xfrm>
            <a:off x="1627668" y="2533114"/>
            <a:ext cx="0" cy="514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C9E5AF-D9B6-4EFE-8E28-88F1A69CA644}"/>
              </a:ext>
            </a:extLst>
          </p:cNvPr>
          <p:cNvSpPr txBox="1"/>
          <p:nvPr/>
        </p:nvSpPr>
        <p:spPr>
          <a:xfrm>
            <a:off x="5763095" y="691116"/>
            <a:ext cx="242726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홈</a:t>
            </a:r>
            <a:endParaRPr lang="en-US" altLang="ko-KR" sz="1400" dirty="0"/>
          </a:p>
          <a:p>
            <a:r>
              <a:rPr lang="en-US" altLang="ko-KR" sz="900" dirty="0"/>
              <a:t> - </a:t>
            </a:r>
            <a:r>
              <a:rPr lang="ko-KR" altLang="en-US" sz="900" dirty="0"/>
              <a:t>앱 실행 후 첫 화면입니다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   </a:t>
            </a:r>
            <a:r>
              <a:rPr lang="ko-KR" altLang="en-US" sz="900" dirty="0"/>
              <a:t>홈화면에서 일자리 소식을 통해 일자리가 </a:t>
            </a:r>
            <a:endParaRPr lang="en-US" altLang="ko-KR" sz="900" dirty="0"/>
          </a:p>
          <a:p>
            <a:r>
              <a:rPr lang="en-US" altLang="ko-KR" sz="900" dirty="0"/>
              <a:t>   </a:t>
            </a:r>
            <a:r>
              <a:rPr lang="ko-KR" altLang="en-US" sz="900" dirty="0"/>
              <a:t>얼마나 있나 확인 가능하고</a:t>
            </a:r>
            <a:r>
              <a:rPr lang="en-US" altLang="ko-KR" sz="900" dirty="0"/>
              <a:t>, </a:t>
            </a:r>
            <a:r>
              <a:rPr lang="ko-KR" altLang="en-US" sz="900" dirty="0"/>
              <a:t>이벤트도 확</a:t>
            </a:r>
            <a:endParaRPr lang="en-US" altLang="ko-KR" sz="900" dirty="0"/>
          </a:p>
          <a:p>
            <a:r>
              <a:rPr lang="en-US" altLang="ko-KR" sz="900" dirty="0"/>
              <a:t>   </a:t>
            </a:r>
            <a:r>
              <a:rPr lang="ko-KR" altLang="en-US" sz="900" dirty="0"/>
              <a:t>인이 가능합니다</a:t>
            </a:r>
            <a:r>
              <a:rPr lang="en-US" altLang="ko-KR" sz="900" dirty="0"/>
              <a:t>. </a:t>
            </a:r>
            <a:r>
              <a:rPr lang="ko-KR" altLang="en-US" sz="900" dirty="0"/>
              <a:t>그리고 일자리를 검색</a:t>
            </a:r>
            <a:endParaRPr lang="en-US" altLang="ko-KR" sz="900" dirty="0"/>
          </a:p>
          <a:p>
            <a:r>
              <a:rPr lang="en-US" altLang="ko-KR" sz="900" dirty="0"/>
              <a:t>   </a:t>
            </a:r>
            <a:r>
              <a:rPr lang="ko-KR" altLang="en-US" sz="900" dirty="0"/>
              <a:t>할 수 있습니다</a:t>
            </a:r>
            <a:r>
              <a:rPr lang="en-US" altLang="ko-KR" sz="900" dirty="0"/>
              <a:t>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914F68-CAF1-458F-9C77-4ACEEB3703F1}"/>
              </a:ext>
            </a:extLst>
          </p:cNvPr>
          <p:cNvCxnSpPr>
            <a:cxnSpLocks/>
          </p:cNvCxnSpPr>
          <p:nvPr/>
        </p:nvCxnSpPr>
        <p:spPr>
          <a:xfrm flipH="1" flipV="1">
            <a:off x="1627668" y="2527904"/>
            <a:ext cx="5311792" cy="9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B9CC99D-BA02-4E93-B589-FB4C4AC6FCDA}"/>
              </a:ext>
            </a:extLst>
          </p:cNvPr>
          <p:cNvSpPr txBox="1"/>
          <p:nvPr/>
        </p:nvSpPr>
        <p:spPr>
          <a:xfrm>
            <a:off x="323528" y="5301208"/>
            <a:ext cx="199125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  </a:t>
            </a:r>
            <a:r>
              <a:rPr lang="ko-KR" altLang="en-US" sz="1400" dirty="0"/>
              <a:t>일자리</a:t>
            </a:r>
            <a:endParaRPr lang="en-US" altLang="ko-KR" sz="1400" dirty="0"/>
          </a:p>
          <a:p>
            <a:r>
              <a:rPr lang="en-US" altLang="ko-KR" sz="900" dirty="0"/>
              <a:t> - </a:t>
            </a:r>
            <a:r>
              <a:rPr lang="ko-KR" altLang="en-US" sz="900" dirty="0"/>
              <a:t>오늘 추천 일자리와 지원 가능   </a:t>
            </a:r>
            <a:endParaRPr lang="en-US" altLang="ko-KR" sz="900" dirty="0"/>
          </a:p>
          <a:p>
            <a:r>
              <a:rPr lang="en-US" altLang="ko-KR" sz="900" dirty="0"/>
              <a:t>   </a:t>
            </a:r>
            <a:r>
              <a:rPr lang="ko-KR" altLang="en-US" sz="900" dirty="0"/>
              <a:t>일자리에 지원할 수 있습니다</a:t>
            </a:r>
            <a:r>
              <a:rPr lang="en-US" altLang="ko-KR" sz="900" dirty="0"/>
              <a:t>. </a:t>
            </a:r>
            <a:r>
              <a:rPr lang="ko-KR" altLang="en-US" sz="900" dirty="0"/>
              <a:t>지</a:t>
            </a:r>
            <a:endParaRPr lang="en-US" altLang="ko-KR" sz="900" dirty="0"/>
          </a:p>
          <a:p>
            <a:r>
              <a:rPr lang="en-US" altLang="ko-KR" sz="900" dirty="0"/>
              <a:t>   </a:t>
            </a:r>
            <a:r>
              <a:rPr lang="ko-KR" altLang="en-US" sz="900" dirty="0"/>
              <a:t>역을 설정할 수 있습니다</a:t>
            </a:r>
            <a:r>
              <a:rPr lang="en-US" altLang="ko-KR" sz="900" dirty="0"/>
              <a:t>.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9F69D9A-8CC9-4533-B3AA-E8FE49B3C02B}"/>
              </a:ext>
            </a:extLst>
          </p:cNvPr>
          <p:cNvCxnSpPr>
            <a:cxnSpLocks/>
          </p:cNvCxnSpPr>
          <p:nvPr/>
        </p:nvCxnSpPr>
        <p:spPr>
          <a:xfrm>
            <a:off x="3690777" y="2543537"/>
            <a:ext cx="2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87CA-68CB-4D3B-985D-32A95AF7F1E9}"/>
              </a:ext>
            </a:extLst>
          </p:cNvPr>
          <p:cNvSpPr txBox="1"/>
          <p:nvPr/>
        </p:nvSpPr>
        <p:spPr>
          <a:xfrm>
            <a:off x="2843808" y="5301208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  </a:t>
            </a:r>
            <a:r>
              <a:rPr lang="ko-KR" altLang="en-US" sz="1400" dirty="0"/>
              <a:t>근로이력</a:t>
            </a:r>
            <a:endParaRPr lang="en-US" altLang="ko-KR" sz="1400" dirty="0"/>
          </a:p>
          <a:p>
            <a:r>
              <a:rPr lang="en-US" altLang="ko-KR" sz="900" dirty="0"/>
              <a:t> - </a:t>
            </a:r>
            <a:r>
              <a:rPr lang="ko-KR" altLang="en-US" sz="900" dirty="0"/>
              <a:t>본인이 이 앱을 통해 근무했던 이력을</a:t>
            </a:r>
            <a:endParaRPr lang="en-US" altLang="ko-KR" sz="900" dirty="0"/>
          </a:p>
          <a:p>
            <a:r>
              <a:rPr lang="en-US" altLang="ko-KR" sz="900" dirty="0"/>
              <a:t>   </a:t>
            </a:r>
            <a:r>
              <a:rPr lang="ko-KR" altLang="en-US" sz="900" dirty="0"/>
              <a:t>월별로 확인할 수 있습니다</a:t>
            </a:r>
            <a:r>
              <a:rPr lang="en-US" altLang="ko-KR" sz="900" dirty="0"/>
              <a:t>.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6B0F55E-15AD-44AB-AC76-94BA0786621C}"/>
              </a:ext>
            </a:extLst>
          </p:cNvPr>
          <p:cNvCxnSpPr>
            <a:cxnSpLocks/>
          </p:cNvCxnSpPr>
          <p:nvPr/>
        </p:nvCxnSpPr>
        <p:spPr>
          <a:xfrm>
            <a:off x="6939460" y="2542167"/>
            <a:ext cx="2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67D40AB-43F5-4203-B79C-2CBE7FD4AFF9}"/>
              </a:ext>
            </a:extLst>
          </p:cNvPr>
          <p:cNvSpPr txBox="1"/>
          <p:nvPr/>
        </p:nvSpPr>
        <p:spPr>
          <a:xfrm>
            <a:off x="6237841" y="5314744"/>
            <a:ext cx="256833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ko-KR" altLang="en-US" sz="1400" dirty="0"/>
              <a:t>내 정보</a:t>
            </a:r>
            <a:endParaRPr lang="en-US" altLang="ko-KR" sz="1400" dirty="0"/>
          </a:p>
          <a:p>
            <a:r>
              <a:rPr lang="en-US" altLang="ko-KR" sz="900" dirty="0"/>
              <a:t> - </a:t>
            </a:r>
            <a:r>
              <a:rPr lang="ko-KR" altLang="en-US" sz="900" dirty="0"/>
              <a:t>로그인이나 회원가입 후 본인에 대한 알림을 </a:t>
            </a:r>
            <a:endParaRPr lang="en-US" altLang="ko-KR" sz="900" dirty="0"/>
          </a:p>
          <a:p>
            <a:r>
              <a:rPr lang="en-US" altLang="ko-KR" sz="900" dirty="0"/>
              <a:t>   </a:t>
            </a:r>
            <a:r>
              <a:rPr lang="ko-KR" altLang="en-US" sz="900" dirty="0"/>
              <a:t>확인할 수 있고</a:t>
            </a:r>
            <a:r>
              <a:rPr lang="en-US" altLang="ko-KR" sz="900" dirty="0"/>
              <a:t>, </a:t>
            </a:r>
            <a:r>
              <a:rPr lang="ko-KR" altLang="en-US" sz="900" dirty="0"/>
              <a:t>프로필 사진 수정 및 회원 </a:t>
            </a:r>
            <a:endParaRPr lang="en-US" altLang="ko-KR" sz="900" dirty="0"/>
          </a:p>
          <a:p>
            <a:r>
              <a:rPr lang="en-US" altLang="ko-KR" sz="900" dirty="0"/>
              <a:t>   </a:t>
            </a:r>
            <a:r>
              <a:rPr lang="ko-KR" altLang="en-US" sz="900" dirty="0"/>
              <a:t>정보 수정이 가능합니다</a:t>
            </a:r>
            <a:r>
              <a:rPr lang="en-US" altLang="ko-KR" sz="900" dirty="0"/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EBA37F8-6A38-445D-91E9-8B7AC2555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805" y="38176"/>
            <a:ext cx="1125517" cy="244663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4C54C23-34B9-49DD-8F3F-4B5CBEDAA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051" y="2642770"/>
            <a:ext cx="1107234" cy="244663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68AD254-DE3B-4EAD-8395-7E4C8E709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9405" y="2642770"/>
            <a:ext cx="1102743" cy="244663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73E461C-2ABB-42F2-A130-8456A41B2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7095" y="2718808"/>
            <a:ext cx="1120746" cy="243621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91CC24A-91A8-4C5E-938C-0D4264888A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1086" y="2702805"/>
            <a:ext cx="1114806" cy="243621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045521D-34B3-4352-A0F4-B9E9D62A9D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0929" y="2702804"/>
            <a:ext cx="1125403" cy="243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7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90"/>
    </mc:Choice>
    <mc:Fallback xmlns="">
      <p:transition spd="slow" advTm="3889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5FD216F-EEC0-4A72-8718-AB65BB5CAD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개발할 앱의 주타겟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5E9C859-8E11-4469-8EA1-3F86934D6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2125" y="1808163"/>
            <a:ext cx="8229600" cy="3241675"/>
          </a:xfrm>
        </p:spPr>
        <p:txBody>
          <a:bodyPr/>
          <a:lstStyle/>
          <a:p>
            <a:pPr eaLnBrk="1" hangingPunct="1">
              <a:buFont typeface="-윤고딕130" pitchFamily="18" charset="-127"/>
              <a:buChar char="•"/>
              <a:defRPr/>
            </a:pPr>
            <a:r>
              <a:rPr lang="ko-KR" altLang="en-US" sz="1950" dirty="0"/>
              <a:t>개발할 앱의 주사용자 </a:t>
            </a:r>
            <a:r>
              <a:rPr lang="en-US" altLang="ko-KR" sz="1950" dirty="0"/>
              <a:t>:</a:t>
            </a:r>
            <a:r>
              <a:rPr lang="ko-KR" altLang="en-US" sz="1950" dirty="0"/>
              <a:t> 일용직을 주로 구하는 구직자와 일을 구하기 쉽지않은 외국인</a:t>
            </a:r>
            <a:r>
              <a:rPr lang="en-US" altLang="ko-KR" sz="1950" dirty="0"/>
              <a:t>, </a:t>
            </a:r>
            <a:r>
              <a:rPr lang="ko-KR" altLang="en-US" sz="1950" dirty="0"/>
              <a:t>단기로 일을 하고싶고</a:t>
            </a:r>
            <a:r>
              <a:rPr lang="en-US" altLang="ko-KR" sz="1950" dirty="0"/>
              <a:t> </a:t>
            </a:r>
            <a:r>
              <a:rPr lang="ko-KR" altLang="en-US" sz="1950" dirty="0"/>
              <a:t>보통 아르바이트보다 급여를 더 받고 일당으로 받고 싶어하는 휴학</a:t>
            </a:r>
            <a:r>
              <a:rPr lang="en-US" altLang="ko-KR" sz="1950" dirty="0"/>
              <a:t>, </a:t>
            </a:r>
            <a:r>
              <a:rPr lang="ko-KR" altLang="en-US" sz="1950" dirty="0"/>
              <a:t>대학생</a:t>
            </a:r>
            <a:r>
              <a:rPr lang="en-US" altLang="ko-KR" sz="1950" dirty="0"/>
              <a:t>, </a:t>
            </a:r>
            <a:r>
              <a:rPr lang="ko-KR" altLang="en-US" sz="1950" dirty="0"/>
              <a:t>회사를 은퇴한 분</a:t>
            </a:r>
            <a:endParaRPr lang="en-US" altLang="ko-KR" sz="1950" dirty="0"/>
          </a:p>
          <a:p>
            <a:pPr eaLnBrk="1" hangingPunct="1">
              <a:buFont typeface="-윤고딕130" pitchFamily="18" charset="-127"/>
              <a:buChar char="•"/>
              <a:defRPr/>
            </a:pPr>
            <a:endParaRPr lang="en-US" altLang="ko-KR" sz="1950" dirty="0"/>
          </a:p>
          <a:p>
            <a:pPr eaLnBrk="1" hangingPunct="1">
              <a:buFont typeface="-윤고딕130" pitchFamily="18" charset="-127"/>
              <a:buChar char="•"/>
              <a:defRPr/>
            </a:pPr>
            <a:r>
              <a:rPr lang="ko-KR" altLang="en-US" sz="1950" dirty="0"/>
              <a:t>앱 이용 목적 </a:t>
            </a:r>
            <a:r>
              <a:rPr lang="en-US" altLang="ko-KR" sz="1950" dirty="0"/>
              <a:t>: </a:t>
            </a:r>
            <a:r>
              <a:rPr lang="ko-KR" altLang="en-US" sz="1950" dirty="0"/>
              <a:t>근무를 할 때마다 직업 소개소에 직접 들려서 배정된 회사를 배정받는 번거로움을 해소 및 직업을 구하기 힘든 외국인들도 편하게 이용할 수 있도록 하기 위한 목적</a:t>
            </a:r>
            <a:r>
              <a:rPr lang="en-US" altLang="ko-KR" sz="1950" dirty="0"/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229EB5D-D68C-4D39-A562-76F652F05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시나리오</a:t>
            </a:r>
          </a:p>
        </p:txBody>
      </p:sp>
      <p:pic>
        <p:nvPicPr>
          <p:cNvPr id="8195" name="그림 2" descr="사람, 실내, 가장, 젊은이(가) 표시된 사진&#10;&#10;자동 생성된 설명">
            <a:extLst>
              <a:ext uri="{FF2B5EF4-FFF2-40B4-BE49-F238E27FC236}">
                <a16:creationId xmlns:a16="http://schemas.microsoft.com/office/drawing/2014/main" id="{26711DCC-E569-4780-ABBF-22BE9506D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393825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Box 3">
            <a:extLst>
              <a:ext uri="{FF2B5EF4-FFF2-40B4-BE49-F238E27FC236}">
                <a16:creationId xmlns:a16="http://schemas.microsoft.com/office/drawing/2014/main" id="{F4EA46FE-3E2D-42EC-9535-1DB455183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2546350"/>
            <a:ext cx="9032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40000"/>
              </a:lnSpc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40000"/>
              </a:lnSpc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140000"/>
              </a:lnSpc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140000"/>
              </a:lnSpc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140000"/>
              </a:lnSpc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buFontTx/>
              <a:buNone/>
            </a:pPr>
            <a:r>
              <a:rPr lang="ko-KR" altLang="en-US" sz="1000" b="1">
                <a:latin typeface="돋움" panose="020B0600000101010101" pitchFamily="50" charset="-127"/>
                <a:ea typeface="돋움" panose="020B0600000101010101" pitchFamily="50" charset="-127"/>
              </a:rPr>
              <a:t>이름</a:t>
            </a:r>
            <a:r>
              <a:rPr lang="en-US" altLang="ko-KR" sz="1000" b="1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000" b="1">
                <a:latin typeface="돋움" panose="020B0600000101010101" pitchFamily="50" charset="-127"/>
                <a:ea typeface="돋움" panose="020B0600000101010101" pitchFamily="50" charset="-127"/>
              </a:rPr>
              <a:t>박다현</a:t>
            </a:r>
            <a:endParaRPr lang="en-US" altLang="ko-KR" sz="1000" b="1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atinLnBrk="0">
              <a:lnSpc>
                <a:spcPct val="100000"/>
              </a:lnSpc>
              <a:buFontTx/>
              <a:buNone/>
            </a:pPr>
            <a:r>
              <a:rPr lang="ko-KR" altLang="en-US" sz="1000" b="1">
                <a:latin typeface="돋움" panose="020B0600000101010101" pitchFamily="50" charset="-127"/>
                <a:ea typeface="돋움" panose="020B0600000101010101" pitchFamily="50" charset="-127"/>
              </a:rPr>
              <a:t>나이</a:t>
            </a:r>
            <a:r>
              <a:rPr lang="en-US" altLang="ko-KR" sz="1000" b="1">
                <a:latin typeface="돋움" panose="020B0600000101010101" pitchFamily="50" charset="-127"/>
                <a:ea typeface="돋움" panose="020B0600000101010101" pitchFamily="50" charset="-127"/>
              </a:rPr>
              <a:t>: 22</a:t>
            </a:r>
          </a:p>
          <a:p>
            <a:pPr latinLnBrk="0">
              <a:lnSpc>
                <a:spcPct val="100000"/>
              </a:lnSpc>
              <a:buFontTx/>
              <a:buNone/>
            </a:pPr>
            <a:r>
              <a:rPr lang="ko-KR" altLang="en-US" sz="1000" b="1">
                <a:latin typeface="돋움" panose="020B0600000101010101" pitchFamily="50" charset="-127"/>
                <a:ea typeface="돋움" panose="020B0600000101010101" pitchFamily="50" charset="-127"/>
              </a:rPr>
              <a:t>직업</a:t>
            </a:r>
            <a:r>
              <a:rPr lang="en-US" altLang="ko-KR" sz="1000" b="1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000" b="1">
                <a:latin typeface="돋움" panose="020B0600000101010101" pitchFamily="50" charset="-127"/>
                <a:ea typeface="돋움" panose="020B0600000101010101" pitchFamily="50" charset="-127"/>
              </a:rPr>
              <a:t>대학생</a:t>
            </a:r>
          </a:p>
        </p:txBody>
      </p:sp>
      <p:sp>
        <p:nvSpPr>
          <p:cNvPr id="8197" name="TextBox 4">
            <a:extLst>
              <a:ext uri="{FF2B5EF4-FFF2-40B4-BE49-F238E27FC236}">
                <a16:creationId xmlns:a16="http://schemas.microsoft.com/office/drawing/2014/main" id="{8012F239-A84F-40AE-8E25-3B30481B2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4963" y="1628775"/>
            <a:ext cx="3576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40000"/>
              </a:lnSpc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40000"/>
              </a:lnSpc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140000"/>
              </a:lnSpc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140000"/>
              </a:lnSpc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140000"/>
              </a:lnSpc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buFontTx/>
              <a:buNone/>
            </a:pPr>
            <a:r>
              <a:rPr lang="ko-KR" altLang="en-US" sz="1200" b="1">
                <a:latin typeface="돋움" panose="020B0600000101010101" pitchFamily="50" charset="-127"/>
                <a:ea typeface="돋움" panose="020B0600000101010101" pitchFamily="50" charset="-127"/>
              </a:rPr>
              <a:t>종강 후 용돈을 직접 벌고</a:t>
            </a:r>
            <a:r>
              <a:rPr lang="en-US" altLang="ko-KR" sz="1200" b="1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b="1">
                <a:latin typeface="돋움" panose="020B0600000101010101" pitchFamily="50" charset="-127"/>
                <a:ea typeface="돋움" panose="020B0600000101010101" pitchFamily="50" charset="-127"/>
              </a:rPr>
              <a:t>돈을 모으고 싶어함</a:t>
            </a:r>
            <a:r>
              <a:rPr lang="en-US" altLang="ko-KR" sz="1200" b="1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latinLnBrk="0">
              <a:lnSpc>
                <a:spcPct val="100000"/>
              </a:lnSpc>
              <a:buFontTx/>
              <a:buNone/>
            </a:pPr>
            <a:r>
              <a:rPr lang="ko-KR" altLang="en-US" sz="1200" b="1">
                <a:latin typeface="돋움" panose="020B0600000101010101" pitchFamily="50" charset="-127"/>
                <a:ea typeface="돋움" panose="020B0600000101010101" pitchFamily="50" charset="-127"/>
              </a:rPr>
              <a:t>조금은 힘들더라도 최저시급보다 많이 받고 싶음</a:t>
            </a:r>
            <a:r>
              <a:rPr lang="en-US" altLang="ko-KR" sz="1200" b="1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1200" b="1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198" name="TextBox 5">
            <a:extLst>
              <a:ext uri="{FF2B5EF4-FFF2-40B4-BE49-F238E27FC236}">
                <a16:creationId xmlns:a16="http://schemas.microsoft.com/office/drawing/2014/main" id="{8E6774AC-6F14-445C-9D66-5343DEE2D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4963" y="2384425"/>
            <a:ext cx="37099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40000"/>
              </a:lnSpc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40000"/>
              </a:lnSpc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140000"/>
              </a:lnSpc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140000"/>
              </a:lnSpc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140000"/>
              </a:lnSpc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buFontTx/>
              <a:buNone/>
            </a:pPr>
            <a:r>
              <a:rPr lang="ko-KR" altLang="en-US" sz="1000" b="1">
                <a:latin typeface="돋움" panose="020B0600000101010101" pitchFamily="50" charset="-127"/>
                <a:ea typeface="돋움" panose="020B0600000101010101" pitchFamily="50" charset="-127"/>
              </a:rPr>
              <a:t>목표</a:t>
            </a:r>
            <a:r>
              <a:rPr lang="en-US" altLang="ko-KR" sz="1000" b="1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000" b="1">
                <a:latin typeface="돋움" panose="020B0600000101010101" pitchFamily="50" charset="-127"/>
                <a:ea typeface="돋움" panose="020B0600000101010101" pitchFamily="50" charset="-127"/>
              </a:rPr>
              <a:t>방학동안 돈 모으기</a:t>
            </a:r>
            <a:r>
              <a:rPr lang="en-US" altLang="ko-KR" sz="1000" b="1">
                <a:latin typeface="돋움" panose="020B0600000101010101" pitchFamily="50" charset="-127"/>
                <a:ea typeface="돋움" panose="020B0600000101010101" pitchFamily="50" charset="-127"/>
              </a:rPr>
              <a:t>          </a:t>
            </a:r>
            <a:r>
              <a:rPr lang="ko-KR" altLang="en-US" sz="1000" b="1">
                <a:latin typeface="돋움" panose="020B0600000101010101" pitchFamily="50" charset="-127"/>
                <a:ea typeface="돋움" panose="020B0600000101010101" pitchFamily="50" charset="-127"/>
              </a:rPr>
              <a:t>성격</a:t>
            </a:r>
            <a:r>
              <a:rPr lang="en-US" altLang="ko-KR" sz="1000" b="1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000" b="1">
                <a:latin typeface="돋움" panose="020B0600000101010101" pitchFamily="50" charset="-127"/>
                <a:ea typeface="돋움" panose="020B0600000101010101" pitchFamily="50" charset="-127"/>
              </a:rPr>
              <a:t>성실함</a:t>
            </a:r>
            <a:r>
              <a:rPr lang="en-US" altLang="ko-KR" sz="1000" b="1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b="1">
                <a:latin typeface="돋움" panose="020B0600000101010101" pitchFamily="50" charset="-127"/>
                <a:ea typeface="돋움" panose="020B0600000101010101" pitchFamily="50" charset="-127"/>
              </a:rPr>
              <a:t>활동적        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748EE1-AE6B-4F54-8E63-69DC2869CDF8}"/>
              </a:ext>
            </a:extLst>
          </p:cNvPr>
          <p:cNvSpPr/>
          <p:nvPr/>
        </p:nvSpPr>
        <p:spPr>
          <a:xfrm>
            <a:off x="1604963" y="1484313"/>
            <a:ext cx="4046537" cy="1368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8200" name="그림 9" descr="사람, 실내, 미소, 가장이(가) 표시된 사진&#10;&#10;자동 생성된 설명">
            <a:extLst>
              <a:ext uri="{FF2B5EF4-FFF2-40B4-BE49-F238E27FC236}">
                <a16:creationId xmlns:a16="http://schemas.microsoft.com/office/drawing/2014/main" id="{699230FC-B151-4F93-B658-07CB3D18A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3284538"/>
            <a:ext cx="1144587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A2E775-C108-4ACA-831E-4760CD79AE16}"/>
              </a:ext>
            </a:extLst>
          </p:cNvPr>
          <p:cNvSpPr/>
          <p:nvPr/>
        </p:nvSpPr>
        <p:spPr>
          <a:xfrm>
            <a:off x="3157538" y="3140075"/>
            <a:ext cx="4048125" cy="1368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02" name="TextBox 13">
            <a:extLst>
              <a:ext uri="{FF2B5EF4-FFF2-40B4-BE49-F238E27FC236}">
                <a16:creationId xmlns:a16="http://schemas.microsoft.com/office/drawing/2014/main" id="{496BCC04-6765-4372-B7F8-35918BEE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3338513"/>
            <a:ext cx="3514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40000"/>
              </a:lnSpc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40000"/>
              </a:lnSpc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140000"/>
              </a:lnSpc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140000"/>
              </a:lnSpc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140000"/>
              </a:lnSpc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buFontTx/>
              <a:buNone/>
            </a:pPr>
            <a:r>
              <a:rPr lang="ko-KR" altLang="en-US" sz="1200" b="1">
                <a:latin typeface="돋움" panose="020B0600000101010101" pitchFamily="50" charset="-127"/>
                <a:ea typeface="돋움" panose="020B0600000101010101" pitchFamily="50" charset="-127"/>
              </a:rPr>
              <a:t>회사를 그만두고 고등학교 자녀를 둠</a:t>
            </a:r>
            <a:r>
              <a:rPr lang="en-US" altLang="ko-KR" sz="1200" b="1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</a:p>
          <a:p>
            <a:pPr latinLnBrk="0">
              <a:lnSpc>
                <a:spcPct val="100000"/>
              </a:lnSpc>
              <a:buFontTx/>
              <a:buNone/>
            </a:pPr>
            <a:r>
              <a:rPr lang="ko-KR" altLang="en-US" sz="1200" b="1">
                <a:latin typeface="돋움" panose="020B0600000101010101" pitchFamily="50" charset="-127"/>
                <a:ea typeface="돋움" panose="020B0600000101010101" pitchFamily="50" charset="-127"/>
              </a:rPr>
              <a:t>자녀와 남편이 출근 한 동안 일을 하고 싶어하고</a:t>
            </a:r>
            <a:r>
              <a:rPr lang="en-US" altLang="ko-KR" sz="1200" b="1"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1200" b="1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endParaRPr lang="en-US" altLang="ko-KR" sz="1200" b="1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atinLnBrk="0">
              <a:lnSpc>
                <a:spcPct val="100000"/>
              </a:lnSpc>
              <a:buFontTx/>
              <a:buNone/>
            </a:pPr>
            <a:r>
              <a:rPr lang="ko-KR" altLang="en-US" sz="1200" b="1">
                <a:latin typeface="돋움" panose="020B0600000101010101" pitchFamily="50" charset="-127"/>
                <a:ea typeface="돋움" panose="020B0600000101010101" pitchFamily="50" charset="-127"/>
              </a:rPr>
              <a:t>일당을 받고 싶어함</a:t>
            </a:r>
            <a:r>
              <a:rPr lang="en-US" altLang="ko-KR" sz="1200" b="1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1200" b="1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203" name="TextBox 14">
            <a:extLst>
              <a:ext uri="{FF2B5EF4-FFF2-40B4-BE49-F238E27FC236}">
                <a16:creationId xmlns:a16="http://schemas.microsoft.com/office/drawing/2014/main" id="{77FDD4B1-5929-40CA-85D9-48C060B9D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4059238"/>
            <a:ext cx="40084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40000"/>
              </a:lnSpc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40000"/>
              </a:lnSpc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140000"/>
              </a:lnSpc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140000"/>
              </a:lnSpc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140000"/>
              </a:lnSpc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buFontTx/>
              <a:buNone/>
            </a:pPr>
            <a:r>
              <a:rPr lang="ko-KR" altLang="en-US" sz="1000" b="1">
                <a:latin typeface="돋움" panose="020B0600000101010101" pitchFamily="50" charset="-127"/>
                <a:ea typeface="돋움" panose="020B0600000101010101" pitchFamily="50" charset="-127"/>
              </a:rPr>
              <a:t>목표</a:t>
            </a:r>
            <a:r>
              <a:rPr lang="en-US" altLang="ko-KR" sz="1000" b="1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000" b="1">
                <a:latin typeface="돋움" panose="020B0600000101010101" pitchFamily="50" charset="-127"/>
                <a:ea typeface="돋움" panose="020B0600000101010101" pitchFamily="50" charset="-127"/>
              </a:rPr>
              <a:t>생활비 보태기</a:t>
            </a:r>
            <a:r>
              <a:rPr lang="en-US" altLang="ko-KR" sz="1000" b="1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b="1">
                <a:latin typeface="돋움" panose="020B0600000101010101" pitchFamily="50" charset="-127"/>
                <a:ea typeface="돋움" panose="020B0600000101010101" pitchFamily="50" charset="-127"/>
              </a:rPr>
              <a:t>용돈 벌기    성격</a:t>
            </a:r>
            <a:r>
              <a:rPr lang="en-US" altLang="ko-KR" sz="1000" b="1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000" b="1">
                <a:latin typeface="돋움" panose="020B0600000101010101" pitchFamily="50" charset="-127"/>
                <a:ea typeface="돋움" panose="020B0600000101010101" pitchFamily="50" charset="-127"/>
              </a:rPr>
              <a:t>꼼꼼함</a:t>
            </a:r>
            <a:r>
              <a:rPr lang="en-US" altLang="ko-KR" sz="1000" b="1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b="1">
                <a:latin typeface="돋움" panose="020B0600000101010101" pitchFamily="50" charset="-127"/>
                <a:ea typeface="돋움" panose="020B0600000101010101" pitchFamily="50" charset="-127"/>
              </a:rPr>
              <a:t>일 처리 속도 빠름</a:t>
            </a:r>
          </a:p>
        </p:txBody>
      </p:sp>
      <p:sp>
        <p:nvSpPr>
          <p:cNvPr id="8204" name="TextBox 15">
            <a:extLst>
              <a:ext uri="{FF2B5EF4-FFF2-40B4-BE49-F238E27FC236}">
                <a16:creationId xmlns:a16="http://schemas.microsoft.com/office/drawing/2014/main" id="{58A4C871-28D4-4633-9902-CBDA5480D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5100" y="4429125"/>
            <a:ext cx="9017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40000"/>
              </a:lnSpc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40000"/>
              </a:lnSpc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140000"/>
              </a:lnSpc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140000"/>
              </a:lnSpc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140000"/>
              </a:lnSpc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buFontTx/>
              <a:buNone/>
            </a:pPr>
            <a:r>
              <a:rPr lang="ko-KR" altLang="en-US" sz="1000" b="1">
                <a:latin typeface="돋움" panose="020B0600000101010101" pitchFamily="50" charset="-127"/>
                <a:ea typeface="돋움" panose="020B0600000101010101" pitchFamily="50" charset="-127"/>
              </a:rPr>
              <a:t>이름</a:t>
            </a:r>
            <a:r>
              <a:rPr lang="en-US" altLang="ko-KR" sz="1000" b="1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000" b="1">
                <a:latin typeface="돋움" panose="020B0600000101010101" pitchFamily="50" charset="-127"/>
                <a:ea typeface="돋움" panose="020B0600000101010101" pitchFamily="50" charset="-127"/>
              </a:rPr>
              <a:t>김유리</a:t>
            </a:r>
            <a:endParaRPr lang="en-US" altLang="ko-KR" sz="1000" b="1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atinLnBrk="0">
              <a:lnSpc>
                <a:spcPct val="100000"/>
              </a:lnSpc>
              <a:buFontTx/>
              <a:buNone/>
            </a:pPr>
            <a:r>
              <a:rPr lang="ko-KR" altLang="en-US" sz="1000" b="1">
                <a:latin typeface="돋움" panose="020B0600000101010101" pitchFamily="50" charset="-127"/>
                <a:ea typeface="돋움" panose="020B0600000101010101" pitchFamily="50" charset="-127"/>
              </a:rPr>
              <a:t>나이</a:t>
            </a:r>
            <a:r>
              <a:rPr lang="en-US" altLang="ko-KR" sz="1000" b="1">
                <a:latin typeface="돋움" panose="020B0600000101010101" pitchFamily="50" charset="-127"/>
                <a:ea typeface="돋움" panose="020B0600000101010101" pitchFamily="50" charset="-127"/>
              </a:rPr>
              <a:t>: 49</a:t>
            </a:r>
          </a:p>
          <a:p>
            <a:pPr latinLnBrk="0">
              <a:lnSpc>
                <a:spcPct val="100000"/>
              </a:lnSpc>
              <a:buFontTx/>
              <a:buNone/>
            </a:pPr>
            <a:r>
              <a:rPr lang="ko-KR" altLang="en-US" sz="1000" b="1">
                <a:latin typeface="돋움" panose="020B0600000101010101" pitchFamily="50" charset="-127"/>
                <a:ea typeface="돋움" panose="020B0600000101010101" pitchFamily="50" charset="-127"/>
              </a:rPr>
              <a:t>직업</a:t>
            </a:r>
            <a:r>
              <a:rPr lang="en-US" altLang="ko-KR" sz="1000" b="1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000" b="1">
                <a:latin typeface="돋움" panose="020B0600000101010101" pitchFamily="50" charset="-127"/>
                <a:ea typeface="돋움" panose="020B0600000101010101" pitchFamily="50" charset="-127"/>
              </a:rPr>
              <a:t>주부</a:t>
            </a:r>
          </a:p>
        </p:txBody>
      </p:sp>
      <p:pic>
        <p:nvPicPr>
          <p:cNvPr id="8205" name="그림 11" descr="사람, 남자, 실내, 셔츠이(가) 표시된 사진&#10;&#10;자동 생성된 설명">
            <a:extLst>
              <a:ext uri="{FF2B5EF4-FFF2-40B4-BE49-F238E27FC236}">
                <a16:creationId xmlns:a16="http://schemas.microsoft.com/office/drawing/2014/main" id="{FBBF4A68-5186-4874-901E-7A1819112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4892675"/>
            <a:ext cx="1144587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0CED5A-D79A-4648-B7C1-B55D42B66CA3}"/>
              </a:ext>
            </a:extLst>
          </p:cNvPr>
          <p:cNvSpPr/>
          <p:nvPr/>
        </p:nvSpPr>
        <p:spPr>
          <a:xfrm>
            <a:off x="1692275" y="4813300"/>
            <a:ext cx="4046538" cy="1368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207" name="TextBox 19">
            <a:extLst>
              <a:ext uri="{FF2B5EF4-FFF2-40B4-BE49-F238E27FC236}">
                <a16:creationId xmlns:a16="http://schemas.microsoft.com/office/drawing/2014/main" id="{C8C80836-EC22-40B1-83E0-F893FD324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6065838"/>
            <a:ext cx="9017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40000"/>
              </a:lnSpc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40000"/>
              </a:lnSpc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140000"/>
              </a:lnSpc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140000"/>
              </a:lnSpc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140000"/>
              </a:lnSpc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buFontTx/>
              <a:buNone/>
            </a:pPr>
            <a:r>
              <a:rPr lang="ko-KR" altLang="en-US" sz="1000" b="1">
                <a:latin typeface="돋움" panose="020B0600000101010101" pitchFamily="50" charset="-127"/>
                <a:ea typeface="돋움" panose="020B0600000101010101" pitchFamily="50" charset="-127"/>
              </a:rPr>
              <a:t>이름</a:t>
            </a:r>
            <a:r>
              <a:rPr lang="en-US" altLang="ko-KR" sz="1000" b="1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000" b="1">
                <a:latin typeface="돋움" panose="020B0600000101010101" pitchFamily="50" charset="-127"/>
                <a:ea typeface="돋움" panose="020B0600000101010101" pitchFamily="50" charset="-127"/>
              </a:rPr>
              <a:t>장동진</a:t>
            </a:r>
            <a:endParaRPr lang="en-US" altLang="ko-KR" sz="1000" b="1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atinLnBrk="0">
              <a:lnSpc>
                <a:spcPct val="100000"/>
              </a:lnSpc>
              <a:buFontTx/>
              <a:buNone/>
            </a:pPr>
            <a:r>
              <a:rPr lang="ko-KR" altLang="en-US" sz="1000" b="1">
                <a:latin typeface="돋움" panose="020B0600000101010101" pitchFamily="50" charset="-127"/>
                <a:ea typeface="돋움" panose="020B0600000101010101" pitchFamily="50" charset="-127"/>
              </a:rPr>
              <a:t>나이</a:t>
            </a:r>
            <a:r>
              <a:rPr lang="en-US" altLang="ko-KR" sz="1000" b="1">
                <a:latin typeface="돋움" panose="020B0600000101010101" pitchFamily="50" charset="-127"/>
                <a:ea typeface="돋움" panose="020B0600000101010101" pitchFamily="50" charset="-127"/>
              </a:rPr>
              <a:t>: 44</a:t>
            </a:r>
          </a:p>
          <a:p>
            <a:pPr latinLnBrk="0">
              <a:lnSpc>
                <a:spcPct val="100000"/>
              </a:lnSpc>
              <a:buFontTx/>
              <a:buNone/>
            </a:pPr>
            <a:r>
              <a:rPr lang="ko-KR" altLang="en-US" sz="1000" b="1">
                <a:latin typeface="돋움" panose="020B0600000101010101" pitchFamily="50" charset="-127"/>
                <a:ea typeface="돋움" panose="020B0600000101010101" pitchFamily="50" charset="-127"/>
              </a:rPr>
              <a:t>직업</a:t>
            </a:r>
            <a:r>
              <a:rPr lang="en-US" altLang="ko-KR" sz="1000" b="1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000" b="1">
                <a:latin typeface="돋움" panose="020B0600000101010101" pitchFamily="50" charset="-127"/>
                <a:ea typeface="돋움" panose="020B0600000101010101" pitchFamily="50" charset="-127"/>
              </a:rPr>
              <a:t>무직</a:t>
            </a:r>
          </a:p>
        </p:txBody>
      </p:sp>
      <p:sp>
        <p:nvSpPr>
          <p:cNvPr id="8208" name="TextBox 20">
            <a:extLst>
              <a:ext uri="{FF2B5EF4-FFF2-40B4-BE49-F238E27FC236}">
                <a16:creationId xmlns:a16="http://schemas.microsoft.com/office/drawing/2014/main" id="{210B8F2B-A597-4687-A30C-FFB872974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5049838"/>
            <a:ext cx="3613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40000"/>
              </a:lnSpc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40000"/>
              </a:lnSpc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140000"/>
              </a:lnSpc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140000"/>
              </a:lnSpc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140000"/>
              </a:lnSpc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buFontTx/>
              <a:buNone/>
            </a:pPr>
            <a:r>
              <a:rPr lang="ko-KR" altLang="en-US" sz="1200" b="1">
                <a:latin typeface="돋움" panose="020B0600000101010101" pitchFamily="50" charset="-127"/>
                <a:ea typeface="돋움" panose="020B0600000101010101" pitchFamily="50" charset="-127"/>
              </a:rPr>
              <a:t>중국에 가족들이 있음</a:t>
            </a:r>
            <a:r>
              <a:rPr lang="en-US" altLang="ko-KR" sz="1200" b="1"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ko-KR" altLang="en-US" sz="1200" b="1">
                <a:latin typeface="돋움" panose="020B0600000101010101" pitchFamily="50" charset="-127"/>
                <a:ea typeface="돋움" panose="020B0600000101010101" pitchFamily="50" charset="-127"/>
              </a:rPr>
              <a:t>자신의 생계 및 중국에 있는</a:t>
            </a:r>
            <a:endParaRPr lang="en-US" altLang="ko-KR" sz="1200" b="1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latinLnBrk="0">
              <a:lnSpc>
                <a:spcPct val="100000"/>
              </a:lnSpc>
              <a:buFontTx/>
              <a:buNone/>
            </a:pPr>
            <a:r>
              <a:rPr lang="ko-KR" altLang="en-US" sz="1200" b="1">
                <a:latin typeface="돋움" panose="020B0600000101010101" pitchFamily="50" charset="-127"/>
                <a:ea typeface="돋움" panose="020B0600000101010101" pitchFamily="50" charset="-127"/>
              </a:rPr>
              <a:t>가족들에게 생활비를 보내기 위해 한국으로 옴</a:t>
            </a:r>
            <a:r>
              <a:rPr lang="en-US" altLang="ko-KR" sz="1200" b="1"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lang="ko-KR" altLang="en-US" sz="1200" b="1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209" name="TextBox 21">
            <a:extLst>
              <a:ext uri="{FF2B5EF4-FFF2-40B4-BE49-F238E27FC236}">
                <a16:creationId xmlns:a16="http://schemas.microsoft.com/office/drawing/2014/main" id="{1C3A65C9-DF3D-4500-ADC7-A7FE65459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5729288"/>
            <a:ext cx="36115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40000"/>
              </a:lnSpc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40000"/>
              </a:lnSpc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140000"/>
              </a:lnSpc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140000"/>
              </a:lnSpc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140000"/>
              </a:lnSpc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buFontTx/>
              <a:buNone/>
            </a:pPr>
            <a:r>
              <a:rPr lang="ko-KR" altLang="en-US" sz="1000" b="1">
                <a:latin typeface="돋움" panose="020B0600000101010101" pitchFamily="50" charset="-127"/>
                <a:ea typeface="돋움" panose="020B0600000101010101" pitchFamily="50" charset="-127"/>
              </a:rPr>
              <a:t>목표</a:t>
            </a:r>
            <a:r>
              <a:rPr lang="en-US" altLang="ko-KR" sz="1000" b="1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000" b="1">
                <a:latin typeface="돋움" panose="020B0600000101010101" pitchFamily="50" charset="-127"/>
                <a:ea typeface="돋움" panose="020B0600000101010101" pitchFamily="50" charset="-127"/>
              </a:rPr>
              <a:t>가족에게 생활비 지원</a:t>
            </a:r>
            <a:r>
              <a:rPr lang="en-US" altLang="ko-KR" sz="1000" b="1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b="1">
                <a:latin typeface="돋움" panose="020B0600000101010101" pitchFamily="50" charset="-127"/>
                <a:ea typeface="돋움" panose="020B0600000101010101" pitchFamily="50" charset="-127"/>
              </a:rPr>
              <a:t>돈 벌기    성격</a:t>
            </a:r>
            <a:r>
              <a:rPr lang="en-US" altLang="ko-KR" sz="1000" b="1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000" b="1">
                <a:latin typeface="돋움" panose="020B0600000101010101" pitchFamily="50" charset="-127"/>
                <a:ea typeface="돋움" panose="020B0600000101010101" pitchFamily="50" charset="-127"/>
              </a:rPr>
              <a:t>조용함</a:t>
            </a:r>
            <a:r>
              <a:rPr lang="en-US" altLang="ko-KR" sz="1000" b="1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000" b="1">
                <a:latin typeface="돋움" panose="020B0600000101010101" pitchFamily="50" charset="-127"/>
                <a:ea typeface="돋움" panose="020B0600000101010101" pitchFamily="50" charset="-127"/>
              </a:rPr>
              <a:t>꾸준함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06C20F2-7AAF-4328-91FE-5E10441D8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개발할 앱의 요구사항 분석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39CC582-2B50-402F-A7C5-AE824FD74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11430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-윤고딕130" pitchFamily="18" charset="-127"/>
              <a:buChar char="•"/>
            </a:pPr>
            <a:r>
              <a:rPr lang="ko-KR" altLang="en-US"/>
              <a:t>요구사항 </a:t>
            </a:r>
            <a:r>
              <a:rPr lang="en-US" altLang="ko-KR"/>
              <a:t>: </a:t>
            </a:r>
            <a:r>
              <a:rPr lang="ko-KR" altLang="en-US"/>
              <a:t>누구나 사용하기 편리하고 간단함</a:t>
            </a:r>
            <a:r>
              <a:rPr lang="en-US" altLang="ko-KR"/>
              <a:t>. </a:t>
            </a:r>
            <a:r>
              <a:rPr lang="ko-KR" altLang="en-US"/>
              <a:t>정확한 급여 이체</a:t>
            </a:r>
            <a:r>
              <a:rPr lang="en-US" altLang="ko-KR"/>
              <a:t>, </a:t>
            </a:r>
            <a:r>
              <a:rPr lang="ko-KR" altLang="en-US"/>
              <a:t>개인정보 보호를 요구할 것입니다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937ABFC-E342-407C-B757-8BB107833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개발할 앱의 목표 설정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D18C3E1-7AE0-48B4-AD8F-E7D4FB228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229600" cy="17907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dirty="0"/>
              <a:t>개발할 앱의 목표 </a:t>
            </a:r>
            <a:r>
              <a:rPr lang="en-US" altLang="ko-KR" dirty="0"/>
              <a:t>: </a:t>
            </a:r>
            <a:r>
              <a:rPr lang="ko-KR" altLang="en-US" dirty="0"/>
              <a:t>한국어를 잘 모르는 외국인</a:t>
            </a:r>
            <a:r>
              <a:rPr lang="en-US" altLang="ko-KR" dirty="0"/>
              <a:t>, </a:t>
            </a:r>
            <a:r>
              <a:rPr lang="ko-KR" altLang="en-US" dirty="0"/>
              <a:t>동포들도 단번에 이해할 수 있도록 구성할 것이고</a:t>
            </a:r>
            <a:r>
              <a:rPr lang="en-US" altLang="ko-KR" dirty="0"/>
              <a:t>, </a:t>
            </a:r>
            <a:r>
              <a:rPr lang="ko-KR" altLang="en-US" dirty="0"/>
              <a:t>누구든지 편리하게 사용할 수 있게 개발하는 것이 목표입니다</a:t>
            </a:r>
            <a:r>
              <a:rPr lang="en-US" altLang="ko-KR" dirty="0"/>
              <a:t>.</a:t>
            </a:r>
          </a:p>
          <a:p>
            <a:pPr eaLnBrk="1" hangingPunct="1"/>
            <a:endParaRPr lang="ko-KR" altLang="en-US" dirty="0"/>
          </a:p>
          <a:p>
            <a:pPr eaLnBrk="1" hangingPunct="1"/>
            <a:endParaRPr lang="en-US" altLang="ko-KR" dirty="0"/>
          </a:p>
          <a:p>
            <a:pPr eaLnBrk="1" hangingPunct="1"/>
            <a:endParaRPr lang="ko-KR" altLang="en-US" dirty="0"/>
          </a:p>
          <a:p>
            <a:pPr eaLnBrk="1" hangingPunct="1"/>
            <a:endParaRPr lang="en-US" altLang="ko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1115616" y="2276872"/>
            <a:ext cx="7119193" cy="17145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br>
              <a:rPr lang="en-US" altLang="ko-KR" sz="40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40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경쟁사 분석 및 벤치마킹</a:t>
            </a:r>
            <a:endParaRPr lang="ko-KR" altLang="en-US" sz="3600" spc="-150" dirty="0">
              <a:solidFill>
                <a:schemeClr val="tx1">
                  <a:lumMod val="50000"/>
                  <a:lumOff val="50000"/>
                </a:scheme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8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>
            <a:extLst>
              <a:ext uri="{FF2B5EF4-FFF2-40B4-BE49-F238E27FC236}">
                <a16:creationId xmlns:a16="http://schemas.microsoft.com/office/drawing/2014/main" id="{84C78AF1-04A4-4C31-9736-E64FD961C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경쟁사 분석 및 벤치마킹</a:t>
            </a:r>
          </a:p>
        </p:txBody>
      </p:sp>
      <p:pic>
        <p:nvPicPr>
          <p:cNvPr id="4099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D1F10D0-BADA-4783-8EB4-C5A6AB959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268413"/>
            <a:ext cx="1590675" cy="230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C06533-A6BB-42BD-B33C-055B477D7ED6}"/>
              </a:ext>
            </a:extLst>
          </p:cNvPr>
          <p:cNvSpPr txBox="1"/>
          <p:nvPr/>
        </p:nvSpPr>
        <p:spPr>
          <a:xfrm>
            <a:off x="2286000" y="3860800"/>
            <a:ext cx="3706464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가다</a:t>
            </a:r>
            <a:endParaRPr lang="en-US" altLang="ko-Kore-KR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ü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가입된 회원 정보 확인 가능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맞춤 일자리를 설정하여 지원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ü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자신이 근무했던 이력을 확인 가능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ü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지역별로 근무할 곳을 찾을 수 있음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ü"/>
              <a:defRPr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4734AD-7ED4-4BC5-9CA3-783B22F0B889}"/>
              </a:ext>
            </a:extLst>
          </p:cNvPr>
          <p:cNvSpPr txBox="1"/>
          <p:nvPr/>
        </p:nvSpPr>
        <p:spPr>
          <a:xfrm>
            <a:off x="2268538" y="1268413"/>
            <a:ext cx="6426200" cy="1985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일땅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ore-KR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ü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지역별로 오늘의 구인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우대 구인을 확인할 수 있음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ü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자신이 원하는 업종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제목을 검색할 수 있음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ü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지원을 할 때 업무 내용이 어떠한 것인지 자세한 설명이 있음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ü"/>
              <a:defRPr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필요없이 원하는 일자리에 간단한 개인정보를 입력하면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일자리에서 직접 연락이 옴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itchFamily="2" charset="2"/>
              <a:buChar char="ü"/>
              <a:defRPr/>
            </a:pP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D1DC83B-7101-4F17-B640-B70B8ADF7D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3959637"/>
            <a:ext cx="1590675" cy="23002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>
            <a:extLst>
              <a:ext uri="{FF2B5EF4-FFF2-40B4-BE49-F238E27FC236}">
                <a16:creationId xmlns:a16="http://schemas.microsoft.com/office/drawing/2014/main" id="{7B9495AA-3C99-4689-BCC9-BF843C4C9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트렌드 조사</a:t>
            </a:r>
          </a:p>
        </p:txBody>
      </p:sp>
      <p:pic>
        <p:nvPicPr>
          <p:cNvPr id="5125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4574B48-7575-43D6-B5CE-9E08595C2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8" y="2828925"/>
            <a:ext cx="1751012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6CA862B-7657-4240-9F0F-FF86E365D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800225"/>
            <a:ext cx="84931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Box 10">
            <a:extLst>
              <a:ext uri="{FF2B5EF4-FFF2-40B4-BE49-F238E27FC236}">
                <a16:creationId xmlns:a16="http://schemas.microsoft.com/office/drawing/2014/main" id="{D8ECAF6B-A767-4B06-8792-2E3665E13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863" y="1387475"/>
            <a:ext cx="9701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8" name="TextBox 13">
            <a:extLst>
              <a:ext uri="{FF2B5EF4-FFF2-40B4-BE49-F238E27FC236}">
                <a16:creationId xmlns:a16="http://schemas.microsoft.com/office/drawing/2014/main" id="{DBABEEA9-506F-4267-8B67-6E5F4D850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1387475"/>
            <a:ext cx="969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일땅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9" name="TextBox 12">
            <a:extLst>
              <a:ext uri="{FF2B5EF4-FFF2-40B4-BE49-F238E27FC236}">
                <a16:creationId xmlns:a16="http://schemas.microsoft.com/office/drawing/2014/main" id="{0AB7F101-F709-48D0-8E01-311375569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450" y="2220913"/>
            <a:ext cx="4654550" cy="349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앱들이 어떠한 목적으로 개발된 앱인지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 수 있게 아이콘이 디자인 되어있고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구성도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어떠한 메뉴인지 알기 쉽게 구성되어 있습니다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애니메이션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색감이 심플하게 되어있어 깔끔합니다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3D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요소를 조금 추가하여 조금 딱딱한 인터페이스를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부드럽게 변경했으면 좋겠고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앱들은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모두 </a:t>
            </a:r>
            <a:r>
              <a:rPr lang="ko-KR" altLang="en-US" sz="1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다크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모드를 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설정할 수 있는 기능이 없는데 휴대폰</a:t>
            </a: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설정에 맞추어 </a:t>
            </a:r>
            <a:r>
              <a:rPr lang="ko-KR" altLang="en-US" sz="1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다크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모드 기능이 있었으면 좋겠습니다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마지막으로 색감을 소프트 </a:t>
            </a:r>
            <a:r>
              <a:rPr lang="ko-KR" altLang="en-US" sz="1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그라데이션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파스텔 톤으로 변경하여 내용에 좀 더 집중할 수 있게 하면 좋겠습니다</a:t>
            </a:r>
            <a:r>
              <a:rPr lang="en-US" altLang="ko-KR" sz="1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4F9B7A6-2279-4FA0-BD1B-9543B3AF7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6" y="1810147"/>
            <a:ext cx="849312" cy="841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8E600A-3552-4C68-9EF9-CFE6C0EA2D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6" y="2828925"/>
            <a:ext cx="1751012" cy="3787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19195</TotalTime>
  <Words>1743</Words>
  <Application>Microsoft Office PowerPoint</Application>
  <PresentationFormat>화면 슬라이드 쇼(4:3)</PresentationFormat>
  <Paragraphs>232</Paragraphs>
  <Slides>26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굴림</vt:lpstr>
      <vt:lpstr>나눔고딕</vt:lpstr>
      <vt:lpstr>돋움</vt:lpstr>
      <vt:lpstr>맑은 고딕</vt:lpstr>
      <vt:lpstr>-윤고딕130</vt:lpstr>
      <vt:lpstr>-윤고딕320</vt:lpstr>
      <vt:lpstr>Arial</vt:lpstr>
      <vt:lpstr>Wingdings</vt:lpstr>
      <vt:lpstr>Office 테마</vt:lpstr>
      <vt:lpstr> 모바일 앱 제작 기획안</vt:lpstr>
      <vt:lpstr>개발할 앱 정의 </vt:lpstr>
      <vt:lpstr>개발할 앱의 주타겟 </vt:lpstr>
      <vt:lpstr>사용자 시나리오</vt:lpstr>
      <vt:lpstr>개발할 앱의 요구사항 분석</vt:lpstr>
      <vt:lpstr>개발할 앱의 목표 설정 </vt:lpstr>
      <vt:lpstr> 경쟁사 분석 및 벤치마킹</vt:lpstr>
      <vt:lpstr>경쟁사 분석 및 벤치마킹</vt:lpstr>
      <vt:lpstr>UI 트렌드 조사</vt:lpstr>
      <vt:lpstr>벤치마킹_Easy Navigation &amp; Menu Naming</vt:lpstr>
      <vt:lpstr>벤치마킹_User Interface</vt:lpstr>
      <vt:lpstr>벤치마킹_Visual &amp; Design</vt:lpstr>
      <vt:lpstr>벤치마킹_Contents &amp; Service</vt:lpstr>
      <vt:lpstr>전략수립</vt:lpstr>
      <vt:lpstr> 정보구조설계</vt:lpstr>
      <vt:lpstr>개발할 앱의 컨텐츠 조사</vt:lpstr>
      <vt:lpstr>개발할 앱의 정보 구조 기능 정의서</vt:lpstr>
      <vt:lpstr>개발할 앱 메뉴 트리 </vt:lpstr>
      <vt:lpstr>개발할 앱의 내비게이션 </vt:lpstr>
      <vt:lpstr> 스토리 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Dimode Design Guide Version 0.1</dc:title>
  <dc:creator>Eilab_park</dc:creator>
  <cp:lastModifiedBy>장우혁</cp:lastModifiedBy>
  <cp:revision>1734</cp:revision>
  <dcterms:created xsi:type="dcterms:W3CDTF">2010-12-23T01:07:45Z</dcterms:created>
  <dcterms:modified xsi:type="dcterms:W3CDTF">2021-12-05T08:25:59Z</dcterms:modified>
</cp:coreProperties>
</file>