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70" r:id="rId5"/>
    <p:sldId id="285" r:id="rId6"/>
    <p:sldId id="271" r:id="rId7"/>
    <p:sldId id="269" r:id="rId8"/>
    <p:sldId id="280" r:id="rId9"/>
    <p:sldId id="272" r:id="rId10"/>
    <p:sldId id="292" r:id="rId11"/>
    <p:sldId id="274" r:id="rId12"/>
    <p:sldId id="281" r:id="rId13"/>
    <p:sldId id="284" r:id="rId14"/>
    <p:sldId id="286" r:id="rId15"/>
    <p:sldId id="282" r:id="rId16"/>
    <p:sldId id="287" r:id="rId17"/>
    <p:sldId id="288" r:id="rId18"/>
    <p:sldId id="290" r:id="rId19"/>
    <p:sldId id="291" r:id="rId20"/>
    <p:sldId id="283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767171"/>
    <a:srgbClr val="737A87"/>
    <a:srgbClr val="EDEFF3"/>
    <a:srgbClr val="34D1D8"/>
    <a:srgbClr val="78808D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prstClr val="white"/>
                </a:solidFill>
              </a:rPr>
              <a:t>영화 추천 딥러닝 모델</a:t>
            </a:r>
            <a:endParaRPr lang="en-US" altLang="ko-KR" sz="48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 err="1">
                <a:solidFill>
                  <a:prstClr val="white"/>
                </a:solidFill>
              </a:rPr>
              <a:t>딥워킹</a:t>
            </a: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87547" y="4768944"/>
            <a:ext cx="4338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solidFill>
                  <a:srgbClr val="78808D"/>
                </a:solidFill>
              </a:rPr>
              <a:t>유영운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r>
              <a:rPr lang="ko-KR" altLang="en-US" sz="1400" kern="0" dirty="0">
                <a:ln w="15875">
                  <a:noFill/>
                </a:ln>
                <a:solidFill>
                  <a:srgbClr val="737A87"/>
                </a:solidFill>
                <a:ea typeface="Tmon몬소리 Black" panose="02000A03000000000000" pitchFamily="2" charset="-127"/>
              </a:rPr>
              <a:t>〮 장우혁 〮 유성진 〮 </a:t>
            </a:r>
            <a:r>
              <a:rPr lang="ko-KR" altLang="en-US" sz="1400" kern="0" dirty="0" err="1">
                <a:ln w="15875">
                  <a:noFill/>
                </a:ln>
                <a:solidFill>
                  <a:srgbClr val="737A87"/>
                </a:solidFill>
                <a:ea typeface="Tmon몬소리 Black" panose="02000A03000000000000" pitchFamily="2" charset="-127"/>
              </a:rPr>
              <a:t>신동재</a:t>
            </a:r>
            <a:r>
              <a:rPr lang="ko-KR" altLang="en-US" sz="1400" kern="0" dirty="0">
                <a:ln w="15875">
                  <a:noFill/>
                </a:ln>
                <a:solidFill>
                  <a:srgbClr val="737A87"/>
                </a:solidFill>
                <a:ea typeface="Tmon몬소리 Black" panose="02000A03000000000000" pitchFamily="2" charset="-127"/>
              </a:rPr>
              <a:t> 〮 이정은 〮 김지민</a:t>
            </a:r>
            <a:endParaRPr lang="ko-KR" altLang="en-US" sz="1400" dirty="0">
              <a:solidFill>
                <a:srgbClr val="737A87"/>
              </a:solidFill>
            </a:endParaRPr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66A6ED49-B882-AF17-844A-DCA0E46894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0" t="25227"/>
          <a:stretch/>
        </p:blipFill>
        <p:spPr>
          <a:xfrm>
            <a:off x="349924" y="2817799"/>
            <a:ext cx="5746076" cy="40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데이터 수집 및 </a:t>
            </a:r>
            <a:r>
              <a:rPr lang="ko-KR" altLang="en-US" sz="3600" b="1" kern="0" dirty="0" err="1">
                <a:solidFill>
                  <a:schemeClr val="bg1"/>
                </a:solidFill>
              </a:rPr>
              <a:t>전처리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44323-FEA1-18D5-C7BF-D1A06D0B6DD1}"/>
              </a:ext>
            </a:extLst>
          </p:cNvPr>
          <p:cNvSpPr txBox="1"/>
          <p:nvPr/>
        </p:nvSpPr>
        <p:spPr>
          <a:xfrm>
            <a:off x="8893392" y="648532"/>
            <a:ext cx="34702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영화 데이터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en-US" altLang="ko-KR" sz="1500" b="0" dirty="0">
                <a:solidFill>
                  <a:schemeClr val="bg1"/>
                </a:solidFill>
                <a:effectLst/>
                <a:latin typeface="+mj-lt"/>
              </a:rPr>
              <a:t>movies_metadata.csv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DE962-DE04-F1E3-BD13-8D933D3CAF4A}"/>
              </a:ext>
            </a:extLst>
          </p:cNvPr>
          <p:cNvSpPr txBox="1"/>
          <p:nvPr/>
        </p:nvSpPr>
        <p:spPr>
          <a:xfrm>
            <a:off x="508810" y="1410926"/>
            <a:ext cx="11491966" cy="289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각 장르를 독립적인 카테고리로 간주하고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, one-hot encoding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수행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df_genres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['genres'].apply(lambda x: ['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genre_'+d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['name'] for d in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ast.literal_eval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(x)])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df.join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pd.get_dummies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df_genres.apply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pd.Series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).stack()).sum(level=0))</a:t>
            </a:r>
          </a:p>
          <a:p>
            <a:pPr>
              <a:lnSpc>
                <a:spcPct val="200000"/>
              </a:lnSpc>
            </a:pP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장르 칼럼 선택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genres_columns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df.columns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df.columns.str.contains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('genre_')]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df.info()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F3301-232F-798D-88AA-950CC2B0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39" y="2966644"/>
            <a:ext cx="4708969" cy="37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4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6016" y="0"/>
            <a:ext cx="12192003" cy="6883774"/>
            <a:chOff x="-3" y="0"/>
            <a:chExt cx="12192003" cy="6883774"/>
          </a:xfrm>
        </p:grpSpPr>
        <p:sp>
          <p:nvSpPr>
            <p:cNvPr id="6" name="직사각형 5"/>
            <p:cNvSpPr/>
            <p:nvPr/>
          </p:nvSpPr>
          <p:spPr>
            <a:xfrm>
              <a:off x="-3" y="0"/>
              <a:ext cx="12192003" cy="6883774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57645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300" b="1" dirty="0">
                <a:solidFill>
                  <a:srgbClr val="666666"/>
                </a:solidFill>
                <a:effectLst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피처 엔지니어링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0F63D-4226-454E-587E-996A2BB649D9}"/>
              </a:ext>
            </a:extLst>
          </p:cNvPr>
          <p:cNvSpPr txBox="1"/>
          <p:nvPr/>
        </p:nvSpPr>
        <p:spPr>
          <a:xfrm>
            <a:off x="6725653" y="3173035"/>
            <a:ext cx="5897301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  <a:effectLst/>
              </a:rPr>
              <a:t>- TF-IDF </a:t>
            </a:r>
            <a:r>
              <a:rPr lang="ko-KR" altLang="en-US" sz="1200" dirty="0">
                <a:solidFill>
                  <a:srgbClr val="666666"/>
                </a:solidFill>
                <a:effectLst/>
              </a:rPr>
              <a:t>벡터화 </a:t>
            </a:r>
            <a:r>
              <a:rPr lang="en-US" altLang="ko-KR" sz="1200" dirty="0">
                <a:solidFill>
                  <a:srgbClr val="666666"/>
                </a:solidFill>
                <a:effectLst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Avenir"/>
              </a:rPr>
              <a:t>단어의 빈도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Avenir"/>
              </a:rPr>
              <a:t>(Term Frequency)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Avenir"/>
              </a:rPr>
              <a:t>와 역 문서 빈도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Avenir"/>
              </a:rPr>
              <a:t>(Inverse Document Frequency)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Avenir"/>
              </a:rPr>
              <a:t>를 </a:t>
            </a:r>
            <a:endParaRPr lang="en-US" altLang="ko-KR" sz="1200" b="0" i="0" dirty="0">
              <a:solidFill>
                <a:srgbClr val="666666"/>
              </a:solidFill>
              <a:effectLst/>
              <a:latin typeface="Avenir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Avenir"/>
              </a:rPr>
              <a:t>토대로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Avenir"/>
              </a:rPr>
              <a:t>,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Avenir"/>
              </a:rPr>
              <a:t> 특정 문서 내에 어떤 단어가 얼마나 중요한 지를 나타내는 통계적 수치</a:t>
            </a:r>
            <a:endParaRPr lang="en-US" altLang="ko-KR" sz="1200" b="1" dirty="0">
              <a:solidFill>
                <a:srgbClr val="666666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10227-C814-9288-C14C-17FA070D0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51" y="4330527"/>
            <a:ext cx="4316937" cy="235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06155F-9708-A084-25A5-D4DF0968630B}"/>
              </a:ext>
            </a:extLst>
          </p:cNvPr>
          <p:cNvSpPr txBox="1"/>
          <p:nvPr/>
        </p:nvSpPr>
        <p:spPr>
          <a:xfrm>
            <a:off x="508810" y="1410926"/>
            <a:ext cx="11491966" cy="12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</a:rPr>
              <a:t>- </a:t>
            </a:r>
            <a:r>
              <a:rPr lang="ko-KR" altLang="en-US" sz="1400" b="1" dirty="0" err="1">
                <a:solidFill>
                  <a:srgbClr val="666666"/>
                </a:solidFill>
              </a:rPr>
              <a:t>결측치</a:t>
            </a:r>
            <a:r>
              <a:rPr lang="ko-KR" altLang="en-US" sz="1400" b="1" dirty="0">
                <a:solidFill>
                  <a:srgbClr val="666666"/>
                </a:solidFill>
              </a:rPr>
              <a:t> 제거 </a:t>
            </a:r>
            <a:endParaRPr lang="en-US" altLang="ko-KR" sz="1400" b="1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b="0" dirty="0">
                <a:solidFill>
                  <a:srgbClr val="737A87"/>
                </a:solidFill>
                <a:effectLst/>
              </a:rPr>
              <a:t># overview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에서 </a:t>
            </a:r>
            <a:r>
              <a:rPr lang="en-US" altLang="ko-KR" sz="1200" b="0" dirty="0">
                <a:solidFill>
                  <a:srgbClr val="737A87"/>
                </a:solidFill>
                <a:effectLst/>
              </a:rPr>
              <a:t>Null 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값을 가진 경우에는 값 제거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df.dropna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(subset=['overview'])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CD99C-FFFB-9016-E544-03ACF2D5371B}"/>
              </a:ext>
            </a:extLst>
          </p:cNvPr>
          <p:cNvSpPr txBox="1"/>
          <p:nvPr/>
        </p:nvSpPr>
        <p:spPr>
          <a:xfrm>
            <a:off x="441985" y="3223735"/>
            <a:ext cx="536986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# </a:t>
            </a:r>
            <a:r>
              <a:rPr lang="en-US" altLang="ko-KR" sz="1400" b="1" dirty="0" err="1">
                <a:solidFill>
                  <a:srgbClr val="666666"/>
                </a:solidFill>
                <a:effectLst/>
              </a:rPr>
              <a:t>release_date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를 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datetime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형식으로 변</a:t>
            </a:r>
            <a:r>
              <a:rPr lang="ko-KR" altLang="en-US" sz="1400" b="1" dirty="0">
                <a:solidFill>
                  <a:srgbClr val="666666"/>
                </a:solidFill>
              </a:rPr>
              <a:t>환</a:t>
            </a:r>
            <a:endParaRPr lang="ko-KR" altLang="en-US" sz="1400" b="1" dirty="0">
              <a:solidFill>
                <a:srgbClr val="666666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release_date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']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pd.to_datetime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release_date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'], errors='coerce')</a:t>
            </a:r>
          </a:p>
          <a:p>
            <a:pPr>
              <a:lnSpc>
                <a:spcPct val="200000"/>
              </a:lnSpc>
            </a:pPr>
            <a:br>
              <a:rPr lang="en-US" altLang="ko-KR" sz="1300" b="0" dirty="0">
                <a:solidFill>
                  <a:srgbClr val="666666"/>
                </a:solidFill>
                <a:effectLst/>
              </a:rPr>
            </a:br>
            <a:r>
              <a:rPr lang="en-US" altLang="ko-KR" sz="1400" b="1" dirty="0">
                <a:solidFill>
                  <a:srgbClr val="666666"/>
                </a:solidFill>
                <a:effectLst/>
              </a:rPr>
              <a:t># 2000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년대 이상의 영화만 선택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recent_movies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release_date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'].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dt.year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&gt;= 2000].head(200)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E3DEE-D8EB-8EA6-9000-D8F22D9C2B14}"/>
              </a:ext>
            </a:extLst>
          </p:cNvPr>
          <p:cNvSpPr txBox="1"/>
          <p:nvPr/>
        </p:nvSpPr>
        <p:spPr>
          <a:xfrm>
            <a:off x="6725653" y="1410926"/>
            <a:ext cx="4230774" cy="165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TF-IDF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벡터화</a:t>
            </a:r>
            <a:endParaRPr lang="en-US" altLang="ko-KR" sz="1400" b="1" dirty="0">
              <a:solidFill>
                <a:srgbClr val="666666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transformer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TfidfVectorizer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transformer.fit_transform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['overview'])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tfidf_matrix.shape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  <a:endParaRPr lang="en-US" altLang="ko-KR" sz="1300" b="1" dirty="0">
              <a:solidFill>
                <a:srgbClr val="737A87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783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코사인 유사도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65C60-8BC5-6D32-DF4B-54795CBA5863}"/>
              </a:ext>
            </a:extLst>
          </p:cNvPr>
          <p:cNvSpPr txBox="1"/>
          <p:nvPr/>
        </p:nvSpPr>
        <p:spPr>
          <a:xfrm>
            <a:off x="466732" y="3945790"/>
            <a:ext cx="5695950" cy="20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300" b="0" dirty="0">
                <a:solidFill>
                  <a:srgbClr val="666666"/>
                </a:solidFill>
                <a:effectLst/>
              </a:rPr>
              <a:t>두 벡터 </a:t>
            </a:r>
            <a:r>
              <a:rPr lang="en-US" altLang="ko-KR" sz="1300" dirty="0">
                <a:solidFill>
                  <a:srgbClr val="666666"/>
                </a:solidFill>
              </a:rPr>
              <a:t>A, B</a:t>
            </a:r>
            <a:r>
              <a:rPr lang="ko-KR" altLang="en-US" sz="1300" dirty="0">
                <a:solidFill>
                  <a:srgbClr val="666666"/>
                </a:solidFill>
              </a:rPr>
              <a:t>에 대해 코사인 유사도를 식으로 표현하면 위와 같음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300" b="0" dirty="0">
                <a:solidFill>
                  <a:srgbClr val="666666"/>
                </a:solidFill>
                <a:effectLst/>
              </a:rPr>
              <a:t>분자에 </a:t>
            </a:r>
            <a:r>
              <a:rPr lang="en-US" altLang="ko-KR" sz="1300" dirty="0">
                <a:solidFill>
                  <a:srgbClr val="666666"/>
                </a:solidFill>
              </a:rPr>
              <a:t>A</a:t>
            </a:r>
            <a:r>
              <a:rPr lang="ko-KR" altLang="en-US" sz="1300" dirty="0">
                <a:solidFill>
                  <a:srgbClr val="666666"/>
                </a:solidFill>
              </a:rPr>
              <a:t>와 </a:t>
            </a:r>
            <a:r>
              <a:rPr lang="en-US" altLang="ko-KR" sz="1300" dirty="0">
                <a:solidFill>
                  <a:srgbClr val="666666"/>
                </a:solidFill>
              </a:rPr>
              <a:t>B</a:t>
            </a:r>
            <a:r>
              <a:rPr lang="ko-KR" altLang="en-US" sz="1300" dirty="0">
                <a:solidFill>
                  <a:srgbClr val="666666"/>
                </a:solidFill>
              </a:rPr>
              <a:t>의 각 원소별로 곱해주고</a:t>
            </a:r>
            <a:r>
              <a:rPr lang="en-US" altLang="ko-KR" sz="1300" dirty="0">
                <a:solidFill>
                  <a:srgbClr val="666666"/>
                </a:solidFill>
              </a:rPr>
              <a:t>, </a:t>
            </a:r>
            <a:r>
              <a:rPr lang="ko-KR" altLang="en-US" sz="1300" dirty="0">
                <a:solidFill>
                  <a:srgbClr val="666666"/>
                </a:solidFill>
              </a:rPr>
              <a:t>분모는 원소를 제곱해서 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  </a:t>
            </a:r>
            <a:r>
              <a:rPr lang="ko-KR" altLang="en-US" sz="1300" dirty="0">
                <a:solidFill>
                  <a:srgbClr val="666666"/>
                </a:solidFill>
              </a:rPr>
              <a:t>루트 씌우고 각각 </a:t>
            </a:r>
            <a:r>
              <a:rPr lang="ko-KR" altLang="en-US" sz="1300" dirty="0" err="1">
                <a:solidFill>
                  <a:srgbClr val="666666"/>
                </a:solidFill>
              </a:rPr>
              <a:t>곱해줌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- TF-IDF</a:t>
            </a:r>
            <a:r>
              <a:rPr lang="ko-KR" altLang="en-US" sz="1300" dirty="0">
                <a:solidFill>
                  <a:srgbClr val="666666"/>
                </a:solidFill>
              </a:rPr>
              <a:t>를 통해서 문서의 유사도를 구하는 경우엔 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   </a:t>
            </a:r>
            <a:r>
              <a:rPr lang="ko-KR" altLang="en-US" sz="1300" dirty="0">
                <a:solidFill>
                  <a:srgbClr val="666666"/>
                </a:solidFill>
              </a:rPr>
              <a:t>각각의 특징이 벡터 </a:t>
            </a:r>
            <a:r>
              <a:rPr lang="en-US" altLang="ko-KR" sz="1300" dirty="0">
                <a:solidFill>
                  <a:srgbClr val="666666"/>
                </a:solidFill>
              </a:rPr>
              <a:t>A, B</a:t>
            </a:r>
            <a:r>
              <a:rPr lang="ko-KR" altLang="en-US" sz="1300" dirty="0">
                <a:solidFill>
                  <a:srgbClr val="666666"/>
                </a:solidFill>
              </a:rPr>
              <a:t>가 됨</a:t>
            </a:r>
            <a:endParaRPr lang="en-US" altLang="ko-KR" sz="1300" b="0" dirty="0">
              <a:solidFill>
                <a:srgbClr val="666666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2E014-870E-E4D4-A102-3730A896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646684"/>
            <a:ext cx="56959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6503E-2C57-55D9-703C-74EEBAB0DB0D}"/>
              </a:ext>
            </a:extLst>
          </p:cNvPr>
          <p:cNvSpPr txBox="1"/>
          <p:nvPr/>
        </p:nvSpPr>
        <p:spPr>
          <a:xfrm>
            <a:off x="466732" y="1525732"/>
            <a:ext cx="5629268" cy="12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b="1" dirty="0">
                <a:solidFill>
                  <a:srgbClr val="666666"/>
                </a:solidFill>
              </a:rPr>
              <a:t>- </a:t>
            </a:r>
            <a:r>
              <a:rPr lang="ko-KR" altLang="en-US" sz="1300" b="1" dirty="0">
                <a:solidFill>
                  <a:srgbClr val="666666"/>
                </a:solidFill>
              </a:rPr>
              <a:t>코사인 유사도란 </a:t>
            </a:r>
            <a:r>
              <a:rPr lang="en-US" altLang="ko-KR" sz="1300" b="1" dirty="0">
                <a:solidFill>
                  <a:srgbClr val="666666"/>
                </a:solidFill>
              </a:rPr>
              <a:t>? </a:t>
            </a: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srgbClr val="666666"/>
                </a:solidFill>
              </a:rPr>
              <a:t>두 벡터 간 코사인 각도를 이용하여 두 벡터의 유사도를 의미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-1 </a:t>
            </a:r>
            <a:r>
              <a:rPr lang="ko-KR" altLang="en-US" sz="1300" dirty="0">
                <a:solidFill>
                  <a:srgbClr val="666666"/>
                </a:solidFill>
              </a:rPr>
              <a:t>이상 </a:t>
            </a:r>
            <a:r>
              <a:rPr lang="en-US" altLang="ko-KR" sz="1300" dirty="0">
                <a:solidFill>
                  <a:srgbClr val="666666"/>
                </a:solidFill>
              </a:rPr>
              <a:t>1 </a:t>
            </a:r>
            <a:r>
              <a:rPr lang="ko-KR" altLang="en-US" sz="1300" dirty="0">
                <a:solidFill>
                  <a:srgbClr val="666666"/>
                </a:solidFill>
              </a:rPr>
              <a:t>이하의 값을 가지며 값이 </a:t>
            </a:r>
            <a:r>
              <a:rPr lang="en-US" altLang="ko-KR" sz="1300" dirty="0">
                <a:solidFill>
                  <a:srgbClr val="666666"/>
                </a:solidFill>
              </a:rPr>
              <a:t>1</a:t>
            </a:r>
            <a:r>
              <a:rPr lang="ko-KR" altLang="en-US" sz="1300" dirty="0">
                <a:solidFill>
                  <a:srgbClr val="666666"/>
                </a:solidFill>
              </a:rPr>
              <a:t>에 가까울수록 유사도가 높다고 판단</a:t>
            </a:r>
          </a:p>
        </p:txBody>
      </p:sp>
      <p:pic>
        <p:nvPicPr>
          <p:cNvPr id="11" name="Picture 2" descr="05-01 코사인 유사도(Cosine Similarity) - 딥 러닝을 이용한 자연어 처리 입문">
            <a:extLst>
              <a:ext uri="{FF2B5EF4-FFF2-40B4-BE49-F238E27FC236}">
                <a16:creationId xmlns:a16="http://schemas.microsoft.com/office/drawing/2014/main" id="{512BFEB6-69F0-6AC4-C3EE-5211D4E1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03" y="1638569"/>
            <a:ext cx="5399665" cy="16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4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코사인 유사도 계산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DC1009-7217-8A8D-4028-FAA87DB1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31" y="5206236"/>
            <a:ext cx="4947127" cy="12446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065C60-8BC5-6D32-DF4B-54795CBA5863}"/>
              </a:ext>
            </a:extLst>
          </p:cNvPr>
          <p:cNvSpPr txBox="1"/>
          <p:nvPr/>
        </p:nvSpPr>
        <p:spPr>
          <a:xfrm>
            <a:off x="6358431" y="3187200"/>
            <a:ext cx="5562588" cy="165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코사인 유사도 계산</a:t>
            </a:r>
            <a:endParaRPr lang="en-US" altLang="ko-KR" sz="1400" b="1" dirty="0">
              <a:solidFill>
                <a:srgbClr val="666666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cosine_sim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cosine_similarity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cosine_sim.shape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 </a:t>
            </a:r>
            <a:r>
              <a:rPr lang="en-US" altLang="ko-KR" sz="1300" b="0" dirty="0">
                <a:solidFill>
                  <a:srgbClr val="737A87"/>
                </a:solidFill>
                <a:effectLst/>
              </a:rPr>
              <a:t>#(100, 100)</a:t>
            </a:r>
            <a:endParaRPr lang="en-US" altLang="ko-KR" sz="1300" b="0" dirty="0">
              <a:solidFill>
                <a:srgbClr val="666666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['title'][:5])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53CA8-4C56-EC05-F21D-BF01FBB25232}"/>
              </a:ext>
            </a:extLst>
          </p:cNvPr>
          <p:cNvSpPr txBox="1"/>
          <p:nvPr/>
        </p:nvSpPr>
        <p:spPr>
          <a:xfrm>
            <a:off x="508810" y="1393280"/>
            <a:ext cx="5853634" cy="118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300" b="1" dirty="0">
                <a:solidFill>
                  <a:srgbClr val="666666"/>
                </a:solidFill>
              </a:rPr>
              <a:t>예제</a:t>
            </a:r>
            <a:endParaRPr lang="en-US" altLang="ko-KR" sz="1300" b="1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1 : </a:t>
            </a:r>
            <a:r>
              <a:rPr lang="ko-KR" altLang="en-US" sz="1200" dirty="0">
                <a:solidFill>
                  <a:srgbClr val="666666"/>
                </a:solidFill>
              </a:rPr>
              <a:t>저는 사과 좋아요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2 : </a:t>
            </a:r>
            <a:r>
              <a:rPr lang="ko-KR" altLang="en-US" sz="1200" dirty="0">
                <a:solidFill>
                  <a:srgbClr val="666666"/>
                </a:solidFill>
              </a:rPr>
              <a:t>저는 바나나 좋아요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3 : </a:t>
            </a:r>
            <a:r>
              <a:rPr lang="ko-KR" altLang="en-US" sz="1200" dirty="0">
                <a:solidFill>
                  <a:srgbClr val="666666"/>
                </a:solidFill>
              </a:rPr>
              <a:t>저는 바나나 좋아요 저는 바나나 좋아요</a:t>
            </a:r>
            <a:endParaRPr lang="en-US" altLang="ko-KR" sz="1200" dirty="0">
              <a:solidFill>
                <a:srgbClr val="666666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321F969-68A0-99EE-D59F-E9FE28CF1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7" y="2745640"/>
            <a:ext cx="3257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C8A25-5623-26CD-81D8-B0BBC304925F}"/>
              </a:ext>
            </a:extLst>
          </p:cNvPr>
          <p:cNvSpPr txBox="1"/>
          <p:nvPr/>
        </p:nvSpPr>
        <p:spPr>
          <a:xfrm>
            <a:off x="6358431" y="1389584"/>
            <a:ext cx="489343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</a:rPr>
              <a:t>(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1, 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2) </a:t>
            </a:r>
            <a:r>
              <a:rPr lang="ko-KR" altLang="en-US" sz="1200" dirty="0">
                <a:solidFill>
                  <a:srgbClr val="666666"/>
                </a:solidFill>
              </a:rPr>
              <a:t>그리고 </a:t>
            </a:r>
            <a:r>
              <a:rPr lang="en-US" altLang="ko-KR" sz="1200" dirty="0">
                <a:solidFill>
                  <a:srgbClr val="666666"/>
                </a:solidFill>
              </a:rPr>
              <a:t>(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1, 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3)</a:t>
            </a:r>
            <a:r>
              <a:rPr lang="ko-KR" altLang="en-US" sz="1200" dirty="0">
                <a:solidFill>
                  <a:srgbClr val="666666"/>
                </a:solidFill>
              </a:rPr>
              <a:t>의 코사인 유사도가 같고 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</a:rPr>
              <a:t>(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2, </a:t>
            </a:r>
            <a:r>
              <a:rPr lang="ko-KR" altLang="en-US" sz="1200" dirty="0">
                <a:solidFill>
                  <a:srgbClr val="666666"/>
                </a:solidFill>
              </a:rPr>
              <a:t>문서</a:t>
            </a:r>
            <a:r>
              <a:rPr lang="en-US" altLang="ko-KR" sz="1200" dirty="0">
                <a:solidFill>
                  <a:srgbClr val="666666"/>
                </a:solidFill>
              </a:rPr>
              <a:t>3)</a:t>
            </a:r>
            <a:r>
              <a:rPr lang="ko-KR" altLang="en-US" sz="1200" dirty="0">
                <a:solidFill>
                  <a:srgbClr val="666666"/>
                </a:solidFill>
              </a:rPr>
              <a:t>의 코사인 유사도는 </a:t>
            </a:r>
            <a:r>
              <a:rPr lang="en-US" altLang="ko-KR" sz="1200" dirty="0">
                <a:solidFill>
                  <a:srgbClr val="666666"/>
                </a:solidFill>
              </a:rPr>
              <a:t>1</a:t>
            </a:r>
            <a:r>
              <a:rPr lang="ko-KR" altLang="en-US" sz="1200" dirty="0">
                <a:solidFill>
                  <a:srgbClr val="666666"/>
                </a:solidFill>
              </a:rPr>
              <a:t>로 나옴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즉 한 문서 내의 모든 단어의 빈도수가 동일하게 증가하는 경우 기존의 문서와 코사인 유사도 값이 </a:t>
            </a:r>
            <a:r>
              <a:rPr lang="en-US" altLang="ko-KR" sz="1200" dirty="0">
                <a:solidFill>
                  <a:srgbClr val="666666"/>
                </a:solidFill>
              </a:rPr>
              <a:t>1</a:t>
            </a:r>
            <a:r>
              <a:rPr lang="ko-KR" altLang="en-US" sz="1200" dirty="0">
                <a:solidFill>
                  <a:srgbClr val="666666"/>
                </a:solidFill>
              </a:rPr>
              <a:t>이라는 것</a:t>
            </a:r>
            <a:endParaRPr lang="en-US" altLang="ko-KR" sz="1200" dirty="0">
              <a:solidFill>
                <a:srgbClr val="66666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D34BF-7DC4-468C-2E55-0B28E89750C7}"/>
              </a:ext>
            </a:extLst>
          </p:cNvPr>
          <p:cNvSpPr txBox="1"/>
          <p:nvPr/>
        </p:nvSpPr>
        <p:spPr>
          <a:xfrm>
            <a:off x="508807" y="4153085"/>
            <a:ext cx="4255643" cy="21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doc1=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np.array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([0,1,1,1]) # </a:t>
            </a:r>
            <a:r>
              <a:rPr lang="ko-KR" altLang="en-US" sz="1300" i="0" dirty="0">
                <a:solidFill>
                  <a:srgbClr val="666666"/>
                </a:solidFill>
                <a:effectLst/>
              </a:rPr>
              <a:t>문서 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1, 2, 3</a:t>
            </a:r>
            <a:r>
              <a:rPr lang="ko-KR" altLang="en-US" sz="1300" i="0" dirty="0">
                <a:solidFill>
                  <a:srgbClr val="666666"/>
                </a:solidFill>
                <a:effectLst/>
              </a:rPr>
              <a:t>을 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array</a:t>
            </a:r>
            <a:r>
              <a:rPr lang="ko-KR" altLang="en-US" sz="1300" i="0" dirty="0">
                <a:solidFill>
                  <a:srgbClr val="666666"/>
                </a:solidFill>
                <a:effectLst/>
              </a:rPr>
              <a:t>로 생성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doc2=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np.array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([1,0,1,1])</a:t>
            </a:r>
            <a:endParaRPr lang="ko-KR" altLang="en-US" sz="1300" i="0" dirty="0">
              <a:solidFill>
                <a:srgbClr val="666666"/>
              </a:solidFill>
              <a:effectLst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doc3=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np.array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([2,0,2,2])</a:t>
            </a:r>
          </a:p>
          <a:p>
            <a:pPr algn="l" fontAlgn="base">
              <a:lnSpc>
                <a:spcPct val="150000"/>
              </a:lnSpc>
            </a:pPr>
            <a:endParaRPr lang="en-US" altLang="ko-KR" sz="1300" dirty="0">
              <a:solidFill>
                <a:srgbClr val="666666"/>
              </a:solidFill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cos_sim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(doc1, doc2)) -&gt; 0.67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cos_sim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(doc1, doc3)) -&gt; 0.67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300" i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i="0" dirty="0" err="1">
                <a:solidFill>
                  <a:srgbClr val="666666"/>
                </a:solidFill>
                <a:effectLst/>
              </a:rPr>
              <a:t>cos_sim</a:t>
            </a:r>
            <a:r>
              <a:rPr lang="en-US" altLang="ko-KR" sz="1300" i="0" dirty="0">
                <a:solidFill>
                  <a:srgbClr val="666666"/>
                </a:solidFill>
                <a:effectLst/>
              </a:rPr>
              <a:t>(doc2, doc3)) -&gt; 1.00</a:t>
            </a:r>
            <a:endParaRPr lang="ko-KR" altLang="en-US" sz="1300" i="0" dirty="0">
              <a:solidFill>
                <a:srgbClr val="666666"/>
              </a:solidFill>
              <a:effectLst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26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0" y="-25774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1448590" y="0"/>
            <a:ext cx="892811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단어 인덱스로 변환 및 </a:t>
            </a:r>
            <a:r>
              <a:rPr lang="en-US" altLang="ko-KR" sz="3600" b="1" kern="0" dirty="0">
                <a:solidFill>
                  <a:schemeClr val="bg1"/>
                </a:solidFill>
              </a:rPr>
              <a:t>CNN </a:t>
            </a:r>
            <a:r>
              <a:rPr lang="ko-KR" altLang="en-US" sz="3600" b="1" kern="0" dirty="0">
                <a:solidFill>
                  <a:schemeClr val="bg1"/>
                </a:solidFill>
              </a:rPr>
              <a:t>모델 정의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04" y="3429000"/>
            <a:ext cx="9688486" cy="3260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CNN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모델 정의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embedding_dim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50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model = Sequential()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model.add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(Embedding(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input_dim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total_words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output_dim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embedding_dim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input_length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max_length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model.add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(Conv1D(128, 10, activation='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relu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'))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model.add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(GlobalMaxPooling1D())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model.add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(Dense(10, activation='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relu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'))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model.add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(Dense(1, activation='sigmoid'))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FE179-2EA1-17D4-A2AD-185FC5D08B7F}"/>
              </a:ext>
            </a:extLst>
          </p:cNvPr>
          <p:cNvSpPr txBox="1"/>
          <p:nvPr/>
        </p:nvSpPr>
        <p:spPr>
          <a:xfrm>
            <a:off x="508801" y="1369012"/>
            <a:ext cx="8820388" cy="205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Tokenizer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를 사용하여 한국어 문장을 단어 인덱스로 변환</a:t>
            </a:r>
            <a:endParaRPr lang="en-US" altLang="ko-KR" sz="1400" b="1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max_length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100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tokenizer = Tokenizer()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tokenizer.fit_on_texts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recent_movies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['overview'])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total_words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len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tokenizer.word_index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303440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6" y="-25774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모델 생성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10" y="1410926"/>
            <a:ext cx="9688486" cy="519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학습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,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검증 데이터 나누기</a:t>
            </a:r>
          </a:p>
          <a:p>
            <a:pPr>
              <a:lnSpc>
                <a:spcPct val="2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train_test_split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df.index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test_size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=0.2,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random_state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=42)</a:t>
            </a:r>
          </a:p>
          <a:p>
            <a:pPr>
              <a:lnSpc>
                <a:spcPct val="25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en-US" altLang="ko-KR" sz="1400" b="1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를 희소 행렬의 크기에 맞게 수정</a:t>
            </a:r>
          </a:p>
          <a:p>
            <a:pPr>
              <a:lnSpc>
                <a:spcPct val="2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&lt;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tfidf_matrix.shape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[0]]</a:t>
            </a:r>
            <a:br>
              <a:rPr lang="en-US" altLang="ko-KR" sz="1300" b="0" dirty="0">
                <a:solidFill>
                  <a:srgbClr val="666666"/>
                </a:solidFill>
                <a:effectLst/>
              </a:rPr>
            </a:b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학습 데이터로 모델 학습</a:t>
            </a:r>
          </a:p>
          <a:p>
            <a:pPr>
              <a:lnSpc>
                <a:spcPct val="2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train_cosine_sim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cosine_similarity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])</a:t>
            </a:r>
            <a:br>
              <a:rPr lang="en-US" altLang="ko-KR" sz="1300" b="0" dirty="0">
                <a:solidFill>
                  <a:srgbClr val="666666"/>
                </a:solidFill>
                <a:effectLst/>
              </a:rPr>
            </a:b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en-US" altLang="ko-KR" sz="1400" b="1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를 희소 행렬의 크기에 맞게 수정</a:t>
            </a:r>
          </a:p>
          <a:p>
            <a:pPr>
              <a:lnSpc>
                <a:spcPct val="2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&lt;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tfidf_matrix.shape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[0]]</a:t>
            </a:r>
            <a:br>
              <a:rPr lang="en-US" altLang="ko-KR" sz="1400" dirty="0">
                <a:solidFill>
                  <a:srgbClr val="666666"/>
                </a:solidFill>
                <a:effectLst/>
              </a:rPr>
            </a:b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검증 데이터로 예측</a:t>
            </a:r>
          </a:p>
          <a:p>
            <a:pPr>
              <a:lnSpc>
                <a:spcPct val="2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val_cosine_sim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cosine_similarity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tfidf_matrix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69631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bg1"/>
                </a:solidFill>
              </a:rPr>
              <a:t>CNN</a:t>
            </a:r>
            <a:r>
              <a:rPr lang="ko-KR" altLang="en-US" sz="3600" b="1" kern="0" dirty="0">
                <a:solidFill>
                  <a:schemeClr val="bg1"/>
                </a:solidFill>
              </a:rPr>
              <a:t> 모델 학습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10" y="1410926"/>
            <a:ext cx="9688486" cy="125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CNN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모델 학습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X_train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X_test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y_train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y_test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train_test_split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(X,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recent_movies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['adult'],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test_size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=0.2,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random_state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=42)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model.fit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X_train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y_train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epochs=10,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validation_data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X_test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y_test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49C41-DB70-8DA0-81CD-DBBE47E5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0" y="2951329"/>
            <a:ext cx="9455636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6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bg1"/>
                </a:solidFill>
              </a:rPr>
              <a:t>TF-IDF </a:t>
            </a:r>
            <a:r>
              <a:rPr lang="ko-KR" altLang="en-US" sz="3600" b="1" kern="0" dirty="0">
                <a:solidFill>
                  <a:schemeClr val="bg1"/>
                </a:solidFill>
              </a:rPr>
              <a:t>기반 추천 함수 정의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10" y="1410926"/>
            <a:ext cx="9688486" cy="39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TF-IDF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기반 추천 함수 정의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def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recommend_movies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737A87"/>
                </a:solidFill>
                <a:effectLst/>
              </a:rPr>
              <a:t>  </a:t>
            </a:r>
            <a:r>
              <a:rPr lang="en-US" altLang="ko-KR" sz="1200" b="0" dirty="0">
                <a:solidFill>
                  <a:srgbClr val="737A87"/>
                </a:solidFill>
                <a:effectLst/>
              </a:rPr>
              <a:t>  # 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사용자 입력을 </a:t>
            </a:r>
            <a:r>
              <a:rPr lang="ko-KR" altLang="en-US" sz="1200" b="0" dirty="0" err="1">
                <a:solidFill>
                  <a:srgbClr val="737A87"/>
                </a:solidFill>
                <a:effectLst/>
              </a:rPr>
              <a:t>토큰화하여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 시퀀스로 변환</a:t>
            </a:r>
          </a:p>
          <a:p>
            <a:pPr>
              <a:lnSpc>
                <a:spcPct val="150000"/>
              </a:lnSpc>
            </a:pPr>
            <a:r>
              <a:rPr lang="ko-KR" altLang="en-US" sz="1300" b="0" dirty="0">
                <a:solidFill>
                  <a:srgbClr val="666666"/>
                </a:solidFill>
                <a:effectLst/>
              </a:rPr>
              <a:t>   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tokenizer.texts_to_sequences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   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user_input_padded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pad_sequences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maxlen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max_length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altLang="ko-KR" sz="1300" b="0" dirty="0">
                <a:solidFill>
                  <a:srgbClr val="666666"/>
                </a:solidFill>
                <a:effectLst/>
              </a:rPr>
            </a:br>
            <a:r>
              <a:rPr lang="en-US" altLang="ko-KR" sz="1200" b="0" dirty="0">
                <a:solidFill>
                  <a:srgbClr val="737A87"/>
                </a:solidFill>
                <a:effectLst/>
              </a:rPr>
              <a:t>    # 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사용자 입력에 대한 </a:t>
            </a:r>
            <a:r>
              <a:rPr lang="en-US" altLang="ko-KR" sz="1200" b="0" dirty="0">
                <a:solidFill>
                  <a:srgbClr val="737A87"/>
                </a:solidFill>
                <a:effectLst/>
              </a:rPr>
              <a:t>TF-IDF 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변환</a:t>
            </a:r>
          </a:p>
          <a:p>
            <a:pPr>
              <a:lnSpc>
                <a:spcPct val="150000"/>
              </a:lnSpc>
            </a:pPr>
            <a:r>
              <a:rPr lang="ko-KR" altLang="en-US" sz="1300" b="0" dirty="0">
                <a:solidFill>
                  <a:srgbClr val="666666"/>
                </a:solidFill>
                <a:effectLst/>
              </a:rPr>
              <a:t>   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user_input_tfidf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transformer.transform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])</a:t>
            </a:r>
          </a:p>
          <a:p>
            <a:pPr>
              <a:lnSpc>
                <a:spcPct val="150000"/>
              </a:lnSpc>
            </a:pPr>
            <a:br>
              <a:rPr lang="en-US" altLang="ko-KR" sz="1300" b="0" dirty="0">
                <a:solidFill>
                  <a:srgbClr val="666666"/>
                </a:solidFill>
                <a:effectLst/>
              </a:rPr>
            </a:br>
            <a:r>
              <a:rPr lang="en-US" altLang="ko-KR" sz="1200" b="0" dirty="0">
                <a:solidFill>
                  <a:srgbClr val="737A87"/>
                </a:solidFill>
                <a:effectLst/>
              </a:rPr>
              <a:t>    # nan</a:t>
            </a:r>
            <a:r>
              <a:rPr lang="ko-KR" altLang="en-US" sz="1200" b="0" dirty="0">
                <a:solidFill>
                  <a:srgbClr val="737A87"/>
                </a:solidFill>
                <a:effectLst/>
              </a:rPr>
              <a:t>이 아닌 단어에 대해서만 추천 수행</a:t>
            </a:r>
          </a:p>
          <a:p>
            <a:pPr>
              <a:lnSpc>
                <a:spcPct val="150000"/>
              </a:lnSpc>
            </a:pPr>
            <a:r>
              <a:rPr lang="ko-KR" altLang="en-US" sz="1300" b="0" dirty="0">
                <a:solidFill>
                  <a:srgbClr val="666666"/>
                </a:solidFill>
                <a:effectLst/>
              </a:rPr>
              <a:t>    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if not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user_input_tfidf.nnz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        print("</a:t>
            </a:r>
            <a:r>
              <a:rPr lang="ko-KR" altLang="en-US" sz="1300" b="0" dirty="0">
                <a:solidFill>
                  <a:srgbClr val="666666"/>
                </a:solidFill>
                <a:effectLst/>
              </a:rPr>
              <a:t>입력한 단어로는 추천할 수 없습니다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        return</a:t>
            </a:r>
          </a:p>
        </p:txBody>
      </p:sp>
    </p:spTree>
    <p:extLst>
      <p:ext uri="{BB962C8B-B14F-4D97-AF65-F5344CB8AC3E}">
        <p14:creationId xmlns:p14="http://schemas.microsoft.com/office/powerpoint/2010/main" val="166409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bg1"/>
                </a:solidFill>
              </a:rPr>
              <a:t>TF-IDF </a:t>
            </a:r>
            <a:r>
              <a:rPr lang="ko-KR" altLang="en-US" sz="3600" b="1" kern="0" dirty="0">
                <a:solidFill>
                  <a:schemeClr val="bg1"/>
                </a:solidFill>
              </a:rPr>
              <a:t>기반 추천 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07" y="3945790"/>
            <a:ext cx="9688486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TF-IDF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기반 추천 실행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recommend_movies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D9289-291F-E356-7EF2-4A9B2DE8F89E}"/>
              </a:ext>
            </a:extLst>
          </p:cNvPr>
          <p:cNvSpPr txBox="1"/>
          <p:nvPr/>
        </p:nvSpPr>
        <p:spPr>
          <a:xfrm>
            <a:off x="508807" y="1495521"/>
            <a:ext cx="911179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400" b="1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유사한 영화 출력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recommended_movies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recent_movies.iloc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top_similar_movies_indices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recent_movies.columns.get_loc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original_title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')]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print("</a:t>
            </a:r>
            <a:r>
              <a:rPr lang="ko-KR" altLang="en-US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단어와 유사한 영화 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Top 5:")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movie_title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 enumerate(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recommended_movies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print(f"{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+ 1}. {</a:t>
            </a:r>
            <a:r>
              <a:rPr lang="en-US" altLang="ko-KR" sz="1300" b="0" dirty="0" err="1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movie_title</a:t>
            </a:r>
            <a:r>
              <a:rPr lang="en-US" altLang="ko-KR" sz="1300" b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}")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2A57A-61A7-FB7A-DC4D-59BCD37A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7" y="4997007"/>
            <a:ext cx="3229816" cy="13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8" y="25774"/>
            <a:ext cx="634855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bg1"/>
                </a:solidFill>
              </a:rPr>
              <a:t>CNN</a:t>
            </a:r>
            <a:r>
              <a:rPr lang="ko-KR" altLang="en-US" sz="3600" b="1" kern="0" dirty="0">
                <a:solidFill>
                  <a:schemeClr val="bg1"/>
                </a:solidFill>
              </a:rPr>
              <a:t> 기반 추천 및 최종 추천 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20F1A-504A-930E-5B8E-24E4FA99687A}"/>
              </a:ext>
            </a:extLst>
          </p:cNvPr>
          <p:cNvSpPr txBox="1"/>
          <p:nvPr/>
        </p:nvSpPr>
        <p:spPr>
          <a:xfrm>
            <a:off x="508810" y="1410926"/>
            <a:ext cx="6221868" cy="286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CNN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기반 추천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tokenizer.texts_to_sequences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])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print("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:",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user_input_padded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pad_sequences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user_input_sequence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maxlen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max_length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print("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user_input_padded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:",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user_input_padded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model.predict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user_input_padded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).mean(axis=0)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print("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:",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80862-32A5-B290-2A13-E93C751C73DF}"/>
              </a:ext>
            </a:extLst>
          </p:cNvPr>
          <p:cNvSpPr txBox="1"/>
          <p:nvPr/>
        </p:nvSpPr>
        <p:spPr>
          <a:xfrm>
            <a:off x="508810" y="4648478"/>
            <a:ext cx="5341717" cy="169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기존 코사인 유사도와 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CNN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기반 유사도를 조합하여 최종 추천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final_similarity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0.7 *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user_similarity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+ 0.3 *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val_cosine_sim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[0]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상위 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5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개의 유사한 영화 찾기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top_similar_movies_indices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final_similarity.argsort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()[-5:][::-1]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598B2C-48D9-F9F3-69E7-7B7B2AB0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78" y="1970027"/>
            <a:ext cx="5099043" cy="19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5AFF-DEA6-36D9-5F84-61C7BB59989F}"/>
              </a:ext>
            </a:extLst>
          </p:cNvPr>
          <p:cNvSpPr/>
          <p:nvPr/>
        </p:nvSpPr>
        <p:spPr>
          <a:xfrm>
            <a:off x="0" y="0"/>
            <a:ext cx="4544239" cy="6858000"/>
          </a:xfrm>
          <a:prstGeom prst="rect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F6115-D0C2-B6DD-067E-E38D2CB705EF}"/>
              </a:ext>
            </a:extLst>
          </p:cNvPr>
          <p:cNvSpPr txBox="1"/>
          <p:nvPr/>
        </p:nvSpPr>
        <p:spPr>
          <a:xfrm>
            <a:off x="1205150" y="968550"/>
            <a:ext cx="21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F836A-E25E-CC54-3BC5-38CF3868D625}"/>
              </a:ext>
            </a:extLst>
          </p:cNvPr>
          <p:cNvSpPr txBox="1"/>
          <p:nvPr/>
        </p:nvSpPr>
        <p:spPr>
          <a:xfrm>
            <a:off x="5456994" y="691550"/>
            <a:ext cx="6195783" cy="547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주제</a:t>
            </a:r>
            <a:endParaRPr lang="en-US" altLang="ko-KR" sz="24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계획</a:t>
            </a:r>
            <a:endParaRPr lang="en-US" altLang="ko-KR" sz="24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참고할 로직</a:t>
            </a:r>
            <a:endParaRPr lang="en-US" altLang="ko-KR" sz="24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전략</a:t>
            </a:r>
            <a:endParaRPr lang="en-US" altLang="ko-KR" sz="24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인공 신경망</a:t>
            </a:r>
            <a:endParaRPr lang="en-US" altLang="ko-KR" sz="24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400" dirty="0">
                <a:solidFill>
                  <a:srgbClr val="737A87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 처리 및 결과 출력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FE0973-D627-67A5-386E-80673B8F35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8" r="15462" b="14834"/>
          <a:stretch/>
        </p:blipFill>
        <p:spPr>
          <a:xfrm>
            <a:off x="340518" y="3428999"/>
            <a:ext cx="3863200" cy="32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7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결과 출력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AB60D-7CF3-ACFC-6D35-0C985DB4FB4C}"/>
              </a:ext>
            </a:extLst>
          </p:cNvPr>
          <p:cNvSpPr txBox="1"/>
          <p:nvPr/>
        </p:nvSpPr>
        <p:spPr>
          <a:xfrm>
            <a:off x="508806" y="1435502"/>
            <a:ext cx="8448705" cy="205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666666"/>
                </a:solidFill>
                <a:effectLst/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상위 </a:t>
            </a:r>
            <a:r>
              <a:rPr lang="en-US" altLang="ko-KR" sz="1400" b="1" dirty="0">
                <a:solidFill>
                  <a:srgbClr val="666666"/>
                </a:solidFill>
                <a:effectLst/>
              </a:rPr>
              <a:t>5</a:t>
            </a:r>
            <a:r>
              <a:rPr lang="ko-KR" altLang="en-US" sz="1400" b="1" dirty="0">
                <a:solidFill>
                  <a:srgbClr val="666666"/>
                </a:solidFill>
                <a:effectLst/>
              </a:rPr>
              <a:t>개의 유사한 영화 출력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recommended_movies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recent_movies.iloc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top_similar_movies_indices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[8]]  # Using 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original_title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 column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print("</a:t>
            </a:r>
            <a:r>
              <a:rPr lang="ko-KR" altLang="en-US" sz="1300" b="0" dirty="0">
                <a:solidFill>
                  <a:srgbClr val="666666"/>
                </a:solidFill>
                <a:effectLst/>
              </a:rPr>
              <a:t>입력한 단어와 유사한 영화 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Top 5:")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for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i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movie_title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in enumerate(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recommended_movies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['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original_title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']):</a:t>
            </a:r>
          </a:p>
          <a:p>
            <a:pPr>
              <a:lnSpc>
                <a:spcPct val="20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    print(f"{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i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+ 1}. {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movie_title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}")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84FAD-1B38-3C04-4559-A5DBF390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6" y="4101350"/>
            <a:ext cx="3872212" cy="15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2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AA75AFF-DEA6-36D9-5F84-61C7BB59989F}"/>
              </a:ext>
            </a:extLst>
          </p:cNvPr>
          <p:cNvSpPr/>
          <p:nvPr/>
        </p:nvSpPr>
        <p:spPr>
          <a:xfrm>
            <a:off x="0" y="0"/>
            <a:ext cx="4544239" cy="6858000"/>
          </a:xfrm>
          <a:prstGeom prst="rect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FE0973-D627-67A5-386E-80673B8F35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8" r="15462" b="14834"/>
          <a:stretch/>
        </p:blipFill>
        <p:spPr>
          <a:xfrm>
            <a:off x="340518" y="3428999"/>
            <a:ext cx="3863200" cy="32420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FF272-9321-BE84-7B33-DF505C034980}"/>
              </a:ext>
            </a:extLst>
          </p:cNvPr>
          <p:cNvSpPr txBox="1"/>
          <p:nvPr/>
        </p:nvSpPr>
        <p:spPr>
          <a:xfrm>
            <a:off x="5852932" y="2921167"/>
            <a:ext cx="4844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ontserrat" panose="00000500000000000000" charset="0"/>
                <a:cs typeface="Montserrat" panose="00000500000000000000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23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988157-BE17-6E1A-47F3-F8D1FD144BE1}"/>
              </a:ext>
            </a:extLst>
          </p:cNvPr>
          <p:cNvSpPr/>
          <p:nvPr/>
        </p:nvSpPr>
        <p:spPr>
          <a:xfrm>
            <a:off x="-3" y="1033581"/>
            <a:ext cx="12192003" cy="5824419"/>
          </a:xfrm>
          <a:prstGeom prst="rect">
            <a:avLst/>
          </a:prstGeom>
          <a:solidFill>
            <a:srgbClr val="F4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주제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E2674-2CE9-7E79-40ED-DB8EB6906ADD}"/>
              </a:ext>
            </a:extLst>
          </p:cNvPr>
          <p:cNvSpPr txBox="1"/>
          <p:nvPr/>
        </p:nvSpPr>
        <p:spPr>
          <a:xfrm>
            <a:off x="1099882" y="2492147"/>
            <a:ext cx="965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737A87"/>
                </a:solidFill>
                <a:effectLst/>
                <a:latin typeface="Arial" panose="020B0604020202020204" pitchFamily="34" charset="0"/>
              </a:rPr>
              <a:t>줄거리로 영화내용을 분류하고</a:t>
            </a:r>
            <a:r>
              <a:rPr lang="en-US" altLang="ko-KR" sz="1600" b="0" i="0" dirty="0">
                <a:solidFill>
                  <a:srgbClr val="737A87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737A87"/>
                </a:solidFill>
                <a:effectLst/>
                <a:latin typeface="Arial" panose="020B0604020202020204" pitchFamily="34" charset="0"/>
              </a:rPr>
              <a:t>사용자가 원하는 키워드를 입력하면 유사한 영화를 추천해주는 프로그램</a:t>
            </a:r>
            <a:endParaRPr lang="ko-KR" altLang="en-US" sz="1600" dirty="0">
              <a:solidFill>
                <a:srgbClr val="737A87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199A86-73FE-4590-47C7-CF6A85CC829F}"/>
              </a:ext>
            </a:extLst>
          </p:cNvPr>
          <p:cNvGrpSpPr/>
          <p:nvPr/>
        </p:nvGrpSpPr>
        <p:grpSpPr>
          <a:xfrm>
            <a:off x="3065181" y="4377395"/>
            <a:ext cx="1405621" cy="1405621"/>
            <a:chOff x="5630187" y="1887435"/>
            <a:chExt cx="789053" cy="78905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2767052-99D8-FCB0-CB8F-65C0F698B01E}"/>
                </a:ext>
              </a:extLst>
            </p:cNvPr>
            <p:cNvSpPr/>
            <p:nvPr/>
          </p:nvSpPr>
          <p:spPr>
            <a:xfrm rot="10800000" flipV="1">
              <a:off x="5630187" y="1887435"/>
              <a:ext cx="789053" cy="789053"/>
            </a:xfrm>
            <a:prstGeom prst="ellipse">
              <a:avLst/>
            </a:prstGeom>
            <a:solidFill>
              <a:srgbClr val="78808D"/>
            </a:solidFill>
            <a:ln w="38100">
              <a:solidFill>
                <a:srgbClr val="5AC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80686E6-73FB-7C6A-DE54-7BC08C1E24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9688" y="2104316"/>
              <a:ext cx="230052" cy="31380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4285852B-C8ED-A48C-36FF-E868954425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86E94FDD-580A-960C-3F15-BC35DF220A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F69D1C1F-3AF3-433A-1EE4-FA29620952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0AE50C12-F084-7386-590C-998006511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3EB7236-87E0-858F-E66B-29E7526EB5AC}"/>
              </a:ext>
            </a:extLst>
          </p:cNvPr>
          <p:cNvSpPr/>
          <p:nvPr/>
        </p:nvSpPr>
        <p:spPr>
          <a:xfrm rot="10800000" flipV="1">
            <a:off x="7387461" y="4364221"/>
            <a:ext cx="1405622" cy="1405622"/>
          </a:xfrm>
          <a:prstGeom prst="ellipse">
            <a:avLst/>
          </a:prstGeom>
          <a:solidFill>
            <a:srgbClr val="78808D"/>
          </a:solidFill>
          <a:ln w="38100">
            <a:solidFill>
              <a:srgbClr val="5A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4F4EF-A9DB-4E67-8FB3-A92B3D061AC1}"/>
              </a:ext>
            </a:extLst>
          </p:cNvPr>
          <p:cNvSpPr txBox="1"/>
          <p:nvPr/>
        </p:nvSpPr>
        <p:spPr>
          <a:xfrm>
            <a:off x="7387458" y="4665461"/>
            <a:ext cx="140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Movie</a:t>
            </a:r>
          </a:p>
          <a:p>
            <a:pPr algn="ctr"/>
            <a:r>
              <a:rPr lang="en-US" altLang="ko-KR" sz="20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Summary</a:t>
            </a:r>
            <a:endParaRPr lang="ko-KR" altLang="en-US" sz="2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4FD898-8B22-2D48-3BB3-5C49E4A1D7CD}"/>
              </a:ext>
            </a:extLst>
          </p:cNvPr>
          <p:cNvCxnSpPr/>
          <p:nvPr/>
        </p:nvCxnSpPr>
        <p:spPr>
          <a:xfrm flipH="1">
            <a:off x="4959752" y="5268149"/>
            <a:ext cx="1938759" cy="0"/>
          </a:xfrm>
          <a:prstGeom prst="straightConnector1">
            <a:avLst/>
          </a:prstGeom>
          <a:ln w="28575">
            <a:solidFill>
              <a:srgbClr val="737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9D3EBE-6353-927B-3FB1-9BA1265CF70E}"/>
              </a:ext>
            </a:extLst>
          </p:cNvPr>
          <p:cNvSpPr txBox="1"/>
          <p:nvPr/>
        </p:nvSpPr>
        <p:spPr>
          <a:xfrm>
            <a:off x="5226318" y="4833816"/>
            <a:ext cx="140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유사 영화 추천</a:t>
            </a:r>
          </a:p>
        </p:txBody>
      </p:sp>
    </p:spTree>
    <p:extLst>
      <p:ext uri="{BB962C8B-B14F-4D97-AF65-F5344CB8AC3E}">
        <p14:creationId xmlns:p14="http://schemas.microsoft.com/office/powerpoint/2010/main" val="9284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계획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7CA5570-2DF8-8886-7816-A6E89B61E7A1}"/>
              </a:ext>
            </a:extLst>
          </p:cNvPr>
          <p:cNvGrpSpPr/>
          <p:nvPr/>
        </p:nvGrpSpPr>
        <p:grpSpPr>
          <a:xfrm>
            <a:off x="2555683" y="2988760"/>
            <a:ext cx="7080634" cy="2158741"/>
            <a:chOff x="1771266" y="3205056"/>
            <a:chExt cx="8569274" cy="261259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9B107E5B-6615-E110-3A7A-507A2D22611B}"/>
                </a:ext>
              </a:extLst>
            </p:cNvPr>
            <p:cNvGrpSpPr/>
            <p:nvPr/>
          </p:nvGrpSpPr>
          <p:grpSpPr>
            <a:xfrm flipV="1">
              <a:off x="8426680" y="4646216"/>
              <a:ext cx="1909476" cy="196144"/>
              <a:chOff x="4241181" y="3596498"/>
              <a:chExt cx="1478102" cy="151833"/>
            </a:xfrm>
          </p:grpSpPr>
          <p:sp>
            <p:nvSpPr>
              <p:cNvPr id="180" name="사다리꼴 179">
                <a:extLst>
                  <a:ext uri="{FF2B5EF4-FFF2-40B4-BE49-F238E27FC236}">
                    <a16:creationId xmlns:a16="http://schemas.microsoft.com/office/drawing/2014/main" id="{72B7329C-1B51-F5CB-7AEE-56E02922B58C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1" name="사다리꼴 180">
                <a:extLst>
                  <a:ext uri="{FF2B5EF4-FFF2-40B4-BE49-F238E27FC236}">
                    <a16:creationId xmlns:a16="http://schemas.microsoft.com/office/drawing/2014/main" id="{770C1C7A-7D49-10CA-431F-60BF224ED1A8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6186A883-11F6-B715-4662-A1AD22C419E6}"/>
                </a:ext>
              </a:extLst>
            </p:cNvPr>
            <p:cNvGrpSpPr/>
            <p:nvPr/>
          </p:nvGrpSpPr>
          <p:grpSpPr>
            <a:xfrm flipV="1">
              <a:off x="5105700" y="4656298"/>
              <a:ext cx="1909476" cy="196144"/>
              <a:chOff x="4241181" y="3596498"/>
              <a:chExt cx="1478102" cy="151833"/>
            </a:xfrm>
          </p:grpSpPr>
          <p:sp>
            <p:nvSpPr>
              <p:cNvPr id="178" name="사다리꼴 177">
                <a:extLst>
                  <a:ext uri="{FF2B5EF4-FFF2-40B4-BE49-F238E27FC236}">
                    <a16:creationId xmlns:a16="http://schemas.microsoft.com/office/drawing/2014/main" id="{403F5138-4847-1416-8AA2-1653924D43F4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사다리꼴 178">
                <a:extLst>
                  <a:ext uri="{FF2B5EF4-FFF2-40B4-BE49-F238E27FC236}">
                    <a16:creationId xmlns:a16="http://schemas.microsoft.com/office/drawing/2014/main" id="{4BAAAE92-891B-3955-88A5-54AEA069639D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5" name="사다리꼴 144">
              <a:extLst>
                <a:ext uri="{FF2B5EF4-FFF2-40B4-BE49-F238E27FC236}">
                  <a16:creationId xmlns:a16="http://schemas.microsoft.com/office/drawing/2014/main" id="{4EE17910-A34A-9299-6CD9-C2A507C11598}"/>
                </a:ext>
              </a:extLst>
            </p:cNvPr>
            <p:cNvSpPr/>
            <p:nvPr/>
          </p:nvSpPr>
          <p:spPr>
            <a:xfrm rot="12600000">
              <a:off x="4264980" y="4158428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사다리꼴 145">
              <a:extLst>
                <a:ext uri="{FF2B5EF4-FFF2-40B4-BE49-F238E27FC236}">
                  <a16:creationId xmlns:a16="http://schemas.microsoft.com/office/drawing/2014/main" id="{94D804D2-2595-CE4B-6FE6-E7DF5C309C2A}"/>
                </a:ext>
              </a:extLst>
            </p:cNvPr>
            <p:cNvSpPr/>
            <p:nvPr/>
          </p:nvSpPr>
          <p:spPr>
            <a:xfrm rot="19800000" flipV="1">
              <a:off x="3433545" y="4158430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사다리꼴 146">
              <a:extLst>
                <a:ext uri="{FF2B5EF4-FFF2-40B4-BE49-F238E27FC236}">
                  <a16:creationId xmlns:a16="http://schemas.microsoft.com/office/drawing/2014/main" id="{1E8B3E16-E490-E167-5918-C7C26A7C3E2B}"/>
                </a:ext>
              </a:extLst>
            </p:cNvPr>
            <p:cNvSpPr/>
            <p:nvPr/>
          </p:nvSpPr>
          <p:spPr>
            <a:xfrm rot="19800000">
              <a:off x="2598748" y="4649772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사다리꼴 147">
              <a:extLst>
                <a:ext uri="{FF2B5EF4-FFF2-40B4-BE49-F238E27FC236}">
                  <a16:creationId xmlns:a16="http://schemas.microsoft.com/office/drawing/2014/main" id="{E760F48C-C453-FBA9-2577-1EB1584FD5F0}"/>
                </a:ext>
              </a:extLst>
            </p:cNvPr>
            <p:cNvSpPr/>
            <p:nvPr/>
          </p:nvSpPr>
          <p:spPr>
            <a:xfrm rot="5400000">
              <a:off x="3013128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1E36B15A-CD48-C95E-1370-408F5DC66DBF}"/>
                </a:ext>
              </a:extLst>
            </p:cNvPr>
            <p:cNvSpPr/>
            <p:nvPr/>
          </p:nvSpPr>
          <p:spPr>
            <a:xfrm rot="1800000">
              <a:off x="3430897" y="5612279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사다리꼴 149">
              <a:extLst>
                <a:ext uri="{FF2B5EF4-FFF2-40B4-BE49-F238E27FC236}">
                  <a16:creationId xmlns:a16="http://schemas.microsoft.com/office/drawing/2014/main" id="{C11D420C-4BF9-FA25-86D7-B6863F5C50AA}"/>
                </a:ext>
              </a:extLst>
            </p:cNvPr>
            <p:cNvSpPr/>
            <p:nvPr/>
          </p:nvSpPr>
          <p:spPr>
            <a:xfrm rot="19800000">
              <a:off x="4263047" y="5612281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사다리꼴 150">
              <a:extLst>
                <a:ext uri="{FF2B5EF4-FFF2-40B4-BE49-F238E27FC236}">
                  <a16:creationId xmlns:a16="http://schemas.microsoft.com/office/drawing/2014/main" id="{CD033B59-7A67-B860-CC29-0473FF78A35D}"/>
                </a:ext>
              </a:extLst>
            </p:cNvPr>
            <p:cNvSpPr/>
            <p:nvPr/>
          </p:nvSpPr>
          <p:spPr>
            <a:xfrm rot="16200000">
              <a:off x="4680816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87FFF49A-73EE-4870-8789-B62E16BDA3E6}"/>
                </a:ext>
              </a:extLst>
            </p:cNvPr>
            <p:cNvGrpSpPr/>
            <p:nvPr/>
          </p:nvGrpSpPr>
          <p:grpSpPr>
            <a:xfrm>
              <a:off x="6776053" y="4173252"/>
              <a:ext cx="1909476" cy="196144"/>
              <a:chOff x="4241181" y="3596498"/>
              <a:chExt cx="1478102" cy="151833"/>
            </a:xfrm>
          </p:grpSpPr>
          <p:sp>
            <p:nvSpPr>
              <p:cNvPr id="176" name="사다리꼴 175">
                <a:extLst>
                  <a:ext uri="{FF2B5EF4-FFF2-40B4-BE49-F238E27FC236}">
                    <a16:creationId xmlns:a16="http://schemas.microsoft.com/office/drawing/2014/main" id="{C5AC59AE-F722-9447-B9EF-3F4731CF588B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사다리꼴 176">
                <a:extLst>
                  <a:ext uri="{FF2B5EF4-FFF2-40B4-BE49-F238E27FC236}">
                    <a16:creationId xmlns:a16="http://schemas.microsoft.com/office/drawing/2014/main" id="{73071BD0-19C9-428C-982D-9D8EBA104488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B524F5F7-9968-6D58-807E-A900BE4789E7}"/>
                </a:ext>
              </a:extLst>
            </p:cNvPr>
            <p:cNvGrpSpPr/>
            <p:nvPr/>
          </p:nvGrpSpPr>
          <p:grpSpPr>
            <a:xfrm flipV="1">
              <a:off x="5099084" y="3208041"/>
              <a:ext cx="1910192" cy="1358978"/>
              <a:chOff x="2578586" y="4360435"/>
              <a:chExt cx="1478656" cy="1051968"/>
            </a:xfrm>
          </p:grpSpPr>
          <p:sp>
            <p:nvSpPr>
              <p:cNvPr id="172" name="사다리꼴 171">
                <a:extLst>
                  <a:ext uri="{FF2B5EF4-FFF2-40B4-BE49-F238E27FC236}">
                    <a16:creationId xmlns:a16="http://schemas.microsoft.com/office/drawing/2014/main" id="{3488FD52-212B-6175-3DC8-69623031A022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사다리꼴 172">
                <a:extLst>
                  <a:ext uri="{FF2B5EF4-FFF2-40B4-BE49-F238E27FC236}">
                    <a16:creationId xmlns:a16="http://schemas.microsoft.com/office/drawing/2014/main" id="{861D9660-535C-D4E8-218A-7CBD22B4AEF1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사다리꼴 173">
                <a:extLst>
                  <a:ext uri="{FF2B5EF4-FFF2-40B4-BE49-F238E27FC236}">
                    <a16:creationId xmlns:a16="http://schemas.microsoft.com/office/drawing/2014/main" id="{F08863D1-133B-810B-77AD-6FD5AB61815E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사다리꼴 174">
                <a:extLst>
                  <a:ext uri="{FF2B5EF4-FFF2-40B4-BE49-F238E27FC236}">
                    <a16:creationId xmlns:a16="http://schemas.microsoft.com/office/drawing/2014/main" id="{5658664A-776E-A2FD-D306-1E2256F27843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44D5040-FA34-29FE-8341-EAEABFB45B99}"/>
                </a:ext>
              </a:extLst>
            </p:cNvPr>
            <p:cNvGrpSpPr/>
            <p:nvPr/>
          </p:nvGrpSpPr>
          <p:grpSpPr>
            <a:xfrm>
              <a:off x="6769438" y="4458676"/>
              <a:ext cx="1910192" cy="1358978"/>
              <a:chOff x="2578586" y="4360435"/>
              <a:chExt cx="1478656" cy="1051968"/>
            </a:xfrm>
          </p:grpSpPr>
          <p:sp>
            <p:nvSpPr>
              <p:cNvPr id="168" name="사다리꼴 167">
                <a:extLst>
                  <a:ext uri="{FF2B5EF4-FFF2-40B4-BE49-F238E27FC236}">
                    <a16:creationId xmlns:a16="http://schemas.microsoft.com/office/drawing/2014/main" id="{F9ED738D-FF85-04B6-FF68-78E1BAE46B95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사다리꼴 168">
                <a:extLst>
                  <a:ext uri="{FF2B5EF4-FFF2-40B4-BE49-F238E27FC236}">
                    <a16:creationId xmlns:a16="http://schemas.microsoft.com/office/drawing/2014/main" id="{99A1B21E-8F3F-3BFA-4EE3-E46865476916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사다리꼴 169">
                <a:extLst>
                  <a:ext uri="{FF2B5EF4-FFF2-40B4-BE49-F238E27FC236}">
                    <a16:creationId xmlns:a16="http://schemas.microsoft.com/office/drawing/2014/main" id="{9FFFC62E-8C24-605F-BC15-056EB7A0AF93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F1C0CF18-CE2C-4145-E091-5968234AED0A}"/>
                  </a:ext>
                </a:extLst>
              </p:cNvPr>
              <p:cNvSpPr/>
              <p:nvPr/>
            </p:nvSpPr>
            <p:spPr>
              <a:xfrm rot="16200000">
                <a:off x="3546133" y="470719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20626FE-CFAE-8630-7DD5-E6CBDF3EE56F}"/>
                </a:ext>
              </a:extLst>
            </p:cNvPr>
            <p:cNvGrpSpPr/>
            <p:nvPr/>
          </p:nvGrpSpPr>
          <p:grpSpPr>
            <a:xfrm flipV="1">
              <a:off x="8430348" y="3210629"/>
              <a:ext cx="1910192" cy="1358978"/>
              <a:chOff x="2578586" y="4360435"/>
              <a:chExt cx="1478656" cy="1051968"/>
            </a:xfrm>
          </p:grpSpPr>
          <p:sp>
            <p:nvSpPr>
              <p:cNvPr id="164" name="사다리꼴 163">
                <a:extLst>
                  <a:ext uri="{FF2B5EF4-FFF2-40B4-BE49-F238E27FC236}">
                    <a16:creationId xmlns:a16="http://schemas.microsoft.com/office/drawing/2014/main" id="{5268FC03-D30B-C208-E409-11CEFAAAD091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사다리꼴 164">
                <a:extLst>
                  <a:ext uri="{FF2B5EF4-FFF2-40B4-BE49-F238E27FC236}">
                    <a16:creationId xmlns:a16="http://schemas.microsoft.com/office/drawing/2014/main" id="{19558FD0-B56F-761C-8CCF-0E1A29B9947C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사다리꼴 165">
                <a:extLst>
                  <a:ext uri="{FF2B5EF4-FFF2-40B4-BE49-F238E27FC236}">
                    <a16:creationId xmlns:a16="http://schemas.microsoft.com/office/drawing/2014/main" id="{8B1DDA60-055F-B9EB-5332-030AD448D2FB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사다리꼴 166">
                <a:extLst>
                  <a:ext uri="{FF2B5EF4-FFF2-40B4-BE49-F238E27FC236}">
                    <a16:creationId xmlns:a16="http://schemas.microsoft.com/office/drawing/2014/main" id="{7B1EEF2A-1802-9096-022E-C9C2A1FD0B5A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5A714FF6-0B88-788C-844A-FA0CAE328965}"/>
                </a:ext>
              </a:extLst>
            </p:cNvPr>
            <p:cNvGrpSpPr/>
            <p:nvPr/>
          </p:nvGrpSpPr>
          <p:grpSpPr>
            <a:xfrm flipH="1">
              <a:off x="1771266" y="3205056"/>
              <a:ext cx="1910192" cy="1631729"/>
              <a:chOff x="1903371" y="557325"/>
              <a:chExt cx="1910192" cy="1631729"/>
            </a:xfrm>
          </p:grpSpPr>
          <p:sp>
            <p:nvSpPr>
              <p:cNvPr id="158" name="사다리꼴 157">
                <a:extLst>
                  <a:ext uri="{FF2B5EF4-FFF2-40B4-BE49-F238E27FC236}">
                    <a16:creationId xmlns:a16="http://schemas.microsoft.com/office/drawing/2014/main" id="{1DA428CD-AC51-7205-94D8-7C27B0173B41}"/>
                  </a:ext>
                </a:extLst>
              </p:cNvPr>
              <p:cNvSpPr/>
              <p:nvPr/>
            </p:nvSpPr>
            <p:spPr>
              <a:xfrm rot="9000000" flipV="1">
                <a:off x="2731137" y="1992911"/>
                <a:ext cx="1078042" cy="196143"/>
              </a:xfrm>
              <a:prstGeom prst="trapezoid">
                <a:avLst>
                  <a:gd name="adj" fmla="val 57303"/>
                </a:avLst>
              </a:prstGeom>
              <a:solidFill>
                <a:srgbClr val="737A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33F3D195-59D0-A63C-0AE1-BD611ED16421}"/>
                  </a:ext>
                </a:extLst>
              </p:cNvPr>
              <p:cNvGrpSpPr/>
              <p:nvPr/>
            </p:nvGrpSpPr>
            <p:grpSpPr>
              <a:xfrm flipV="1">
                <a:off x="1903371" y="557325"/>
                <a:ext cx="1910192" cy="1358979"/>
                <a:chOff x="2578586" y="4360434"/>
                <a:chExt cx="1478656" cy="1051969"/>
              </a:xfrm>
            </p:grpSpPr>
            <p:sp>
              <p:nvSpPr>
                <p:cNvPr id="160" name="사다리꼴 159">
                  <a:extLst>
                    <a:ext uri="{FF2B5EF4-FFF2-40B4-BE49-F238E27FC236}">
                      <a16:creationId xmlns:a16="http://schemas.microsoft.com/office/drawing/2014/main" id="{7DA86347-771D-6470-76F6-48608F1310AC}"/>
                    </a:ext>
                  </a:extLst>
                </p:cNvPr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737A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사다리꼴 160">
                  <a:extLst>
                    <a:ext uri="{FF2B5EF4-FFF2-40B4-BE49-F238E27FC236}">
                      <a16:creationId xmlns:a16="http://schemas.microsoft.com/office/drawing/2014/main" id="{A3572F83-8F06-27FB-4F82-38726E809745}"/>
                    </a:ext>
                  </a:extLst>
                </p:cNvPr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737A87"/>
                </a:solidFill>
                <a:ln>
                  <a:solidFill>
                    <a:srgbClr val="737A8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사다리꼴 161">
                  <a:extLst>
                    <a:ext uri="{FF2B5EF4-FFF2-40B4-BE49-F238E27FC236}">
                      <a16:creationId xmlns:a16="http://schemas.microsoft.com/office/drawing/2014/main" id="{F4528C9A-598E-6C80-3904-EC11EB7AC343}"/>
                    </a:ext>
                  </a:extLst>
                </p:cNvPr>
                <p:cNvSpPr/>
                <p:nvPr/>
              </p:nvSpPr>
              <p:spPr>
                <a:xfrm rot="19800000">
                  <a:off x="3222743" y="5260571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737A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사다리꼴 162">
                  <a:extLst>
                    <a:ext uri="{FF2B5EF4-FFF2-40B4-BE49-F238E27FC236}">
                      <a16:creationId xmlns:a16="http://schemas.microsoft.com/office/drawing/2014/main" id="{47B58AF9-BACE-8C00-602D-898D914EEA91}"/>
                    </a:ext>
                  </a:extLst>
                </p:cNvPr>
                <p:cNvSpPr/>
                <p:nvPr/>
              </p:nvSpPr>
              <p:spPr>
                <a:xfrm rot="16200000">
                  <a:off x="3546133" y="4701768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737A8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57" name="평행 사변형 156">
              <a:extLst>
                <a:ext uri="{FF2B5EF4-FFF2-40B4-BE49-F238E27FC236}">
                  <a16:creationId xmlns:a16="http://schemas.microsoft.com/office/drawing/2014/main" id="{89C9732D-7244-F89E-42D0-B11290EDAC49}"/>
                </a:ext>
              </a:extLst>
            </p:cNvPr>
            <p:cNvSpPr/>
            <p:nvPr/>
          </p:nvSpPr>
          <p:spPr>
            <a:xfrm rot="5400000" flipH="1">
              <a:off x="3387324" y="4390464"/>
              <a:ext cx="342744" cy="209240"/>
            </a:xfrm>
            <a:prstGeom prst="parallelogram">
              <a:avLst>
                <a:gd name="adj" fmla="val 59404"/>
              </a:avLst>
            </a:prstGeom>
            <a:solidFill>
              <a:srgbClr val="73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AD47C93-7D9B-CA7D-32B2-D0E8D19CC03A}"/>
              </a:ext>
            </a:extLst>
          </p:cNvPr>
          <p:cNvSpPr/>
          <p:nvPr/>
        </p:nvSpPr>
        <p:spPr>
          <a:xfrm>
            <a:off x="420884" y="1316873"/>
            <a:ext cx="315125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 수집</a:t>
            </a:r>
            <a:r>
              <a:rPr lang="en-US" altLang="ko-KR" sz="1300" b="1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b="1" dirty="0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ko-KR" altLang="en-US" sz="1300" b="1" dirty="0" err="1">
                <a:solidFill>
                  <a:srgbClr val="66666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전처리</a:t>
            </a:r>
            <a:endParaRPr lang="en-US" altLang="ko-KR" sz="1300" b="1" dirty="0">
              <a:solidFill>
                <a:srgbClr val="666666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영화 정보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제목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리뷰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줄거리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수집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영화 줄거리 토큰화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결측치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처리 및 특성 공학 고려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7DBB2E2-7432-9DBB-787A-266F3F5D7411}"/>
              </a:ext>
            </a:extLst>
          </p:cNvPr>
          <p:cNvSpPr/>
          <p:nvPr/>
        </p:nvSpPr>
        <p:spPr>
          <a:xfrm>
            <a:off x="4545911" y="1225062"/>
            <a:ext cx="315125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 선택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훈련</a:t>
            </a: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알고리즘 선택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선택한 알고리즘으로 모델 훈련 및 성능 평가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훈련 데이터 및 테스트 데이터로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오버피팅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방지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EEFDFF6-7922-2C53-6DDE-0D09D7BA6DE7}"/>
              </a:ext>
            </a:extLst>
          </p:cNvPr>
          <p:cNvSpPr/>
          <p:nvPr/>
        </p:nvSpPr>
        <p:spPr>
          <a:xfrm>
            <a:off x="9065079" y="1945875"/>
            <a:ext cx="229104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평가 및 개선</a:t>
            </a: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모델 성능 평가 및 피드백 후 개선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E5208BF-8D5E-7D3C-1436-053D7217A27C}"/>
              </a:ext>
            </a:extLst>
          </p:cNvPr>
          <p:cNvSpPr/>
          <p:nvPr/>
        </p:nvSpPr>
        <p:spPr>
          <a:xfrm>
            <a:off x="1592657" y="5193572"/>
            <a:ext cx="306852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피처 엔지니어링</a:t>
            </a: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딥러닝 모델에 입력 가능하도록 데이터 가공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범주형 데이터 원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핫 인코딩 또는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임베딩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수행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연속형 데이터 표준화 또는 정규화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05718DA-D3BD-9E15-E183-F08C38F98D4A}"/>
              </a:ext>
            </a:extLst>
          </p:cNvPr>
          <p:cNvSpPr/>
          <p:nvPr/>
        </p:nvSpPr>
        <p:spPr>
          <a:xfrm>
            <a:off x="6519221" y="5359336"/>
            <a:ext cx="396218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추천 제공</a:t>
            </a:r>
            <a:endParaRPr lang="en-US" altLang="ko-KR" sz="13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훈련된 모델을 사용자에게 추천하는 시스템 구현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〮 사용자 입력이나 행동 기반으로 추천 업데이트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추후 논의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6E74036-737B-1536-CD9A-24A5C3702E99}"/>
              </a:ext>
            </a:extLst>
          </p:cNvPr>
          <p:cNvSpPr txBox="1"/>
          <p:nvPr/>
        </p:nvSpPr>
        <p:spPr>
          <a:xfrm>
            <a:off x="2961586" y="3481999"/>
            <a:ext cx="7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37A87"/>
                </a:solidFill>
              </a:rPr>
              <a:t>1</a:t>
            </a:r>
            <a:r>
              <a:rPr lang="ko-KR" altLang="en-US" dirty="0">
                <a:solidFill>
                  <a:srgbClr val="737A87"/>
                </a:solidFill>
              </a:rPr>
              <a:t>주차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341C57-1824-9E0A-3F53-EFBF32FF1D66}"/>
              </a:ext>
            </a:extLst>
          </p:cNvPr>
          <p:cNvSpPr txBox="1"/>
          <p:nvPr/>
        </p:nvSpPr>
        <p:spPr>
          <a:xfrm>
            <a:off x="4337444" y="4277693"/>
            <a:ext cx="7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37A87"/>
                </a:solidFill>
              </a:rPr>
              <a:t>2</a:t>
            </a:r>
            <a:r>
              <a:rPr lang="ko-KR" altLang="en-US" dirty="0">
                <a:solidFill>
                  <a:srgbClr val="737A87"/>
                </a:solidFill>
              </a:rPr>
              <a:t>주차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6D9DFB-EBE0-E607-FC65-9C5F53D198F0}"/>
              </a:ext>
            </a:extLst>
          </p:cNvPr>
          <p:cNvSpPr txBox="1"/>
          <p:nvPr/>
        </p:nvSpPr>
        <p:spPr>
          <a:xfrm>
            <a:off x="5723055" y="3489031"/>
            <a:ext cx="7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37A87"/>
                </a:solidFill>
              </a:rPr>
              <a:t>3</a:t>
            </a:r>
            <a:r>
              <a:rPr lang="ko-KR" altLang="en-US" dirty="0">
                <a:solidFill>
                  <a:srgbClr val="737A87"/>
                </a:solidFill>
              </a:rPr>
              <a:t>주차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24307FA-F215-E313-B47C-79A3FDE3F1E0}"/>
              </a:ext>
            </a:extLst>
          </p:cNvPr>
          <p:cNvSpPr txBox="1"/>
          <p:nvPr/>
        </p:nvSpPr>
        <p:spPr>
          <a:xfrm>
            <a:off x="7102507" y="4285321"/>
            <a:ext cx="7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37A87"/>
                </a:solidFill>
              </a:rPr>
              <a:t>4</a:t>
            </a:r>
            <a:r>
              <a:rPr lang="ko-KR" altLang="en-US" dirty="0">
                <a:solidFill>
                  <a:srgbClr val="737A87"/>
                </a:solidFill>
              </a:rPr>
              <a:t>주차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82A5CE5-D833-3941-3932-49B59D09D1DB}"/>
              </a:ext>
            </a:extLst>
          </p:cNvPr>
          <p:cNvSpPr txBox="1"/>
          <p:nvPr/>
        </p:nvSpPr>
        <p:spPr>
          <a:xfrm>
            <a:off x="8471893" y="3489031"/>
            <a:ext cx="76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37A87"/>
                </a:solidFill>
              </a:rPr>
              <a:t>5</a:t>
            </a:r>
            <a:r>
              <a:rPr lang="ko-KR" altLang="en-US" dirty="0">
                <a:solidFill>
                  <a:srgbClr val="737A87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86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전체 일정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943234F-E4CE-2165-96BD-6CB790F02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37854"/>
              </p:ext>
            </p:extLst>
          </p:nvPr>
        </p:nvGraphicFramePr>
        <p:xfrm>
          <a:off x="971997" y="1190231"/>
          <a:ext cx="10248001" cy="551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 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작업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진행도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주제 선정 및 계획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주제 선정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altLang="ko-KR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사용할 데이터 선정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 일정 기획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5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정보 수집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영화 줄거리 토큰화 및 매핑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결측치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처리 및 특성 공학 고려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딥러닝 모델에 입력 가능하도록 데이터 가공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범주형 데이터 원</a:t>
                      </a: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핫 인코딩 또는 </a:t>
                      </a:r>
                      <a:r>
                        <a:rPr kumimoji="0" lang="ko-KR" alt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5F6">
                        <a:alpha val="1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5F6">
                        <a:alpha val="1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 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 선택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 선택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선택한 알고리즘으로 모델 훈련 및 성능 평가</a:t>
                      </a:r>
                      <a:endParaRPr kumimoji="0" lang="en-US" altLang="ko-KR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훈련 데이터 및 테스트 데이터로 </a:t>
                      </a:r>
                      <a:r>
                        <a:rPr kumimoji="0" lang="ko-KR" alt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오버피팅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방지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추천 제공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입력이나 행동 기반으로 추천 업데이트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주차 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평가 및 개선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 성능 평가 및 피드백 후 개선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671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15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8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참고할 로직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26">
            <a:extLst>
              <a:ext uri="{FF2B5EF4-FFF2-40B4-BE49-F238E27FC236}">
                <a16:creationId xmlns:a16="http://schemas.microsoft.com/office/drawing/2014/main" id="{9C13E575-32A1-2250-C647-50363C587DBE}"/>
              </a:ext>
            </a:extLst>
          </p:cNvPr>
          <p:cNvSpPr/>
          <p:nvPr/>
        </p:nvSpPr>
        <p:spPr>
          <a:xfrm>
            <a:off x="543536" y="4095639"/>
            <a:ext cx="2220535" cy="291584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 w="9525">
            <a:noFill/>
            <a:prstDash val="solid"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콘텐츠 기반 필터링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" name="사각형: 둥근 모서리 15">
            <a:extLst>
              <a:ext uri="{FF2B5EF4-FFF2-40B4-BE49-F238E27FC236}">
                <a16:creationId xmlns:a16="http://schemas.microsoft.com/office/drawing/2014/main" id="{FBDD1BB5-2AD1-8A85-0147-B7EAEAFE6067}"/>
              </a:ext>
            </a:extLst>
          </p:cNvPr>
          <p:cNvSpPr/>
          <p:nvPr/>
        </p:nvSpPr>
        <p:spPr>
          <a:xfrm>
            <a:off x="538774" y="4092462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737A87"/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1AF02-ED73-8A59-BF23-C56D9F6FCD5A}"/>
              </a:ext>
            </a:extLst>
          </p:cNvPr>
          <p:cNvSpPr txBox="1"/>
          <p:nvPr/>
        </p:nvSpPr>
        <p:spPr>
          <a:xfrm>
            <a:off x="538773" y="4508454"/>
            <a:ext cx="3674411" cy="2001189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737A87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사용자가 특정 아이템을 선호하는 경우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그 아이템과 </a:t>
            </a:r>
            <a:r>
              <a:rPr lang="ko-KR" altLang="en-US" sz="1200" b="1" dirty="0">
                <a:solidFill>
                  <a:srgbClr val="666666"/>
                </a:solidFill>
              </a:rPr>
              <a:t>비슷한 콘텐츠</a:t>
            </a:r>
            <a:r>
              <a:rPr lang="ko-KR" altLang="en-US" sz="1200" dirty="0">
                <a:solidFill>
                  <a:srgbClr val="666666"/>
                </a:solidFill>
              </a:rPr>
              <a:t>를 가진 다른 아이템을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추천해주는 방식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0" i="0" dirty="0">
                <a:solidFill>
                  <a:srgbClr val="666666"/>
                </a:solidFill>
                <a:effectLst/>
                <a:latin typeface="Söhne"/>
              </a:rPr>
              <a:t>콘텐츠 기반 필터링과 인공 신경망은 서로 보완적인 특성을 가지고 있어</a:t>
            </a:r>
            <a:r>
              <a:rPr lang="en-US" altLang="ko-KR" sz="1200" dirty="0">
                <a:solidFill>
                  <a:srgbClr val="666666"/>
                </a:solidFill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Söhne"/>
              </a:rPr>
              <a:t>효과적으로 결합되어 사용될 때 추천 시스템의 성능을 향상시킬 수 있음</a:t>
            </a:r>
            <a:endParaRPr lang="en-US" altLang="ko-KR" sz="1200" dirty="0">
              <a:solidFill>
                <a:srgbClr val="666666"/>
              </a:solidFill>
            </a:endParaRPr>
          </a:p>
        </p:txBody>
      </p:sp>
      <p:sp>
        <p:nvSpPr>
          <p:cNvPr id="11" name="모서리가 둥근 직사각형 35">
            <a:extLst>
              <a:ext uri="{FF2B5EF4-FFF2-40B4-BE49-F238E27FC236}">
                <a16:creationId xmlns:a16="http://schemas.microsoft.com/office/drawing/2014/main" id="{72575FD4-944A-264C-1612-6D59C1FEF077}"/>
              </a:ext>
            </a:extLst>
          </p:cNvPr>
          <p:cNvSpPr/>
          <p:nvPr/>
        </p:nvSpPr>
        <p:spPr>
          <a:xfrm>
            <a:off x="4476771" y="4148879"/>
            <a:ext cx="1619227" cy="291584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 w="9525">
            <a:noFill/>
            <a:prstDash val="solid"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협력 필터링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9" name="사각형: 둥근 모서리 15">
            <a:extLst>
              <a:ext uri="{FF2B5EF4-FFF2-40B4-BE49-F238E27FC236}">
                <a16:creationId xmlns:a16="http://schemas.microsoft.com/office/drawing/2014/main" id="{1BB03401-1178-5E7D-438D-A8679A6912D4}"/>
              </a:ext>
            </a:extLst>
          </p:cNvPr>
          <p:cNvSpPr/>
          <p:nvPr/>
        </p:nvSpPr>
        <p:spPr>
          <a:xfrm>
            <a:off x="4466222" y="4145702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737A87"/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8E2D91-17EA-9FB7-CEF3-FD95E4E185EC}"/>
              </a:ext>
            </a:extLst>
          </p:cNvPr>
          <p:cNvSpPr txBox="1"/>
          <p:nvPr/>
        </p:nvSpPr>
        <p:spPr>
          <a:xfrm>
            <a:off x="4465384" y="4508454"/>
            <a:ext cx="3593922" cy="139846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737A87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많은 사용자로부터 </a:t>
            </a:r>
            <a:r>
              <a:rPr lang="ko-KR" altLang="en-US" sz="1200" b="1" dirty="0">
                <a:solidFill>
                  <a:srgbClr val="666666"/>
                </a:solidFill>
              </a:rPr>
              <a:t>얻은 정보</a:t>
            </a:r>
            <a:r>
              <a:rPr lang="ko-KR" altLang="en-US" sz="1200" dirty="0">
                <a:solidFill>
                  <a:srgbClr val="666666"/>
                </a:solidFill>
              </a:rPr>
              <a:t>에 따라 사용자들의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관심사를 예측하는 방식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666666"/>
                </a:solidFill>
              </a:rPr>
              <a:t>- </a:t>
            </a:r>
            <a:r>
              <a:rPr lang="ko-KR" altLang="en-US" sz="1100" dirty="0">
                <a:solidFill>
                  <a:srgbClr val="666666"/>
                </a:solidFill>
              </a:rPr>
              <a:t>최근접 이웃 기반 협업 필터링</a:t>
            </a:r>
            <a:endParaRPr lang="en-US" altLang="ko-KR" sz="11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666666"/>
                </a:solidFill>
              </a:rPr>
              <a:t>- </a:t>
            </a:r>
            <a:r>
              <a:rPr lang="ko-KR" altLang="en-US" sz="1100" dirty="0">
                <a:solidFill>
                  <a:srgbClr val="666666"/>
                </a:solidFill>
              </a:rPr>
              <a:t>잠재 요인 협업 필터링</a:t>
            </a:r>
            <a:endParaRPr lang="en-US" altLang="ko-KR" sz="1100" dirty="0">
              <a:solidFill>
                <a:srgbClr val="666666"/>
              </a:solidFill>
            </a:endParaRPr>
          </a:p>
        </p:txBody>
      </p:sp>
      <p:sp>
        <p:nvSpPr>
          <p:cNvPr id="22" name="모서리가 둥근 직사각형 49">
            <a:extLst>
              <a:ext uri="{FF2B5EF4-FFF2-40B4-BE49-F238E27FC236}">
                <a16:creationId xmlns:a16="http://schemas.microsoft.com/office/drawing/2014/main" id="{EFFBB039-FFBB-2685-472B-9F8F99B7E870}"/>
              </a:ext>
            </a:extLst>
          </p:cNvPr>
          <p:cNvSpPr/>
          <p:nvPr/>
        </p:nvSpPr>
        <p:spPr>
          <a:xfrm>
            <a:off x="8265126" y="4143621"/>
            <a:ext cx="1619227" cy="291584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 w="9525">
            <a:noFill/>
            <a:prstDash val="solid"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하이브리드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3" name="사각형: 둥근 모서리 15">
            <a:extLst>
              <a:ext uri="{FF2B5EF4-FFF2-40B4-BE49-F238E27FC236}">
                <a16:creationId xmlns:a16="http://schemas.microsoft.com/office/drawing/2014/main" id="{823F2B51-D80A-6A27-A519-29C562319324}"/>
              </a:ext>
            </a:extLst>
          </p:cNvPr>
          <p:cNvSpPr/>
          <p:nvPr/>
        </p:nvSpPr>
        <p:spPr>
          <a:xfrm>
            <a:off x="8260365" y="4140444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737A87"/>
                </a:solidFill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CDCDA-DBF9-3600-25EB-7898EBECAF49}"/>
              </a:ext>
            </a:extLst>
          </p:cNvPr>
          <p:cNvSpPr txBox="1"/>
          <p:nvPr/>
        </p:nvSpPr>
        <p:spPr>
          <a:xfrm>
            <a:off x="8260365" y="4508454"/>
            <a:ext cx="3931635" cy="144161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737A87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콘텐츠 기반 필터링과 협력 필터링을 조합하는 방식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666666"/>
                </a:solidFill>
              </a:rPr>
              <a:t>두 가지의 장점을 결합</a:t>
            </a:r>
            <a:r>
              <a:rPr lang="ko-KR" altLang="en-US" sz="1200" dirty="0">
                <a:solidFill>
                  <a:srgbClr val="666666"/>
                </a:solidFill>
              </a:rPr>
              <a:t>해 높은 성능을 얻음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666666"/>
                </a:solidFill>
              </a:rPr>
              <a:t>현재 </a:t>
            </a:r>
            <a:r>
              <a:rPr lang="ko-KR" altLang="en-US" sz="1200" b="1" dirty="0" err="1">
                <a:solidFill>
                  <a:srgbClr val="666666"/>
                </a:solidFill>
              </a:rPr>
              <a:t>넷플릭스</a:t>
            </a:r>
            <a:r>
              <a:rPr lang="ko-KR" altLang="en-US" sz="1200" dirty="0" err="1">
                <a:solidFill>
                  <a:srgbClr val="666666"/>
                </a:solidFill>
              </a:rPr>
              <a:t>가</a:t>
            </a:r>
            <a:r>
              <a:rPr lang="ko-KR" altLang="en-US" sz="1200" dirty="0">
                <a:solidFill>
                  <a:srgbClr val="666666"/>
                </a:solidFill>
              </a:rPr>
              <a:t> 해주는 영화 추천 시스템이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666666"/>
                </a:solidFill>
              </a:rPr>
              <a:t>하이브리드 </a:t>
            </a:r>
            <a:r>
              <a:rPr lang="ko-KR" altLang="en-US" sz="1200" b="1">
                <a:solidFill>
                  <a:srgbClr val="666666"/>
                </a:solidFill>
              </a:rPr>
              <a:t>추천 시스템</a:t>
            </a:r>
            <a:endParaRPr lang="en-US" altLang="ko-KR" sz="1200" dirty="0">
              <a:solidFill>
                <a:srgbClr val="666666"/>
              </a:solidFill>
            </a:endParaRPr>
          </a:p>
        </p:txBody>
      </p:sp>
      <p:pic>
        <p:nvPicPr>
          <p:cNvPr id="40" name="그림 39" descr="폰트, 그래픽, 텍스트, 그래픽 디자인이(가) 표시된 사진&#10;&#10;자동 생성된 설명">
            <a:extLst>
              <a:ext uri="{FF2B5EF4-FFF2-40B4-BE49-F238E27FC236}">
                <a16:creationId xmlns:a16="http://schemas.microsoft.com/office/drawing/2014/main" id="{F5013ED9-B9F9-E49B-6409-1DBDF3033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65" y="2119884"/>
            <a:ext cx="3125569" cy="1312010"/>
          </a:xfrm>
          <a:prstGeom prst="rect">
            <a:avLst/>
          </a:prstGeom>
        </p:spPr>
      </p:pic>
      <p:pic>
        <p:nvPicPr>
          <p:cNvPr id="42" name="그림 41" descr="텍스트, 인간의 얼굴, 스크린샷, 도표이(가) 표시된 사진&#10;&#10;자동 생성된 설명">
            <a:extLst>
              <a:ext uri="{FF2B5EF4-FFF2-40B4-BE49-F238E27FC236}">
                <a16:creationId xmlns:a16="http://schemas.microsoft.com/office/drawing/2014/main" id="{7B83E3DB-5248-9440-1909-CC383E94CF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4" y="1686251"/>
            <a:ext cx="2588145" cy="2179275"/>
          </a:xfrm>
          <a:prstGeom prst="rect">
            <a:avLst/>
          </a:prstGeom>
        </p:spPr>
      </p:pic>
      <p:pic>
        <p:nvPicPr>
          <p:cNvPr id="45" name="그림 44" descr="텍스트, 인간의 얼굴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4611BC50-5DDB-AFB4-1D4C-A247F5ABD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63" y="1686250"/>
            <a:ext cx="2588146" cy="21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전략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26">
            <a:extLst>
              <a:ext uri="{FF2B5EF4-FFF2-40B4-BE49-F238E27FC236}">
                <a16:creationId xmlns:a16="http://schemas.microsoft.com/office/drawing/2014/main" id="{000D94F6-30E2-C16D-3D0E-CB8336748DDE}"/>
              </a:ext>
            </a:extLst>
          </p:cNvPr>
          <p:cNvSpPr/>
          <p:nvPr/>
        </p:nvSpPr>
        <p:spPr>
          <a:xfrm>
            <a:off x="508813" y="1445036"/>
            <a:ext cx="1823486" cy="291584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 w="9525">
            <a:noFill/>
            <a:prstDash val="solid"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데이터 </a:t>
            </a:r>
            <a:r>
              <a:rPr lang="ko-KR" altLang="en-US" sz="1400" b="1" dirty="0" err="1">
                <a:solidFill>
                  <a:prstClr val="white"/>
                </a:solidFill>
              </a:rPr>
              <a:t>전처리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" name="사각형: 둥근 모서리 15">
            <a:extLst>
              <a:ext uri="{FF2B5EF4-FFF2-40B4-BE49-F238E27FC236}">
                <a16:creationId xmlns:a16="http://schemas.microsoft.com/office/drawing/2014/main" id="{7026749C-4618-6EDD-AA27-D9623FCBA9AF}"/>
              </a:ext>
            </a:extLst>
          </p:cNvPr>
          <p:cNvSpPr/>
          <p:nvPr/>
        </p:nvSpPr>
        <p:spPr>
          <a:xfrm>
            <a:off x="504050" y="1441859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737A87"/>
                </a:solidFill>
              </a:rPr>
              <a:t>01</a:t>
            </a:r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:a16="http://schemas.microsoft.com/office/drawing/2014/main" id="{A38BF98E-15CA-DD92-314D-B880CB486079}"/>
              </a:ext>
            </a:extLst>
          </p:cNvPr>
          <p:cNvSpPr/>
          <p:nvPr/>
        </p:nvSpPr>
        <p:spPr>
          <a:xfrm>
            <a:off x="538919" y="2712982"/>
            <a:ext cx="1823486" cy="291584"/>
          </a:xfrm>
          <a:prstGeom prst="roundRect">
            <a:avLst>
              <a:gd name="adj" fmla="val 50000"/>
            </a:avLst>
          </a:prstGeom>
          <a:solidFill>
            <a:srgbClr val="78808D"/>
          </a:solidFill>
          <a:ln w="9525">
            <a:noFill/>
            <a:prstDash val="solid"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알고리즘 선택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15">
            <a:extLst>
              <a:ext uri="{FF2B5EF4-FFF2-40B4-BE49-F238E27FC236}">
                <a16:creationId xmlns:a16="http://schemas.microsoft.com/office/drawing/2014/main" id="{BCD27088-EAF1-857D-AC64-F7B40C538DA8}"/>
              </a:ext>
            </a:extLst>
          </p:cNvPr>
          <p:cNvSpPr/>
          <p:nvPr/>
        </p:nvSpPr>
        <p:spPr>
          <a:xfrm>
            <a:off x="534156" y="2709805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50800" dist="50800" dir="5400000" sx="1000" sy="1000" algn="ctr" rotWithShape="0">
              <a:srgbClr val="737A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737A87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A2462-1F84-2FF2-8290-D142D72EB55F}"/>
              </a:ext>
            </a:extLst>
          </p:cNvPr>
          <p:cNvSpPr txBox="1"/>
          <p:nvPr/>
        </p:nvSpPr>
        <p:spPr>
          <a:xfrm>
            <a:off x="538919" y="2027022"/>
            <a:ext cx="524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</a:rPr>
              <a:t>- </a:t>
            </a:r>
            <a:r>
              <a:rPr lang="ko-KR" altLang="en-US" sz="1400" dirty="0">
                <a:solidFill>
                  <a:srgbClr val="666666"/>
                </a:solidFill>
              </a:rPr>
              <a:t>영화 줄거리로 장르 구분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ECB21-86E2-B610-DB16-46601919F0ED}"/>
              </a:ext>
            </a:extLst>
          </p:cNvPr>
          <p:cNvSpPr txBox="1"/>
          <p:nvPr/>
        </p:nvSpPr>
        <p:spPr>
          <a:xfrm>
            <a:off x="504050" y="3589751"/>
            <a:ext cx="694354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6666"/>
                </a:solidFill>
              </a:rPr>
              <a:t>컨텐츠 기반 필터링</a:t>
            </a:r>
            <a:endParaRPr lang="en-US" altLang="ko-KR" sz="1400" b="1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66666"/>
                </a:solidFill>
              </a:rPr>
              <a:t>-</a:t>
            </a:r>
            <a:r>
              <a:rPr lang="ko-KR" altLang="en-US" sz="1400" dirty="0">
                <a:solidFill>
                  <a:srgbClr val="666666"/>
                </a:solidFill>
              </a:rPr>
              <a:t>시청자가 영화를 본 후 비슷한 장르를 탐색하여 시청자에게 추천 </a:t>
            </a:r>
            <a:endParaRPr lang="en-US" altLang="ko-KR" sz="14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6666"/>
                </a:solidFill>
              </a:rPr>
              <a:t>협업 필터링</a:t>
            </a:r>
            <a:endParaRPr lang="en-US" altLang="ko-KR" sz="1400" b="1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66666"/>
                </a:solidFill>
              </a:rPr>
              <a:t>- </a:t>
            </a:r>
            <a:r>
              <a:rPr lang="ko-KR" altLang="en-US" sz="1400" dirty="0">
                <a:solidFill>
                  <a:srgbClr val="666666"/>
                </a:solidFill>
              </a:rPr>
              <a:t>시청자에게 선호하는 영화를 입력 받았을 시 선호 영화들의 공통점을 찾아 추천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62B54-2D59-0884-2101-64BCB5A9F86B}"/>
              </a:ext>
            </a:extLst>
          </p:cNvPr>
          <p:cNvSpPr txBox="1"/>
          <p:nvPr/>
        </p:nvSpPr>
        <p:spPr>
          <a:xfrm>
            <a:off x="534156" y="3121806"/>
            <a:ext cx="100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737A87"/>
                </a:solidFill>
                <a:effectLst/>
                <a:latin typeface="-apple-system"/>
              </a:rPr>
              <a:t>시청자가 시청한 영화의 줄거리를 통해 비슷한 장르의 </a:t>
            </a:r>
            <a:r>
              <a:rPr lang="ko-KR" altLang="en-US" sz="1200" dirty="0">
                <a:solidFill>
                  <a:srgbClr val="737A87"/>
                </a:solidFill>
                <a:latin typeface="-apple-system"/>
              </a:rPr>
              <a:t>추천 영화를 찾아야 해서 알고리즘의 역할이 중요</a:t>
            </a:r>
            <a:endParaRPr lang="ko-KR" altLang="en-US" sz="1200" dirty="0">
              <a:solidFill>
                <a:srgbClr val="737A8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46759-2BE2-F949-C80E-FB8051820FFC}"/>
              </a:ext>
            </a:extLst>
          </p:cNvPr>
          <p:cNvSpPr txBox="1"/>
          <p:nvPr/>
        </p:nvSpPr>
        <p:spPr>
          <a:xfrm>
            <a:off x="534156" y="5487030"/>
            <a:ext cx="909828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66666"/>
                </a:solidFill>
              </a:rPr>
              <a:t>ex) </a:t>
            </a:r>
            <a:r>
              <a:rPr lang="ko-KR" altLang="en-US" sz="1200" dirty="0">
                <a:solidFill>
                  <a:srgbClr val="666666"/>
                </a:solidFill>
              </a:rPr>
              <a:t>시청자가 </a:t>
            </a:r>
            <a:r>
              <a:rPr lang="en-US" altLang="ko-KR" sz="1200" dirty="0">
                <a:solidFill>
                  <a:srgbClr val="666666"/>
                </a:solidFill>
              </a:rPr>
              <a:t>SF, </a:t>
            </a:r>
            <a:r>
              <a:rPr lang="ko-KR" altLang="en-US" sz="1200" dirty="0">
                <a:solidFill>
                  <a:srgbClr val="666666"/>
                </a:solidFill>
              </a:rPr>
              <a:t>코미디 장르 선호 </a:t>
            </a:r>
            <a:r>
              <a:rPr lang="en-US" altLang="ko-KR" sz="1200" dirty="0">
                <a:solidFill>
                  <a:srgbClr val="666666"/>
                </a:solidFill>
              </a:rPr>
              <a:t>-&gt; </a:t>
            </a:r>
            <a:r>
              <a:rPr lang="ko-KR" altLang="en-US" sz="1200" dirty="0">
                <a:solidFill>
                  <a:srgbClr val="666666"/>
                </a:solidFill>
              </a:rPr>
              <a:t>멜로 영화를 검색해본다면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멜로가 포함된 </a:t>
            </a:r>
            <a:r>
              <a:rPr lang="en-US" altLang="ko-KR" sz="1200" dirty="0">
                <a:solidFill>
                  <a:srgbClr val="666666"/>
                </a:solidFill>
              </a:rPr>
              <a:t>SF, </a:t>
            </a:r>
            <a:r>
              <a:rPr lang="ko-KR" altLang="en-US" sz="1200" dirty="0">
                <a:solidFill>
                  <a:srgbClr val="666666"/>
                </a:solidFill>
              </a:rPr>
              <a:t>코미디를 같이 추천하는 모델을 제작해보는 것도 좋음</a:t>
            </a:r>
            <a:endParaRPr lang="en-US" altLang="ko-KR" sz="1200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6666"/>
                </a:solidFill>
              </a:rPr>
              <a:t>더 정확한 추천을 제공하는 게 목표</a:t>
            </a:r>
          </a:p>
        </p:txBody>
      </p:sp>
    </p:spTree>
    <p:extLst>
      <p:ext uri="{BB962C8B-B14F-4D97-AF65-F5344CB8AC3E}">
        <p14:creationId xmlns:p14="http://schemas.microsoft.com/office/powerpoint/2010/main" val="290379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3" cy="6858000"/>
          </a:xfrm>
          <a:prstGeom prst="rect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800" b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988157-BE17-6E1A-47F3-F8D1FD144B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3" y="1033581"/>
            <a:ext cx="12192003" cy="5824419"/>
          </a:xfrm>
          <a:prstGeom prst="rect">
            <a:avLst/>
          </a:prstGeom>
          <a:solidFill>
            <a:srgbClr val="F4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bg1"/>
                </a:solidFill>
              </a:rPr>
              <a:t>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79FCC-925A-BE9A-10EE-DCD18971E393}"/>
              </a:ext>
            </a:extLst>
          </p:cNvPr>
          <p:cNvSpPr txBox="1"/>
          <p:nvPr/>
        </p:nvSpPr>
        <p:spPr>
          <a:xfrm>
            <a:off x="508813" y="1445036"/>
            <a:ext cx="11285790" cy="242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 CNN</a:t>
            </a:r>
            <a:r>
              <a:rPr lang="ko-KR" altLang="en-US" sz="1300" dirty="0">
                <a:solidFill>
                  <a:srgbClr val="666666"/>
                </a:solidFill>
              </a:rPr>
              <a:t>은 </a:t>
            </a:r>
            <a:r>
              <a:rPr lang="en-US" altLang="ko-KR" sz="1300" dirty="0">
                <a:solidFill>
                  <a:srgbClr val="666666"/>
                </a:solidFill>
              </a:rPr>
              <a:t>RNN</a:t>
            </a:r>
            <a:r>
              <a:rPr lang="ko-KR" altLang="en-US" sz="1300" dirty="0">
                <a:solidFill>
                  <a:srgbClr val="666666"/>
                </a:solidFill>
              </a:rPr>
              <a:t>보다 속도가 빠름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 CNN</a:t>
            </a:r>
            <a:r>
              <a:rPr lang="ko-KR" altLang="en-US" sz="1300" dirty="0">
                <a:solidFill>
                  <a:srgbClr val="666666"/>
                </a:solidFill>
              </a:rPr>
              <a:t> </a:t>
            </a:r>
            <a:r>
              <a:rPr lang="en-US" altLang="ko-KR" sz="1300" dirty="0">
                <a:solidFill>
                  <a:srgbClr val="666666"/>
                </a:solidFill>
              </a:rPr>
              <a:t>kernel</a:t>
            </a:r>
            <a:r>
              <a:rPr lang="ko-KR" altLang="en-US" sz="1300" dirty="0">
                <a:solidFill>
                  <a:srgbClr val="666666"/>
                </a:solidFill>
              </a:rPr>
              <a:t>의 크기를 조정하여 다른 단어와 함께 사용될 때 다른 단어를 이해하게 할 수 있는 구조가 되게 하는 것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 kernel</a:t>
            </a:r>
            <a:r>
              <a:rPr lang="ko-KR" altLang="en-US" sz="1300" dirty="0">
                <a:solidFill>
                  <a:srgbClr val="666666"/>
                </a:solidFill>
              </a:rPr>
              <a:t>이 근접한 단어를 같이 학습하기 때문에 일종의 메모리 기능이 있음 </a:t>
            </a: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 CNN</a:t>
            </a:r>
            <a:r>
              <a:rPr lang="ko-KR" altLang="en-US" sz="1300" dirty="0">
                <a:solidFill>
                  <a:srgbClr val="666666"/>
                </a:solidFill>
              </a:rPr>
              <a:t>은 특징의 자동 추출이 가능하고</a:t>
            </a:r>
            <a:r>
              <a:rPr lang="en-US" altLang="ko-KR" sz="1300" dirty="0">
                <a:solidFill>
                  <a:srgbClr val="666666"/>
                </a:solidFill>
              </a:rPr>
              <a:t>, </a:t>
            </a:r>
            <a:r>
              <a:rPr lang="ko-KR" altLang="en-US" sz="1300" dirty="0">
                <a:solidFill>
                  <a:srgbClr val="666666"/>
                </a:solidFill>
              </a:rPr>
              <a:t>대규모 병렬 처리가 가능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300" dirty="0">
                <a:solidFill>
                  <a:srgbClr val="666666"/>
                </a:solidFill>
              </a:rPr>
              <a:t>- </a:t>
            </a:r>
            <a:r>
              <a:rPr lang="ko-KR" altLang="en-US" sz="1300" dirty="0">
                <a:solidFill>
                  <a:srgbClr val="666666"/>
                </a:solidFill>
              </a:rPr>
              <a:t>단어 </a:t>
            </a:r>
            <a:r>
              <a:rPr lang="ko-KR" altLang="en-US" sz="1300" dirty="0" err="1">
                <a:solidFill>
                  <a:srgbClr val="666666"/>
                </a:solidFill>
              </a:rPr>
              <a:t>전처리</a:t>
            </a:r>
            <a:r>
              <a:rPr lang="ko-KR" altLang="en-US" sz="1300" dirty="0">
                <a:solidFill>
                  <a:srgbClr val="666666"/>
                </a:solidFill>
              </a:rPr>
              <a:t> 이후에는 </a:t>
            </a:r>
            <a:r>
              <a:rPr lang="ko-KR" altLang="en-US" sz="1300" dirty="0" err="1">
                <a:solidFill>
                  <a:srgbClr val="666666"/>
                </a:solidFill>
              </a:rPr>
              <a:t>딥러닝과</a:t>
            </a:r>
            <a:r>
              <a:rPr lang="ko-KR" altLang="en-US" sz="1300" dirty="0">
                <a:solidFill>
                  <a:srgbClr val="666666"/>
                </a:solidFill>
              </a:rPr>
              <a:t> 기계학습에 용이하게 수치화</a:t>
            </a:r>
            <a:r>
              <a:rPr lang="en-US" altLang="ko-KR" sz="1300" dirty="0">
                <a:solidFill>
                  <a:srgbClr val="666666"/>
                </a:solidFill>
              </a:rPr>
              <a:t>, </a:t>
            </a:r>
            <a:r>
              <a:rPr lang="ko-KR" altLang="en-US" sz="1300" dirty="0">
                <a:solidFill>
                  <a:srgbClr val="666666"/>
                </a:solidFill>
              </a:rPr>
              <a:t>수치화하기 위해서 분류된 단어는 벡터화를 적용</a:t>
            </a:r>
            <a:endParaRPr lang="en-US" altLang="ko-KR" sz="13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300" dirty="0">
                <a:solidFill>
                  <a:srgbClr val="666666"/>
                </a:solidFill>
              </a:rPr>
              <a:t>이렇게 인공신경망을 활용하여 </a:t>
            </a:r>
            <a:r>
              <a:rPr lang="en-US" altLang="ko-KR" sz="1300" dirty="0">
                <a:solidFill>
                  <a:srgbClr val="666666"/>
                </a:solidFill>
              </a:rPr>
              <a:t>TF-IDF</a:t>
            </a:r>
            <a:r>
              <a:rPr lang="ko-KR" altLang="en-US" sz="1300" dirty="0">
                <a:solidFill>
                  <a:srgbClr val="666666"/>
                </a:solidFill>
              </a:rPr>
              <a:t> 벡터화를 이용하고 유사도를 계산해 모델 생성 후 결과를 출력하고자 함</a:t>
            </a:r>
          </a:p>
        </p:txBody>
      </p:sp>
      <p:pic>
        <p:nvPicPr>
          <p:cNvPr id="7" name="그림 6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4908577E-36C3-FA25-DCFA-E3226974A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" y="4719566"/>
            <a:ext cx="12192000" cy="1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E22E6F-7B3B-D80A-3270-6DD6234FEAA2}"/>
              </a:ext>
            </a:extLst>
          </p:cNvPr>
          <p:cNvGrpSpPr/>
          <p:nvPr/>
        </p:nvGrpSpPr>
        <p:grpSpPr>
          <a:xfrm>
            <a:off x="-3" y="0"/>
            <a:ext cx="12192006" cy="6858000"/>
            <a:chOff x="-3" y="0"/>
            <a:chExt cx="12192006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3" cy="6858000"/>
            </a:xfrm>
            <a:prstGeom prst="rect">
              <a:avLst/>
            </a:prstGeom>
            <a:solidFill>
              <a:srgbClr val="788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endParaRPr lang="en-US" altLang="ko-KR" sz="4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988157-BE17-6E1A-47F3-F8D1FD144BE1}"/>
                </a:ext>
              </a:extLst>
            </p:cNvPr>
            <p:cNvSpPr/>
            <p:nvPr/>
          </p:nvSpPr>
          <p:spPr>
            <a:xfrm>
              <a:off x="-3" y="1033581"/>
              <a:ext cx="12192003" cy="5824419"/>
            </a:xfrm>
            <a:prstGeom prst="rect">
              <a:avLst/>
            </a:prstGeom>
            <a:solidFill>
              <a:srgbClr val="F4F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96B65B-2AAA-21D1-2938-76A79EB9A751}"/>
              </a:ext>
            </a:extLst>
          </p:cNvPr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chemeClr val="bg1"/>
                </a:solidFill>
              </a:rPr>
              <a:t>데이터 수집 및 </a:t>
            </a:r>
            <a:r>
              <a:rPr lang="ko-KR" altLang="en-US" sz="3600" b="1" kern="0" dirty="0" err="1">
                <a:solidFill>
                  <a:schemeClr val="bg1"/>
                </a:solidFill>
              </a:rPr>
              <a:t>전처리</a:t>
            </a:r>
            <a:endParaRPr lang="en-US" altLang="ko-KR" sz="3600" b="1" kern="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44323-FEA1-18D5-C7BF-D1A06D0B6DD1}"/>
              </a:ext>
            </a:extLst>
          </p:cNvPr>
          <p:cNvSpPr txBox="1"/>
          <p:nvPr/>
        </p:nvSpPr>
        <p:spPr>
          <a:xfrm>
            <a:off x="8893392" y="648532"/>
            <a:ext cx="34702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영화 데이터 </a:t>
            </a:r>
            <a:r>
              <a:rPr lang="en-US" altLang="ko-KR" sz="1500" dirty="0">
                <a:solidFill>
                  <a:schemeClr val="bg1"/>
                </a:solidFill>
              </a:rPr>
              <a:t>: </a:t>
            </a:r>
            <a:r>
              <a:rPr lang="en-US" altLang="ko-KR" sz="1500" b="0" dirty="0">
                <a:solidFill>
                  <a:schemeClr val="bg1"/>
                </a:solidFill>
                <a:effectLst/>
                <a:latin typeface="+mj-lt"/>
              </a:rPr>
              <a:t>movies_metadata.csv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DE962-DE04-F1E3-BD13-8D933D3CAF4A}"/>
              </a:ext>
            </a:extLst>
          </p:cNvPr>
          <p:cNvSpPr txBox="1"/>
          <p:nvPr/>
        </p:nvSpPr>
        <p:spPr>
          <a:xfrm>
            <a:off x="508810" y="1410926"/>
            <a:ext cx="11491966" cy="9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666666"/>
                </a:solidFill>
              </a:rPr>
              <a:t>- </a:t>
            </a:r>
            <a:r>
              <a:rPr lang="ko-KR" altLang="en-US" sz="1400" b="1" dirty="0">
                <a:solidFill>
                  <a:srgbClr val="666666"/>
                </a:solidFill>
              </a:rPr>
              <a:t>데이터 로드</a:t>
            </a:r>
            <a:endParaRPr lang="en-US" altLang="ko-KR" sz="1400" b="1" dirty="0">
              <a:solidFill>
                <a:srgbClr val="66666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pd.read_csv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("/content/drive/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MyDrive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/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Colab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 Notebooks/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ML_team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/movies_metadata.csv", 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low_memory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=False)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666666"/>
                </a:solidFill>
                <a:effectLst/>
              </a:rPr>
              <a:t>print(</a:t>
            </a:r>
            <a:r>
              <a:rPr lang="en-US" altLang="ko-KR" sz="1300" b="0" dirty="0" err="1">
                <a:solidFill>
                  <a:srgbClr val="666666"/>
                </a:solidFill>
                <a:effectLst/>
              </a:rPr>
              <a:t>df.head</a:t>
            </a:r>
            <a:r>
              <a:rPr lang="en-US" altLang="ko-KR" sz="1300" b="0" dirty="0">
                <a:solidFill>
                  <a:srgbClr val="666666"/>
                </a:solidFill>
                <a:effectLst/>
              </a:rPr>
              <a:t>())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A2B196-A560-047D-D9DB-15E4DFA270E0}"/>
              </a:ext>
            </a:extLst>
          </p:cNvPr>
          <p:cNvGrpSpPr/>
          <p:nvPr/>
        </p:nvGrpSpPr>
        <p:grpSpPr>
          <a:xfrm>
            <a:off x="508810" y="2542656"/>
            <a:ext cx="10626388" cy="2891413"/>
            <a:chOff x="279487" y="2597778"/>
            <a:chExt cx="10626388" cy="2891413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700FCC9-AAFD-D259-6959-5E933E13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87" y="2603565"/>
              <a:ext cx="5332930" cy="288562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679A93C-9CC7-FB4C-F3E8-A278C9501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2945" y="2597778"/>
              <a:ext cx="5332930" cy="288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77174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1948</Words>
  <Application>Microsoft Office PowerPoint</Application>
  <PresentationFormat>와이드스크린</PresentationFormat>
  <Paragraphs>249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Avenir</vt:lpstr>
      <vt:lpstr>Noto Sans KR</vt:lpstr>
      <vt:lpstr>Söhne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지민 김</cp:lastModifiedBy>
  <cp:revision>33</cp:revision>
  <dcterms:created xsi:type="dcterms:W3CDTF">2020-05-10T05:16:49Z</dcterms:created>
  <dcterms:modified xsi:type="dcterms:W3CDTF">2023-11-30T03:41:06Z</dcterms:modified>
</cp:coreProperties>
</file>