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62" r:id="rId15"/>
    <p:sldId id="270" r:id="rId16"/>
    <p:sldId id="269" r:id="rId17"/>
    <p:sldId id="263" r:id="rId18"/>
    <p:sldId id="264" r:id="rId19"/>
    <p:sldId id="265" r:id="rId20"/>
    <p:sldId id="266" r:id="rId21"/>
    <p:sldId id="267" r:id="rId22"/>
    <p:sldId id="268" r:id="rId23"/>
    <p:sldId id="283" r:id="rId24"/>
    <p:sldId id="286" r:id="rId25"/>
    <p:sldId id="287" r:id="rId26"/>
    <p:sldId id="291" r:id="rId27"/>
    <p:sldId id="292" r:id="rId28"/>
    <p:sldId id="290" r:id="rId29"/>
    <p:sldId id="293" r:id="rId30"/>
    <p:sldId id="294" r:id="rId31"/>
    <p:sldId id="288" r:id="rId32"/>
    <p:sldId id="289" r:id="rId33"/>
    <p:sldId id="295" r:id="rId34"/>
    <p:sldId id="296" r:id="rId35"/>
    <p:sldId id="297" r:id="rId3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060"/>
    <a:srgbClr val="CA03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5563" autoAdjust="0"/>
  </p:normalViewPr>
  <p:slideViewPr>
    <p:cSldViewPr snapToGrid="0">
      <p:cViewPr varScale="1">
        <p:scale>
          <a:sx n="66" d="100"/>
          <a:sy n="66" d="100"/>
        </p:scale>
        <p:origin x="72" y="4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1362C-D782-4FD9-A501-F6AF6B3C7004}" type="datetimeFigureOut">
              <a:rPr lang="ko-KR" altLang="en-US" smtClean="0"/>
              <a:t>2023-08-21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D71A9-7BE1-42CF-BACD-B94B8563EFD0}" type="slidenum">
              <a:rPr lang="ko-KR" altLang="en-US" smtClean="0"/>
              <a:t>‹#›</a:t>
            </a:fld>
            <a:endParaRPr lang="ko-KR" altLang="en-US"/>
          </a:p>
        </p:txBody>
      </p:sp>
    </p:spTree>
    <p:extLst>
      <p:ext uri="{BB962C8B-B14F-4D97-AF65-F5344CB8AC3E}">
        <p14:creationId xmlns:p14="http://schemas.microsoft.com/office/powerpoint/2010/main" val="9166999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479425" y="1279525"/>
            <a:ext cx="6140450" cy="3454400"/>
          </a:xfrm>
        </p:spPr>
      </p:sp>
      <p:sp>
        <p:nvSpPr>
          <p:cNvPr id="4" name="슬라이드 번호 개체 틀 3"/>
          <p:cNvSpPr>
            <a:spLocks noGrp="1"/>
          </p:cNvSpPr>
          <p:nvPr>
            <p:ph type="sldNum" sz="quarter" idx="10"/>
          </p:nvPr>
        </p:nvSpPr>
        <p:spPr/>
        <p:txBody>
          <a:bodyPr/>
          <a:lstStyle/>
          <a:p>
            <a:fld id="{6EE49DC9-AE49-48B4-A6CE-1A7CEEF360FC}" type="slidenum">
              <a:rPr lang="ko-KR" altLang="en-US" smtClean="0"/>
              <a:t>1</a:t>
            </a:fld>
            <a:endParaRPr lang="ko-KR" altLang="en-US"/>
          </a:p>
        </p:txBody>
      </p:sp>
    </p:spTree>
    <p:extLst>
      <p:ext uri="{BB962C8B-B14F-4D97-AF65-F5344CB8AC3E}">
        <p14:creationId xmlns:p14="http://schemas.microsoft.com/office/powerpoint/2010/main" val="18683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10</a:t>
            </a:fld>
            <a:endParaRPr lang="ko-KR" altLang="en-US"/>
          </a:p>
        </p:txBody>
      </p:sp>
    </p:spTree>
    <p:extLst>
      <p:ext uri="{BB962C8B-B14F-4D97-AF65-F5344CB8AC3E}">
        <p14:creationId xmlns:p14="http://schemas.microsoft.com/office/powerpoint/2010/main" val="40776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입력된 </a:t>
            </a:r>
            <a:r>
              <a:rPr lang="en-US" altLang="ko-KR" sz="1200" b="0" i="0" kern="1200" dirty="0">
                <a:solidFill>
                  <a:schemeClr val="tx1"/>
                </a:solidFill>
                <a:effectLst/>
                <a:latin typeface="+mn-lt"/>
                <a:ea typeface="+mn-ea"/>
                <a:cs typeface="+mn-cs"/>
              </a:rPr>
              <a:t>'x' </a:t>
            </a:r>
            <a:r>
              <a:rPr lang="ko-KR" altLang="en-US" sz="1200" b="0" i="0" kern="1200" dirty="0">
                <a:solidFill>
                  <a:schemeClr val="tx1"/>
                </a:solidFill>
                <a:effectLst/>
                <a:latin typeface="+mn-lt"/>
                <a:ea typeface="+mn-ea"/>
                <a:cs typeface="+mn-cs"/>
              </a:rPr>
              <a:t>및 </a:t>
            </a:r>
            <a:r>
              <a:rPr lang="en-US" altLang="ko-KR" sz="1200" b="0" i="0" kern="1200" dirty="0">
                <a:solidFill>
                  <a:schemeClr val="tx1"/>
                </a:solidFill>
                <a:effectLst/>
                <a:latin typeface="+mn-lt"/>
                <a:ea typeface="+mn-ea"/>
                <a:cs typeface="+mn-cs"/>
              </a:rPr>
              <a:t>'y' </a:t>
            </a:r>
            <a:r>
              <a:rPr lang="ko-KR" altLang="en-US" sz="1200" b="0" i="0" kern="1200" dirty="0">
                <a:solidFill>
                  <a:schemeClr val="tx1"/>
                </a:solidFill>
                <a:effectLst/>
                <a:latin typeface="+mn-lt"/>
                <a:ea typeface="+mn-ea"/>
                <a:cs typeface="+mn-cs"/>
              </a:rPr>
              <a:t>데이터를 </a:t>
            </a:r>
            <a:r>
              <a:rPr lang="en-US" altLang="ko-KR" sz="1200" b="0" i="0" kern="1200" dirty="0">
                <a:solidFill>
                  <a:schemeClr val="tx1"/>
                </a:solidFill>
                <a:effectLst/>
                <a:latin typeface="+mn-lt"/>
                <a:ea typeface="+mn-ea"/>
                <a:cs typeface="+mn-cs"/>
              </a:rPr>
              <a:t>TensorFlow</a:t>
            </a:r>
            <a:r>
              <a:rPr lang="ko-KR" altLang="en-US" sz="1200" b="0" i="0" kern="1200" dirty="0">
                <a:solidFill>
                  <a:schemeClr val="tx1"/>
                </a:solidFill>
                <a:effectLst/>
                <a:latin typeface="+mn-lt"/>
                <a:ea typeface="+mn-ea"/>
                <a:cs typeface="+mn-cs"/>
              </a:rPr>
              <a:t>의 </a:t>
            </a:r>
            <a:r>
              <a:rPr lang="en-US" altLang="ko-KR" sz="1200" b="0" i="0" kern="1200" dirty="0">
                <a:solidFill>
                  <a:schemeClr val="tx1"/>
                </a:solidFill>
                <a:effectLst/>
                <a:latin typeface="+mn-lt"/>
                <a:ea typeface="+mn-ea"/>
                <a:cs typeface="+mn-cs"/>
              </a:rPr>
              <a:t>'Dataset'</a:t>
            </a:r>
            <a:r>
              <a:rPr lang="ko-KR" altLang="en-US" sz="1200" b="0" i="0" kern="1200" dirty="0">
                <a:solidFill>
                  <a:schemeClr val="tx1"/>
                </a:solidFill>
                <a:effectLst/>
                <a:latin typeface="+mn-lt"/>
                <a:ea typeface="+mn-ea"/>
                <a:cs typeface="+mn-cs"/>
              </a:rPr>
              <a:t>으로 변환합니다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a:solidFill>
                  <a:schemeClr val="tx1"/>
                </a:solidFill>
                <a:effectLst/>
                <a:latin typeface="+mn-lt"/>
                <a:ea typeface="+mn-ea"/>
                <a:cs typeface="+mn-cs"/>
              </a:rPr>
              <a:t>'window' </a:t>
            </a:r>
            <a:r>
              <a:rPr lang="ko-KR" altLang="en-US" sz="1200" b="0" i="0" kern="1200" dirty="0">
                <a:solidFill>
                  <a:schemeClr val="tx1"/>
                </a:solidFill>
                <a:effectLst/>
                <a:latin typeface="+mn-lt"/>
                <a:ea typeface="+mn-ea"/>
                <a:cs typeface="+mn-cs"/>
              </a:rPr>
              <a:t>기능을 사용하여 데이터 세트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ds_x</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를 창으로 분할합니다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size_size</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는 각 창의 크기를 지정합니다</a:t>
            </a:r>
            <a:br>
              <a:rPr lang="ko-KR" altLang="en-US" dirty="0"/>
            </a:br>
            <a:br>
              <a:rPr lang="ko-KR" altLang="en-US" dirty="0"/>
            </a:br>
            <a:r>
              <a:rPr lang="en-US" altLang="ko-KR" sz="1200" b="0" i="0" kern="1200" dirty="0">
                <a:solidFill>
                  <a:schemeClr val="tx1"/>
                </a:solidFill>
                <a:effectLst/>
                <a:latin typeface="+mn-lt"/>
                <a:ea typeface="+mn-ea"/>
                <a:cs typeface="+mn-cs"/>
              </a:rPr>
              <a:t>'shift'</a:t>
            </a:r>
            <a:r>
              <a:rPr lang="ko-KR" altLang="en-US" sz="1200" b="0" i="0" kern="1200" dirty="0">
                <a:solidFill>
                  <a:schemeClr val="tx1"/>
                </a:solidFill>
                <a:effectLst/>
                <a:latin typeface="+mn-lt"/>
                <a:ea typeface="+mn-ea"/>
                <a:cs typeface="+mn-cs"/>
              </a:rPr>
              <a:t>는 윈도우를 얼마나 움직일 것인지를 나타냅니다</a:t>
            </a:r>
            <a:br>
              <a:rPr lang="ko-KR" altLang="en-US" dirty="0"/>
            </a:br>
            <a:br>
              <a:rPr lang="ko-KR" altLang="en-US" dirty="0"/>
            </a:b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점</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은 윈도우 내의 데이터 포인트 사이의 간격을 결정합니다</a:t>
            </a:r>
            <a:br>
              <a:rPr lang="ko-KR" altLang="en-US" dirty="0"/>
            </a:br>
            <a:br>
              <a:rPr lang="ko-KR" altLang="en-US" dirty="0"/>
            </a:b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drop_size</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는 마지막 창의 크기가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drop_size</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보다 작을 경우 해당 창을 삭제할지 여부를 지정합니다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11</a:t>
            </a:fld>
            <a:endParaRPr lang="ko-KR" altLang="en-US"/>
          </a:p>
        </p:txBody>
      </p:sp>
    </p:spTree>
    <p:extLst>
      <p:ext uri="{BB962C8B-B14F-4D97-AF65-F5344CB8AC3E}">
        <p14:creationId xmlns:p14="http://schemas.microsoft.com/office/powerpoint/2010/main" val="42257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r>
              <a:rPr lang="en-US" altLang="ko-KR" dirty="0" err="1"/>
              <a:t>flat_map</a:t>
            </a:r>
            <a:r>
              <a:rPr lang="en-US" altLang="ko-KR" dirty="0"/>
              <a:t>' </a:t>
            </a:r>
            <a:r>
              <a:rPr lang="ko-KR" altLang="en-US" dirty="0"/>
              <a:t>함수를 사용하여 각 창을 평평하게 만들고 배치로 그룹화합니다</a:t>
            </a:r>
            <a:r>
              <a:rPr lang="en-US" altLang="ko-KR" dirty="0"/>
              <a:t>. </a:t>
            </a:r>
          </a:p>
          <a:p>
            <a:endParaRPr lang="en-US" altLang="ko-KR" dirty="0"/>
          </a:p>
          <a:p>
            <a:r>
              <a:rPr lang="ko-KR" altLang="en-US" dirty="0"/>
              <a:t>결과적으로 </a:t>
            </a:r>
            <a:r>
              <a:rPr lang="en-US" altLang="ko-KR" dirty="0"/>
              <a:t>'</a:t>
            </a:r>
            <a:r>
              <a:rPr lang="en-US" altLang="ko-KR" dirty="0" err="1"/>
              <a:t>ds_x</a:t>
            </a:r>
            <a:r>
              <a:rPr lang="en-US" altLang="ko-KR" dirty="0"/>
              <a:t>'</a:t>
            </a:r>
            <a:r>
              <a:rPr lang="ko-KR" altLang="en-US" dirty="0"/>
              <a:t>는 윈도우 데이터의 데이터 세트가 됩니다</a:t>
            </a:r>
            <a:r>
              <a:rPr lang="en-US" altLang="ko-KR" dirty="0"/>
              <a:t>.</a:t>
            </a:r>
          </a:p>
          <a:p>
            <a:endParaRPr lang="en-US" altLang="ko-KR" dirty="0"/>
          </a:p>
          <a:p>
            <a:r>
              <a:rPr lang="en-US" altLang="ko-KR" dirty="0"/>
              <a:t>'zip' </a:t>
            </a:r>
            <a:r>
              <a:rPr lang="ko-KR" altLang="en-US" dirty="0"/>
              <a:t>기능을 사용하여 </a:t>
            </a:r>
            <a:r>
              <a:rPr lang="en-US" altLang="ko-KR" dirty="0"/>
              <a:t>'</a:t>
            </a:r>
            <a:r>
              <a:rPr lang="en-US" altLang="ko-KR" dirty="0" err="1"/>
              <a:t>ds_x</a:t>
            </a:r>
            <a:r>
              <a:rPr lang="en-US" altLang="ko-KR" dirty="0"/>
              <a:t>'</a:t>
            </a:r>
            <a:r>
              <a:rPr lang="ko-KR" altLang="en-US" dirty="0"/>
              <a:t>와 </a:t>
            </a:r>
            <a:r>
              <a:rPr lang="en-US" altLang="ko-KR" dirty="0"/>
              <a:t>'</a:t>
            </a:r>
            <a:r>
              <a:rPr lang="en-US" altLang="ko-KR" dirty="0" err="1"/>
              <a:t>ds_y</a:t>
            </a:r>
            <a:r>
              <a:rPr lang="en-US" altLang="ko-KR" dirty="0"/>
              <a:t>' </a:t>
            </a:r>
            <a:r>
              <a:rPr lang="ko-KR" altLang="en-US" dirty="0"/>
              <a:t>데이터 세트를 함께 쌍으로 구성합니다</a:t>
            </a:r>
            <a:r>
              <a:rPr lang="en-US" altLang="ko-KR" dirty="0"/>
              <a:t>.</a:t>
            </a:r>
          </a:p>
          <a:p>
            <a:endParaRPr lang="en-US" altLang="ko-KR" dirty="0"/>
          </a:p>
          <a:p>
            <a:r>
              <a:rPr lang="en-US" altLang="ko-KR" dirty="0"/>
              <a:t>'</a:t>
            </a:r>
            <a:r>
              <a:rPr lang="ko-KR" altLang="en-US" dirty="0" err="1"/>
              <a:t>셔플</a:t>
            </a:r>
            <a:r>
              <a:rPr lang="en-US" altLang="ko-KR" dirty="0"/>
              <a:t>'</a:t>
            </a:r>
            <a:r>
              <a:rPr lang="ko-KR" altLang="en-US" dirty="0"/>
              <a:t>이 </a:t>
            </a:r>
            <a:r>
              <a:rPr lang="en-US" altLang="ko-KR" dirty="0"/>
              <a:t>True</a:t>
            </a:r>
            <a:r>
              <a:rPr lang="ko-KR" altLang="en-US" dirty="0"/>
              <a:t>이면 데이터 세트를 무작위로 </a:t>
            </a:r>
            <a:r>
              <a:rPr lang="ko-KR" altLang="en-US" dirty="0" err="1"/>
              <a:t>셔플합니다</a:t>
            </a:r>
            <a:r>
              <a:rPr lang="en-US" altLang="ko-KR" dirty="0"/>
              <a:t>. </a:t>
            </a:r>
            <a:r>
              <a:rPr lang="ko-KR" altLang="en-US" dirty="0"/>
              <a:t>그러나 우리는 시계열이므로 </a:t>
            </a:r>
            <a:r>
              <a:rPr lang="en-US" altLang="ko-KR" dirty="0"/>
              <a:t>False</a:t>
            </a:r>
            <a:r>
              <a:rPr lang="ko-KR" altLang="en-US" dirty="0"/>
              <a:t>로 설정합니다</a:t>
            </a:r>
            <a:r>
              <a:rPr lang="en-US" altLang="ko-KR" dirty="0"/>
              <a:t>.</a:t>
            </a:r>
          </a:p>
          <a:p>
            <a:endParaRPr lang="en-US" altLang="ko-KR" dirty="0"/>
          </a:p>
          <a:p>
            <a:r>
              <a:rPr lang="en-US" altLang="ko-KR" dirty="0"/>
              <a:t>'batch' </a:t>
            </a:r>
            <a:r>
              <a:rPr lang="ko-KR" altLang="en-US" dirty="0"/>
              <a:t>기능을 사용하여 데이터셋을 주어진 </a:t>
            </a:r>
            <a:r>
              <a:rPr lang="en-US" altLang="ko-KR" dirty="0"/>
              <a:t>'</a:t>
            </a:r>
            <a:r>
              <a:rPr lang="en-US" altLang="ko-KR" dirty="0" err="1"/>
              <a:t>batch_size</a:t>
            </a:r>
            <a:r>
              <a:rPr lang="en-US" altLang="ko-KR" dirty="0"/>
              <a:t>'</a:t>
            </a:r>
            <a:r>
              <a:rPr lang="ko-KR" altLang="en-US" dirty="0"/>
              <a:t>의 배치로 분할합니다</a:t>
            </a:r>
            <a:r>
              <a:rPr lang="en-US" altLang="ko-KR" dirty="0"/>
              <a:t>. </a:t>
            </a:r>
            <a:r>
              <a:rPr lang="ko-KR" altLang="en-US" dirty="0"/>
              <a:t>여기서 </a:t>
            </a:r>
            <a:r>
              <a:rPr lang="en-US" altLang="ko-KR" dirty="0"/>
              <a:t>'prefetch'</a:t>
            </a:r>
            <a:r>
              <a:rPr lang="ko-KR" altLang="en-US" dirty="0"/>
              <a:t>를 활용하여 다음 배치를 미리 </a:t>
            </a:r>
            <a:r>
              <a:rPr lang="ko-KR" altLang="en-US" dirty="0" err="1"/>
              <a:t>로드하여</a:t>
            </a:r>
            <a:r>
              <a:rPr lang="ko-KR" altLang="en-US" dirty="0"/>
              <a:t> 교육 속도를 높였습니다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12</a:t>
            </a:fld>
            <a:endParaRPr lang="ko-KR" altLang="en-US"/>
          </a:p>
        </p:txBody>
      </p:sp>
    </p:spTree>
    <p:extLst>
      <p:ext uri="{BB962C8B-B14F-4D97-AF65-F5344CB8AC3E}">
        <p14:creationId xmlns:p14="http://schemas.microsoft.com/office/powerpoint/2010/main" val="101492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빈 목록 </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예측</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초기화하여 예측 값을 저장합니다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a:solidFill>
                  <a:schemeClr val="tx1"/>
                </a:solidFill>
                <a:effectLst/>
                <a:latin typeface="+mn-lt"/>
                <a:ea typeface="+mn-ea"/>
                <a:cs typeface="+mn-cs"/>
              </a:rPr>
              <a:t>10</a:t>
            </a:r>
            <a:r>
              <a:rPr lang="ko-KR" altLang="en-US" sz="1200" b="0" i="0" kern="1200" dirty="0">
                <a:solidFill>
                  <a:schemeClr val="tx1"/>
                </a:solidFill>
                <a:effectLst/>
                <a:latin typeface="+mn-lt"/>
                <a:ea typeface="+mn-ea"/>
                <a:cs typeface="+mn-cs"/>
              </a:rPr>
              <a:t>개 앞을 예측하려면 </a:t>
            </a:r>
            <a:r>
              <a:rPr lang="en-US" altLang="ko-KR" sz="1200" b="0" i="0" kern="1200" dirty="0">
                <a:solidFill>
                  <a:schemeClr val="tx1"/>
                </a:solidFill>
                <a:effectLst/>
                <a:latin typeface="+mn-lt"/>
                <a:ea typeface="+mn-ea"/>
                <a:cs typeface="+mn-cs"/>
              </a:rPr>
              <a:t>1~10 </a:t>
            </a:r>
            <a:r>
              <a:rPr lang="ko-KR" altLang="en-US" sz="1200" b="0" i="0" kern="1200" dirty="0">
                <a:solidFill>
                  <a:schemeClr val="tx1"/>
                </a:solidFill>
                <a:effectLst/>
                <a:latin typeface="+mn-lt"/>
                <a:ea typeface="+mn-ea"/>
                <a:cs typeface="+mn-cs"/>
              </a:rPr>
              <a:t>범위에서 순환합니다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err="1">
                <a:solidFill>
                  <a:schemeClr val="tx1"/>
                </a:solidFill>
                <a:effectLst/>
                <a:latin typeface="+mn-lt"/>
                <a:ea typeface="+mn-ea"/>
                <a:cs typeface="+mn-cs"/>
              </a:rPr>
              <a:t>windowed_dataset</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함수를 호출하여 교육 데이터의 </a:t>
            </a:r>
            <a:r>
              <a:rPr lang="en-US" altLang="ko-KR" sz="1200" b="0" i="0" kern="1200" dirty="0">
                <a:solidFill>
                  <a:schemeClr val="tx1"/>
                </a:solidFill>
                <a:effectLst/>
                <a:latin typeface="+mn-lt"/>
                <a:ea typeface="+mn-ea"/>
                <a:cs typeface="+mn-cs"/>
              </a:rPr>
              <a:t>windowed </a:t>
            </a:r>
            <a:r>
              <a:rPr lang="ko-KR" altLang="en-US" sz="1200" b="0" i="0" kern="1200" dirty="0">
                <a:solidFill>
                  <a:schemeClr val="tx1"/>
                </a:solidFill>
                <a:effectLst/>
                <a:latin typeface="+mn-lt"/>
                <a:ea typeface="+mn-ea"/>
                <a:cs typeface="+mn-cs"/>
              </a:rPr>
              <a:t>데이터 집합을 만들었습니다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err="1">
                <a:solidFill>
                  <a:schemeClr val="tx1"/>
                </a:solidFill>
                <a:effectLst/>
                <a:latin typeface="+mn-lt"/>
                <a:ea typeface="+mn-ea"/>
                <a:cs typeface="+mn-cs"/>
              </a:rPr>
              <a:t>create_model</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기능을 사용하여 모델을 만듭니다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EarlyStopping</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콜백을</a:t>
            </a:r>
            <a:r>
              <a:rPr lang="ko-KR" altLang="en-US" sz="1200" b="0" i="0" kern="1200" dirty="0">
                <a:solidFill>
                  <a:schemeClr val="tx1"/>
                </a:solidFill>
                <a:effectLst/>
                <a:latin typeface="+mn-lt"/>
                <a:ea typeface="+mn-ea"/>
                <a:cs typeface="+mn-cs"/>
              </a:rPr>
              <a:t> 설정하여 </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손실</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모니터링하고 손실이 </a:t>
            </a:r>
            <a:r>
              <a:rPr lang="en-US" altLang="ko-KR" sz="1200" b="0" i="0" kern="1200" dirty="0">
                <a:solidFill>
                  <a:schemeClr val="tx1"/>
                </a:solidFill>
                <a:effectLst/>
                <a:latin typeface="+mn-lt"/>
                <a:ea typeface="+mn-ea"/>
                <a:cs typeface="+mn-cs"/>
              </a:rPr>
              <a:t>35</a:t>
            </a:r>
            <a:r>
              <a:rPr lang="ko-KR" altLang="en-US" sz="1200" b="0" i="0" kern="1200" dirty="0">
                <a:solidFill>
                  <a:schemeClr val="tx1"/>
                </a:solidFill>
                <a:effectLst/>
                <a:latin typeface="+mn-lt"/>
                <a:ea typeface="+mn-ea"/>
                <a:cs typeface="+mn-cs"/>
              </a:rPr>
              <a:t>개 기간 동안 개선되지 않을 경우 교육을 중단합니다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13</a:t>
            </a:fld>
            <a:endParaRPr lang="ko-KR" altLang="en-US"/>
          </a:p>
        </p:txBody>
      </p:sp>
    </p:spTree>
    <p:extLst>
      <p:ext uri="{BB962C8B-B14F-4D97-AF65-F5344CB8AC3E}">
        <p14:creationId xmlns:p14="http://schemas.microsoft.com/office/powerpoint/2010/main" val="31478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374151"/>
                </a:solidFill>
                <a:effectLst/>
                <a:latin typeface="Söhne"/>
              </a:rPr>
              <a:t>PCA</a:t>
            </a:r>
            <a:r>
              <a:rPr lang="ko-KR" altLang="en-US" b="0" i="0" dirty="0">
                <a:solidFill>
                  <a:srgbClr val="374151"/>
                </a:solidFill>
                <a:effectLst/>
                <a:latin typeface="Söhne"/>
              </a:rPr>
              <a:t>의 핵심 아이디어는 변수들 사이의 상관관계를 이용하여 새로운 변수들을 생성하는 것입니다</a:t>
            </a:r>
            <a:r>
              <a:rPr lang="en-US" altLang="ko-KR" b="0" i="0" dirty="0">
                <a:solidFill>
                  <a:srgbClr val="374151"/>
                </a:solidFill>
                <a:effectLst/>
                <a:latin typeface="Söhne"/>
              </a:rPr>
              <a:t>. </a:t>
            </a:r>
            <a:r>
              <a:rPr lang="ko-KR" altLang="en-US" b="0" i="0" dirty="0">
                <a:solidFill>
                  <a:srgbClr val="374151"/>
                </a:solidFill>
                <a:effectLst/>
                <a:latin typeface="Söhne"/>
              </a:rPr>
              <a:t>이 새로운 변수들은 원본 데이터의 주요한 변동성을 잘 설명할 수 있는 방향을 가리키며</a:t>
            </a:r>
            <a:r>
              <a:rPr lang="en-US" altLang="ko-KR" b="0" i="0" dirty="0">
                <a:solidFill>
                  <a:srgbClr val="374151"/>
                </a:solidFill>
                <a:effectLst/>
                <a:latin typeface="Söhne"/>
              </a:rPr>
              <a:t>, </a:t>
            </a:r>
            <a:r>
              <a:rPr lang="ko-KR" altLang="en-US" b="0" i="0" dirty="0">
                <a:solidFill>
                  <a:srgbClr val="374151"/>
                </a:solidFill>
                <a:effectLst/>
                <a:latin typeface="Söhne"/>
              </a:rPr>
              <a:t>이를 주성분이라고 합니다</a:t>
            </a:r>
            <a:r>
              <a:rPr lang="en-US" altLang="ko-KR" b="0" i="0" dirty="0">
                <a:solidFill>
                  <a:srgbClr val="374151"/>
                </a:solidFill>
                <a:effectLst/>
                <a:latin typeface="Söhne"/>
              </a:rPr>
              <a:t>. </a:t>
            </a:r>
            <a:r>
              <a:rPr lang="ko-KR" altLang="en-US" b="0" i="0" dirty="0">
                <a:solidFill>
                  <a:srgbClr val="374151"/>
                </a:solidFill>
                <a:effectLst/>
                <a:latin typeface="Söhne"/>
              </a:rPr>
              <a:t>이렇게 주성분을 찾아내면</a:t>
            </a:r>
            <a:r>
              <a:rPr lang="en-US" altLang="ko-KR" b="0" i="0" dirty="0">
                <a:solidFill>
                  <a:srgbClr val="374151"/>
                </a:solidFill>
                <a:effectLst/>
                <a:latin typeface="Söhne"/>
              </a:rPr>
              <a:t>, </a:t>
            </a:r>
            <a:r>
              <a:rPr lang="ko-KR" altLang="en-US" b="0" i="0" dirty="0">
                <a:solidFill>
                  <a:srgbClr val="374151"/>
                </a:solidFill>
                <a:effectLst/>
                <a:latin typeface="Söhne"/>
              </a:rPr>
              <a:t>데이터를 주성분으로 표현함으로써 데이터의 차원을 줄일 수 있습니다</a:t>
            </a:r>
            <a:r>
              <a:rPr lang="en-US" altLang="ko-KR" b="0" i="0" dirty="0">
                <a:solidFill>
                  <a:srgbClr val="374151"/>
                </a:solidFill>
                <a:effectLst/>
                <a:latin typeface="Söhne"/>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14</a:t>
            </a:fld>
            <a:endParaRPr lang="ko-KR" altLang="en-US"/>
          </a:p>
        </p:txBody>
      </p:sp>
    </p:spTree>
    <p:extLst>
      <p:ext uri="{BB962C8B-B14F-4D97-AF65-F5344CB8AC3E}">
        <p14:creationId xmlns:p14="http://schemas.microsoft.com/office/powerpoint/2010/main" val="333699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374151"/>
                </a:solidFill>
                <a:effectLst/>
                <a:latin typeface="Söhne"/>
              </a:rPr>
              <a:t>PCA</a:t>
            </a:r>
            <a:r>
              <a:rPr lang="ko-KR" altLang="en-US" b="0" i="0" dirty="0">
                <a:solidFill>
                  <a:srgbClr val="374151"/>
                </a:solidFill>
                <a:effectLst/>
                <a:latin typeface="Söhne"/>
              </a:rPr>
              <a:t>에서 얻은 주성분은 데이터의 주요한 변동성을 설명하는 방향을 나타냅니다</a:t>
            </a:r>
            <a:r>
              <a:rPr lang="en-US" altLang="ko-KR" b="0" i="0" dirty="0">
                <a:solidFill>
                  <a:srgbClr val="374151"/>
                </a:solidFill>
                <a:effectLst/>
                <a:latin typeface="Söhne"/>
              </a:rPr>
              <a:t>. </a:t>
            </a:r>
            <a:r>
              <a:rPr lang="ko-KR" altLang="en-US" b="0" i="0" dirty="0">
                <a:solidFill>
                  <a:srgbClr val="374151"/>
                </a:solidFill>
                <a:effectLst/>
                <a:latin typeface="Söhne"/>
              </a:rPr>
              <a:t>주성분은 각각의 가중치</a:t>
            </a:r>
            <a:r>
              <a:rPr lang="en-US" altLang="ko-KR" b="0" i="0" dirty="0">
                <a:solidFill>
                  <a:srgbClr val="374151"/>
                </a:solidFill>
                <a:effectLst/>
                <a:latin typeface="Söhne"/>
              </a:rPr>
              <a:t>(</a:t>
            </a:r>
            <a:r>
              <a:rPr lang="ko-KR" altLang="en-US" b="0" i="0" dirty="0">
                <a:solidFill>
                  <a:srgbClr val="374151"/>
                </a:solidFill>
                <a:effectLst/>
                <a:latin typeface="Söhne"/>
              </a:rPr>
              <a:t>계수</a:t>
            </a:r>
            <a:r>
              <a:rPr lang="en-US" altLang="ko-KR" b="0" i="0" dirty="0">
                <a:solidFill>
                  <a:srgbClr val="374151"/>
                </a:solidFill>
                <a:effectLst/>
                <a:latin typeface="Söhne"/>
              </a:rPr>
              <a:t>)</a:t>
            </a:r>
            <a:r>
              <a:rPr lang="ko-KR" altLang="en-US" b="0" i="0" dirty="0">
                <a:solidFill>
                  <a:srgbClr val="374151"/>
                </a:solidFill>
                <a:effectLst/>
                <a:latin typeface="Söhne"/>
              </a:rPr>
              <a:t>와 변수들의 선형 조합으로 구성되며</a:t>
            </a:r>
            <a:r>
              <a:rPr lang="en-US" altLang="ko-KR" b="0" i="0" dirty="0">
                <a:solidFill>
                  <a:srgbClr val="374151"/>
                </a:solidFill>
                <a:effectLst/>
                <a:latin typeface="Söhne"/>
              </a:rPr>
              <a:t>, </a:t>
            </a:r>
            <a:r>
              <a:rPr lang="ko-KR" altLang="en-US" b="0" i="0" dirty="0">
                <a:solidFill>
                  <a:srgbClr val="374151"/>
                </a:solidFill>
                <a:effectLst/>
                <a:latin typeface="Söhne"/>
              </a:rPr>
              <a:t>이 조합에 따라 주성분 값이 결정됩니다</a:t>
            </a:r>
            <a:r>
              <a:rPr lang="en-US" altLang="ko-KR" b="0" i="0" dirty="0">
                <a:solidFill>
                  <a:srgbClr val="374151"/>
                </a:solidFill>
                <a:effectLst/>
                <a:latin typeface="Söhne"/>
              </a:rPr>
              <a:t>.</a:t>
            </a:r>
          </a:p>
          <a:p>
            <a:r>
              <a:rPr lang="ko-KR" altLang="en-US" b="0" i="0" dirty="0">
                <a:solidFill>
                  <a:srgbClr val="374151"/>
                </a:solidFill>
                <a:effectLst/>
                <a:latin typeface="Söhne"/>
              </a:rPr>
              <a:t>음수 가중치의 주성분은 해당 주성분의 방향과 데이터 간의 관계를 나타냅니다</a:t>
            </a:r>
            <a:r>
              <a:rPr lang="en-US" altLang="ko-KR" b="0" i="0" dirty="0">
                <a:solidFill>
                  <a:srgbClr val="374151"/>
                </a:solidFill>
                <a:effectLst/>
                <a:latin typeface="Söhne"/>
              </a:rPr>
              <a:t>. </a:t>
            </a:r>
            <a:r>
              <a:rPr lang="ko-KR" altLang="en-US" b="0" i="0" dirty="0">
                <a:solidFill>
                  <a:srgbClr val="374151"/>
                </a:solidFill>
                <a:effectLst/>
                <a:latin typeface="Söhne"/>
              </a:rPr>
              <a:t>이는 해당 주성분의 방향과 원본 데이터 간의 상반된 관계를 나타냅니다</a:t>
            </a:r>
            <a:r>
              <a:rPr lang="en-US" altLang="ko-KR" b="0" i="0" dirty="0">
                <a:solidFill>
                  <a:srgbClr val="374151"/>
                </a:solidFill>
                <a:effectLst/>
                <a:latin typeface="Söhne"/>
              </a:rPr>
              <a:t>. </a:t>
            </a:r>
            <a:r>
              <a:rPr lang="ko-KR" altLang="en-US" b="0" i="0" dirty="0">
                <a:solidFill>
                  <a:srgbClr val="374151"/>
                </a:solidFill>
                <a:effectLst/>
                <a:latin typeface="Söhne"/>
              </a:rPr>
              <a:t>다시 말해</a:t>
            </a:r>
            <a:r>
              <a:rPr lang="en-US" altLang="ko-KR" b="0" i="0" dirty="0">
                <a:solidFill>
                  <a:srgbClr val="374151"/>
                </a:solidFill>
                <a:effectLst/>
                <a:latin typeface="Söhne"/>
              </a:rPr>
              <a:t>, </a:t>
            </a:r>
            <a:r>
              <a:rPr lang="ko-KR" altLang="en-US" b="0" i="0" dirty="0">
                <a:solidFill>
                  <a:srgbClr val="374151"/>
                </a:solidFill>
                <a:effectLst/>
                <a:latin typeface="Söhne"/>
              </a:rPr>
              <a:t>해당 주성분의 값이 감소함에 따라 해당 데이터의 값은 증가하는 경향을 가집니다</a:t>
            </a:r>
            <a:r>
              <a:rPr lang="en-US" altLang="ko-KR" b="0" i="0" dirty="0">
                <a:solidFill>
                  <a:srgbClr val="374151"/>
                </a:solidFill>
                <a:effectLst/>
                <a:latin typeface="Söhne"/>
              </a:rPr>
              <a:t>.</a:t>
            </a:r>
          </a:p>
          <a:p>
            <a:r>
              <a:rPr lang="ko-KR" altLang="en-US" b="0" i="0" dirty="0">
                <a:solidFill>
                  <a:srgbClr val="374151"/>
                </a:solidFill>
                <a:effectLst/>
                <a:latin typeface="Söhne"/>
              </a:rPr>
              <a:t>오른쪽은 </a:t>
            </a:r>
            <a:r>
              <a:rPr lang="en-US" altLang="ko-KR" b="0" i="0" dirty="0" err="1">
                <a:solidFill>
                  <a:srgbClr val="374151"/>
                </a:solidFill>
                <a:effectLst/>
                <a:latin typeface="Söhne"/>
              </a:rPr>
              <a:t>pca</a:t>
            </a:r>
            <a:r>
              <a:rPr lang="ko-KR" altLang="en-US" b="0" i="0" dirty="0">
                <a:solidFill>
                  <a:srgbClr val="374151"/>
                </a:solidFill>
                <a:effectLst/>
                <a:latin typeface="Söhne"/>
              </a:rPr>
              <a:t>를 통해 얻은 주성분 분석의 일부 결과입니다</a:t>
            </a:r>
            <a:r>
              <a:rPr lang="en-US" altLang="ko-KR" b="0" i="0" dirty="0">
                <a:solidFill>
                  <a:srgbClr val="374151"/>
                </a:solidFill>
                <a:effectLst/>
                <a:latin typeface="Söhne"/>
              </a:rPr>
              <a:t>. </a:t>
            </a:r>
            <a:r>
              <a:rPr lang="ko-KR" altLang="en-US" b="0" i="0" dirty="0">
                <a:solidFill>
                  <a:srgbClr val="374151"/>
                </a:solidFill>
                <a:effectLst/>
                <a:latin typeface="Söhne"/>
              </a:rPr>
              <a:t>주성분 분석을 통해 얻은 각 주성분이 데이터의 변동성을 얼마나 설명하는지를 나타냅니다</a:t>
            </a:r>
            <a:r>
              <a:rPr lang="en-US" altLang="ko-KR" b="0" i="0" dirty="0">
                <a:solidFill>
                  <a:srgbClr val="374151"/>
                </a:solidFill>
                <a:effectLst/>
                <a:latin typeface="Söhne"/>
              </a:rPr>
              <a:t>. </a:t>
            </a:r>
            <a:r>
              <a:rPr lang="ko-KR" altLang="en-US" b="0" i="0" dirty="0">
                <a:solidFill>
                  <a:srgbClr val="374151"/>
                </a:solidFill>
                <a:effectLst/>
                <a:latin typeface="Söhne"/>
              </a:rPr>
              <a:t>각 주성분의 설명된 분산의 비율은 해당 주성분이 전체 데이터의 얼마나 많은 정보를 담고 있는지를 보여줍니다</a:t>
            </a:r>
            <a:r>
              <a:rPr lang="en-US" altLang="ko-KR" b="0" i="0" dirty="0">
                <a:solidFill>
                  <a:srgbClr val="374151"/>
                </a:solidFill>
                <a:effectLst/>
                <a:latin typeface="Söhne"/>
              </a:rPr>
              <a:t>.</a:t>
            </a:r>
          </a:p>
          <a:p>
            <a:r>
              <a:rPr lang="ko-KR" altLang="en-US" b="0" i="0" dirty="0">
                <a:solidFill>
                  <a:srgbClr val="374151"/>
                </a:solidFill>
                <a:effectLst/>
                <a:latin typeface="Söhne"/>
              </a:rPr>
              <a:t>예를 들어 첫 번째 </a:t>
            </a:r>
            <a:r>
              <a:rPr lang="en-US" altLang="ko-KR" b="0" i="0" dirty="0">
                <a:solidFill>
                  <a:srgbClr val="374151"/>
                </a:solidFill>
                <a:effectLst/>
                <a:latin typeface="Söhne"/>
              </a:rPr>
              <a:t>principal component</a:t>
            </a:r>
            <a:r>
              <a:rPr lang="ko-KR" altLang="en-US" b="0" i="0" dirty="0">
                <a:solidFill>
                  <a:srgbClr val="374151"/>
                </a:solidFill>
                <a:effectLst/>
                <a:latin typeface="Söhne"/>
              </a:rPr>
              <a:t>의 경우 데이터 변동성의 약 </a:t>
            </a:r>
            <a:r>
              <a:rPr lang="en-US" altLang="ko-KR" b="0" i="0" dirty="0">
                <a:solidFill>
                  <a:srgbClr val="374151"/>
                </a:solidFill>
                <a:effectLst/>
                <a:latin typeface="Söhne"/>
              </a:rPr>
              <a:t>33.32%</a:t>
            </a:r>
            <a:r>
              <a:rPr lang="ko-KR" altLang="en-US" b="0" i="0" dirty="0">
                <a:solidFill>
                  <a:srgbClr val="374151"/>
                </a:solidFill>
                <a:effectLst/>
                <a:latin typeface="Söhne"/>
              </a:rPr>
              <a:t>를 설명합니다</a:t>
            </a:r>
            <a:r>
              <a:rPr lang="en-US" altLang="ko-KR" b="0" i="0" dirty="0">
                <a:solidFill>
                  <a:srgbClr val="374151"/>
                </a:solidFill>
                <a:effectLst/>
                <a:latin typeface="Söhne"/>
              </a:rPr>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15</a:t>
            </a:fld>
            <a:endParaRPr lang="ko-KR" altLang="en-US"/>
          </a:p>
        </p:txBody>
      </p:sp>
    </p:spTree>
    <p:extLst>
      <p:ext uri="{BB962C8B-B14F-4D97-AF65-F5344CB8AC3E}">
        <p14:creationId xmlns:p14="http://schemas.microsoft.com/office/powerpoint/2010/main" val="2091714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343541"/>
                </a:solidFill>
                <a:effectLst/>
                <a:latin typeface="Söhne"/>
              </a:rPr>
              <a:t>기계학습 모델의 출력 결과를 설명하기 위한 게임 이론적인 접근 방식</a:t>
            </a:r>
            <a:r>
              <a:rPr lang="en-US" altLang="ko-KR" b="0" i="0" dirty="0">
                <a:solidFill>
                  <a:srgbClr val="343541"/>
                </a:solidFill>
                <a:effectLst/>
                <a:latin typeface="Söhne"/>
              </a:rPr>
              <a:t>.</a:t>
            </a:r>
          </a:p>
          <a:p>
            <a:r>
              <a:rPr lang="en-US" altLang="ko-KR" b="0" i="0" dirty="0">
                <a:solidFill>
                  <a:srgbClr val="343541"/>
                </a:solidFill>
                <a:effectLst/>
                <a:latin typeface="Söhne"/>
              </a:rPr>
              <a:t>SHAP</a:t>
            </a:r>
            <a:r>
              <a:rPr lang="ko-KR" altLang="en-US" b="0" i="0" dirty="0">
                <a:solidFill>
                  <a:srgbClr val="343541"/>
                </a:solidFill>
                <a:effectLst/>
                <a:latin typeface="Söhne"/>
              </a:rPr>
              <a:t>는 로이드 </a:t>
            </a:r>
            <a:r>
              <a:rPr lang="ko-KR" altLang="en-US" b="0" i="0" dirty="0" err="1">
                <a:solidFill>
                  <a:srgbClr val="343541"/>
                </a:solidFill>
                <a:effectLst/>
                <a:latin typeface="Söhne"/>
              </a:rPr>
              <a:t>섀플리</a:t>
            </a:r>
            <a:r>
              <a:rPr lang="en-US" altLang="ko-KR" b="0" i="0" dirty="0">
                <a:solidFill>
                  <a:srgbClr val="343541"/>
                </a:solidFill>
                <a:effectLst/>
                <a:latin typeface="Söhne"/>
              </a:rPr>
              <a:t>(Lloyd Stowell Shapley)</a:t>
            </a:r>
            <a:r>
              <a:rPr lang="ko-KR" altLang="en-US" b="0" i="0" dirty="0">
                <a:solidFill>
                  <a:srgbClr val="343541"/>
                </a:solidFill>
                <a:effectLst/>
                <a:latin typeface="Söhne"/>
              </a:rPr>
              <a:t>가 만든 </a:t>
            </a:r>
            <a:r>
              <a:rPr lang="en-US" altLang="ko-KR" b="0" i="0" dirty="0">
                <a:solidFill>
                  <a:srgbClr val="343541"/>
                </a:solidFill>
                <a:effectLst/>
                <a:latin typeface="Söhne"/>
              </a:rPr>
              <a:t>Shapley Value</a:t>
            </a:r>
            <a:r>
              <a:rPr lang="ko-KR" altLang="en-US" b="0" i="0" dirty="0">
                <a:solidFill>
                  <a:srgbClr val="343541"/>
                </a:solidFill>
                <a:effectLst/>
                <a:latin typeface="Söhne"/>
              </a:rPr>
              <a:t>라는 이론 위에 피처 간 독립성을 근거로 덧셈</a:t>
            </a:r>
            <a:r>
              <a:rPr lang="en-US" altLang="ko-KR" b="0" i="0" dirty="0">
                <a:solidFill>
                  <a:srgbClr val="343541"/>
                </a:solidFill>
                <a:effectLst/>
                <a:latin typeface="Söhne"/>
              </a:rPr>
              <a:t>(addition)</a:t>
            </a:r>
            <a:r>
              <a:rPr lang="ko-KR" altLang="en-US" b="0" i="0" dirty="0">
                <a:solidFill>
                  <a:srgbClr val="343541"/>
                </a:solidFill>
                <a:effectLst/>
                <a:latin typeface="Söhne"/>
              </a:rPr>
              <a:t>이 가능하게 활용도를 넓힌 기법</a:t>
            </a:r>
            <a:r>
              <a:rPr lang="en-US" altLang="ko-KR" b="0" i="0" dirty="0">
                <a:solidFill>
                  <a:srgbClr val="343541"/>
                </a:solidFill>
                <a:effectLst/>
                <a:latin typeface="Söhne"/>
              </a:rPr>
              <a:t>.</a:t>
            </a:r>
          </a:p>
          <a:p>
            <a:r>
              <a:rPr lang="en-US" altLang="ko-KR" b="0" i="0" dirty="0">
                <a:solidFill>
                  <a:srgbClr val="343541"/>
                </a:solidFill>
                <a:effectLst/>
                <a:latin typeface="Söhne"/>
              </a:rPr>
              <a:t>Shapley Value</a:t>
            </a:r>
            <a:r>
              <a:rPr lang="ko-KR" altLang="en-US" b="0" i="0" dirty="0">
                <a:solidFill>
                  <a:srgbClr val="343541"/>
                </a:solidFill>
                <a:effectLst/>
                <a:latin typeface="Söhne"/>
              </a:rPr>
              <a:t>는 게임이론에서의 상금 분배 방법 중 하나</a:t>
            </a:r>
            <a:r>
              <a:rPr lang="en-US" altLang="ko-KR" b="0" i="0" dirty="0">
                <a:solidFill>
                  <a:srgbClr val="343541"/>
                </a:solidFill>
                <a:effectLst/>
                <a:latin typeface="Söhne"/>
              </a:rPr>
              <a:t>. </a:t>
            </a:r>
            <a:r>
              <a:rPr lang="ko-KR" altLang="en-US" b="0" i="0" dirty="0" err="1">
                <a:solidFill>
                  <a:srgbClr val="343541"/>
                </a:solidFill>
                <a:effectLst/>
                <a:latin typeface="Söhne"/>
              </a:rPr>
              <a:t>섀플리</a:t>
            </a:r>
            <a:r>
              <a:rPr lang="ko-KR" altLang="en-US" b="0" i="0" dirty="0">
                <a:solidFill>
                  <a:srgbClr val="343541"/>
                </a:solidFill>
                <a:effectLst/>
                <a:latin typeface="Söhne"/>
              </a:rPr>
              <a:t> </a:t>
            </a:r>
            <a:r>
              <a:rPr lang="en-US" altLang="ko-KR" b="0" i="0" dirty="0">
                <a:solidFill>
                  <a:srgbClr val="343541"/>
                </a:solidFill>
                <a:effectLst/>
                <a:latin typeface="Söhne"/>
              </a:rPr>
              <a:t>value</a:t>
            </a:r>
            <a:r>
              <a:rPr lang="ko-KR" altLang="en-US" b="0" i="0" dirty="0">
                <a:solidFill>
                  <a:srgbClr val="343541"/>
                </a:solidFill>
                <a:effectLst/>
                <a:latin typeface="Söhne"/>
              </a:rPr>
              <a:t>에 대한 설명을 먼저 설명</a:t>
            </a:r>
            <a:r>
              <a:rPr lang="en-US" altLang="ko-KR" b="0" i="0" dirty="0">
                <a:solidFill>
                  <a:srgbClr val="343541"/>
                </a:solidFill>
                <a:effectLst/>
                <a:latin typeface="Söhne"/>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16</a:t>
            </a:fld>
            <a:endParaRPr lang="ko-KR" altLang="en-US"/>
          </a:p>
        </p:txBody>
      </p:sp>
    </p:spTree>
    <p:extLst>
      <p:ext uri="{BB962C8B-B14F-4D97-AF65-F5344CB8AC3E}">
        <p14:creationId xmlns:p14="http://schemas.microsoft.com/office/powerpoint/2010/main" val="171099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343541"/>
                </a:solidFill>
                <a:effectLst/>
                <a:latin typeface="Söhne"/>
              </a:rPr>
              <a:t>먼저</a:t>
            </a:r>
            <a:r>
              <a:rPr lang="en-US" altLang="ko-KR" b="0" i="0" dirty="0">
                <a:solidFill>
                  <a:srgbClr val="343541"/>
                </a:solidFill>
                <a:effectLst/>
                <a:latin typeface="Söhne"/>
              </a:rPr>
              <a:t>, n</a:t>
            </a:r>
            <a:r>
              <a:rPr lang="ko-KR" altLang="en-US" b="0" i="0" dirty="0">
                <a:solidFill>
                  <a:srgbClr val="343541"/>
                </a:solidFill>
                <a:effectLst/>
                <a:latin typeface="Söhne"/>
              </a:rPr>
              <a:t>명의 플레이어가 있다고 가정합니다</a:t>
            </a:r>
            <a:r>
              <a:rPr lang="en-US" altLang="ko-KR" b="0" i="0" dirty="0">
                <a:solidFill>
                  <a:srgbClr val="343541"/>
                </a:solidFill>
                <a:effectLst/>
                <a:latin typeface="Söhne"/>
              </a:rPr>
              <a:t>. </a:t>
            </a:r>
            <a:r>
              <a:rPr lang="ko-KR" altLang="en-US" b="0" i="0" dirty="0">
                <a:solidFill>
                  <a:srgbClr val="343541"/>
                </a:solidFill>
                <a:effectLst/>
                <a:latin typeface="Söhne"/>
              </a:rPr>
              <a:t>이 전체 </a:t>
            </a:r>
            <a:r>
              <a:rPr lang="en-US" altLang="ko-KR" b="0" i="0" dirty="0">
                <a:solidFill>
                  <a:srgbClr val="343541"/>
                </a:solidFill>
                <a:effectLst/>
                <a:latin typeface="Söhne"/>
              </a:rPr>
              <a:t>set</a:t>
            </a:r>
            <a:r>
              <a:rPr lang="ko-KR" altLang="en-US" b="0" i="0" dirty="0">
                <a:solidFill>
                  <a:srgbClr val="343541"/>
                </a:solidFill>
                <a:effectLst/>
                <a:latin typeface="Söhne"/>
              </a:rPr>
              <a:t>을 </a:t>
            </a:r>
            <a:r>
              <a:rPr lang="en-US" altLang="ko-KR" b="0" i="0" dirty="0">
                <a:solidFill>
                  <a:srgbClr val="343541"/>
                </a:solidFill>
                <a:effectLst/>
                <a:latin typeface="Söhne"/>
              </a:rPr>
              <a:t>large N</a:t>
            </a:r>
            <a:r>
              <a:rPr lang="ko-KR" altLang="en-US" b="0" i="0" dirty="0">
                <a:solidFill>
                  <a:srgbClr val="343541"/>
                </a:solidFill>
                <a:effectLst/>
                <a:latin typeface="Söhne"/>
              </a:rPr>
              <a:t>이라 가정합니다</a:t>
            </a:r>
            <a:r>
              <a:rPr lang="en-US" altLang="ko-KR" b="0" i="0" dirty="0">
                <a:solidFill>
                  <a:srgbClr val="343541"/>
                </a:solidFill>
                <a:effectLst/>
                <a:latin typeface="Söhne"/>
              </a:rPr>
              <a:t>.</a:t>
            </a:r>
          </a:p>
          <a:p>
            <a:r>
              <a:rPr lang="en-US" altLang="ko-KR" b="0" i="0" dirty="0">
                <a:solidFill>
                  <a:srgbClr val="343541"/>
                </a:solidFill>
                <a:effectLst/>
                <a:latin typeface="Söhne"/>
              </a:rPr>
              <a:t>S</a:t>
            </a:r>
            <a:r>
              <a:rPr lang="ko-KR" altLang="en-US" b="0" i="0" dirty="0">
                <a:solidFill>
                  <a:srgbClr val="343541"/>
                </a:solidFill>
                <a:effectLst/>
                <a:latin typeface="Söhne"/>
              </a:rPr>
              <a:t>는 </a:t>
            </a:r>
            <a:r>
              <a:rPr lang="en-US" altLang="ko-KR" b="0" i="0" dirty="0">
                <a:solidFill>
                  <a:srgbClr val="343541"/>
                </a:solidFill>
                <a:effectLst/>
                <a:latin typeface="Söhne"/>
              </a:rPr>
              <a:t>N</a:t>
            </a:r>
            <a:r>
              <a:rPr lang="ko-KR" altLang="en-US" b="0" i="0" dirty="0">
                <a:solidFill>
                  <a:srgbClr val="343541"/>
                </a:solidFill>
                <a:effectLst/>
                <a:latin typeface="Söhne"/>
              </a:rPr>
              <a:t>의 부분집합으로</a:t>
            </a:r>
            <a:r>
              <a:rPr lang="en-US" altLang="ko-KR" b="0" i="0" dirty="0">
                <a:solidFill>
                  <a:srgbClr val="343541"/>
                </a:solidFill>
                <a:effectLst/>
                <a:latin typeface="Söhne"/>
              </a:rPr>
              <a:t>, </a:t>
            </a:r>
            <a:r>
              <a:rPr lang="ko-KR" altLang="en-US" b="0" i="0" dirty="0">
                <a:solidFill>
                  <a:srgbClr val="343541"/>
                </a:solidFill>
                <a:effectLst/>
                <a:latin typeface="Söhne"/>
              </a:rPr>
              <a:t>게임에 참여하는 사람을 나타냅니다</a:t>
            </a:r>
            <a:r>
              <a:rPr lang="en-US" altLang="ko-KR" b="0" i="0" dirty="0">
                <a:solidFill>
                  <a:srgbClr val="343541"/>
                </a:solidFill>
                <a:effectLst/>
                <a:latin typeface="Söhne"/>
              </a:rPr>
              <a:t>. </a:t>
            </a:r>
            <a:r>
              <a:rPr lang="ko-KR" altLang="en-US" b="0" i="0" dirty="0">
                <a:solidFill>
                  <a:srgbClr val="343541"/>
                </a:solidFill>
                <a:effectLst/>
                <a:latin typeface="Söhne"/>
              </a:rPr>
              <a:t>즉</a:t>
            </a:r>
            <a:r>
              <a:rPr lang="en-US" altLang="ko-KR" b="0" i="0" dirty="0">
                <a:solidFill>
                  <a:srgbClr val="343541"/>
                </a:solidFill>
                <a:effectLst/>
                <a:latin typeface="Söhne"/>
              </a:rPr>
              <a:t>, n</a:t>
            </a:r>
            <a:r>
              <a:rPr lang="ko-KR" altLang="en-US" b="0" i="0" dirty="0">
                <a:solidFill>
                  <a:srgbClr val="343541"/>
                </a:solidFill>
                <a:effectLst/>
                <a:latin typeface="Söhne"/>
              </a:rPr>
              <a:t>명의 플레이어가 전부 참여하는 경우 </a:t>
            </a:r>
            <a:r>
              <a:rPr lang="en-US" altLang="ko-KR" b="0" i="0" dirty="0">
                <a:solidFill>
                  <a:srgbClr val="343541"/>
                </a:solidFill>
                <a:effectLst/>
                <a:latin typeface="Söhne"/>
              </a:rPr>
              <a:t>S=N</a:t>
            </a:r>
            <a:r>
              <a:rPr lang="ko-KR" altLang="en-US" b="0" i="0" dirty="0">
                <a:solidFill>
                  <a:srgbClr val="343541"/>
                </a:solidFill>
                <a:effectLst/>
                <a:latin typeface="Söhne"/>
              </a:rPr>
              <a:t>이 되고 아무도 참여하지 않는다면 </a:t>
            </a:r>
            <a:r>
              <a:rPr lang="en-US" altLang="ko-KR" b="0" i="0" dirty="0">
                <a:solidFill>
                  <a:srgbClr val="343541"/>
                </a:solidFill>
                <a:effectLst/>
                <a:latin typeface="Söhne"/>
              </a:rPr>
              <a:t>S</a:t>
            </a:r>
            <a:r>
              <a:rPr lang="ko-KR" altLang="en-US" b="0" i="0" dirty="0">
                <a:solidFill>
                  <a:srgbClr val="343541"/>
                </a:solidFill>
                <a:effectLst/>
                <a:latin typeface="Söhne"/>
              </a:rPr>
              <a:t>는 공집합이 됩니다</a:t>
            </a:r>
            <a:r>
              <a:rPr lang="en-US" altLang="ko-KR" b="0" i="0" dirty="0">
                <a:solidFill>
                  <a:srgbClr val="343541"/>
                </a:solidFill>
                <a:effectLst/>
                <a:latin typeface="Söhne"/>
              </a:rPr>
              <a:t>.</a:t>
            </a:r>
          </a:p>
          <a:p>
            <a:r>
              <a:rPr lang="ko-KR" altLang="en-US" dirty="0"/>
              <a:t>또한</a:t>
            </a:r>
            <a:r>
              <a:rPr lang="en-US" altLang="ko-KR" dirty="0"/>
              <a:t>, </a:t>
            </a:r>
            <a:r>
              <a:rPr lang="ko-KR" altLang="en-US" dirty="0"/>
              <a:t>가치 함수 </a:t>
            </a:r>
            <a:r>
              <a:rPr lang="en-US" altLang="ko-KR" dirty="0"/>
              <a:t>v</a:t>
            </a:r>
            <a:r>
              <a:rPr lang="ko-KR" altLang="en-US" dirty="0"/>
              <a:t>를 정의하는데</a:t>
            </a:r>
            <a:r>
              <a:rPr lang="en-US" altLang="ko-KR" dirty="0"/>
              <a:t>, N</a:t>
            </a:r>
            <a:r>
              <a:rPr lang="ko-KR" altLang="en-US" dirty="0"/>
              <a:t>의 </a:t>
            </a:r>
            <a:r>
              <a:rPr lang="en-US" altLang="ko-KR" dirty="0"/>
              <a:t>power set</a:t>
            </a:r>
            <a:r>
              <a:rPr lang="ko-KR" altLang="en-US" dirty="0"/>
              <a:t>에 대해 즉</a:t>
            </a:r>
            <a:r>
              <a:rPr lang="en-US" altLang="ko-KR" dirty="0"/>
              <a:t>, N</a:t>
            </a:r>
            <a:r>
              <a:rPr lang="ko-KR" altLang="en-US" dirty="0"/>
              <a:t>의 모든 부분집합에 대해 실수로 보내주는 함수이고 공집합의 경우 </a:t>
            </a:r>
            <a:r>
              <a:rPr lang="en-US" altLang="ko-KR" dirty="0"/>
              <a:t>0</a:t>
            </a:r>
            <a:r>
              <a:rPr lang="ko-KR" altLang="en-US" dirty="0"/>
              <a:t>으로 보내주는 함수입니다</a:t>
            </a:r>
            <a:r>
              <a:rPr lang="en-US" altLang="ko-KR" dirty="0"/>
              <a:t>.</a:t>
            </a:r>
          </a:p>
          <a:p>
            <a:r>
              <a:rPr lang="ko-KR" altLang="en-US" dirty="0"/>
              <a:t>가치 함수는 선형성을 가집니다</a:t>
            </a:r>
            <a:r>
              <a:rPr lang="en-US" altLang="ko-KR" dirty="0"/>
              <a:t>. </a:t>
            </a:r>
            <a:r>
              <a:rPr lang="ko-KR" altLang="en-US" dirty="0"/>
              <a:t>여기서 선형성이란</a:t>
            </a:r>
            <a:r>
              <a:rPr lang="en-US" altLang="ko-KR" dirty="0"/>
              <a:t>, </a:t>
            </a:r>
            <a:r>
              <a:rPr lang="ko-KR" altLang="en-US" dirty="0"/>
              <a:t>다른 방식의 게임을 했을 때</a:t>
            </a:r>
            <a:r>
              <a:rPr lang="en-US" altLang="ko-KR" dirty="0"/>
              <a:t>, N</a:t>
            </a:r>
            <a:r>
              <a:rPr lang="ko-KR" altLang="en-US" dirty="0"/>
              <a:t>의 어떠한 부분집합 </a:t>
            </a:r>
            <a:r>
              <a:rPr lang="en-US" altLang="ko-KR" dirty="0"/>
              <a:t>S</a:t>
            </a:r>
            <a:r>
              <a:rPr lang="ko-KR" altLang="en-US" dirty="0"/>
              <a:t>에 대해서도 선형성을 가진다는 것을 의미합니다</a:t>
            </a:r>
            <a:r>
              <a:rPr lang="en-US" altLang="ko-KR" dirty="0"/>
              <a:t>.</a:t>
            </a:r>
          </a:p>
          <a:p>
            <a:r>
              <a:rPr lang="ko-KR" altLang="en-US" dirty="0"/>
              <a:t>이러한 가정 아래</a:t>
            </a:r>
            <a:r>
              <a:rPr lang="en-US" altLang="ko-KR" dirty="0"/>
              <a:t>, j </a:t>
            </a:r>
            <a:r>
              <a:rPr lang="ko-KR" altLang="en-US" dirty="0"/>
              <a:t>번째 플레이어에게 배분할 양</a:t>
            </a:r>
            <a:r>
              <a:rPr lang="en-US" altLang="ko-KR" dirty="0"/>
              <a:t>(</a:t>
            </a:r>
            <a:r>
              <a:rPr lang="ko-KR" altLang="en-US" dirty="0"/>
              <a:t>파이 제이</a:t>
            </a:r>
            <a:r>
              <a:rPr lang="en-US" altLang="ko-KR" dirty="0"/>
              <a:t>)</a:t>
            </a:r>
            <a:r>
              <a:rPr lang="ko-KR" altLang="en-US" dirty="0"/>
              <a:t>을 계산합니다</a:t>
            </a:r>
            <a:r>
              <a:rPr lang="en-US" altLang="ko-KR" dirty="0"/>
              <a:t>. </a:t>
            </a:r>
            <a:r>
              <a:rPr lang="ko-KR" altLang="en-US" dirty="0" err="1"/>
              <a:t>섀플리</a:t>
            </a:r>
            <a:r>
              <a:rPr lang="ko-KR" altLang="en-US" dirty="0"/>
              <a:t> </a:t>
            </a:r>
            <a:r>
              <a:rPr lang="en-US" altLang="ko-KR" dirty="0"/>
              <a:t>value</a:t>
            </a:r>
            <a:r>
              <a:rPr lang="ko-KR" altLang="en-US" dirty="0"/>
              <a:t>는 여기서</a:t>
            </a:r>
            <a:r>
              <a:rPr lang="en-US" altLang="ko-KR" dirty="0"/>
              <a:t>, </a:t>
            </a:r>
            <a:r>
              <a:rPr lang="ko-KR" altLang="en-US" dirty="0"/>
              <a:t>기여도에 따라 배분할 양을 결정하는 것입니다</a:t>
            </a:r>
            <a:r>
              <a:rPr lang="en-US" altLang="ko-KR" dirty="0"/>
              <a:t>.</a:t>
            </a:r>
          </a:p>
          <a:p>
            <a:r>
              <a:rPr lang="en-US" altLang="ko-KR" dirty="0"/>
              <a:t>J </a:t>
            </a:r>
            <a:r>
              <a:rPr lang="ko-KR" altLang="en-US" dirty="0"/>
              <a:t>번째 플레이어를 제외한 플레이어들로 이루어진 모든 </a:t>
            </a:r>
            <a:r>
              <a:rPr lang="en-US" altLang="ko-KR" dirty="0"/>
              <a:t>set</a:t>
            </a:r>
            <a:r>
              <a:rPr lang="ko-KR" altLang="en-US" dirty="0"/>
              <a:t>이용하여</a:t>
            </a:r>
            <a:r>
              <a:rPr lang="en-US" altLang="ko-KR" dirty="0"/>
              <a:t>, </a:t>
            </a:r>
            <a:r>
              <a:rPr lang="ko-KR" altLang="en-US" dirty="0"/>
              <a:t>각각의 </a:t>
            </a:r>
            <a:r>
              <a:rPr lang="en-US" altLang="ko-KR" dirty="0"/>
              <a:t>set</a:t>
            </a:r>
            <a:r>
              <a:rPr lang="ko-KR" altLang="en-US" dirty="0"/>
              <a:t>에 </a:t>
            </a:r>
            <a:r>
              <a:rPr lang="en-US" altLang="ko-KR" dirty="0"/>
              <a:t>j</a:t>
            </a:r>
            <a:r>
              <a:rPr lang="ko-KR" altLang="en-US" dirty="0"/>
              <a:t>를 포함 시켰을 때의 가치에서 </a:t>
            </a:r>
            <a:r>
              <a:rPr lang="en-US" altLang="ko-KR" dirty="0"/>
              <a:t>j</a:t>
            </a:r>
            <a:r>
              <a:rPr lang="ko-KR" altLang="en-US" dirty="0"/>
              <a:t>를 포함시키지 않았을 때의 가치를 뺍니다</a:t>
            </a:r>
            <a:r>
              <a:rPr lang="en-US" altLang="ko-KR" dirty="0"/>
              <a:t>. </a:t>
            </a:r>
            <a:r>
              <a:rPr lang="ko-KR" altLang="en-US" dirty="0"/>
              <a:t>이후</a:t>
            </a:r>
            <a:r>
              <a:rPr lang="en-US" altLang="ko-KR" dirty="0"/>
              <a:t>, </a:t>
            </a:r>
            <a:r>
              <a:rPr lang="ko-KR" altLang="en-US" dirty="0"/>
              <a:t>기여도의 평균을 내기 위하여</a:t>
            </a:r>
            <a:r>
              <a:rPr lang="en-US" altLang="ko-KR" dirty="0"/>
              <a:t>, N!</a:t>
            </a:r>
            <a:r>
              <a:rPr lang="ko-KR" altLang="en-US" dirty="0"/>
              <a:t>으로 나누어 줍니다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17</a:t>
            </a:fld>
            <a:endParaRPr lang="ko-KR" altLang="en-US"/>
          </a:p>
        </p:txBody>
      </p:sp>
    </p:spTree>
    <p:extLst>
      <p:ext uri="{BB962C8B-B14F-4D97-AF65-F5344CB8AC3E}">
        <p14:creationId xmlns:p14="http://schemas.microsoft.com/office/powerpoint/2010/main" val="297053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343541"/>
                </a:solidFill>
                <a:effectLst/>
                <a:latin typeface="Söhne"/>
              </a:rPr>
              <a:t>이와 같이 정의한 배분 방식은 몇 가지 성질을 만족합니다</a:t>
            </a:r>
            <a:r>
              <a:rPr lang="en-US" altLang="ko-KR" b="0" i="0" dirty="0">
                <a:solidFill>
                  <a:srgbClr val="343541"/>
                </a:solidFill>
                <a:effectLst/>
                <a:latin typeface="Söhne"/>
              </a:rPr>
              <a:t>. </a:t>
            </a:r>
            <a:r>
              <a:rPr lang="ko-KR" altLang="en-US" b="0" i="0" dirty="0">
                <a:solidFill>
                  <a:srgbClr val="343541"/>
                </a:solidFill>
                <a:effectLst/>
                <a:latin typeface="Söhne"/>
              </a:rPr>
              <a:t>먼저</a:t>
            </a:r>
            <a:r>
              <a:rPr lang="en-US" altLang="ko-KR" b="0" i="0" dirty="0">
                <a:solidFill>
                  <a:srgbClr val="343541"/>
                </a:solidFill>
                <a:effectLst/>
                <a:latin typeface="Söhne"/>
              </a:rPr>
              <a:t>, </a:t>
            </a:r>
            <a:r>
              <a:rPr lang="ko-KR" altLang="en-US" b="0" i="0" dirty="0">
                <a:solidFill>
                  <a:srgbClr val="343541"/>
                </a:solidFill>
                <a:effectLst/>
                <a:latin typeface="Söhne"/>
              </a:rPr>
              <a:t>효율성입니다</a:t>
            </a:r>
            <a:r>
              <a:rPr lang="en-US" altLang="ko-KR" b="0" i="0" dirty="0">
                <a:solidFill>
                  <a:srgbClr val="343541"/>
                </a:solidFill>
                <a:effectLst/>
                <a:latin typeface="Söhne"/>
              </a:rPr>
              <a:t>. </a:t>
            </a:r>
            <a:r>
              <a:rPr lang="ko-KR" altLang="en-US" b="0" i="0" dirty="0">
                <a:solidFill>
                  <a:srgbClr val="343541"/>
                </a:solidFill>
                <a:effectLst/>
                <a:latin typeface="Söhne"/>
              </a:rPr>
              <a:t>각 플레이어에게 분배된 양을 모두 더했을 때</a:t>
            </a:r>
            <a:r>
              <a:rPr lang="en-US" altLang="ko-KR" b="0" i="0" dirty="0">
                <a:solidFill>
                  <a:srgbClr val="343541"/>
                </a:solidFill>
                <a:effectLst/>
                <a:latin typeface="Söhne"/>
              </a:rPr>
              <a:t>, </a:t>
            </a:r>
            <a:r>
              <a:rPr lang="ko-KR" altLang="en-US" b="0" i="0" dirty="0">
                <a:solidFill>
                  <a:srgbClr val="343541"/>
                </a:solidFill>
                <a:effectLst/>
                <a:latin typeface="Söhne"/>
              </a:rPr>
              <a:t>전체 </a:t>
            </a:r>
            <a:r>
              <a:rPr lang="en-US" altLang="ko-KR" b="0" i="0" dirty="0">
                <a:solidFill>
                  <a:srgbClr val="343541"/>
                </a:solidFill>
                <a:effectLst/>
                <a:latin typeface="Söhne"/>
              </a:rPr>
              <a:t>set</a:t>
            </a:r>
            <a:r>
              <a:rPr lang="ko-KR" altLang="en-US" b="0" i="0" dirty="0">
                <a:solidFill>
                  <a:srgbClr val="343541"/>
                </a:solidFill>
                <a:effectLst/>
                <a:latin typeface="Söhne"/>
              </a:rPr>
              <a:t>에게 분배된 양과 같다는 것입니다</a:t>
            </a:r>
            <a:r>
              <a:rPr lang="en-US" altLang="ko-KR" b="0" i="0" dirty="0">
                <a:solidFill>
                  <a:srgbClr val="343541"/>
                </a:solidFill>
                <a:effectLst/>
                <a:latin typeface="Söhne"/>
              </a:rPr>
              <a:t>. </a:t>
            </a:r>
            <a:r>
              <a:rPr lang="ko-KR" altLang="en-US" b="0" i="0" dirty="0">
                <a:solidFill>
                  <a:srgbClr val="343541"/>
                </a:solidFill>
                <a:effectLst/>
                <a:latin typeface="Söhne"/>
              </a:rPr>
              <a:t>쉽게 말해</a:t>
            </a:r>
            <a:r>
              <a:rPr lang="en-US" altLang="ko-KR" b="0" i="0" dirty="0">
                <a:solidFill>
                  <a:srgbClr val="343541"/>
                </a:solidFill>
                <a:effectLst/>
                <a:latin typeface="Söhne"/>
              </a:rPr>
              <a:t>, </a:t>
            </a:r>
            <a:r>
              <a:rPr lang="ko-KR" altLang="en-US" b="0" i="0" dirty="0">
                <a:solidFill>
                  <a:srgbClr val="343541"/>
                </a:solidFill>
                <a:effectLst/>
                <a:latin typeface="Söhne"/>
              </a:rPr>
              <a:t>총 상금이 게임에 참여한 사람들에게 전부 분배되고 남거나</a:t>
            </a:r>
            <a:r>
              <a:rPr lang="en-US" altLang="ko-KR" b="0" i="0" dirty="0">
                <a:solidFill>
                  <a:srgbClr val="343541"/>
                </a:solidFill>
                <a:effectLst/>
                <a:latin typeface="Söhne"/>
              </a:rPr>
              <a:t>, </a:t>
            </a:r>
            <a:r>
              <a:rPr lang="ko-KR" altLang="en-US" b="0" i="0" dirty="0">
                <a:solidFill>
                  <a:srgbClr val="343541"/>
                </a:solidFill>
                <a:effectLst/>
                <a:latin typeface="Söhne"/>
              </a:rPr>
              <a:t>제 </a:t>
            </a:r>
            <a:r>
              <a:rPr lang="en-US" altLang="ko-KR" b="0" i="0" dirty="0">
                <a:solidFill>
                  <a:srgbClr val="343541"/>
                </a:solidFill>
                <a:effectLst/>
                <a:latin typeface="Söhne"/>
              </a:rPr>
              <a:t>3</a:t>
            </a:r>
            <a:r>
              <a:rPr lang="ko-KR" altLang="en-US" b="0" i="0" dirty="0">
                <a:solidFill>
                  <a:srgbClr val="343541"/>
                </a:solidFill>
                <a:effectLst/>
                <a:latin typeface="Söhne"/>
              </a:rPr>
              <a:t>자에게 들어가는 것이 없다는 것입니다</a:t>
            </a:r>
            <a:r>
              <a:rPr lang="en-US" altLang="ko-KR" b="0" i="0" dirty="0">
                <a:solidFill>
                  <a:srgbClr val="343541"/>
                </a:solidFill>
                <a:effectLst/>
                <a:latin typeface="Söhne"/>
              </a:rPr>
              <a:t>.</a:t>
            </a:r>
          </a:p>
          <a:p>
            <a:r>
              <a:rPr lang="ko-KR" altLang="en-US" b="0" i="0" dirty="0">
                <a:solidFill>
                  <a:srgbClr val="343541"/>
                </a:solidFill>
                <a:effectLst/>
                <a:latin typeface="Söhne"/>
              </a:rPr>
              <a:t>다음은 </a:t>
            </a:r>
            <a:r>
              <a:rPr lang="en-US" altLang="ko-KR" b="0" i="0" dirty="0">
                <a:solidFill>
                  <a:srgbClr val="343541"/>
                </a:solidFill>
                <a:effectLst/>
                <a:latin typeface="Söhne"/>
              </a:rPr>
              <a:t>dummy player</a:t>
            </a:r>
            <a:r>
              <a:rPr lang="ko-KR" altLang="en-US" b="0" i="0" dirty="0">
                <a:solidFill>
                  <a:srgbClr val="343541"/>
                </a:solidFill>
                <a:effectLst/>
                <a:latin typeface="Söhne"/>
              </a:rPr>
              <a:t>에 관한 내용입니다</a:t>
            </a:r>
            <a:r>
              <a:rPr lang="en-US" altLang="ko-KR" b="0" i="0" dirty="0">
                <a:solidFill>
                  <a:srgbClr val="343541"/>
                </a:solidFill>
                <a:effectLst/>
                <a:latin typeface="Söhne"/>
              </a:rPr>
              <a:t>. </a:t>
            </a:r>
            <a:r>
              <a:rPr lang="ko-KR" altLang="en-US" b="0" i="0" dirty="0">
                <a:solidFill>
                  <a:srgbClr val="343541"/>
                </a:solidFill>
                <a:effectLst/>
                <a:latin typeface="Söhne"/>
              </a:rPr>
              <a:t>보상에 어떠한 영향을 미치지 않는 </a:t>
            </a:r>
            <a:r>
              <a:rPr lang="en-US" altLang="ko-KR" b="0" i="0" dirty="0">
                <a:solidFill>
                  <a:srgbClr val="343541"/>
                </a:solidFill>
                <a:effectLst/>
                <a:latin typeface="Söhne"/>
              </a:rPr>
              <a:t>player</a:t>
            </a:r>
            <a:r>
              <a:rPr lang="ko-KR" altLang="en-US" b="0" i="0" dirty="0">
                <a:solidFill>
                  <a:srgbClr val="343541"/>
                </a:solidFill>
                <a:effectLst/>
                <a:latin typeface="Söhne"/>
              </a:rPr>
              <a:t>에게는 어떠한 보상도 돌아가지 않습니다</a:t>
            </a:r>
            <a:r>
              <a:rPr lang="en-US" altLang="ko-KR" b="0" i="0" dirty="0">
                <a:solidFill>
                  <a:srgbClr val="343541"/>
                </a:solidFill>
                <a:effectLst/>
                <a:latin typeface="Söhne"/>
              </a:rPr>
              <a:t>.</a:t>
            </a:r>
          </a:p>
          <a:p>
            <a:r>
              <a:rPr lang="ko-KR" altLang="en-US" b="0" i="0" dirty="0">
                <a:solidFill>
                  <a:srgbClr val="343541"/>
                </a:solidFill>
                <a:effectLst/>
                <a:latin typeface="Söhne"/>
              </a:rPr>
              <a:t>마지막으로 </a:t>
            </a:r>
            <a:r>
              <a:rPr lang="en-US" altLang="ko-KR" b="0" i="0" dirty="0">
                <a:solidFill>
                  <a:srgbClr val="343541"/>
                </a:solidFill>
                <a:effectLst/>
                <a:latin typeface="Söhne"/>
              </a:rPr>
              <a:t>symmetry </a:t>
            </a:r>
            <a:r>
              <a:rPr lang="ko-KR" altLang="en-US" b="0" i="0" dirty="0">
                <a:solidFill>
                  <a:srgbClr val="343541"/>
                </a:solidFill>
                <a:effectLst/>
                <a:latin typeface="Söhne"/>
              </a:rPr>
              <a:t>입니다</a:t>
            </a:r>
            <a:r>
              <a:rPr lang="en-US" altLang="ko-KR" b="0" i="0" dirty="0">
                <a:solidFill>
                  <a:srgbClr val="343541"/>
                </a:solidFill>
                <a:effectLst/>
                <a:latin typeface="Söhne"/>
              </a:rPr>
              <a:t>. </a:t>
            </a:r>
            <a:r>
              <a:rPr lang="ko-KR" altLang="en-US" b="0" i="0" dirty="0">
                <a:solidFill>
                  <a:srgbClr val="343541"/>
                </a:solidFill>
                <a:effectLst/>
                <a:latin typeface="Söhne"/>
              </a:rPr>
              <a:t>모든 </a:t>
            </a:r>
            <a:r>
              <a:rPr lang="en-US" altLang="ko-KR" b="0" i="0" dirty="0">
                <a:solidFill>
                  <a:srgbClr val="343541"/>
                </a:solidFill>
                <a:effectLst/>
                <a:latin typeface="Söhne"/>
              </a:rPr>
              <a:t>subset</a:t>
            </a:r>
            <a:r>
              <a:rPr lang="ko-KR" altLang="en-US" b="0" i="0" dirty="0">
                <a:solidFill>
                  <a:srgbClr val="343541"/>
                </a:solidFill>
                <a:effectLst/>
                <a:latin typeface="Söhne"/>
              </a:rPr>
              <a:t>에 대해 같은 기여도를 지니는 플레이어에게는 동일한 보상을 지급합니다</a:t>
            </a:r>
            <a:r>
              <a:rPr lang="en-US" altLang="ko-KR" b="0" i="0" dirty="0">
                <a:solidFill>
                  <a:srgbClr val="343541"/>
                </a:solidFill>
                <a:effectLst/>
                <a:latin typeface="Söhne"/>
              </a:rPr>
              <a:t>.</a:t>
            </a:r>
          </a:p>
          <a:p>
            <a:r>
              <a:rPr lang="ko-KR" altLang="en-US" b="0" i="0" dirty="0">
                <a:solidFill>
                  <a:srgbClr val="343541"/>
                </a:solidFill>
                <a:effectLst/>
                <a:latin typeface="Söhne"/>
              </a:rPr>
              <a:t>이외에도</a:t>
            </a:r>
            <a:r>
              <a:rPr lang="en-US" altLang="ko-KR" b="0" i="0" dirty="0">
                <a:solidFill>
                  <a:srgbClr val="343541"/>
                </a:solidFill>
                <a:effectLst/>
                <a:latin typeface="Söhne"/>
              </a:rPr>
              <a:t>, </a:t>
            </a:r>
            <a:r>
              <a:rPr lang="ko-KR" altLang="en-US" b="0" i="0" dirty="0">
                <a:solidFill>
                  <a:srgbClr val="343541"/>
                </a:solidFill>
                <a:effectLst/>
                <a:latin typeface="Söhne"/>
              </a:rPr>
              <a:t>여러 성질을 만족하지만</a:t>
            </a:r>
            <a:r>
              <a:rPr lang="en-US" altLang="ko-KR" b="0" i="0" dirty="0">
                <a:solidFill>
                  <a:srgbClr val="343541"/>
                </a:solidFill>
                <a:effectLst/>
                <a:latin typeface="Söhne"/>
              </a:rPr>
              <a:t>, SHAP</a:t>
            </a:r>
            <a:r>
              <a:rPr lang="ko-KR" altLang="en-US" b="0" i="0" dirty="0">
                <a:solidFill>
                  <a:srgbClr val="343541"/>
                </a:solidFill>
                <a:effectLst/>
                <a:latin typeface="Söhne"/>
              </a:rPr>
              <a:t>를 설명하는데 도움이 될 만한 성질만을 가지고 왔습니다</a:t>
            </a:r>
            <a:r>
              <a:rPr lang="en-US" altLang="ko-KR" b="0" i="0" dirty="0">
                <a:solidFill>
                  <a:srgbClr val="343541"/>
                </a:solidFill>
                <a:effectLst/>
                <a:latin typeface="Söhne"/>
              </a:rPr>
              <a:t>.</a:t>
            </a:r>
          </a:p>
          <a:p>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18</a:t>
            </a:fld>
            <a:endParaRPr lang="ko-KR" altLang="en-US"/>
          </a:p>
        </p:txBody>
      </p:sp>
    </p:spTree>
    <p:extLst>
      <p:ext uri="{BB962C8B-B14F-4D97-AF65-F5344CB8AC3E}">
        <p14:creationId xmlns:p14="http://schemas.microsoft.com/office/powerpoint/2010/main" val="1744363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SHAP</a:t>
            </a:r>
            <a:r>
              <a:rPr lang="ko-KR" altLang="en-US" dirty="0"/>
              <a:t>는 이러한 </a:t>
            </a:r>
            <a:r>
              <a:rPr lang="ko-KR" altLang="en-US" dirty="0" err="1"/>
              <a:t>섀플리</a:t>
            </a:r>
            <a:r>
              <a:rPr lang="ko-KR" altLang="en-US" dirty="0"/>
              <a:t> </a:t>
            </a:r>
            <a:r>
              <a:rPr lang="en-US" altLang="ko-KR" dirty="0"/>
              <a:t>value</a:t>
            </a:r>
            <a:r>
              <a:rPr lang="ko-KR" altLang="en-US" dirty="0"/>
              <a:t>를 이용하여 만든 </a:t>
            </a:r>
            <a:r>
              <a:rPr lang="en-US" altLang="ko-KR" dirty="0"/>
              <a:t>feature</a:t>
            </a:r>
            <a:r>
              <a:rPr lang="ko-KR" altLang="en-US" dirty="0"/>
              <a:t>의 모형 설명도 계산 방식입니다</a:t>
            </a:r>
            <a:r>
              <a:rPr lang="en-US" altLang="ko-KR" dirty="0"/>
              <a:t>.</a:t>
            </a:r>
          </a:p>
          <a:p>
            <a:r>
              <a:rPr lang="ko-KR" altLang="en-US" dirty="0"/>
              <a:t>글로벌한 변수 중요도 뿐만 아니라</a:t>
            </a:r>
            <a:r>
              <a:rPr lang="en-US" altLang="ko-KR" dirty="0"/>
              <a:t>, </a:t>
            </a:r>
            <a:r>
              <a:rPr lang="ko-KR" altLang="en-US" dirty="0"/>
              <a:t>개별 </a:t>
            </a:r>
            <a:r>
              <a:rPr lang="ko-KR" altLang="en-US" dirty="0" err="1"/>
              <a:t>예측값에</a:t>
            </a:r>
            <a:r>
              <a:rPr lang="ko-KR" altLang="en-US" dirty="0"/>
              <a:t> 대한 각 변수들의 영향력을 모형 클래스에 상관없이 </a:t>
            </a:r>
            <a:r>
              <a:rPr lang="en-US" altLang="ko-KR" dirty="0"/>
              <a:t>additive</a:t>
            </a:r>
            <a:r>
              <a:rPr lang="ko-KR" altLang="en-US" dirty="0"/>
              <a:t>하게 배분하는 방식입니다</a:t>
            </a:r>
            <a:r>
              <a:rPr lang="en-US" altLang="ko-KR" dirty="0"/>
              <a:t>.</a:t>
            </a:r>
          </a:p>
          <a:p>
            <a:r>
              <a:rPr lang="ko-KR" altLang="en-US" dirty="0" err="1"/>
              <a:t>섀플리</a:t>
            </a:r>
            <a:r>
              <a:rPr lang="ko-KR" altLang="en-US" dirty="0"/>
              <a:t> </a:t>
            </a:r>
            <a:r>
              <a:rPr lang="en-US" altLang="ko-KR" dirty="0"/>
              <a:t>value</a:t>
            </a:r>
            <a:r>
              <a:rPr lang="ko-KR" altLang="en-US" dirty="0"/>
              <a:t>를 계산했던 것처럼</a:t>
            </a:r>
            <a:r>
              <a:rPr lang="en-US" altLang="ko-KR" dirty="0"/>
              <a:t>, </a:t>
            </a:r>
            <a:r>
              <a:rPr lang="ko-KR" altLang="en-US" dirty="0"/>
              <a:t>하나의 </a:t>
            </a:r>
            <a:r>
              <a:rPr lang="en-US" altLang="ko-KR" dirty="0"/>
              <a:t>feature</a:t>
            </a:r>
            <a:r>
              <a:rPr lang="ko-KR" altLang="en-US" dirty="0"/>
              <a:t>에 대해</a:t>
            </a:r>
            <a:r>
              <a:rPr lang="en-US" altLang="ko-KR" dirty="0"/>
              <a:t>, </a:t>
            </a:r>
            <a:r>
              <a:rPr lang="ko-KR" altLang="en-US" dirty="0"/>
              <a:t>이를 포함하고 제외하는 </a:t>
            </a:r>
            <a:r>
              <a:rPr lang="en-US" altLang="ko-KR" dirty="0"/>
              <a:t>subset</a:t>
            </a:r>
            <a:r>
              <a:rPr lang="ko-KR" altLang="en-US" dirty="0"/>
              <a:t>을 이용하여 예측을 진행했을 때의 예측 결과 차이를 이용하여 그 </a:t>
            </a:r>
            <a:r>
              <a:rPr lang="en-US" altLang="ko-KR" dirty="0"/>
              <a:t>feature</a:t>
            </a:r>
            <a:r>
              <a:rPr lang="ko-KR" altLang="en-US" dirty="0"/>
              <a:t>의 기여도를 계산합니다</a:t>
            </a:r>
            <a:r>
              <a:rPr lang="en-US" altLang="ko-KR" dirty="0"/>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19</a:t>
            </a:fld>
            <a:endParaRPr lang="ko-KR" altLang="en-US"/>
          </a:p>
        </p:txBody>
      </p:sp>
    </p:spTree>
    <p:extLst>
      <p:ext uri="{BB962C8B-B14F-4D97-AF65-F5344CB8AC3E}">
        <p14:creationId xmlns:p14="http://schemas.microsoft.com/office/powerpoint/2010/main" val="135570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err="1">
                <a:solidFill>
                  <a:schemeClr val="tx1"/>
                </a:solidFill>
                <a:effectLst/>
                <a:latin typeface="+mn-lt"/>
                <a:ea typeface="+mn-ea"/>
                <a:cs typeface="+mn-cs"/>
              </a:rPr>
              <a:t>Binance</a:t>
            </a:r>
            <a:r>
              <a:rPr lang="en-US" altLang="ko-KR" sz="1200" b="0" i="0" kern="1200" dirty="0">
                <a:solidFill>
                  <a:schemeClr val="tx1"/>
                </a:solidFill>
                <a:effectLst/>
                <a:latin typeface="+mn-lt"/>
                <a:ea typeface="+mn-ea"/>
                <a:cs typeface="+mn-cs"/>
              </a:rPr>
              <a:t> API</a:t>
            </a:r>
            <a:r>
              <a:rPr lang="ko-KR" altLang="en-US" sz="1200" b="0" i="0" kern="1200" dirty="0">
                <a:solidFill>
                  <a:schemeClr val="tx1"/>
                </a:solidFill>
                <a:effectLst/>
                <a:latin typeface="+mn-lt"/>
                <a:ea typeface="+mn-ea"/>
                <a:cs typeface="+mn-cs"/>
              </a:rPr>
              <a:t>에서 </a:t>
            </a:r>
            <a:r>
              <a:rPr lang="en-US" altLang="ko-KR" sz="1200" b="0" i="0" kern="1200" dirty="0">
                <a:solidFill>
                  <a:schemeClr val="tx1"/>
                </a:solidFill>
                <a:effectLst/>
                <a:latin typeface="+mn-lt"/>
                <a:ea typeface="+mn-ea"/>
                <a:cs typeface="+mn-cs"/>
              </a:rPr>
              <a:t>Historical Trade Data</a:t>
            </a:r>
            <a:r>
              <a:rPr lang="ko-KR" altLang="en-US" sz="1200" b="0" i="0" kern="1200" dirty="0">
                <a:solidFill>
                  <a:schemeClr val="tx1"/>
                </a:solidFill>
                <a:effectLst/>
                <a:latin typeface="+mn-lt"/>
                <a:ea typeface="+mn-ea"/>
                <a:cs typeface="+mn-cs"/>
              </a:rPr>
              <a:t>를 읽어오는 독립적인 </a:t>
            </a:r>
            <a:r>
              <a:rPr lang="en-US" altLang="ko-KR" sz="1200" b="0" i="0" kern="1200" dirty="0" err="1">
                <a:solidFill>
                  <a:schemeClr val="tx1"/>
                </a:solidFill>
                <a:effectLst/>
                <a:latin typeface="+mn-lt"/>
                <a:ea typeface="+mn-ea"/>
                <a:cs typeface="+mn-cs"/>
              </a:rPr>
              <a:t>py</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파일을 만들고 </a:t>
            </a:r>
            <a:r>
              <a:rPr lang="en-US" altLang="ko-KR" sz="1200" b="0" i="0" kern="1200" dirty="0" err="1">
                <a:solidFill>
                  <a:schemeClr val="tx1"/>
                </a:solidFill>
                <a:effectLst/>
                <a:latin typeface="+mn-lt"/>
                <a:ea typeface="+mn-ea"/>
                <a:cs typeface="+mn-cs"/>
              </a:rPr>
              <a:t>get_data</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함수를 정의하여 데이터를 크롤링했습니다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ko-KR" altLang="en-US" sz="1200" b="0" i="0" kern="1200" dirty="0">
                <a:solidFill>
                  <a:schemeClr val="tx1"/>
                </a:solidFill>
                <a:effectLst/>
                <a:latin typeface="+mn-lt"/>
                <a:ea typeface="+mn-ea"/>
                <a:cs typeface="+mn-cs"/>
              </a:rPr>
              <a:t>크롤링하여 얻은 데이터 열은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Open_time</a:t>
            </a:r>
            <a:r>
              <a:rPr lang="en-US" altLang="ko-KR" sz="1200" b="0" i="0" kern="1200" dirty="0">
                <a:solidFill>
                  <a:schemeClr val="tx1"/>
                </a:solidFill>
                <a:effectLst/>
                <a:latin typeface="+mn-lt"/>
                <a:ea typeface="+mn-ea"/>
                <a:cs typeface="+mn-cs"/>
              </a:rPr>
              <a:t>', 'Open', 'High', 'Low', 'Close', 'Volume', '</a:t>
            </a:r>
            <a:r>
              <a:rPr lang="en-US" altLang="ko-KR" sz="1200" b="0" i="0" kern="1200" dirty="0" err="1">
                <a:solidFill>
                  <a:schemeClr val="tx1"/>
                </a:solidFill>
                <a:effectLst/>
                <a:latin typeface="+mn-lt"/>
                <a:ea typeface="+mn-ea"/>
                <a:cs typeface="+mn-cs"/>
              </a:rPr>
              <a:t>Close_time</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quote_av</a:t>
            </a:r>
            <a:r>
              <a:rPr lang="en-US" altLang="ko-KR" sz="1200" b="0" i="0" kern="1200" dirty="0">
                <a:solidFill>
                  <a:schemeClr val="tx1"/>
                </a:solidFill>
                <a:effectLst/>
                <a:latin typeface="+mn-lt"/>
                <a:ea typeface="+mn-ea"/>
                <a:cs typeface="+mn-cs"/>
              </a:rPr>
              <a:t>', 'trades', '</a:t>
            </a:r>
            <a:r>
              <a:rPr lang="en-US" altLang="ko-KR" sz="1200" b="0" i="0" kern="1200" dirty="0" err="1">
                <a:solidFill>
                  <a:schemeClr val="tx1"/>
                </a:solidFill>
                <a:effectLst/>
                <a:latin typeface="+mn-lt"/>
                <a:ea typeface="+mn-ea"/>
                <a:cs typeface="+mn-cs"/>
              </a:rPr>
              <a:t>tb_base_av</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tb_quote_av</a:t>
            </a:r>
            <a:r>
              <a:rPr lang="en-US" altLang="ko-KR" sz="1200" b="0" i="0" kern="1200" dirty="0">
                <a:solidFill>
                  <a:schemeClr val="tx1"/>
                </a:solidFill>
                <a:effectLst/>
                <a:latin typeface="+mn-lt"/>
                <a:ea typeface="+mn-ea"/>
                <a:cs typeface="+mn-cs"/>
              </a:rPr>
              <a:t>', 'ignore']</a:t>
            </a:r>
            <a:r>
              <a:rPr lang="ko-KR" altLang="en-US" sz="1200" b="0" i="0" kern="1200" dirty="0">
                <a:solidFill>
                  <a:schemeClr val="tx1"/>
                </a:solidFill>
                <a:effectLst/>
                <a:latin typeface="+mn-lt"/>
                <a:ea typeface="+mn-ea"/>
                <a:cs typeface="+mn-cs"/>
              </a:rPr>
              <a:t>입니다</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a:t>
            </a:fld>
            <a:endParaRPr lang="ko-KR" altLang="en-US"/>
          </a:p>
        </p:txBody>
      </p:sp>
    </p:spTree>
    <p:extLst>
      <p:ext uri="{BB962C8B-B14F-4D97-AF65-F5344CB8AC3E}">
        <p14:creationId xmlns:p14="http://schemas.microsoft.com/office/powerpoint/2010/main" val="2129082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이러한 방식이 가지는 장점은</a:t>
            </a:r>
            <a:r>
              <a:rPr lang="en-US" altLang="ko-KR" dirty="0"/>
              <a:t>, </a:t>
            </a:r>
            <a:r>
              <a:rPr lang="ko-KR" altLang="en-US" dirty="0"/>
              <a:t>어떠한 모델에도 적용할 수 있다는 점 입니다</a:t>
            </a:r>
            <a:r>
              <a:rPr lang="en-US" altLang="ko-KR" dirty="0"/>
              <a:t>.</a:t>
            </a:r>
          </a:p>
          <a:p>
            <a:r>
              <a:rPr lang="ko-KR" altLang="en-US" dirty="0"/>
              <a:t>또한</a:t>
            </a:r>
            <a:r>
              <a:rPr lang="en-US" altLang="ko-KR" dirty="0"/>
              <a:t>, SHAP</a:t>
            </a:r>
            <a:r>
              <a:rPr lang="ko-KR" altLang="en-US" dirty="0"/>
              <a:t>가 계산한 모든 </a:t>
            </a:r>
            <a:r>
              <a:rPr lang="en-US" altLang="ko-KR" dirty="0"/>
              <a:t>feature </a:t>
            </a:r>
            <a:r>
              <a:rPr lang="ko-KR" altLang="en-US" dirty="0"/>
              <a:t>영향력 값의 합이 </a:t>
            </a:r>
            <a:r>
              <a:rPr lang="en-US" altLang="ko-KR" dirty="0"/>
              <a:t>1</a:t>
            </a:r>
            <a:r>
              <a:rPr lang="ko-KR" altLang="en-US" dirty="0"/>
              <a:t>이 되기에 </a:t>
            </a:r>
            <a:r>
              <a:rPr lang="en-US" altLang="ko-KR" dirty="0"/>
              <a:t>feature</a:t>
            </a:r>
            <a:r>
              <a:rPr lang="ko-KR" altLang="en-US" dirty="0"/>
              <a:t>간 상호 의존성을 고려할 수 있습니다</a:t>
            </a:r>
            <a:r>
              <a:rPr lang="en-US" altLang="ko-KR" dirty="0"/>
              <a:t>.</a:t>
            </a:r>
          </a:p>
          <a:p>
            <a:r>
              <a:rPr lang="ko-KR" altLang="en-US" dirty="0"/>
              <a:t>또한</a:t>
            </a:r>
            <a:r>
              <a:rPr lang="en-US" altLang="ko-KR" dirty="0"/>
              <a:t>, Feature</a:t>
            </a:r>
            <a:r>
              <a:rPr lang="ko-KR" altLang="en-US" dirty="0"/>
              <a:t>의 음의 영향력 또한 고려할 수 있습니다</a:t>
            </a:r>
            <a:r>
              <a:rPr lang="en-US" altLang="ko-KR" dirty="0"/>
              <a:t>.</a:t>
            </a:r>
          </a:p>
          <a:p>
            <a:r>
              <a:rPr lang="ko-KR" altLang="en-US" dirty="0"/>
              <a:t>연구를 진행함에 있어</a:t>
            </a:r>
            <a:r>
              <a:rPr lang="en-US" altLang="ko-KR" dirty="0"/>
              <a:t>, SHAP</a:t>
            </a:r>
            <a:r>
              <a:rPr lang="ko-KR" altLang="en-US" dirty="0"/>
              <a:t>와 비교하여</a:t>
            </a:r>
            <a:r>
              <a:rPr lang="en-US" altLang="ko-KR" dirty="0"/>
              <a:t>, </a:t>
            </a:r>
            <a:r>
              <a:rPr lang="ko-KR" altLang="en-US" dirty="0"/>
              <a:t>고려했던 </a:t>
            </a:r>
            <a:r>
              <a:rPr lang="en-US" altLang="ko-KR" dirty="0"/>
              <a:t>selection metho</a:t>
            </a:r>
            <a:r>
              <a:rPr lang="ko-KR" altLang="en-US" dirty="0"/>
              <a:t>가 </a:t>
            </a:r>
            <a:r>
              <a:rPr lang="en-US" altLang="ko-KR" dirty="0"/>
              <a:t>2 </a:t>
            </a:r>
            <a:r>
              <a:rPr lang="ko-KR" altLang="en-US" dirty="0"/>
              <a:t>가지 더 있었는데</a:t>
            </a:r>
            <a:r>
              <a:rPr lang="en-US" altLang="ko-KR" dirty="0"/>
              <a:t>, </a:t>
            </a:r>
            <a:r>
              <a:rPr lang="ko-KR" altLang="en-US" dirty="0"/>
              <a:t>각각 </a:t>
            </a:r>
            <a:r>
              <a:rPr lang="en-US" altLang="ko-KR" dirty="0"/>
              <a:t>Feature importance</a:t>
            </a:r>
            <a:r>
              <a:rPr lang="ko-KR" altLang="en-US" dirty="0"/>
              <a:t>와 </a:t>
            </a:r>
            <a:r>
              <a:rPr lang="en-US" altLang="ko-KR" dirty="0"/>
              <a:t>PDP</a:t>
            </a:r>
            <a:r>
              <a:rPr lang="ko-KR" altLang="en-US" dirty="0"/>
              <a:t>입니다</a:t>
            </a:r>
            <a:r>
              <a:rPr lang="en-US" altLang="ko-KR" dirty="0"/>
              <a:t>.</a:t>
            </a:r>
          </a:p>
          <a:p>
            <a:r>
              <a:rPr lang="en-US" altLang="ko-KR" dirty="0"/>
              <a:t>Feature</a:t>
            </a:r>
            <a:r>
              <a:rPr lang="ko-KR" altLang="en-US" dirty="0"/>
              <a:t> </a:t>
            </a:r>
            <a:r>
              <a:rPr lang="en-US" altLang="ko-KR" dirty="0"/>
              <a:t>importance</a:t>
            </a:r>
            <a:r>
              <a:rPr lang="ko-KR" altLang="en-US" dirty="0"/>
              <a:t>의 경우 </a:t>
            </a:r>
            <a:r>
              <a:rPr lang="en-US" altLang="ko-KR" dirty="0"/>
              <a:t>feature</a:t>
            </a:r>
            <a:r>
              <a:rPr lang="ko-KR" altLang="en-US" dirty="0"/>
              <a:t>의 상호 의존성을 고려하지 않기에 </a:t>
            </a:r>
            <a:r>
              <a:rPr lang="ko-KR" altLang="en-US" dirty="0" err="1"/>
              <a:t>피쳐의</a:t>
            </a:r>
            <a:r>
              <a:rPr lang="ko-KR" altLang="en-US" dirty="0"/>
              <a:t> 영향력이 과대평가될 위험이 있기에 기각하였고 </a:t>
            </a:r>
            <a:r>
              <a:rPr lang="en-US" altLang="ko-KR" dirty="0"/>
              <a:t>PDP</a:t>
            </a:r>
            <a:r>
              <a:rPr lang="ko-KR" altLang="en-US" dirty="0"/>
              <a:t>는 사용할 수 있는 모델이 한정적이었기에 기각하였습니다</a:t>
            </a:r>
            <a:r>
              <a:rPr lang="en-US" altLang="ko-KR" dirty="0"/>
              <a:t>. </a:t>
            </a:r>
            <a:r>
              <a:rPr lang="ko-KR" altLang="en-US" dirty="0"/>
              <a:t>또한</a:t>
            </a:r>
            <a:r>
              <a:rPr lang="en-US" altLang="ko-KR" dirty="0"/>
              <a:t>, </a:t>
            </a:r>
            <a:r>
              <a:rPr lang="ko-KR" altLang="en-US" dirty="0"/>
              <a:t>두 방법 모두 모델의 관점에서 평가하고 </a:t>
            </a:r>
            <a:r>
              <a:rPr lang="en-US" altLang="ko-KR" dirty="0"/>
              <a:t>SHAP</a:t>
            </a:r>
            <a:r>
              <a:rPr lang="ko-KR" altLang="en-US" dirty="0"/>
              <a:t>는 데이터 하나에 대한 설명을 구하는데</a:t>
            </a:r>
            <a:r>
              <a:rPr lang="en-US" altLang="ko-KR" dirty="0"/>
              <a:t>, </a:t>
            </a:r>
            <a:r>
              <a:rPr lang="ko-KR" altLang="en-US" dirty="0"/>
              <a:t>이번 연구에서 사용한 방법이 </a:t>
            </a:r>
            <a:r>
              <a:rPr lang="en-US" altLang="ko-KR" dirty="0"/>
              <a:t>SHAP</a:t>
            </a:r>
            <a:r>
              <a:rPr lang="ko-KR" altLang="en-US" dirty="0"/>
              <a:t>에 더 적합하였기에 </a:t>
            </a:r>
            <a:r>
              <a:rPr lang="en-US" altLang="ko-KR" dirty="0"/>
              <a:t>SHAP</a:t>
            </a:r>
            <a:r>
              <a:rPr lang="ko-KR" altLang="en-US" dirty="0"/>
              <a:t>를 사용하였습니다</a:t>
            </a:r>
            <a:r>
              <a:rPr lang="en-US" altLang="ko-KR" dirty="0"/>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20</a:t>
            </a:fld>
            <a:endParaRPr lang="ko-KR" altLang="en-US"/>
          </a:p>
        </p:txBody>
      </p:sp>
    </p:spTree>
    <p:extLst>
      <p:ext uri="{BB962C8B-B14F-4D97-AF65-F5344CB8AC3E}">
        <p14:creationId xmlns:p14="http://schemas.microsoft.com/office/powerpoint/2010/main" val="722883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이번 연구에서는 </a:t>
            </a:r>
            <a:r>
              <a:rPr lang="en-US" altLang="ko-KR" dirty="0"/>
              <a:t>WINDOW_SIZE</a:t>
            </a:r>
            <a:r>
              <a:rPr lang="ko-KR" altLang="en-US" dirty="0"/>
              <a:t>를 </a:t>
            </a:r>
            <a:r>
              <a:rPr lang="en-US" altLang="ko-KR" dirty="0"/>
              <a:t>5</a:t>
            </a:r>
            <a:r>
              <a:rPr lang="ko-KR" altLang="en-US" dirty="0"/>
              <a:t>로 두어</a:t>
            </a:r>
            <a:r>
              <a:rPr lang="en-US" altLang="ko-KR" dirty="0"/>
              <a:t>, </a:t>
            </a:r>
            <a:r>
              <a:rPr lang="ko-KR" altLang="en-US" dirty="0"/>
              <a:t>최근 </a:t>
            </a:r>
            <a:r>
              <a:rPr lang="en-US" altLang="ko-KR" dirty="0"/>
              <a:t>5 </a:t>
            </a:r>
            <a:r>
              <a:rPr lang="ko-KR" altLang="en-US" dirty="0"/>
              <a:t>개의 </a:t>
            </a:r>
            <a:r>
              <a:rPr lang="en-US" altLang="ko-KR" dirty="0"/>
              <a:t>time line </a:t>
            </a:r>
            <a:r>
              <a:rPr lang="ko-KR" altLang="en-US" dirty="0"/>
              <a:t>데이터를 반영하여 예측하고자 하는 시점의 종가를 예측하였습니다</a:t>
            </a:r>
            <a:r>
              <a:rPr lang="en-US" altLang="ko-KR" dirty="0"/>
              <a:t>.</a:t>
            </a:r>
          </a:p>
          <a:p>
            <a:r>
              <a:rPr lang="ko-KR" altLang="en-US" dirty="0"/>
              <a:t>여기서</a:t>
            </a:r>
            <a:r>
              <a:rPr lang="en-US" altLang="ko-KR" dirty="0"/>
              <a:t>, Close</a:t>
            </a:r>
            <a:r>
              <a:rPr lang="ko-KR" altLang="en-US" dirty="0"/>
              <a:t>와 한 시점 차이가 나는 지점을 </a:t>
            </a:r>
            <a:r>
              <a:rPr lang="en-US" altLang="ko-KR" dirty="0" err="1"/>
              <a:t>x_lag</a:t>
            </a:r>
            <a:r>
              <a:rPr lang="en-US" altLang="ko-KR" dirty="0"/>
              <a:t> 1, </a:t>
            </a:r>
            <a:r>
              <a:rPr lang="ko-KR" altLang="en-US" dirty="0"/>
              <a:t>두 시점 차이가 나는 지점을 </a:t>
            </a:r>
            <a:r>
              <a:rPr lang="en-US" altLang="ko-KR" dirty="0" err="1"/>
              <a:t>x_lag</a:t>
            </a:r>
            <a:r>
              <a:rPr lang="en-US" altLang="ko-KR" dirty="0"/>
              <a:t> 2 </a:t>
            </a:r>
            <a:r>
              <a:rPr lang="ko-KR" altLang="en-US" dirty="0"/>
              <a:t>등으로 명명하고 각 시점에 대하여 </a:t>
            </a:r>
            <a:r>
              <a:rPr lang="en-US" altLang="ko-KR" dirty="0"/>
              <a:t>SHAP</a:t>
            </a:r>
            <a:r>
              <a:rPr lang="ko-KR" altLang="en-US" dirty="0"/>
              <a:t>를 적용하였습니다</a:t>
            </a:r>
            <a:r>
              <a:rPr lang="en-US" altLang="ko-KR" dirty="0"/>
              <a:t>.</a:t>
            </a:r>
          </a:p>
          <a:p>
            <a:r>
              <a:rPr lang="en-US" altLang="ko-KR" dirty="0"/>
              <a:t>SHAP</a:t>
            </a:r>
            <a:r>
              <a:rPr lang="ko-KR" altLang="en-US" dirty="0"/>
              <a:t>는 </a:t>
            </a:r>
            <a:r>
              <a:rPr lang="en-US" altLang="ko-KR" dirty="0"/>
              <a:t>feature selection</a:t>
            </a:r>
            <a:r>
              <a:rPr lang="ko-KR" altLang="en-US" dirty="0"/>
              <a:t>을 데이터 하나에 대한 설명을 제공하기에 이러한 방식을 적용할 수 있었고 또한</a:t>
            </a:r>
            <a:r>
              <a:rPr lang="en-US" altLang="ko-KR" dirty="0"/>
              <a:t>, feature importance</a:t>
            </a:r>
            <a:r>
              <a:rPr lang="ko-KR" altLang="en-US" dirty="0"/>
              <a:t>를 점수로 나타내기에 각 </a:t>
            </a:r>
            <a:r>
              <a:rPr lang="en-US" altLang="ko-KR" dirty="0" err="1"/>
              <a:t>x_lag</a:t>
            </a:r>
            <a:r>
              <a:rPr lang="ko-KR" altLang="en-US" dirty="0"/>
              <a:t> 시점에서 나온 </a:t>
            </a:r>
            <a:r>
              <a:rPr lang="en-US" altLang="ko-KR" dirty="0"/>
              <a:t>feature </a:t>
            </a:r>
            <a:r>
              <a:rPr lang="ko-KR" altLang="en-US" dirty="0"/>
              <a:t>중요도를 더하여 더 선명한 결과를 얻을 수 있었습니다</a:t>
            </a:r>
            <a:r>
              <a:rPr lang="en-US" altLang="ko-KR" dirty="0"/>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21</a:t>
            </a:fld>
            <a:endParaRPr lang="ko-KR" altLang="en-US"/>
          </a:p>
        </p:txBody>
      </p:sp>
    </p:spTree>
    <p:extLst>
      <p:ext uri="{BB962C8B-B14F-4D97-AF65-F5344CB8AC3E}">
        <p14:creationId xmlns:p14="http://schemas.microsoft.com/office/powerpoint/2010/main" val="2140810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22</a:t>
            </a:fld>
            <a:endParaRPr lang="ko-KR" altLang="en-US"/>
          </a:p>
        </p:txBody>
      </p:sp>
    </p:spTree>
    <p:extLst>
      <p:ext uri="{BB962C8B-B14F-4D97-AF65-F5344CB8AC3E}">
        <p14:creationId xmlns:p14="http://schemas.microsoft.com/office/powerpoint/2010/main" val="25201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23</a:t>
            </a:fld>
            <a:endParaRPr lang="ko-KR" altLang="en-US"/>
          </a:p>
        </p:txBody>
      </p:sp>
    </p:spTree>
    <p:extLst>
      <p:ext uri="{BB962C8B-B14F-4D97-AF65-F5344CB8AC3E}">
        <p14:creationId xmlns:p14="http://schemas.microsoft.com/office/powerpoint/2010/main" val="2790928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24</a:t>
            </a:fld>
            <a:endParaRPr lang="ko-KR" altLang="en-US"/>
          </a:p>
        </p:txBody>
      </p:sp>
    </p:spTree>
    <p:extLst>
      <p:ext uri="{BB962C8B-B14F-4D97-AF65-F5344CB8AC3E}">
        <p14:creationId xmlns:p14="http://schemas.microsoft.com/office/powerpoint/2010/main" val="317066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25</a:t>
            </a:fld>
            <a:endParaRPr lang="ko-KR" altLang="en-US"/>
          </a:p>
        </p:txBody>
      </p:sp>
    </p:spTree>
    <p:extLst>
      <p:ext uri="{BB962C8B-B14F-4D97-AF65-F5344CB8AC3E}">
        <p14:creationId xmlns:p14="http://schemas.microsoft.com/office/powerpoint/2010/main" val="23573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26</a:t>
            </a:fld>
            <a:endParaRPr lang="ko-KR" altLang="en-US"/>
          </a:p>
        </p:txBody>
      </p:sp>
    </p:spTree>
    <p:extLst>
      <p:ext uri="{BB962C8B-B14F-4D97-AF65-F5344CB8AC3E}">
        <p14:creationId xmlns:p14="http://schemas.microsoft.com/office/powerpoint/2010/main" val="97063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27</a:t>
            </a:fld>
            <a:endParaRPr lang="ko-KR" altLang="en-US"/>
          </a:p>
        </p:txBody>
      </p:sp>
    </p:spTree>
    <p:extLst>
      <p:ext uri="{BB962C8B-B14F-4D97-AF65-F5344CB8AC3E}">
        <p14:creationId xmlns:p14="http://schemas.microsoft.com/office/powerpoint/2010/main" val="3672158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28</a:t>
            </a:fld>
            <a:endParaRPr lang="ko-KR" altLang="en-US"/>
          </a:p>
        </p:txBody>
      </p:sp>
    </p:spTree>
    <p:extLst>
      <p:ext uri="{BB962C8B-B14F-4D97-AF65-F5344CB8AC3E}">
        <p14:creationId xmlns:p14="http://schemas.microsoft.com/office/powerpoint/2010/main" val="1224508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29</a:t>
            </a:fld>
            <a:endParaRPr lang="ko-KR" altLang="en-US"/>
          </a:p>
        </p:txBody>
      </p:sp>
    </p:spTree>
    <p:extLst>
      <p:ext uri="{BB962C8B-B14F-4D97-AF65-F5344CB8AC3E}">
        <p14:creationId xmlns:p14="http://schemas.microsoft.com/office/powerpoint/2010/main" val="155902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374151"/>
                </a:solidFill>
                <a:effectLst/>
                <a:latin typeface="Söhne"/>
              </a:rPr>
              <a:t>PCA</a:t>
            </a:r>
            <a:r>
              <a:rPr lang="ko-KR" altLang="en-US" b="0" i="0" dirty="0">
                <a:solidFill>
                  <a:srgbClr val="374151"/>
                </a:solidFill>
                <a:effectLst/>
                <a:latin typeface="Söhne"/>
              </a:rPr>
              <a:t>의 핵심 아이디어는 변수들 사이의 상관관계를 이용하여 새로운 변수들을 생성하는 것입니다</a:t>
            </a:r>
            <a:r>
              <a:rPr lang="en-US" altLang="ko-KR" b="0" i="0" dirty="0">
                <a:solidFill>
                  <a:srgbClr val="374151"/>
                </a:solidFill>
                <a:effectLst/>
                <a:latin typeface="Söhne"/>
              </a:rPr>
              <a:t>. </a:t>
            </a:r>
            <a:r>
              <a:rPr lang="ko-KR" altLang="en-US" b="0" i="0" dirty="0">
                <a:solidFill>
                  <a:srgbClr val="374151"/>
                </a:solidFill>
                <a:effectLst/>
                <a:latin typeface="Söhne"/>
              </a:rPr>
              <a:t>이 새로운 변수들은 원본 데이터의 주요한 변동성을 잘 설명할 수 있는 방향을 가리키며</a:t>
            </a:r>
            <a:r>
              <a:rPr lang="en-US" altLang="ko-KR" b="0" i="0" dirty="0">
                <a:solidFill>
                  <a:srgbClr val="374151"/>
                </a:solidFill>
                <a:effectLst/>
                <a:latin typeface="Söhne"/>
              </a:rPr>
              <a:t>, </a:t>
            </a:r>
            <a:r>
              <a:rPr lang="ko-KR" altLang="en-US" b="0" i="0" dirty="0">
                <a:solidFill>
                  <a:srgbClr val="374151"/>
                </a:solidFill>
                <a:effectLst/>
                <a:latin typeface="Söhne"/>
              </a:rPr>
              <a:t>이를 주성분이라고 합니다</a:t>
            </a:r>
            <a:r>
              <a:rPr lang="en-US" altLang="ko-KR" b="0" i="0" dirty="0">
                <a:solidFill>
                  <a:srgbClr val="374151"/>
                </a:solidFill>
                <a:effectLst/>
                <a:latin typeface="Söhne"/>
              </a:rPr>
              <a:t>. </a:t>
            </a:r>
            <a:r>
              <a:rPr lang="ko-KR" altLang="en-US" b="0" i="0" dirty="0">
                <a:solidFill>
                  <a:srgbClr val="374151"/>
                </a:solidFill>
                <a:effectLst/>
                <a:latin typeface="Söhne"/>
              </a:rPr>
              <a:t>이렇게 주성분을 찾아내면</a:t>
            </a:r>
            <a:r>
              <a:rPr lang="en-US" altLang="ko-KR" b="0" i="0" dirty="0">
                <a:solidFill>
                  <a:srgbClr val="374151"/>
                </a:solidFill>
                <a:effectLst/>
                <a:latin typeface="Söhne"/>
              </a:rPr>
              <a:t>, </a:t>
            </a:r>
            <a:r>
              <a:rPr lang="ko-KR" altLang="en-US" b="0" i="0" dirty="0">
                <a:solidFill>
                  <a:srgbClr val="374151"/>
                </a:solidFill>
                <a:effectLst/>
                <a:latin typeface="Söhne"/>
              </a:rPr>
              <a:t>데이터를 주성분으로 표현함으로써 데이터의 차원을 줄일 수 있습니다</a:t>
            </a:r>
            <a:r>
              <a:rPr lang="en-US" altLang="ko-KR" b="0" i="0" dirty="0">
                <a:solidFill>
                  <a:srgbClr val="374151"/>
                </a:solidFill>
                <a:effectLst/>
                <a:latin typeface="Söhne"/>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a:t>
            </a:fld>
            <a:endParaRPr lang="ko-KR" altLang="en-US"/>
          </a:p>
        </p:txBody>
      </p:sp>
    </p:spTree>
    <p:extLst>
      <p:ext uri="{BB962C8B-B14F-4D97-AF65-F5344CB8AC3E}">
        <p14:creationId xmlns:p14="http://schemas.microsoft.com/office/powerpoint/2010/main" val="3255813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주가 데이터의 특성상 특징 간 상관관계가 상당히 두드러지고</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다중 공선성을 해결하는 </a:t>
            </a:r>
            <a:r>
              <a:rPr lang="en-US" altLang="ko-KR" sz="1200" b="0" i="0" kern="1200" dirty="0">
                <a:solidFill>
                  <a:schemeClr val="tx1"/>
                </a:solidFill>
                <a:effectLst/>
                <a:latin typeface="+mn-lt"/>
                <a:ea typeface="+mn-ea"/>
                <a:cs typeface="+mn-cs"/>
              </a:rPr>
              <a:t>PCA</a:t>
            </a:r>
            <a:r>
              <a:rPr lang="ko-KR" altLang="en-US" sz="1200" b="0" i="0" kern="1200" dirty="0">
                <a:solidFill>
                  <a:schemeClr val="tx1"/>
                </a:solidFill>
                <a:effectLst/>
                <a:latin typeface="+mn-lt"/>
                <a:ea typeface="+mn-ea"/>
                <a:cs typeface="+mn-cs"/>
              </a:rPr>
              <a:t>의 장점 때문에 이 문제를 해결하는 것이 성능 향상에 큰 도움이 되었을 것이다</a:t>
            </a:r>
            <a:r>
              <a:rPr lang="en-US" altLang="ko-KR" sz="1200" b="0" i="0" kern="1200" dirty="0">
                <a:solidFill>
                  <a:schemeClr val="tx1"/>
                </a:solidFill>
                <a:effectLst/>
                <a:latin typeface="+mn-lt"/>
                <a:ea typeface="+mn-ea"/>
                <a:cs typeface="+mn-cs"/>
              </a:rPr>
              <a:t>. SHAP </a:t>
            </a:r>
            <a:r>
              <a:rPr lang="ko-KR" altLang="en-US" sz="1200" b="0" i="0" kern="1200" dirty="0">
                <a:solidFill>
                  <a:schemeClr val="tx1"/>
                </a:solidFill>
                <a:effectLst/>
                <a:latin typeface="+mn-lt"/>
                <a:ea typeface="+mn-ea"/>
                <a:cs typeface="+mn-cs"/>
              </a:rPr>
              <a:t>값을 이용한 </a:t>
            </a:r>
            <a:r>
              <a:rPr lang="ko-KR" altLang="en-US" sz="1200" b="0" i="0" kern="1200" dirty="0" err="1">
                <a:solidFill>
                  <a:schemeClr val="tx1"/>
                </a:solidFill>
                <a:effectLst/>
                <a:latin typeface="+mn-lt"/>
                <a:ea typeface="+mn-ea"/>
                <a:cs typeface="+mn-cs"/>
              </a:rPr>
              <a:t>피쳐</a:t>
            </a:r>
            <a:r>
              <a:rPr lang="ko-KR" altLang="en-US" sz="1200" b="0" i="0" kern="1200" dirty="0">
                <a:solidFill>
                  <a:schemeClr val="tx1"/>
                </a:solidFill>
                <a:effectLst/>
                <a:latin typeface="+mn-lt"/>
                <a:ea typeface="+mn-ea"/>
                <a:cs typeface="+mn-cs"/>
              </a:rPr>
              <a:t> 선택은 각 </a:t>
            </a:r>
            <a:r>
              <a:rPr lang="ko-KR" altLang="en-US" sz="1200" b="0" i="0" kern="1200" dirty="0" err="1">
                <a:solidFill>
                  <a:schemeClr val="tx1"/>
                </a:solidFill>
                <a:effectLst/>
                <a:latin typeface="+mn-lt"/>
                <a:ea typeface="+mn-ea"/>
                <a:cs typeface="+mn-cs"/>
              </a:rPr>
              <a:t>피쳐가</a:t>
            </a:r>
            <a:r>
              <a:rPr lang="ko-KR" altLang="en-US" sz="1200" b="0" i="0" kern="1200" dirty="0">
                <a:solidFill>
                  <a:schemeClr val="tx1"/>
                </a:solidFill>
                <a:effectLst/>
                <a:latin typeface="+mn-lt"/>
                <a:ea typeface="+mn-ea"/>
                <a:cs typeface="+mn-cs"/>
              </a:rPr>
              <a:t> 미치는 영향을 고려하여 치수의 우선순위를 결정하고 감소시키는 장점이 있으나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다른 공정이 없었기 때문에 오히려 모든 </a:t>
            </a:r>
            <a:r>
              <a:rPr lang="ko-KR" altLang="en-US" sz="1200" b="0" i="0" kern="1200" dirty="0" err="1">
                <a:solidFill>
                  <a:schemeClr val="tx1"/>
                </a:solidFill>
                <a:effectLst/>
                <a:latin typeface="+mn-lt"/>
                <a:ea typeface="+mn-ea"/>
                <a:cs typeface="+mn-cs"/>
              </a:rPr>
              <a:t>피쳐를</a:t>
            </a:r>
            <a:r>
              <a:rPr lang="ko-KR" altLang="en-US" sz="1200" b="0" i="0" kern="1200" dirty="0">
                <a:solidFill>
                  <a:schemeClr val="tx1"/>
                </a:solidFill>
                <a:effectLst/>
                <a:latin typeface="+mn-lt"/>
                <a:ea typeface="+mn-ea"/>
                <a:cs typeface="+mn-cs"/>
              </a:rPr>
              <a:t> 사용할 때 예측 정확도가 더 높았습니다</a:t>
            </a:r>
            <a:r>
              <a:rPr lang="en-US" altLang="ko-KR" sz="1200" b="0" i="0" kern="1200" dirty="0">
                <a:solidFill>
                  <a:schemeClr val="tx1"/>
                </a:solidFill>
                <a:effectLst/>
                <a:latin typeface="+mn-lt"/>
                <a:ea typeface="+mn-ea"/>
                <a:cs typeface="+mn-cs"/>
              </a:rPr>
              <a:t>.</a:t>
            </a:r>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30</a:t>
            </a:fld>
            <a:endParaRPr lang="ko-KR" altLang="en-US"/>
          </a:p>
        </p:txBody>
      </p:sp>
    </p:spTree>
    <p:extLst>
      <p:ext uri="{BB962C8B-B14F-4D97-AF65-F5344CB8AC3E}">
        <p14:creationId xmlns:p14="http://schemas.microsoft.com/office/powerpoint/2010/main" val="1132669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중심선</a:t>
            </a:r>
            <a:r>
              <a:rPr lang="en-US" altLang="ko-KR" sz="1200" b="0" i="0" kern="1200" dirty="0">
                <a:solidFill>
                  <a:schemeClr val="tx1"/>
                </a:solidFill>
                <a:effectLst/>
                <a:latin typeface="+mn-lt"/>
                <a:ea typeface="+mn-ea"/>
                <a:cs typeface="+mn-cs"/>
              </a:rPr>
              <a:t>(Middle Band) : </a:t>
            </a:r>
            <a:r>
              <a:rPr lang="ko-KR" altLang="en-US" sz="1200" b="0" i="0" kern="1200" dirty="0">
                <a:solidFill>
                  <a:schemeClr val="tx1"/>
                </a:solidFill>
                <a:effectLst/>
                <a:latin typeface="+mn-lt"/>
                <a:ea typeface="+mn-ea"/>
                <a:cs typeface="+mn-cs"/>
              </a:rPr>
              <a:t>주가의 단순 이동 평균</a:t>
            </a:r>
            <a:r>
              <a:rPr lang="en-US" altLang="ko-KR" sz="1200" b="0" i="0" kern="1200" dirty="0">
                <a:solidFill>
                  <a:schemeClr val="tx1"/>
                </a:solidFill>
                <a:effectLst/>
                <a:latin typeface="+mn-lt"/>
                <a:ea typeface="+mn-ea"/>
                <a:cs typeface="+mn-cs"/>
              </a:rPr>
              <a:t>(SMA, Simple Moving Average)</a:t>
            </a:r>
            <a:r>
              <a:rPr lang="ko-KR" altLang="en-US" sz="1200" b="0" i="0" kern="1200" dirty="0">
                <a:solidFill>
                  <a:schemeClr val="tx1"/>
                </a:solidFill>
                <a:effectLst/>
                <a:latin typeface="+mn-lt"/>
                <a:ea typeface="+mn-ea"/>
                <a:cs typeface="+mn-cs"/>
              </a:rPr>
              <a:t>을 나타냅니다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일반적으로 </a:t>
            </a:r>
            <a:r>
              <a:rPr lang="en-US" altLang="ko-KR" sz="1200" b="0" i="0" kern="1200" dirty="0">
                <a:solidFill>
                  <a:schemeClr val="tx1"/>
                </a:solidFill>
                <a:effectLst/>
                <a:latin typeface="+mn-lt"/>
                <a:ea typeface="+mn-ea"/>
                <a:cs typeface="+mn-cs"/>
              </a:rPr>
              <a:t>20</a:t>
            </a:r>
            <a:r>
              <a:rPr lang="ko-KR" altLang="en-US" sz="1200" b="0" i="0" kern="1200" dirty="0">
                <a:solidFill>
                  <a:schemeClr val="tx1"/>
                </a:solidFill>
                <a:effectLst/>
                <a:latin typeface="+mn-lt"/>
                <a:ea typeface="+mn-ea"/>
                <a:cs typeface="+mn-cs"/>
              </a:rPr>
              <a:t>일 이동 평균을 사용합니다</a:t>
            </a:r>
            <a:r>
              <a:rPr lang="en-US" altLang="ko-KR" sz="1200" b="0" i="0" kern="1200" dirty="0">
                <a:solidFill>
                  <a:schemeClr val="tx1"/>
                </a:solidFill>
                <a:effectLst/>
                <a:latin typeface="+mn-lt"/>
                <a:ea typeface="+mn-ea"/>
                <a:cs typeface="+mn-cs"/>
              </a:rPr>
              <a:t>.</a:t>
            </a:r>
          </a:p>
          <a:p>
            <a:r>
              <a:rPr lang="ko-KR" altLang="en-US" sz="1200" b="0" i="0" kern="1200" dirty="0" err="1">
                <a:solidFill>
                  <a:schemeClr val="tx1"/>
                </a:solidFill>
                <a:effectLst/>
                <a:latin typeface="+mn-lt"/>
                <a:ea typeface="+mn-ea"/>
                <a:cs typeface="+mn-cs"/>
              </a:rPr>
              <a:t>상단선</a:t>
            </a:r>
            <a:r>
              <a:rPr lang="en-US" altLang="ko-KR" sz="1200" b="0" i="0" kern="1200" dirty="0">
                <a:solidFill>
                  <a:schemeClr val="tx1"/>
                </a:solidFill>
                <a:effectLst/>
                <a:latin typeface="+mn-lt"/>
                <a:ea typeface="+mn-ea"/>
                <a:cs typeface="+mn-cs"/>
              </a:rPr>
              <a:t>(Upper Band) : </a:t>
            </a:r>
            <a:r>
              <a:rPr lang="ko-KR" altLang="en-US" sz="1200" b="0" i="0" kern="1200" dirty="0">
                <a:solidFill>
                  <a:schemeClr val="tx1"/>
                </a:solidFill>
                <a:effectLst/>
                <a:latin typeface="+mn-lt"/>
                <a:ea typeface="+mn-ea"/>
                <a:cs typeface="+mn-cs"/>
              </a:rPr>
              <a:t>중심선에서 표준 편차의 특정 배수를 더한 값입니다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일반적으로 </a:t>
            </a:r>
            <a:r>
              <a:rPr lang="en-US" altLang="ko-KR" sz="1200" b="0" i="0" kern="1200" dirty="0">
                <a:solidFill>
                  <a:schemeClr val="tx1"/>
                </a:solidFill>
                <a:effectLst/>
                <a:latin typeface="+mn-lt"/>
                <a:ea typeface="+mn-ea"/>
                <a:cs typeface="+mn-cs"/>
              </a:rPr>
              <a:t>2</a:t>
            </a:r>
            <a:r>
              <a:rPr lang="ko-KR" altLang="en-US" sz="1200" b="0" i="0" kern="1200" dirty="0">
                <a:solidFill>
                  <a:schemeClr val="tx1"/>
                </a:solidFill>
                <a:effectLst/>
                <a:latin typeface="+mn-lt"/>
                <a:ea typeface="+mn-ea"/>
                <a:cs typeface="+mn-cs"/>
              </a:rPr>
              <a:t>배의 표준 편차를 사용합니다</a:t>
            </a:r>
            <a:r>
              <a:rPr lang="en-US" altLang="ko-KR" sz="1200" b="0" i="0" kern="1200" dirty="0">
                <a:solidFill>
                  <a:schemeClr val="tx1"/>
                </a:solidFill>
                <a:effectLst/>
                <a:latin typeface="+mn-lt"/>
                <a:ea typeface="+mn-ea"/>
                <a:cs typeface="+mn-cs"/>
              </a:rPr>
              <a:t>.</a:t>
            </a:r>
          </a:p>
          <a:p>
            <a:r>
              <a:rPr lang="ko-KR" altLang="en-US" sz="1200" b="0" i="0" kern="1200" dirty="0" err="1">
                <a:solidFill>
                  <a:schemeClr val="tx1"/>
                </a:solidFill>
                <a:effectLst/>
                <a:latin typeface="+mn-lt"/>
                <a:ea typeface="+mn-ea"/>
                <a:cs typeface="+mn-cs"/>
              </a:rPr>
              <a:t>하단선</a:t>
            </a:r>
            <a:r>
              <a:rPr lang="en-US" altLang="ko-KR" sz="1200" b="0" i="0" kern="1200" dirty="0">
                <a:solidFill>
                  <a:schemeClr val="tx1"/>
                </a:solidFill>
                <a:effectLst/>
                <a:latin typeface="+mn-lt"/>
                <a:ea typeface="+mn-ea"/>
                <a:cs typeface="+mn-cs"/>
              </a:rPr>
              <a:t>(Lower Band) : </a:t>
            </a:r>
            <a:r>
              <a:rPr lang="ko-KR" altLang="en-US" sz="1200" b="0" i="0" kern="1200" dirty="0">
                <a:solidFill>
                  <a:schemeClr val="tx1"/>
                </a:solidFill>
                <a:effectLst/>
                <a:latin typeface="+mn-lt"/>
                <a:ea typeface="+mn-ea"/>
                <a:cs typeface="+mn-cs"/>
              </a:rPr>
              <a:t>중심선에서 표준 편차의 특정 배수를 뺀 값입니다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마찬가지로 </a:t>
            </a:r>
            <a:r>
              <a:rPr lang="en-US" altLang="ko-KR" sz="1200" b="0" i="0" kern="1200" dirty="0">
                <a:solidFill>
                  <a:schemeClr val="tx1"/>
                </a:solidFill>
                <a:effectLst/>
                <a:latin typeface="+mn-lt"/>
                <a:ea typeface="+mn-ea"/>
                <a:cs typeface="+mn-cs"/>
              </a:rPr>
              <a:t>2</a:t>
            </a:r>
            <a:r>
              <a:rPr lang="ko-KR" altLang="en-US" sz="1200" b="0" i="0" kern="1200" dirty="0">
                <a:solidFill>
                  <a:schemeClr val="tx1"/>
                </a:solidFill>
                <a:effectLst/>
                <a:latin typeface="+mn-lt"/>
                <a:ea typeface="+mn-ea"/>
                <a:cs typeface="+mn-cs"/>
              </a:rPr>
              <a:t>배의 표준 편차를 사용합니다</a:t>
            </a:r>
            <a:r>
              <a:rPr lang="en-US" altLang="ko-KR" sz="1200" b="0" i="0" kern="1200" dirty="0">
                <a:solidFill>
                  <a:schemeClr val="tx1"/>
                </a:solidFill>
                <a:effectLst/>
                <a:latin typeface="+mn-lt"/>
                <a:ea typeface="+mn-ea"/>
                <a:cs typeface="+mn-cs"/>
              </a:rPr>
              <a:t>.</a:t>
            </a:r>
          </a:p>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31</a:t>
            </a:fld>
            <a:endParaRPr lang="ko-KR" altLang="en-US"/>
          </a:p>
        </p:txBody>
      </p:sp>
    </p:spTree>
    <p:extLst>
      <p:ext uri="{BB962C8B-B14F-4D97-AF65-F5344CB8AC3E}">
        <p14:creationId xmlns:p14="http://schemas.microsoft.com/office/powerpoint/2010/main" val="1144297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개발자 존 </a:t>
            </a:r>
            <a:r>
              <a:rPr lang="ko-KR" altLang="en-US" dirty="0" err="1"/>
              <a:t>볼린저는</a:t>
            </a:r>
            <a:r>
              <a:rPr lang="ko-KR" altLang="en-US" dirty="0"/>
              <a:t> 밴드 자체의 폭이 축소되고 밀집되는 구간을 </a:t>
            </a:r>
            <a:r>
              <a:rPr lang="ko-KR" altLang="en-US" dirty="0" err="1"/>
              <a:t>거차고</a:t>
            </a:r>
            <a:r>
              <a:rPr lang="ko-KR" altLang="en-US" dirty="0"/>
              <a:t> 난 후 상단 밴드를 돌파할 때 주식을 매입하고 하단 밴드를 벗어날 때 주식을 공매도 하는 것을 추천</a:t>
            </a:r>
            <a:r>
              <a:rPr lang="en-US" altLang="ko-KR" dirty="0"/>
              <a:t>. </a:t>
            </a:r>
            <a:r>
              <a:rPr lang="ko-KR" altLang="en-US" dirty="0" err="1"/>
              <a:t>볼린저</a:t>
            </a:r>
            <a:r>
              <a:rPr lang="ko-KR" altLang="en-US" dirty="0"/>
              <a:t> 밴드에서 폭이 좁아지는 것은 주가 안정기라는 소리이다</a:t>
            </a:r>
            <a:r>
              <a:rPr lang="en-US" altLang="ko-KR" dirty="0"/>
              <a:t>. </a:t>
            </a:r>
            <a:r>
              <a:rPr lang="ko-KR" altLang="en-US" dirty="0"/>
              <a:t>그 후 추세를 결정하는데 상단 밴드를 건드리면 상단 돌파</a:t>
            </a:r>
            <a:r>
              <a:rPr lang="en-US" altLang="ko-KR" dirty="0"/>
              <a:t>, </a:t>
            </a:r>
            <a:r>
              <a:rPr lang="ko-KR" altLang="en-US" dirty="0"/>
              <a:t>하단 밴드를 건드리면 하향 추세로 간다</a:t>
            </a:r>
            <a:r>
              <a:rPr lang="en-US" altLang="ko-KR" dirty="0"/>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32</a:t>
            </a:fld>
            <a:endParaRPr lang="ko-KR" altLang="en-US"/>
          </a:p>
        </p:txBody>
      </p:sp>
    </p:spTree>
    <p:extLst>
      <p:ext uri="{BB962C8B-B14F-4D97-AF65-F5344CB8AC3E}">
        <p14:creationId xmlns:p14="http://schemas.microsoft.com/office/powerpoint/2010/main" val="227687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개발자 존 </a:t>
            </a:r>
            <a:r>
              <a:rPr lang="ko-KR" altLang="en-US" dirty="0" err="1"/>
              <a:t>볼린저는</a:t>
            </a:r>
            <a:r>
              <a:rPr lang="ko-KR" altLang="en-US" dirty="0"/>
              <a:t> 밴드 자체의 폭이 축소되고 밀집되는 구간을 </a:t>
            </a:r>
            <a:r>
              <a:rPr lang="ko-KR" altLang="en-US" dirty="0" err="1"/>
              <a:t>거차고</a:t>
            </a:r>
            <a:r>
              <a:rPr lang="ko-KR" altLang="en-US" dirty="0"/>
              <a:t> 난 후 상단 밴드를 돌파할 때 주식을 매입하고 하단 밴드를 벗어날 때 주식을 공매도 하는 것을 추천</a:t>
            </a:r>
            <a:r>
              <a:rPr lang="en-US" altLang="ko-KR" dirty="0"/>
              <a:t>. </a:t>
            </a:r>
            <a:r>
              <a:rPr lang="ko-KR" altLang="en-US" dirty="0" err="1"/>
              <a:t>볼린저</a:t>
            </a:r>
            <a:r>
              <a:rPr lang="ko-KR" altLang="en-US" dirty="0"/>
              <a:t> 밴드에서 폭이 좁아지는 것은 주가 안정기라는 소리이다</a:t>
            </a:r>
            <a:r>
              <a:rPr lang="en-US" altLang="ko-KR" dirty="0"/>
              <a:t>. </a:t>
            </a:r>
            <a:r>
              <a:rPr lang="ko-KR" altLang="en-US" dirty="0"/>
              <a:t>그 후 추세를 결정하는데 상단 밴드를 건드리면 상단 돌파</a:t>
            </a:r>
            <a:r>
              <a:rPr lang="en-US" altLang="ko-KR" dirty="0"/>
              <a:t>, </a:t>
            </a:r>
            <a:r>
              <a:rPr lang="ko-KR" altLang="en-US" dirty="0"/>
              <a:t>하단 밴드를 건드리면 하향 추세로 간다</a:t>
            </a:r>
            <a:r>
              <a:rPr lang="en-US" altLang="ko-KR" dirty="0"/>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33</a:t>
            </a:fld>
            <a:endParaRPr lang="ko-KR" altLang="en-US"/>
          </a:p>
        </p:txBody>
      </p:sp>
    </p:spTree>
    <p:extLst>
      <p:ext uri="{BB962C8B-B14F-4D97-AF65-F5344CB8AC3E}">
        <p14:creationId xmlns:p14="http://schemas.microsoft.com/office/powerpoint/2010/main" val="1089554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개발자 존 </a:t>
            </a:r>
            <a:r>
              <a:rPr lang="ko-KR" altLang="en-US" dirty="0" err="1"/>
              <a:t>볼린저는</a:t>
            </a:r>
            <a:r>
              <a:rPr lang="ko-KR" altLang="en-US" dirty="0"/>
              <a:t> 밴드 자체의 폭이 축소되고 밀집되는 구간을 </a:t>
            </a:r>
            <a:r>
              <a:rPr lang="ko-KR" altLang="en-US" dirty="0" err="1"/>
              <a:t>거차고</a:t>
            </a:r>
            <a:r>
              <a:rPr lang="ko-KR" altLang="en-US" dirty="0"/>
              <a:t> 난 후 상단 밴드를 돌파할 때 주식을 매입하고 하단 밴드를 벗어날 때 주식을 공매도 하는 것을 추천</a:t>
            </a:r>
            <a:r>
              <a:rPr lang="en-US" altLang="ko-KR" dirty="0"/>
              <a:t>. </a:t>
            </a:r>
            <a:r>
              <a:rPr lang="ko-KR" altLang="en-US" dirty="0" err="1"/>
              <a:t>볼린저</a:t>
            </a:r>
            <a:r>
              <a:rPr lang="ko-KR" altLang="en-US" dirty="0"/>
              <a:t> 밴드에서 폭이 좁아지는 것은 주가 안정기라는 소리이다</a:t>
            </a:r>
            <a:r>
              <a:rPr lang="en-US" altLang="ko-KR" dirty="0"/>
              <a:t>. </a:t>
            </a:r>
            <a:r>
              <a:rPr lang="ko-KR" altLang="en-US" dirty="0"/>
              <a:t>그 후 추세를 결정하는데 상단 밴드를 건드리면 상단 돌파</a:t>
            </a:r>
            <a:r>
              <a:rPr lang="en-US" altLang="ko-KR" dirty="0"/>
              <a:t>, </a:t>
            </a:r>
            <a:r>
              <a:rPr lang="ko-KR" altLang="en-US" dirty="0"/>
              <a:t>하단 밴드를 건드리면 하향 추세로 간다</a:t>
            </a:r>
            <a:r>
              <a:rPr lang="en-US" altLang="ko-KR" dirty="0"/>
              <a:t>.</a:t>
            </a:r>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34</a:t>
            </a:fld>
            <a:endParaRPr lang="ko-KR" altLang="en-US"/>
          </a:p>
        </p:txBody>
      </p:sp>
    </p:spTree>
    <p:extLst>
      <p:ext uri="{BB962C8B-B14F-4D97-AF65-F5344CB8AC3E}">
        <p14:creationId xmlns:p14="http://schemas.microsoft.com/office/powerpoint/2010/main" val="1742399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마지막 </a:t>
            </a:r>
            <a:r>
              <a:rPr lang="en-US" altLang="ko-KR" sz="1200" b="0" i="0" kern="1200" dirty="0">
                <a:solidFill>
                  <a:schemeClr val="tx1"/>
                </a:solidFill>
                <a:effectLst/>
                <a:latin typeface="+mn-lt"/>
                <a:ea typeface="+mn-ea"/>
                <a:cs typeface="+mn-cs"/>
              </a:rPr>
              <a:t>10</a:t>
            </a:r>
            <a:r>
              <a:rPr lang="ko-KR" altLang="en-US" sz="1200" b="0" i="0" kern="1200" dirty="0">
                <a:solidFill>
                  <a:schemeClr val="tx1"/>
                </a:solidFill>
                <a:effectLst/>
                <a:latin typeface="+mn-lt"/>
                <a:ea typeface="+mn-ea"/>
                <a:cs typeface="+mn-cs"/>
              </a:rPr>
              <a:t>개의 데이터 포인트를 반복하면서 거래 시그널을 확인합니다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if </a:t>
            </a:r>
            <a:r>
              <a:rPr lang="en-US" altLang="ko-KR" sz="1200" b="0" i="0" kern="1200" dirty="0" err="1">
                <a:solidFill>
                  <a:schemeClr val="tx1"/>
                </a:solidFill>
                <a:effectLst/>
                <a:latin typeface="+mn-lt"/>
                <a:ea typeface="+mn-ea"/>
                <a:cs typeface="+mn-cs"/>
              </a:rPr>
              <a:t>close_value</a:t>
            </a:r>
            <a:r>
              <a:rPr lang="en-US" altLang="ko-KR" sz="1200" b="0" i="0" kern="1200" dirty="0">
                <a:solidFill>
                  <a:schemeClr val="tx1"/>
                </a:solidFill>
                <a:effectLst/>
                <a:latin typeface="+mn-lt"/>
                <a:ea typeface="+mn-ea"/>
                <a:cs typeface="+mn-cs"/>
              </a:rPr>
              <a:t> &gt; </a:t>
            </a:r>
            <a:r>
              <a:rPr lang="en-US" altLang="ko-KR" sz="1200" b="0" i="0" kern="1200" dirty="0" err="1">
                <a:solidFill>
                  <a:schemeClr val="tx1"/>
                </a:solidFill>
                <a:effectLst/>
                <a:latin typeface="+mn-lt"/>
                <a:ea typeface="+mn-ea"/>
                <a:cs typeface="+mn-cs"/>
              </a:rPr>
              <a:t>upper_value</a:t>
            </a:r>
            <a:r>
              <a:rPr lang="en-US" altLang="ko-KR" sz="1200" b="0" i="0" kern="1200" dirty="0">
                <a:solidFill>
                  <a:schemeClr val="tx1"/>
                </a:solidFill>
                <a:effectLst/>
                <a:latin typeface="+mn-lt"/>
                <a:ea typeface="+mn-ea"/>
                <a:cs typeface="+mn-cs"/>
              </a:rPr>
              <a:t> and position == 0: </a:t>
            </a:r>
            <a:r>
              <a:rPr lang="ko-KR" altLang="en-US" sz="1200" b="0" i="0" kern="1200" dirty="0">
                <a:solidFill>
                  <a:schemeClr val="tx1"/>
                </a:solidFill>
                <a:effectLst/>
                <a:latin typeface="+mn-lt"/>
                <a:ea typeface="+mn-ea"/>
                <a:cs typeface="+mn-cs"/>
              </a:rPr>
              <a:t>조건을 통해 종가가 상단 밴드보다 높고 현재 포지션이 없을 때 매수 시그널을 확인합니다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 경우 자본에서 종가와 </a:t>
            </a:r>
            <a:r>
              <a:rPr lang="ko-KR" altLang="en-US" sz="1200" b="0" i="0" kern="1200" dirty="0" err="1">
                <a:solidFill>
                  <a:schemeClr val="tx1"/>
                </a:solidFill>
                <a:effectLst/>
                <a:latin typeface="+mn-lt"/>
                <a:ea typeface="+mn-ea"/>
                <a:cs typeface="+mn-cs"/>
              </a:rPr>
              <a:t>비트코인</a:t>
            </a:r>
            <a:r>
              <a:rPr lang="ko-KR" altLang="en-US" sz="1200" b="0" i="0" kern="1200" dirty="0">
                <a:solidFill>
                  <a:schemeClr val="tx1"/>
                </a:solidFill>
                <a:effectLst/>
                <a:latin typeface="+mn-lt"/>
                <a:ea typeface="+mn-ea"/>
                <a:cs typeface="+mn-cs"/>
              </a:rPr>
              <a:t> 수량의 </a:t>
            </a:r>
            <a:r>
              <a:rPr lang="ko-KR" altLang="en-US" sz="1200" b="0" i="0" kern="1200" dirty="0" err="1">
                <a:solidFill>
                  <a:schemeClr val="tx1"/>
                </a:solidFill>
                <a:effectLst/>
                <a:latin typeface="+mn-lt"/>
                <a:ea typeface="+mn-ea"/>
                <a:cs typeface="+mn-cs"/>
              </a:rPr>
              <a:t>곱만큼을</a:t>
            </a:r>
            <a:r>
              <a:rPr lang="ko-KR" altLang="en-US" sz="1200" b="0" i="0" kern="1200" dirty="0">
                <a:solidFill>
                  <a:schemeClr val="tx1"/>
                </a:solidFill>
                <a:effectLst/>
                <a:latin typeface="+mn-lt"/>
                <a:ea typeface="+mn-ea"/>
                <a:cs typeface="+mn-cs"/>
              </a:rPr>
              <a:t> 빼고 포지션을 매수로 설정합니다</a:t>
            </a:r>
            <a:r>
              <a:rPr lang="en-US" altLang="ko-KR" sz="1200" b="0" i="0" kern="1200" dirty="0">
                <a:solidFill>
                  <a:schemeClr val="tx1"/>
                </a:solidFill>
                <a:effectLst/>
                <a:latin typeface="+mn-lt"/>
                <a:ea typeface="+mn-ea"/>
                <a:cs typeface="+mn-cs"/>
              </a:rPr>
              <a:t>.</a:t>
            </a:r>
          </a:p>
          <a:p>
            <a:r>
              <a:rPr lang="en-US" altLang="ko-KR" sz="1200" b="0" i="0" kern="1200" dirty="0" err="1">
                <a:solidFill>
                  <a:schemeClr val="tx1"/>
                </a:solidFill>
                <a:effectLst/>
                <a:latin typeface="+mn-lt"/>
                <a:ea typeface="+mn-ea"/>
                <a:cs typeface="+mn-cs"/>
              </a:rPr>
              <a:t>elif</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close_value</a:t>
            </a:r>
            <a:r>
              <a:rPr lang="en-US" altLang="ko-KR" sz="1200" b="0" i="0" kern="1200" dirty="0">
                <a:solidFill>
                  <a:schemeClr val="tx1"/>
                </a:solidFill>
                <a:effectLst/>
                <a:latin typeface="+mn-lt"/>
                <a:ea typeface="+mn-ea"/>
                <a:cs typeface="+mn-cs"/>
              </a:rPr>
              <a:t> &lt; </a:t>
            </a:r>
            <a:r>
              <a:rPr lang="en-US" altLang="ko-KR" sz="1200" b="0" i="0" kern="1200" dirty="0" err="1">
                <a:solidFill>
                  <a:schemeClr val="tx1"/>
                </a:solidFill>
                <a:effectLst/>
                <a:latin typeface="+mn-lt"/>
                <a:ea typeface="+mn-ea"/>
                <a:cs typeface="+mn-cs"/>
              </a:rPr>
              <a:t>lower_value</a:t>
            </a:r>
            <a:r>
              <a:rPr lang="en-US" altLang="ko-KR" sz="1200" b="0" i="0" kern="1200" dirty="0">
                <a:solidFill>
                  <a:schemeClr val="tx1"/>
                </a:solidFill>
                <a:effectLst/>
                <a:latin typeface="+mn-lt"/>
                <a:ea typeface="+mn-ea"/>
                <a:cs typeface="+mn-cs"/>
              </a:rPr>
              <a:t> and position == 0: </a:t>
            </a:r>
            <a:r>
              <a:rPr lang="ko-KR" altLang="en-US" sz="1200" b="0" i="0" kern="1200" dirty="0">
                <a:solidFill>
                  <a:schemeClr val="tx1"/>
                </a:solidFill>
                <a:effectLst/>
                <a:latin typeface="+mn-lt"/>
                <a:ea typeface="+mn-ea"/>
                <a:cs typeface="+mn-cs"/>
              </a:rPr>
              <a:t>조건을 통해 종가가 하단 밴드보다 낮고 현재 포지션이 없을 때 매도 시그널을 확인합니다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 경우 자본에 종가와 </a:t>
            </a:r>
            <a:r>
              <a:rPr lang="ko-KR" altLang="en-US" sz="1200" b="0" i="0" kern="1200" dirty="0" err="1">
                <a:solidFill>
                  <a:schemeClr val="tx1"/>
                </a:solidFill>
                <a:effectLst/>
                <a:latin typeface="+mn-lt"/>
                <a:ea typeface="+mn-ea"/>
                <a:cs typeface="+mn-cs"/>
              </a:rPr>
              <a:t>비트코인</a:t>
            </a:r>
            <a:r>
              <a:rPr lang="ko-KR" altLang="en-US" sz="1200" b="0" i="0" kern="1200" dirty="0">
                <a:solidFill>
                  <a:schemeClr val="tx1"/>
                </a:solidFill>
                <a:effectLst/>
                <a:latin typeface="+mn-lt"/>
                <a:ea typeface="+mn-ea"/>
                <a:cs typeface="+mn-cs"/>
              </a:rPr>
              <a:t> 수량의 </a:t>
            </a:r>
            <a:r>
              <a:rPr lang="ko-KR" altLang="en-US" sz="1200" b="0" i="0" kern="1200" dirty="0" err="1">
                <a:solidFill>
                  <a:schemeClr val="tx1"/>
                </a:solidFill>
                <a:effectLst/>
                <a:latin typeface="+mn-lt"/>
                <a:ea typeface="+mn-ea"/>
                <a:cs typeface="+mn-cs"/>
              </a:rPr>
              <a:t>곱만큼을</a:t>
            </a:r>
            <a:r>
              <a:rPr lang="ko-KR" altLang="en-US" sz="1200" b="0" i="0" kern="1200" dirty="0">
                <a:solidFill>
                  <a:schemeClr val="tx1"/>
                </a:solidFill>
                <a:effectLst/>
                <a:latin typeface="+mn-lt"/>
                <a:ea typeface="+mn-ea"/>
                <a:cs typeface="+mn-cs"/>
              </a:rPr>
              <a:t> 더하고 포지션을 매도로 설정합니다</a:t>
            </a:r>
            <a:r>
              <a:rPr lang="en-US" altLang="ko-KR" sz="1200" b="0" i="0" kern="1200" dirty="0">
                <a:solidFill>
                  <a:schemeClr val="tx1"/>
                </a:solidFill>
                <a:effectLst/>
                <a:latin typeface="+mn-lt"/>
                <a:ea typeface="+mn-ea"/>
                <a:cs typeface="+mn-cs"/>
              </a:rPr>
              <a:t>.</a:t>
            </a:r>
          </a:p>
          <a:p>
            <a:r>
              <a:rPr lang="en-US" altLang="ko-KR" sz="1200" b="0" i="0" kern="1200" dirty="0" err="1">
                <a:solidFill>
                  <a:schemeClr val="tx1"/>
                </a:solidFill>
                <a:effectLst/>
                <a:latin typeface="+mn-lt"/>
                <a:ea typeface="+mn-ea"/>
                <a:cs typeface="+mn-cs"/>
              </a:rPr>
              <a:t>elif</a:t>
            </a:r>
            <a:r>
              <a:rPr lang="en-US" altLang="ko-KR" sz="1200" b="0" i="0" kern="1200" dirty="0">
                <a:solidFill>
                  <a:schemeClr val="tx1"/>
                </a:solidFill>
                <a:effectLst/>
                <a:latin typeface="+mn-lt"/>
                <a:ea typeface="+mn-ea"/>
                <a:cs typeface="+mn-cs"/>
              </a:rPr>
              <a:t> position == 1 and </a:t>
            </a:r>
            <a:r>
              <a:rPr lang="en-US" altLang="ko-KR" sz="1200" b="0" i="0" kern="1200" dirty="0" err="1">
                <a:solidFill>
                  <a:schemeClr val="tx1"/>
                </a:solidFill>
                <a:effectLst/>
                <a:latin typeface="+mn-lt"/>
                <a:ea typeface="+mn-ea"/>
                <a:cs typeface="+mn-cs"/>
              </a:rPr>
              <a:t>close_value</a:t>
            </a:r>
            <a:r>
              <a:rPr lang="en-US" altLang="ko-KR" sz="1200" b="0" i="0" kern="1200" dirty="0">
                <a:solidFill>
                  <a:schemeClr val="tx1"/>
                </a:solidFill>
                <a:effectLst/>
                <a:latin typeface="+mn-lt"/>
                <a:ea typeface="+mn-ea"/>
                <a:cs typeface="+mn-cs"/>
              </a:rPr>
              <a:t> &lt; </a:t>
            </a:r>
            <a:r>
              <a:rPr lang="en-US" altLang="ko-KR" sz="1200" b="0" i="0" kern="1200" dirty="0" err="1">
                <a:solidFill>
                  <a:schemeClr val="tx1"/>
                </a:solidFill>
                <a:effectLst/>
                <a:latin typeface="+mn-lt"/>
                <a:ea typeface="+mn-ea"/>
                <a:cs typeface="+mn-cs"/>
              </a:rPr>
              <a:t>upper_value</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조건을 통해 현재 포지션이 매수이고 종가가 상단 밴드보다 낮을 때 포지션을 평가합니다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 경우 자본에 종가와 </a:t>
            </a:r>
            <a:r>
              <a:rPr lang="ko-KR" altLang="en-US" sz="1200" b="0" i="0" kern="1200" dirty="0" err="1">
                <a:solidFill>
                  <a:schemeClr val="tx1"/>
                </a:solidFill>
                <a:effectLst/>
                <a:latin typeface="+mn-lt"/>
                <a:ea typeface="+mn-ea"/>
                <a:cs typeface="+mn-cs"/>
              </a:rPr>
              <a:t>비트코인</a:t>
            </a:r>
            <a:r>
              <a:rPr lang="ko-KR" altLang="en-US" sz="1200" b="0" i="0" kern="1200" dirty="0">
                <a:solidFill>
                  <a:schemeClr val="tx1"/>
                </a:solidFill>
                <a:effectLst/>
                <a:latin typeface="+mn-lt"/>
                <a:ea typeface="+mn-ea"/>
                <a:cs typeface="+mn-cs"/>
              </a:rPr>
              <a:t> 수량의 </a:t>
            </a:r>
            <a:r>
              <a:rPr lang="ko-KR" altLang="en-US" sz="1200" b="0" i="0" kern="1200" dirty="0" err="1">
                <a:solidFill>
                  <a:schemeClr val="tx1"/>
                </a:solidFill>
                <a:effectLst/>
                <a:latin typeface="+mn-lt"/>
                <a:ea typeface="+mn-ea"/>
                <a:cs typeface="+mn-cs"/>
              </a:rPr>
              <a:t>곱만큼을</a:t>
            </a:r>
            <a:r>
              <a:rPr lang="ko-KR" altLang="en-US" sz="1200" b="0" i="0" kern="1200" dirty="0">
                <a:solidFill>
                  <a:schemeClr val="tx1"/>
                </a:solidFill>
                <a:effectLst/>
                <a:latin typeface="+mn-lt"/>
                <a:ea typeface="+mn-ea"/>
                <a:cs typeface="+mn-cs"/>
              </a:rPr>
              <a:t> 더하고 포지션을 </a:t>
            </a:r>
            <a:r>
              <a:rPr lang="en-US" altLang="ko-KR" sz="1200" b="0" i="0" kern="1200" dirty="0">
                <a:solidFill>
                  <a:schemeClr val="tx1"/>
                </a:solidFill>
                <a:effectLst/>
                <a:latin typeface="+mn-lt"/>
                <a:ea typeface="+mn-ea"/>
                <a:cs typeface="+mn-cs"/>
              </a:rPr>
              <a:t>0</a:t>
            </a:r>
            <a:r>
              <a:rPr lang="ko-KR" altLang="en-US" sz="1200" b="0" i="0" kern="1200" dirty="0">
                <a:solidFill>
                  <a:schemeClr val="tx1"/>
                </a:solidFill>
                <a:effectLst/>
                <a:latin typeface="+mn-lt"/>
                <a:ea typeface="+mn-ea"/>
                <a:cs typeface="+mn-cs"/>
              </a:rPr>
              <a:t>으로 설정합니다</a:t>
            </a:r>
            <a:r>
              <a:rPr lang="en-US" altLang="ko-KR" sz="1200" b="0" i="0" kern="1200" dirty="0">
                <a:solidFill>
                  <a:schemeClr val="tx1"/>
                </a:solidFill>
                <a:effectLst/>
                <a:latin typeface="+mn-lt"/>
                <a:ea typeface="+mn-ea"/>
                <a:cs typeface="+mn-cs"/>
              </a:rPr>
              <a:t>.</a:t>
            </a:r>
          </a:p>
          <a:p>
            <a:r>
              <a:rPr lang="en-US" altLang="ko-KR" sz="1200" b="0" i="0" kern="1200" dirty="0" err="1">
                <a:solidFill>
                  <a:schemeClr val="tx1"/>
                </a:solidFill>
                <a:effectLst/>
                <a:latin typeface="+mn-lt"/>
                <a:ea typeface="+mn-ea"/>
                <a:cs typeface="+mn-cs"/>
              </a:rPr>
              <a:t>elif</a:t>
            </a:r>
            <a:r>
              <a:rPr lang="en-US" altLang="ko-KR" sz="1200" b="0" i="0" kern="1200" dirty="0">
                <a:solidFill>
                  <a:schemeClr val="tx1"/>
                </a:solidFill>
                <a:effectLst/>
                <a:latin typeface="+mn-lt"/>
                <a:ea typeface="+mn-ea"/>
                <a:cs typeface="+mn-cs"/>
              </a:rPr>
              <a:t> position == -1 and </a:t>
            </a:r>
            <a:r>
              <a:rPr lang="en-US" altLang="ko-KR" sz="1200" b="0" i="0" kern="1200" dirty="0" err="1">
                <a:solidFill>
                  <a:schemeClr val="tx1"/>
                </a:solidFill>
                <a:effectLst/>
                <a:latin typeface="+mn-lt"/>
                <a:ea typeface="+mn-ea"/>
                <a:cs typeface="+mn-cs"/>
              </a:rPr>
              <a:t>close_value</a:t>
            </a:r>
            <a:r>
              <a:rPr lang="en-US" altLang="ko-KR" sz="1200" b="0" i="0" kern="1200" dirty="0">
                <a:solidFill>
                  <a:schemeClr val="tx1"/>
                </a:solidFill>
                <a:effectLst/>
                <a:latin typeface="+mn-lt"/>
                <a:ea typeface="+mn-ea"/>
                <a:cs typeface="+mn-cs"/>
              </a:rPr>
              <a:t> &gt; </a:t>
            </a:r>
            <a:r>
              <a:rPr lang="en-US" altLang="ko-KR" sz="1200" b="0" i="0" kern="1200" dirty="0" err="1">
                <a:solidFill>
                  <a:schemeClr val="tx1"/>
                </a:solidFill>
                <a:effectLst/>
                <a:latin typeface="+mn-lt"/>
                <a:ea typeface="+mn-ea"/>
                <a:cs typeface="+mn-cs"/>
              </a:rPr>
              <a:t>lower_value</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조건을 통해 현재 포지션이 매도이고 종가가 하단 밴드보다 높을 때 포지션을 평가합니다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 경우 자본에서 종가와 </a:t>
            </a:r>
            <a:r>
              <a:rPr lang="ko-KR" altLang="en-US" sz="1200" b="0" i="0" kern="1200" dirty="0" err="1">
                <a:solidFill>
                  <a:schemeClr val="tx1"/>
                </a:solidFill>
                <a:effectLst/>
                <a:latin typeface="+mn-lt"/>
                <a:ea typeface="+mn-ea"/>
                <a:cs typeface="+mn-cs"/>
              </a:rPr>
              <a:t>비트코인</a:t>
            </a:r>
            <a:r>
              <a:rPr lang="ko-KR" altLang="en-US" sz="1200" b="0" i="0" kern="1200" dirty="0">
                <a:solidFill>
                  <a:schemeClr val="tx1"/>
                </a:solidFill>
                <a:effectLst/>
                <a:latin typeface="+mn-lt"/>
                <a:ea typeface="+mn-ea"/>
                <a:cs typeface="+mn-cs"/>
              </a:rPr>
              <a:t> 수량의 </a:t>
            </a:r>
            <a:r>
              <a:rPr lang="ko-KR" altLang="en-US" sz="1200" b="0" i="0" kern="1200" dirty="0" err="1">
                <a:solidFill>
                  <a:schemeClr val="tx1"/>
                </a:solidFill>
                <a:effectLst/>
                <a:latin typeface="+mn-lt"/>
                <a:ea typeface="+mn-ea"/>
                <a:cs typeface="+mn-cs"/>
              </a:rPr>
              <a:t>곱만큼을</a:t>
            </a:r>
            <a:r>
              <a:rPr lang="ko-KR" altLang="en-US" sz="1200" b="0" i="0" kern="1200" dirty="0">
                <a:solidFill>
                  <a:schemeClr val="tx1"/>
                </a:solidFill>
                <a:effectLst/>
                <a:latin typeface="+mn-lt"/>
                <a:ea typeface="+mn-ea"/>
                <a:cs typeface="+mn-cs"/>
              </a:rPr>
              <a:t> 빼고 포지션을 </a:t>
            </a:r>
            <a:r>
              <a:rPr lang="en-US" altLang="ko-KR" sz="1200" b="0" i="0" kern="1200" dirty="0">
                <a:solidFill>
                  <a:schemeClr val="tx1"/>
                </a:solidFill>
                <a:effectLst/>
                <a:latin typeface="+mn-lt"/>
                <a:ea typeface="+mn-ea"/>
                <a:cs typeface="+mn-cs"/>
              </a:rPr>
              <a:t>0</a:t>
            </a:r>
            <a:r>
              <a:rPr lang="ko-KR" altLang="en-US" sz="1200" b="0" i="0" kern="1200" dirty="0">
                <a:solidFill>
                  <a:schemeClr val="tx1"/>
                </a:solidFill>
                <a:effectLst/>
                <a:latin typeface="+mn-lt"/>
                <a:ea typeface="+mn-ea"/>
                <a:cs typeface="+mn-cs"/>
              </a:rPr>
              <a:t>으로 설정합니다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최종적으로 수익률을 계산하고 출력합니다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수익률은 초기 자본 대비 최종 자본의 변화 비율로 계산됩니다</a:t>
            </a:r>
            <a:r>
              <a:rPr lang="en-US" altLang="ko-KR" sz="1200" b="0" i="0" kern="1200" dirty="0">
                <a:solidFill>
                  <a:schemeClr val="tx1"/>
                </a:solidFill>
                <a:effectLst/>
                <a:latin typeface="+mn-lt"/>
                <a:ea typeface="+mn-ea"/>
                <a:cs typeface="+mn-cs"/>
              </a:rPr>
              <a:t>.</a:t>
            </a:r>
          </a:p>
          <a:p>
            <a:endParaRPr lang="en-US" altLang="ko-KR"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35</a:t>
            </a:fld>
            <a:endParaRPr lang="ko-KR" altLang="en-US"/>
          </a:p>
        </p:txBody>
      </p:sp>
    </p:spTree>
    <p:extLst>
      <p:ext uri="{BB962C8B-B14F-4D97-AF65-F5344CB8AC3E}">
        <p14:creationId xmlns:p14="http://schemas.microsoft.com/office/powerpoint/2010/main" val="784177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리턴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닫기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열의 백분율 변경</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단일 기간 동안의 투자 수익을 나타냅니다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ko-KR" altLang="en-US" sz="1200" b="0" i="0" kern="1200" dirty="0">
                <a:solidFill>
                  <a:schemeClr val="tx1"/>
                </a:solidFill>
                <a:effectLst/>
                <a:latin typeface="+mn-lt"/>
                <a:ea typeface="+mn-ea"/>
                <a:cs typeface="+mn-cs"/>
              </a:rPr>
              <a:t>최대 시간 수익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롤링 윈도우 </a:t>
            </a:r>
            <a:r>
              <a:rPr lang="en-US" altLang="ko-KR" sz="1200" b="0" i="0" kern="1200" dirty="0">
                <a:solidFill>
                  <a:schemeClr val="tx1"/>
                </a:solidFill>
                <a:effectLst/>
                <a:latin typeface="+mn-lt"/>
                <a:ea typeface="+mn-ea"/>
                <a:cs typeface="+mn-cs"/>
              </a:rPr>
              <a:t>60</a:t>
            </a:r>
            <a:r>
              <a:rPr lang="ko-KR" altLang="en-US" sz="1200" b="0" i="0" kern="1200" dirty="0">
                <a:solidFill>
                  <a:schemeClr val="tx1"/>
                </a:solidFill>
                <a:effectLst/>
                <a:latin typeface="+mn-lt"/>
                <a:ea typeface="+mn-ea"/>
                <a:cs typeface="+mn-cs"/>
              </a:rPr>
              <a:t>분 이내의 최대 수익</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지난 한 시간 동안의 최대 상승 가격 움직임에 대한 통찰력을 제공합니다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ko-KR" altLang="en-US" sz="1200" b="0" i="0" kern="1200" dirty="0">
                <a:solidFill>
                  <a:schemeClr val="tx1"/>
                </a:solidFill>
                <a:effectLst/>
                <a:latin typeface="+mn-lt"/>
                <a:ea typeface="+mn-ea"/>
                <a:cs typeface="+mn-cs"/>
              </a:rPr>
              <a:t>가격 변동성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롤링 윈도우 </a:t>
            </a:r>
            <a:r>
              <a:rPr lang="en-US" altLang="ko-KR" sz="1200" b="0" i="0" kern="1200" dirty="0">
                <a:solidFill>
                  <a:schemeClr val="tx1"/>
                </a:solidFill>
                <a:effectLst/>
                <a:latin typeface="+mn-lt"/>
                <a:ea typeface="+mn-ea"/>
                <a:cs typeface="+mn-cs"/>
              </a:rPr>
              <a:t>60</a:t>
            </a:r>
            <a:r>
              <a:rPr lang="ko-KR" altLang="en-US" sz="1200" b="0" i="0" kern="1200" dirty="0">
                <a:solidFill>
                  <a:schemeClr val="tx1"/>
                </a:solidFill>
                <a:effectLst/>
                <a:latin typeface="+mn-lt"/>
                <a:ea typeface="+mn-ea"/>
                <a:cs typeface="+mn-cs"/>
              </a:rPr>
              <a:t>분 내 </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닫기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열의 표준 편차</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지난 한 시간 동안 종가의 분산 또는 스프레드를 측정하여 가격 변동성에 대한 통찰력을 제공합니다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a:solidFill>
                  <a:schemeClr val="tx1"/>
                </a:solidFill>
                <a:effectLst/>
                <a:latin typeface="+mn-lt"/>
                <a:ea typeface="+mn-ea"/>
                <a:cs typeface="+mn-cs"/>
              </a:rPr>
              <a:t>Return Volatility : </a:t>
            </a:r>
            <a:r>
              <a:rPr lang="ko-KR" altLang="en-US" sz="1200" b="0" i="0" kern="1200" dirty="0">
                <a:solidFill>
                  <a:schemeClr val="tx1"/>
                </a:solidFill>
                <a:effectLst/>
                <a:latin typeface="+mn-lt"/>
                <a:ea typeface="+mn-ea"/>
                <a:cs typeface="+mn-cs"/>
              </a:rPr>
              <a:t>롤링 윈도우 </a:t>
            </a:r>
            <a:r>
              <a:rPr lang="en-US" altLang="ko-KR" sz="1200" b="0" i="0" kern="1200" dirty="0">
                <a:solidFill>
                  <a:schemeClr val="tx1"/>
                </a:solidFill>
                <a:effectLst/>
                <a:latin typeface="+mn-lt"/>
                <a:ea typeface="+mn-ea"/>
                <a:cs typeface="+mn-cs"/>
              </a:rPr>
              <a:t>60</a:t>
            </a:r>
            <a:r>
              <a:rPr lang="ko-KR" altLang="en-US" sz="1200" b="0" i="0" kern="1200" dirty="0">
                <a:solidFill>
                  <a:schemeClr val="tx1"/>
                </a:solidFill>
                <a:effectLst/>
                <a:latin typeface="+mn-lt"/>
                <a:ea typeface="+mn-ea"/>
                <a:cs typeface="+mn-cs"/>
              </a:rPr>
              <a:t>분 이내의 </a:t>
            </a:r>
            <a:r>
              <a:rPr lang="en-US" altLang="ko-KR" sz="1200" b="0" i="0" kern="1200" dirty="0">
                <a:solidFill>
                  <a:schemeClr val="tx1"/>
                </a:solidFill>
                <a:effectLst/>
                <a:latin typeface="+mn-lt"/>
                <a:ea typeface="+mn-ea"/>
                <a:cs typeface="+mn-cs"/>
              </a:rPr>
              <a:t>'Return' </a:t>
            </a:r>
            <a:r>
              <a:rPr lang="ko-KR" altLang="en-US" sz="1200" b="0" i="0" kern="1200" dirty="0">
                <a:solidFill>
                  <a:schemeClr val="tx1"/>
                </a:solidFill>
                <a:effectLst/>
                <a:latin typeface="+mn-lt"/>
                <a:ea typeface="+mn-ea"/>
                <a:cs typeface="+mn-cs"/>
              </a:rPr>
              <a:t>열의 표준 편차</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지난 한 시간 동안의 수익률의 변동성을 나타내며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투자의 위험 또는 불확실성을 측정합니다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ko-KR" altLang="en-US" sz="1200" b="0" i="0" kern="1200" dirty="0">
                <a:solidFill>
                  <a:schemeClr val="tx1"/>
                </a:solidFill>
                <a:effectLst/>
                <a:latin typeface="+mn-lt"/>
                <a:ea typeface="+mn-ea"/>
                <a:cs typeface="+mn-cs"/>
              </a:rPr>
              <a:t>모멘텀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종가의 </a:t>
            </a:r>
            <a:r>
              <a:rPr lang="en-US" altLang="ko-KR" sz="1200" b="0" i="0" kern="1200" dirty="0">
                <a:solidFill>
                  <a:schemeClr val="tx1"/>
                </a:solidFill>
                <a:effectLst/>
                <a:latin typeface="+mn-lt"/>
                <a:ea typeface="+mn-ea"/>
                <a:cs typeface="+mn-cs"/>
              </a:rPr>
              <a:t>1,3,4,12,24</a:t>
            </a:r>
            <a:r>
              <a:rPr lang="ko-KR" altLang="en-US" sz="1200" b="0" i="0" kern="1200" dirty="0">
                <a:solidFill>
                  <a:schemeClr val="tx1"/>
                </a:solidFill>
                <a:effectLst/>
                <a:latin typeface="+mn-lt"/>
                <a:ea typeface="+mn-ea"/>
                <a:cs typeface="+mn-cs"/>
              </a:rPr>
              <a:t>시간 동안의 모멘텀</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각 기간 동안의 </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닫기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열의 백분율 변화로 계산되며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현재 가격 추세의 강약을 나타내는 지표입니다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4</a:t>
            </a:fld>
            <a:endParaRPr lang="ko-KR" altLang="en-US"/>
          </a:p>
        </p:txBody>
      </p:sp>
    </p:spTree>
    <p:extLst>
      <p:ext uri="{BB962C8B-B14F-4D97-AF65-F5344CB8AC3E}">
        <p14:creationId xmlns:p14="http://schemas.microsoft.com/office/powerpoint/2010/main" val="356552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하루 최대 수익률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롤링 윈도우 </a:t>
            </a:r>
            <a:r>
              <a:rPr lang="en-US" altLang="ko-KR" sz="1200" b="0" i="0" kern="1200" dirty="0">
                <a:solidFill>
                  <a:schemeClr val="tx1"/>
                </a:solidFill>
                <a:effectLst/>
                <a:latin typeface="+mn-lt"/>
                <a:ea typeface="+mn-ea"/>
                <a:cs typeface="+mn-cs"/>
              </a:rPr>
              <a:t>2880</a:t>
            </a:r>
            <a:r>
              <a:rPr lang="ko-KR" altLang="en-US" sz="1200" b="0" i="0" kern="1200" dirty="0">
                <a:solidFill>
                  <a:schemeClr val="tx1"/>
                </a:solidFill>
                <a:effectLst/>
                <a:latin typeface="+mn-lt"/>
                <a:ea typeface="+mn-ea"/>
                <a:cs typeface="+mn-cs"/>
              </a:rPr>
              <a:t>분</a:t>
            </a:r>
            <a:r>
              <a:rPr lang="en-US" altLang="ko-KR" sz="1200" b="0" i="0" kern="1200" dirty="0">
                <a:solidFill>
                  <a:schemeClr val="tx1"/>
                </a:solidFill>
                <a:effectLst/>
                <a:latin typeface="+mn-lt"/>
                <a:ea typeface="+mn-ea"/>
                <a:cs typeface="+mn-cs"/>
              </a:rPr>
              <a:t>(24</a:t>
            </a:r>
            <a:r>
              <a:rPr lang="ko-KR" altLang="en-US" sz="1200" b="0" i="0" kern="1200" dirty="0">
                <a:solidFill>
                  <a:schemeClr val="tx1"/>
                </a:solidFill>
                <a:effectLst/>
                <a:latin typeface="+mn-lt"/>
                <a:ea typeface="+mn-ea"/>
                <a:cs typeface="+mn-cs"/>
              </a:rPr>
              <a:t>시간</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이내의 최대 수익률</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최근 하루 동안의 최대 상승 가격 움직임에 대한 통찰력을 제공합니다</a:t>
            </a:r>
            <a:r>
              <a:rPr lang="en-US" altLang="ko-KR" sz="1200" b="0" i="0" kern="1200" dirty="0">
                <a:solidFill>
                  <a:schemeClr val="tx1"/>
                </a:solidFill>
                <a:effectLst/>
                <a:latin typeface="+mn-lt"/>
                <a:ea typeface="+mn-ea"/>
                <a:cs typeface="+mn-cs"/>
              </a:rPr>
              <a:t>.</a:t>
            </a:r>
            <a:br>
              <a:rPr lang="ko-KR" altLang="en-US" dirty="0"/>
            </a:br>
            <a:br>
              <a:rPr lang="ko-KR" altLang="en-US" dirty="0"/>
            </a:br>
            <a:r>
              <a:rPr lang="ko-KR" altLang="en-US" sz="1200" b="0" i="0" kern="1200" dirty="0">
                <a:solidFill>
                  <a:schemeClr val="tx1"/>
                </a:solidFill>
                <a:effectLst/>
                <a:latin typeface="+mn-lt"/>
                <a:ea typeface="+mn-ea"/>
                <a:cs typeface="+mn-cs"/>
              </a:rPr>
              <a:t>평균 가격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롤링 윈도우 </a:t>
            </a:r>
            <a:r>
              <a:rPr lang="en-US" altLang="ko-KR" sz="1200" b="0" i="0" kern="1200" dirty="0">
                <a:solidFill>
                  <a:schemeClr val="tx1"/>
                </a:solidFill>
                <a:effectLst/>
                <a:latin typeface="+mn-lt"/>
                <a:ea typeface="+mn-ea"/>
                <a:cs typeface="+mn-cs"/>
              </a:rPr>
              <a:t>60 </a:t>
            </a:r>
            <a:r>
              <a:rPr lang="ko-KR" altLang="en-US" sz="1200" b="0" i="0" kern="1200" dirty="0">
                <a:solidFill>
                  <a:schemeClr val="tx1"/>
                </a:solidFill>
                <a:effectLst/>
                <a:latin typeface="+mn-lt"/>
                <a:ea typeface="+mn-ea"/>
                <a:cs typeface="+mn-cs"/>
              </a:rPr>
              <a:t>기간 내 </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닫기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열의 </a:t>
            </a:r>
            <a:r>
              <a:rPr lang="en-US" altLang="ko-KR" sz="1200" b="0" i="0" kern="1200" dirty="0">
                <a:solidFill>
                  <a:schemeClr val="tx1"/>
                </a:solidFill>
                <a:effectLst/>
                <a:latin typeface="+mn-lt"/>
                <a:ea typeface="+mn-ea"/>
                <a:cs typeface="+mn-cs"/>
              </a:rPr>
              <a:t>MA</a:t>
            </a:r>
            <a:r>
              <a:rPr lang="ko-KR" altLang="en-US" sz="1200" b="0" i="0" kern="1200" dirty="0">
                <a:solidFill>
                  <a:schemeClr val="tx1"/>
                </a:solidFill>
                <a:effectLst/>
                <a:latin typeface="+mn-lt"/>
                <a:ea typeface="+mn-ea"/>
                <a:cs typeface="+mn-cs"/>
              </a:rPr>
              <a:t>를 계산합니다</a:t>
            </a:r>
            <a:r>
              <a:rPr lang="en-US" altLang="ko-KR" sz="1200" b="0" i="0" kern="1200" dirty="0">
                <a:solidFill>
                  <a:schemeClr val="tx1"/>
                </a:solidFill>
                <a:effectLst/>
                <a:latin typeface="+mn-lt"/>
                <a:ea typeface="+mn-ea"/>
                <a:cs typeface="+mn-cs"/>
              </a:rPr>
              <a:t>. ; </a:t>
            </a:r>
            <a:r>
              <a:rPr lang="ko-KR" altLang="en-US" sz="1200" b="0" i="0" kern="1200" dirty="0">
                <a:solidFill>
                  <a:schemeClr val="tx1"/>
                </a:solidFill>
                <a:effectLst/>
                <a:latin typeface="+mn-lt"/>
                <a:ea typeface="+mn-ea"/>
                <a:cs typeface="+mn-cs"/>
              </a:rPr>
              <a:t>지난 한 시간 동안의 가격 추세를 매끄럽게 표현합니다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5</a:t>
            </a:fld>
            <a:endParaRPr lang="ko-KR" altLang="en-US"/>
          </a:p>
        </p:txBody>
      </p:sp>
    </p:spTree>
    <p:extLst>
      <p:ext uri="{BB962C8B-B14F-4D97-AF65-F5344CB8AC3E}">
        <p14:creationId xmlns:p14="http://schemas.microsoft.com/office/powerpoint/2010/main" val="380872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1" i="0" kern="1200" dirty="0">
                <a:solidFill>
                  <a:schemeClr val="tx1"/>
                </a:solidFill>
                <a:effectLst/>
                <a:latin typeface="+mn-lt"/>
                <a:ea typeface="+mn-ea"/>
                <a:cs typeface="+mn-cs"/>
              </a:rPr>
              <a:t>수렴 속도 개선</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다른 스케일을 가진 특성들은 최적화 알고리즘이 수렴하는 데 더 오래 걸릴 수 있습니다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큰 스케일을 가진 특성이 최적화 과정을 지배할 수 있으며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이로 인해 다른 특성에 대한 가중치 업데이트 속도가 </a:t>
            </a:r>
            <a:r>
              <a:rPr lang="ko-KR" altLang="en-US" sz="1200" b="0" i="0" kern="1200" dirty="0" err="1">
                <a:solidFill>
                  <a:schemeClr val="tx1"/>
                </a:solidFill>
                <a:effectLst/>
                <a:latin typeface="+mn-lt"/>
                <a:ea typeface="+mn-ea"/>
                <a:cs typeface="+mn-cs"/>
              </a:rPr>
              <a:t>느려집니다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데이터를 </a:t>
            </a:r>
            <a:r>
              <a:rPr lang="ko-KR" altLang="en-US" sz="1200" b="0" i="0" kern="1200" dirty="0" err="1">
                <a:solidFill>
                  <a:schemeClr val="tx1"/>
                </a:solidFill>
                <a:effectLst/>
                <a:latin typeface="+mn-lt"/>
                <a:ea typeface="+mn-ea"/>
                <a:cs typeface="+mn-cs"/>
              </a:rPr>
              <a:t>스케일링하면</a:t>
            </a:r>
            <a:r>
              <a:rPr lang="ko-KR" altLang="en-US" sz="1200" b="0" i="0" kern="1200" dirty="0">
                <a:solidFill>
                  <a:schemeClr val="tx1"/>
                </a:solidFill>
                <a:effectLst/>
                <a:latin typeface="+mn-lt"/>
                <a:ea typeface="+mn-ea"/>
                <a:cs typeface="+mn-cs"/>
              </a:rPr>
              <a:t> 특성들이 유사한 스케일을 가지게 되어</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최적화 알고리즘이 각 특성의 가중치를 유사한 속도로 업데이트할 수 있습니다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1" i="0" kern="1200" dirty="0">
                <a:solidFill>
                  <a:schemeClr val="tx1"/>
                </a:solidFill>
                <a:effectLst/>
                <a:latin typeface="+mn-lt"/>
                <a:ea typeface="+mn-ea"/>
                <a:cs typeface="+mn-cs"/>
              </a:rPr>
              <a:t>훈련 안정화</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크게 </a:t>
            </a:r>
            <a:r>
              <a:rPr lang="en-US" altLang="ko-KR" sz="1200" b="0" i="0" kern="1200" dirty="0">
                <a:solidFill>
                  <a:schemeClr val="tx1"/>
                </a:solidFill>
                <a:effectLst/>
                <a:latin typeface="+mn-lt"/>
                <a:ea typeface="+mn-ea"/>
                <a:cs typeface="+mn-cs"/>
              </a:rPr>
              <a:t>different</a:t>
            </a:r>
            <a:r>
              <a:rPr lang="ko-KR" altLang="en-US" sz="1200" b="0" i="0" kern="1200" dirty="0">
                <a:solidFill>
                  <a:schemeClr val="tx1"/>
                </a:solidFill>
                <a:effectLst/>
                <a:latin typeface="+mn-lt"/>
                <a:ea typeface="+mn-ea"/>
                <a:cs typeface="+mn-cs"/>
              </a:rPr>
              <a:t>한 스케일을 가진 특성들은 일부 알고리즘에서 수치적으로 불안정하게 만들 수 있으며</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그래디언트</a:t>
            </a:r>
            <a:r>
              <a:rPr lang="ko-KR" altLang="en-US" sz="1200" b="0" i="0" kern="1200" dirty="0">
                <a:solidFill>
                  <a:schemeClr val="tx1"/>
                </a:solidFill>
                <a:effectLst/>
                <a:latin typeface="+mn-lt"/>
                <a:ea typeface="+mn-ea"/>
                <a:cs typeface="+mn-cs"/>
              </a:rPr>
              <a:t> 소실이나 </a:t>
            </a:r>
            <a:r>
              <a:rPr lang="ko-KR" altLang="en-US" sz="1200" b="0" i="0" kern="1200" dirty="0" err="1">
                <a:solidFill>
                  <a:schemeClr val="tx1"/>
                </a:solidFill>
                <a:effectLst/>
                <a:latin typeface="+mn-lt"/>
                <a:ea typeface="+mn-ea"/>
                <a:cs typeface="+mn-cs"/>
              </a:rPr>
              <a:t>그래디언트</a:t>
            </a:r>
            <a:r>
              <a:rPr lang="ko-KR" altLang="en-US" sz="1200" b="0" i="0" kern="1200" dirty="0">
                <a:solidFill>
                  <a:schemeClr val="tx1"/>
                </a:solidFill>
                <a:effectLst/>
                <a:latin typeface="+mn-lt"/>
                <a:ea typeface="+mn-ea"/>
                <a:cs typeface="+mn-cs"/>
              </a:rPr>
              <a:t> 폭발과 같은 문제를 유발할 수 있습니다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데이터를 </a:t>
            </a:r>
            <a:r>
              <a:rPr lang="ko-KR" altLang="en-US" sz="1200" b="0" i="0" kern="1200" dirty="0" err="1">
                <a:solidFill>
                  <a:schemeClr val="tx1"/>
                </a:solidFill>
                <a:effectLst/>
                <a:latin typeface="+mn-lt"/>
                <a:ea typeface="+mn-ea"/>
                <a:cs typeface="+mn-cs"/>
              </a:rPr>
              <a:t>스케일링하면</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그래디언트가</a:t>
            </a:r>
            <a:r>
              <a:rPr lang="ko-KR" altLang="en-US" sz="1200" b="0" i="0" kern="1200" dirty="0">
                <a:solidFill>
                  <a:schemeClr val="tx1"/>
                </a:solidFill>
                <a:effectLst/>
                <a:latin typeface="+mn-lt"/>
                <a:ea typeface="+mn-ea"/>
                <a:cs typeface="+mn-cs"/>
              </a:rPr>
              <a:t> 더 안정적이 되어 모델을 더 쉽게 훈련할 수 있습니다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1" i="0" kern="1200" dirty="0">
                <a:solidFill>
                  <a:schemeClr val="tx1"/>
                </a:solidFill>
                <a:effectLst/>
                <a:latin typeface="+mn-lt"/>
                <a:ea typeface="+mn-ea"/>
                <a:cs typeface="+mn-cs"/>
              </a:rPr>
              <a:t>가중치 중요도 균일화</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큰 스케일을 가진 특성들은 모델의 예측에 과도하게 큰 영향을 미칠 수 있습니다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데이터를 </a:t>
            </a:r>
            <a:r>
              <a:rPr lang="ko-KR" altLang="en-US" sz="1200" b="0" i="0" kern="1200" dirty="0" err="1">
                <a:solidFill>
                  <a:schemeClr val="tx1"/>
                </a:solidFill>
                <a:effectLst/>
                <a:latin typeface="+mn-lt"/>
                <a:ea typeface="+mn-ea"/>
                <a:cs typeface="+mn-cs"/>
              </a:rPr>
              <a:t>스케일링하면</a:t>
            </a:r>
            <a:r>
              <a:rPr lang="ko-KR" altLang="en-US" sz="1200" b="0" i="0" kern="1200" dirty="0">
                <a:solidFill>
                  <a:schemeClr val="tx1"/>
                </a:solidFill>
                <a:effectLst/>
                <a:latin typeface="+mn-lt"/>
                <a:ea typeface="+mn-ea"/>
                <a:cs typeface="+mn-cs"/>
              </a:rPr>
              <a:t> 모든 특성이 유사한 스케일을 가지게 되어</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모델이 각 특성에 대한 가중치를 중요도에 따라 공정하게 할당할 수 있습니다</a:t>
            </a:r>
            <a:r>
              <a:rPr lang="en-US" altLang="ko-KR" sz="1200" b="0" i="0" kern="1200" dirty="0">
                <a:solidFill>
                  <a:schemeClr val="tx1"/>
                </a:solidFill>
                <a:effectLst/>
                <a:latin typeface="+mn-lt"/>
                <a:ea typeface="+mn-ea"/>
                <a:cs typeface="+mn-cs"/>
              </a:rPr>
              <a:t>.</a:t>
            </a:r>
          </a:p>
          <a:p>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6</a:t>
            </a:fld>
            <a:endParaRPr lang="ko-KR" altLang="en-US"/>
          </a:p>
        </p:txBody>
      </p:sp>
    </p:spTree>
    <p:extLst>
      <p:ext uri="{BB962C8B-B14F-4D97-AF65-F5344CB8AC3E}">
        <p14:creationId xmlns:p14="http://schemas.microsoft.com/office/powerpoint/2010/main" val="39445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7</a:t>
            </a:fld>
            <a:endParaRPr lang="ko-KR" altLang="en-US"/>
          </a:p>
        </p:txBody>
      </p:sp>
    </p:spTree>
    <p:extLst>
      <p:ext uri="{BB962C8B-B14F-4D97-AF65-F5344CB8AC3E}">
        <p14:creationId xmlns:p14="http://schemas.microsoft.com/office/powerpoint/2010/main" val="151797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a:solidFill>
                  <a:schemeClr val="tx1"/>
                </a:solidFill>
                <a:effectLst/>
                <a:latin typeface="+mn-lt"/>
                <a:ea typeface="+mn-ea"/>
                <a:cs typeface="+mn-cs"/>
              </a:rPr>
              <a:t>입력 계층</a:t>
            </a:r>
            <a:r>
              <a:rPr lang="en-US" altLang="ko-KR" sz="1200" b="0" i="0" kern="1200" dirty="0">
                <a:solidFill>
                  <a:schemeClr val="tx1"/>
                </a:solidFill>
                <a:effectLst/>
                <a:latin typeface="+mn-lt"/>
                <a:ea typeface="+mn-ea"/>
                <a:cs typeface="+mn-cs"/>
              </a:rPr>
              <a:t>:</a:t>
            </a:r>
            <a:br>
              <a:rPr lang="ko-KR" altLang="en-US" dirty="0"/>
            </a:br>
            <a:br>
              <a:rPr lang="ko-KR" altLang="en-US" dirty="0"/>
            </a:br>
            <a:r>
              <a:rPr lang="ko-KR" altLang="en-US" sz="1200" b="0" i="0" kern="1200" dirty="0">
                <a:solidFill>
                  <a:schemeClr val="tx1"/>
                </a:solidFill>
                <a:effectLst/>
                <a:latin typeface="+mn-lt"/>
                <a:ea typeface="+mn-ea"/>
                <a:cs typeface="+mn-cs"/>
              </a:rPr>
              <a:t>지정된 모양의 </a:t>
            </a:r>
            <a:r>
              <a:rPr lang="en-US" altLang="ko-KR" sz="1200" b="0" i="0" kern="1200" dirty="0">
                <a:solidFill>
                  <a:schemeClr val="tx1"/>
                </a:solidFill>
                <a:effectLst/>
                <a:latin typeface="+mn-lt"/>
                <a:ea typeface="+mn-ea"/>
                <a:cs typeface="+mn-cs"/>
              </a:rPr>
              <a:t>1D </a:t>
            </a:r>
            <a:r>
              <a:rPr lang="ko-KR" altLang="en-US" sz="1200" b="0" i="0" kern="1200" dirty="0">
                <a:solidFill>
                  <a:schemeClr val="tx1"/>
                </a:solidFill>
                <a:effectLst/>
                <a:latin typeface="+mn-lt"/>
                <a:ea typeface="+mn-ea"/>
                <a:cs typeface="+mn-cs"/>
              </a:rPr>
              <a:t>입력 </a:t>
            </a:r>
            <a:r>
              <a:rPr lang="ko-KR" altLang="en-US" sz="1200" b="0" i="0" kern="1200" dirty="0" err="1">
                <a:solidFill>
                  <a:schemeClr val="tx1"/>
                </a:solidFill>
                <a:effectLst/>
                <a:latin typeface="+mn-lt"/>
                <a:ea typeface="+mn-ea"/>
                <a:cs typeface="+mn-cs"/>
              </a:rPr>
              <a:t>텐서를</a:t>
            </a:r>
            <a:r>
              <a:rPr lang="ko-KR" altLang="en-US" sz="1200" b="0" i="0" kern="1200" dirty="0">
                <a:solidFill>
                  <a:schemeClr val="tx1"/>
                </a:solidFill>
                <a:effectLst/>
                <a:latin typeface="+mn-lt"/>
                <a:ea typeface="+mn-ea"/>
                <a:cs typeface="+mn-cs"/>
              </a:rPr>
              <a:t> 받아들입니다</a:t>
            </a:r>
            <a:br>
              <a:rPr lang="ko-KR" altLang="en-US" dirty="0"/>
            </a:br>
            <a:r>
              <a:rPr lang="en-US" altLang="ko-KR" sz="1200" b="0" i="0" kern="1200" dirty="0">
                <a:solidFill>
                  <a:schemeClr val="tx1"/>
                </a:solidFill>
                <a:effectLst/>
                <a:latin typeface="+mn-lt"/>
                <a:ea typeface="+mn-ea"/>
                <a:cs typeface="+mn-cs"/>
              </a:rPr>
              <a:t>32</a:t>
            </a:r>
            <a:r>
              <a:rPr lang="ko-KR" altLang="en-US" sz="1200" b="0" i="0" kern="1200" dirty="0">
                <a:solidFill>
                  <a:schemeClr val="tx1"/>
                </a:solidFill>
                <a:effectLst/>
                <a:latin typeface="+mn-lt"/>
                <a:ea typeface="+mn-ea"/>
                <a:cs typeface="+mn-cs"/>
              </a:rPr>
              <a:t>개의 필터와 </a:t>
            </a:r>
            <a:r>
              <a:rPr lang="en-US" altLang="ko-KR" sz="1200" b="0" i="0" kern="1200" dirty="0">
                <a:solidFill>
                  <a:schemeClr val="tx1"/>
                </a:solidFill>
                <a:effectLst/>
                <a:latin typeface="+mn-lt"/>
                <a:ea typeface="+mn-ea"/>
                <a:cs typeface="+mn-cs"/>
              </a:rPr>
              <a:t>8</a:t>
            </a:r>
            <a:r>
              <a:rPr lang="ko-KR" altLang="en-US" sz="1200" b="0" i="0" kern="1200" dirty="0">
                <a:solidFill>
                  <a:schemeClr val="tx1"/>
                </a:solidFill>
                <a:effectLst/>
                <a:latin typeface="+mn-lt"/>
                <a:ea typeface="+mn-ea"/>
                <a:cs typeface="+mn-cs"/>
              </a:rPr>
              <a:t>개의 커널 크기를 가진 </a:t>
            </a:r>
            <a:r>
              <a:rPr lang="en-US" altLang="ko-KR" sz="1200" b="0" i="0" kern="1200" dirty="0">
                <a:solidFill>
                  <a:schemeClr val="tx1"/>
                </a:solidFill>
                <a:effectLst/>
                <a:latin typeface="+mn-lt"/>
                <a:ea typeface="+mn-ea"/>
                <a:cs typeface="+mn-cs"/>
              </a:rPr>
              <a:t>1D </a:t>
            </a:r>
            <a:r>
              <a:rPr lang="ko-KR" altLang="en-US" sz="1200" b="0" i="0" kern="1200" dirty="0" err="1">
                <a:solidFill>
                  <a:schemeClr val="tx1"/>
                </a:solidFill>
                <a:effectLst/>
                <a:latin typeface="+mn-lt"/>
                <a:ea typeface="+mn-ea"/>
                <a:cs typeface="+mn-cs"/>
              </a:rPr>
              <a:t>컨볼루션</a:t>
            </a:r>
            <a:r>
              <a:rPr lang="ko-KR" altLang="en-US" sz="1200" b="0" i="0" kern="1200" dirty="0">
                <a:solidFill>
                  <a:schemeClr val="tx1"/>
                </a:solidFill>
                <a:effectLst/>
                <a:latin typeface="+mn-lt"/>
                <a:ea typeface="+mn-ea"/>
                <a:cs typeface="+mn-cs"/>
              </a:rPr>
              <a:t> 계층</a:t>
            </a:r>
            <a:br>
              <a:rPr lang="ko-KR" altLang="en-US" dirty="0"/>
            </a:br>
            <a:r>
              <a:rPr lang="ko-KR" altLang="en-US" sz="1200" b="0" i="0" kern="1200" dirty="0">
                <a:solidFill>
                  <a:schemeClr val="tx1"/>
                </a:solidFill>
                <a:effectLst/>
                <a:latin typeface="+mn-lt"/>
                <a:ea typeface="+mn-ea"/>
                <a:cs typeface="+mn-cs"/>
              </a:rPr>
              <a:t>인과관계 패딩을 사용하여 입력의 시간 구조를 유지합니다</a:t>
            </a:r>
            <a:br>
              <a:rPr lang="ko-KR" altLang="en-US" dirty="0"/>
            </a:br>
            <a:r>
              <a:rPr lang="ko-KR" altLang="en-US" sz="1200" b="0" i="0" kern="1200" dirty="0">
                <a:solidFill>
                  <a:schemeClr val="tx1"/>
                </a:solidFill>
                <a:effectLst/>
                <a:latin typeface="+mn-lt"/>
                <a:ea typeface="+mn-ea"/>
                <a:cs typeface="+mn-cs"/>
              </a:rPr>
              <a:t>활성화 함수 </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ReLU</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LSTM </a:t>
            </a:r>
            <a:r>
              <a:rPr lang="ko-KR" altLang="en-US" sz="1200" b="0" i="0" kern="1200" dirty="0">
                <a:solidFill>
                  <a:schemeClr val="tx1"/>
                </a:solidFill>
                <a:effectLst/>
                <a:latin typeface="+mn-lt"/>
                <a:ea typeface="+mn-ea"/>
                <a:cs typeface="+mn-cs"/>
              </a:rPr>
              <a:t>계층</a:t>
            </a:r>
            <a:r>
              <a:rPr lang="en-US" altLang="ko-KR" sz="1200" b="0" i="0" kern="1200" dirty="0">
                <a:solidFill>
                  <a:schemeClr val="tx1"/>
                </a:solidFill>
                <a:effectLst/>
                <a:latin typeface="+mn-lt"/>
                <a:ea typeface="+mn-ea"/>
                <a:cs typeface="+mn-cs"/>
              </a:rPr>
              <a:t>:</a:t>
            </a:r>
            <a:br>
              <a:rPr lang="ko-KR" altLang="en-US" dirty="0"/>
            </a:br>
            <a:br>
              <a:rPr lang="ko-KR" altLang="en-US" dirty="0"/>
            </a:br>
            <a:r>
              <a:rPr lang="en-US" altLang="ko-KR" sz="1200" b="0" i="0" kern="1200" dirty="0">
                <a:solidFill>
                  <a:schemeClr val="tx1"/>
                </a:solidFill>
                <a:effectLst/>
                <a:latin typeface="+mn-lt"/>
                <a:ea typeface="+mn-ea"/>
                <a:cs typeface="+mn-cs"/>
              </a:rPr>
              <a:t>16</a:t>
            </a:r>
            <a:r>
              <a:rPr lang="ko-KR" altLang="en-US" sz="1200" b="0" i="0" kern="1200" dirty="0">
                <a:solidFill>
                  <a:schemeClr val="tx1"/>
                </a:solidFill>
                <a:effectLst/>
                <a:latin typeface="+mn-lt"/>
                <a:ea typeface="+mn-ea"/>
                <a:cs typeface="+mn-cs"/>
              </a:rPr>
              <a:t>개 포함</a:t>
            </a:r>
            <a:br>
              <a:rPr lang="ko-KR" altLang="en-US" dirty="0"/>
            </a:br>
            <a:r>
              <a:rPr lang="ko-KR" altLang="en-US" sz="1200" b="0" i="0" kern="1200" dirty="0">
                <a:solidFill>
                  <a:schemeClr val="tx1"/>
                </a:solidFill>
                <a:effectLst/>
                <a:latin typeface="+mn-lt"/>
                <a:ea typeface="+mn-ea"/>
                <a:cs typeface="+mn-cs"/>
              </a:rPr>
              <a:t>활성화 함수 </a:t>
            </a:r>
            <a:r>
              <a:rPr lang="en-US" altLang="ko-KR" sz="1200" b="0" i="0" kern="1200" dirty="0">
                <a:solidFill>
                  <a:schemeClr val="tx1"/>
                </a:solidFill>
                <a:effectLst/>
                <a:latin typeface="+mn-lt"/>
                <a:ea typeface="+mn-ea"/>
                <a:cs typeface="+mn-cs"/>
              </a:rPr>
              <a:t>: tanh</a:t>
            </a:r>
            <a:br>
              <a:rPr lang="ko-KR" altLang="en-US" dirty="0"/>
            </a:br>
            <a:r>
              <a:rPr lang="ko-KR" altLang="en-US" sz="1200" b="0" i="0" kern="1200" dirty="0">
                <a:solidFill>
                  <a:schemeClr val="tx1"/>
                </a:solidFill>
                <a:effectLst/>
                <a:latin typeface="+mn-lt"/>
                <a:ea typeface="+mn-ea"/>
                <a:cs typeface="+mn-cs"/>
              </a:rPr>
              <a:t>입력 데이터의 장거리 종속성 모델링 가능</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8</a:t>
            </a:fld>
            <a:endParaRPr lang="ko-KR" altLang="en-US"/>
          </a:p>
        </p:txBody>
      </p:sp>
    </p:spTree>
    <p:extLst>
      <p:ext uri="{BB962C8B-B14F-4D97-AF65-F5344CB8AC3E}">
        <p14:creationId xmlns:p14="http://schemas.microsoft.com/office/powerpoint/2010/main" val="774711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Fully</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connected</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layers:</a:t>
            </a:r>
            <a:br>
              <a:rPr lang="ko-KR" altLang="en-US" dirty="0"/>
            </a:br>
            <a:br>
              <a:rPr lang="ko-KR" altLang="en-US" dirty="0"/>
            </a:br>
            <a:r>
              <a:rPr lang="en-US" altLang="ko-KR" sz="1200" b="0" i="0" kern="1200" dirty="0">
                <a:solidFill>
                  <a:schemeClr val="tx1"/>
                </a:solidFill>
                <a:effectLst/>
                <a:latin typeface="+mn-lt"/>
                <a:ea typeface="+mn-ea"/>
                <a:cs typeface="+mn-cs"/>
              </a:rPr>
              <a:t>16</a:t>
            </a:r>
            <a:r>
              <a:rPr lang="ko-KR" altLang="en-US" sz="1200" b="0" i="0" kern="1200" dirty="0">
                <a:solidFill>
                  <a:schemeClr val="tx1"/>
                </a:solidFill>
                <a:effectLst/>
                <a:latin typeface="+mn-lt"/>
                <a:ea typeface="+mn-ea"/>
                <a:cs typeface="+mn-cs"/>
              </a:rPr>
              <a:t>개의 유닛과 </a:t>
            </a:r>
            <a:r>
              <a:rPr lang="en-US" altLang="ko-KR" sz="1200" b="0" i="0" kern="1200" dirty="0" err="1">
                <a:solidFill>
                  <a:schemeClr val="tx1"/>
                </a:solidFill>
                <a:effectLst/>
                <a:latin typeface="+mn-lt"/>
                <a:ea typeface="+mn-ea"/>
                <a:cs typeface="+mn-cs"/>
              </a:rPr>
              <a:t>ReLU</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활성화 기능이 있는 단일 레이어</a:t>
            </a:r>
            <a:br>
              <a:rPr lang="ko-KR" altLang="en-US" dirty="0"/>
            </a:br>
            <a:r>
              <a:rPr lang="ko-KR" altLang="en-US" sz="1200" b="0" i="0" kern="1200" dirty="0">
                <a:solidFill>
                  <a:schemeClr val="tx1"/>
                </a:solidFill>
                <a:effectLst/>
                <a:latin typeface="+mn-lt"/>
                <a:ea typeface="+mn-ea"/>
                <a:cs typeface="+mn-cs"/>
              </a:rPr>
              <a:t>회귀 작업을 위한 단일 단위가 있는 하나의 출력 계층</a:t>
            </a:r>
            <a:endParaRPr lang="ko-KR" altLang="en-US" dirty="0"/>
          </a:p>
        </p:txBody>
      </p:sp>
      <p:sp>
        <p:nvSpPr>
          <p:cNvPr id="4" name="슬라이드 번호 개체 틀 3"/>
          <p:cNvSpPr>
            <a:spLocks noGrp="1"/>
          </p:cNvSpPr>
          <p:nvPr>
            <p:ph type="sldNum" sz="quarter" idx="5"/>
          </p:nvPr>
        </p:nvSpPr>
        <p:spPr/>
        <p:txBody>
          <a:bodyPr/>
          <a:lstStyle/>
          <a:p>
            <a:fld id="{D8ED71A9-7BE1-42CF-BACD-B94B8563EFD0}" type="slidenum">
              <a:rPr lang="ko-KR" altLang="en-US" smtClean="0"/>
              <a:t>9</a:t>
            </a:fld>
            <a:endParaRPr lang="ko-KR" altLang="en-US"/>
          </a:p>
        </p:txBody>
      </p:sp>
    </p:spTree>
    <p:extLst>
      <p:ext uri="{BB962C8B-B14F-4D97-AF65-F5344CB8AC3E}">
        <p14:creationId xmlns:p14="http://schemas.microsoft.com/office/powerpoint/2010/main" val="179625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E452CAA-A9B0-4187-B9FA-00AAB0CC56E7}"/>
              </a:ext>
            </a:extLst>
          </p:cNvPr>
          <p:cNvPicPr>
            <a:picLocks noChangeAspect="1"/>
          </p:cNvPicPr>
          <p:nvPr userDrawn="1"/>
        </p:nvPicPr>
        <p:blipFill rotWithShape="1">
          <a:blip r:embed="rId2"/>
          <a:srcRect r="57843" b="-3922"/>
          <a:stretch/>
        </p:blipFill>
        <p:spPr>
          <a:xfrm>
            <a:off x="285454" y="6440385"/>
            <a:ext cx="1797989" cy="334075"/>
          </a:xfrm>
          <a:prstGeom prst="rect">
            <a:avLst/>
          </a:prstGeom>
        </p:spPr>
      </p:pic>
      <p:cxnSp>
        <p:nvCxnSpPr>
          <p:cNvPr id="8" name="직선 연결선[R] 12">
            <a:extLst>
              <a:ext uri="{FF2B5EF4-FFF2-40B4-BE49-F238E27FC236}">
                <a16:creationId xmlns:a16="http://schemas.microsoft.com/office/drawing/2014/main" id="{B287EF7E-BF62-4352-8452-58D434A0404C}"/>
              </a:ext>
            </a:extLst>
          </p:cNvPr>
          <p:cNvCxnSpPr>
            <a:cxnSpLocks/>
          </p:cNvCxnSpPr>
          <p:nvPr userDrawn="1"/>
        </p:nvCxnSpPr>
        <p:spPr bwMode="auto">
          <a:xfrm>
            <a:off x="284303" y="529014"/>
            <a:ext cx="11622244" cy="0"/>
          </a:xfrm>
          <a:prstGeom prst="line">
            <a:avLst/>
          </a:prstGeom>
          <a:solidFill>
            <a:srgbClr val="CA0364"/>
          </a:solidFill>
          <a:ln w="12700" cap="flat" cmpd="sng" algn="ctr">
            <a:solidFill>
              <a:srgbClr val="CA0364"/>
            </a:solidFill>
            <a:prstDash val="solid"/>
            <a:round/>
            <a:headEnd type="none" w="med" len="med"/>
            <a:tailEnd type="none" w="med" len="med"/>
          </a:ln>
          <a:effectLst/>
        </p:spPr>
      </p:cxnSp>
      <p:cxnSp>
        <p:nvCxnSpPr>
          <p:cNvPr id="9" name="직선 연결선[R] 13">
            <a:extLst>
              <a:ext uri="{FF2B5EF4-FFF2-40B4-BE49-F238E27FC236}">
                <a16:creationId xmlns:a16="http://schemas.microsoft.com/office/drawing/2014/main" id="{365C7CEE-446C-465D-A928-07A101E4ADC6}"/>
              </a:ext>
            </a:extLst>
          </p:cNvPr>
          <p:cNvCxnSpPr>
            <a:cxnSpLocks/>
          </p:cNvCxnSpPr>
          <p:nvPr userDrawn="1"/>
        </p:nvCxnSpPr>
        <p:spPr bwMode="auto">
          <a:xfrm>
            <a:off x="284303" y="1124744"/>
            <a:ext cx="11622244" cy="0"/>
          </a:xfrm>
          <a:prstGeom prst="line">
            <a:avLst/>
          </a:prstGeom>
          <a:solidFill>
            <a:srgbClr val="CA0364"/>
          </a:solidFill>
          <a:ln w="12700" cap="flat" cmpd="sng" algn="ctr">
            <a:solidFill>
              <a:srgbClr val="CA0364"/>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67D1F6AD-45B6-49DA-A946-F8693481F7C4}"/>
              </a:ext>
            </a:extLst>
          </p:cNvPr>
          <p:cNvSpPr txBox="1">
            <a:spLocks/>
          </p:cNvSpPr>
          <p:nvPr userDrawn="1"/>
        </p:nvSpPr>
        <p:spPr>
          <a:xfrm>
            <a:off x="9163347" y="6419957"/>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620AF6-E948-4722-8A1D-3093E4B60E99}" type="slidenum">
              <a:rPr lang="ko-KR" altLang="en-US" sz="1200" smtClean="0">
                <a:latin typeface="+mn-ea"/>
                <a:ea typeface="+mn-ea"/>
              </a:rPr>
              <a:pPr/>
              <a:t>‹#›</a:t>
            </a:fld>
            <a:endParaRPr lang="ko-KR" altLang="en-US" sz="1200" dirty="0">
              <a:latin typeface="+mn-ea"/>
              <a:ea typeface="+mn-ea"/>
            </a:endParaRPr>
          </a:p>
        </p:txBody>
      </p:sp>
      <p:sp>
        <p:nvSpPr>
          <p:cNvPr id="11" name="내용 개체 틀 27">
            <a:extLst>
              <a:ext uri="{FF2B5EF4-FFF2-40B4-BE49-F238E27FC236}">
                <a16:creationId xmlns:a16="http://schemas.microsoft.com/office/drawing/2014/main" id="{FBF3210E-413E-4BB3-8AEB-F809E850EE6A}"/>
              </a:ext>
            </a:extLst>
          </p:cNvPr>
          <p:cNvSpPr>
            <a:spLocks noGrp="1"/>
          </p:cNvSpPr>
          <p:nvPr>
            <p:ph sz="quarter" idx="10" hasCustomPrompt="1"/>
          </p:nvPr>
        </p:nvSpPr>
        <p:spPr>
          <a:xfrm>
            <a:off x="283634" y="1244600"/>
            <a:ext cx="11622913" cy="5195888"/>
          </a:xfrm>
        </p:spPr>
        <p:txBody>
          <a:bodyPr/>
          <a:lstStyle>
            <a:lvl1pPr>
              <a:lnSpc>
                <a:spcPct val="150000"/>
              </a:lnSpc>
              <a:spcAft>
                <a:spcPts val="600"/>
              </a:spcAft>
              <a:defRPr sz="2000" b="0">
                <a:latin typeface="+mn-ea"/>
                <a:ea typeface="+mn-ea"/>
              </a:defRPr>
            </a:lvl1pPr>
            <a:lvl2pPr>
              <a:lnSpc>
                <a:spcPct val="150000"/>
              </a:lnSpc>
              <a:spcAft>
                <a:spcPts val="600"/>
              </a:spcAft>
              <a:defRPr sz="1800" b="0">
                <a:latin typeface="+mn-ea"/>
                <a:ea typeface="+mn-ea"/>
              </a:defRPr>
            </a:lvl2pPr>
            <a:lvl3pPr>
              <a:lnSpc>
                <a:spcPct val="150000"/>
              </a:lnSpc>
              <a:defRPr sz="1600" b="0">
                <a:latin typeface="+mn-ea"/>
                <a:ea typeface="+mn-ea"/>
              </a:defRPr>
            </a:lvl3pPr>
            <a:lvl4pPr>
              <a:lnSpc>
                <a:spcPct val="150000"/>
              </a:lnSpc>
              <a:defRPr b="0">
                <a:latin typeface="+mn-ea"/>
                <a:ea typeface="+mn-ea"/>
              </a:defRPr>
            </a:lvl4pPr>
            <a:lvl5pPr>
              <a:lnSpc>
                <a:spcPct val="150000"/>
              </a:lnSpc>
              <a:defRPr b="0">
                <a:latin typeface="+mn-ea"/>
                <a:ea typeface="+mn-ea"/>
              </a:defRPr>
            </a:lvl5pPr>
          </a:lstStyle>
          <a:p>
            <a:pPr lvl="0"/>
            <a:r>
              <a:rPr lang="ko-KR" altLang="en-US" dirty="0"/>
              <a:t>마스터 텍스트 스타일을 편집하려면 클릭</a:t>
            </a:r>
            <a:endParaRPr lang="en-US" altLang="ko-KR" dirty="0"/>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12" name="텍스트 개체 틀 31">
            <a:extLst>
              <a:ext uri="{FF2B5EF4-FFF2-40B4-BE49-F238E27FC236}">
                <a16:creationId xmlns:a16="http://schemas.microsoft.com/office/drawing/2014/main" id="{2E13A286-641C-4407-B966-8864879C4258}"/>
              </a:ext>
            </a:extLst>
          </p:cNvPr>
          <p:cNvSpPr>
            <a:spLocks noGrp="1"/>
          </p:cNvSpPr>
          <p:nvPr>
            <p:ph type="body" sz="quarter" idx="11" hasCustomPrompt="1"/>
          </p:nvPr>
        </p:nvSpPr>
        <p:spPr>
          <a:xfrm>
            <a:off x="282665" y="136110"/>
            <a:ext cx="11622915" cy="392905"/>
          </a:xfrm>
        </p:spPr>
        <p:txBody>
          <a:bodyPr anchor="ctr">
            <a:normAutofit/>
          </a:bodyPr>
          <a:lstStyle>
            <a:lvl1pPr marL="0" indent="0">
              <a:buNone/>
              <a:defRPr kumimoji="0" lang="ko-KR" altLang="en-US" sz="1800" b="1" i="0" u="none" strike="noStrike" kern="0" cap="none" spc="0" normalizeH="0" baseline="0" dirty="0">
                <a:ln>
                  <a:noFill/>
                </a:ln>
                <a:solidFill>
                  <a:srgbClr val="66665B"/>
                </a:solidFill>
                <a:effectLst/>
                <a:uLnTx/>
                <a:uFillTx/>
                <a:latin typeface="+mn-ea"/>
                <a:ea typeface="+mn-ea"/>
                <a:cs typeface="Verdana" pitchFamily="34" charset="0"/>
                <a:sym typeface="[Yoon가변] 윤고딕 140_OTF"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ko-KR" altLang="en-US" dirty="0"/>
              <a:t>목차 제목</a:t>
            </a:r>
          </a:p>
        </p:txBody>
      </p:sp>
      <p:sp>
        <p:nvSpPr>
          <p:cNvPr id="13" name="텍스트 개체 틀 33">
            <a:extLst>
              <a:ext uri="{FF2B5EF4-FFF2-40B4-BE49-F238E27FC236}">
                <a16:creationId xmlns:a16="http://schemas.microsoft.com/office/drawing/2014/main" id="{0D84388B-7A9D-4560-8051-3EA6581CA801}"/>
              </a:ext>
            </a:extLst>
          </p:cNvPr>
          <p:cNvSpPr>
            <a:spLocks noGrp="1"/>
          </p:cNvSpPr>
          <p:nvPr>
            <p:ph type="body" sz="quarter" idx="12" hasCustomPrompt="1"/>
          </p:nvPr>
        </p:nvSpPr>
        <p:spPr>
          <a:xfrm>
            <a:off x="282665" y="619812"/>
            <a:ext cx="11622915" cy="504932"/>
          </a:xfrm>
        </p:spPr>
        <p:txBody>
          <a:bodyPr anchor="ctr">
            <a:normAutofit/>
          </a:bodyPr>
          <a:lstStyle>
            <a:lvl1pPr marL="0" indent="0">
              <a:buNone/>
              <a:defRPr kumimoji="1" lang="ko-KR" altLang="en-US" sz="2800" b="1" i="0" u="none" strike="noStrike" kern="1200" cap="none" spc="0" normalizeH="0" baseline="0" dirty="0">
                <a:ln>
                  <a:noFill/>
                </a:ln>
                <a:solidFill>
                  <a:srgbClr val="CA0364"/>
                </a:solidFill>
                <a:effectLst/>
                <a:uLnTx/>
                <a:uFillTx/>
                <a:latin typeface="+mn-ea"/>
                <a:ea typeface="+mn-ea"/>
                <a:cs typeface="+mn-cs"/>
              </a:defRPr>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ko-KR" altLang="en-US" dirty="0"/>
              <a:t>슬라이드 제목</a:t>
            </a:r>
          </a:p>
        </p:txBody>
      </p:sp>
    </p:spTree>
    <p:extLst>
      <p:ext uri="{BB962C8B-B14F-4D97-AF65-F5344CB8AC3E}">
        <p14:creationId xmlns:p14="http://schemas.microsoft.com/office/powerpoint/2010/main" val="1558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28" name="직사각형 27">
            <a:extLst>
              <a:ext uri="{FF2B5EF4-FFF2-40B4-BE49-F238E27FC236}">
                <a16:creationId xmlns:a16="http://schemas.microsoft.com/office/drawing/2014/main" id="{BD626F25-16B3-458E-805C-FCA608FA67CA}"/>
              </a:ext>
            </a:extLst>
          </p:cNvPr>
          <p:cNvSpPr/>
          <p:nvPr userDrawn="1"/>
        </p:nvSpPr>
        <p:spPr bwMode="auto">
          <a:xfrm>
            <a:off x="3759308" y="3837221"/>
            <a:ext cx="4671465" cy="346261"/>
          </a:xfrm>
          <a:prstGeom prst="rect">
            <a:avLst/>
          </a:prstGeom>
          <a:solidFill>
            <a:srgbClr val="CA036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ko-KR" altLang="en-US" sz="1800" b="0" i="0" u="none" strike="noStrike" kern="0" cap="none" spc="0" normalizeH="0" baseline="0" noProof="0" dirty="0">
                <a:ln>
                  <a:noFill/>
                </a:ln>
                <a:solidFill>
                  <a:srgbClr val="FFFFFF"/>
                </a:solidFill>
                <a:effectLst/>
                <a:uLnTx/>
                <a:uFillTx/>
                <a:latin typeface="맑은 고딕" panose="020B0503020000020004" pitchFamily="50" charset="-127"/>
                <a:sym typeface="Gill Sans" charset="0"/>
              </a:rPr>
              <a:t>포항공과대학교 산업경영공학과</a:t>
            </a:r>
          </a:p>
        </p:txBody>
      </p:sp>
      <p:sp>
        <p:nvSpPr>
          <p:cNvPr id="36" name="텍스트 개체 틀 35">
            <a:extLst>
              <a:ext uri="{FF2B5EF4-FFF2-40B4-BE49-F238E27FC236}">
                <a16:creationId xmlns:a16="http://schemas.microsoft.com/office/drawing/2014/main" id="{26BEF724-8B07-4CDE-8C79-844B9A67B711}"/>
              </a:ext>
            </a:extLst>
          </p:cNvPr>
          <p:cNvSpPr>
            <a:spLocks noGrp="1"/>
          </p:cNvSpPr>
          <p:nvPr>
            <p:ph type="body" sz="quarter" idx="10" hasCustomPrompt="1"/>
          </p:nvPr>
        </p:nvSpPr>
        <p:spPr>
          <a:xfrm>
            <a:off x="0" y="1"/>
            <a:ext cx="4614333" cy="333375"/>
          </a:xfrm>
        </p:spPr>
        <p:txBody>
          <a:bodyPr anchor="ctr">
            <a:noAutofit/>
          </a:bodyPr>
          <a:lstStyle>
            <a:lvl1pPr marL="0" indent="0">
              <a:buNone/>
              <a:defRPr kumimoji="1" lang="ko-KR" altLang="en-US" sz="1800" b="1" i="0" u="none" strike="noStrike" kern="1200" cap="none" spc="0" normalizeH="0" baseline="0" dirty="0">
                <a:ln>
                  <a:noFill/>
                </a:ln>
                <a:solidFill>
                  <a:srgbClr val="66665B"/>
                </a:solidFill>
                <a:effectLst/>
                <a:uLnTx/>
                <a:uFillTx/>
                <a:latin typeface="맑은 고딕" panose="020B0503020000020004" pitchFamily="50" charset="-127"/>
                <a:ea typeface="맑은 고딕" panose="020B0503020000020004" pitchFamily="50" charset="-127"/>
                <a:cs typeface="+mn-cs"/>
              </a:defRPr>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ko-KR" altLang="en-US" dirty="0"/>
              <a:t>강의</a:t>
            </a:r>
            <a:r>
              <a:rPr lang="en-US" altLang="ko-KR" dirty="0"/>
              <a:t>/</a:t>
            </a:r>
            <a:r>
              <a:rPr lang="ko-KR" altLang="en-US" dirty="0"/>
              <a:t>과제 이름</a:t>
            </a:r>
          </a:p>
        </p:txBody>
      </p:sp>
      <p:sp>
        <p:nvSpPr>
          <p:cNvPr id="38" name="텍스트 개체 틀 37">
            <a:extLst>
              <a:ext uri="{FF2B5EF4-FFF2-40B4-BE49-F238E27FC236}">
                <a16:creationId xmlns:a16="http://schemas.microsoft.com/office/drawing/2014/main" id="{D3872B7E-4841-4536-9218-A9A8C845B1DA}"/>
              </a:ext>
            </a:extLst>
          </p:cNvPr>
          <p:cNvSpPr>
            <a:spLocks noGrp="1"/>
          </p:cNvSpPr>
          <p:nvPr>
            <p:ph type="body" sz="quarter" idx="11" hasCustomPrompt="1"/>
          </p:nvPr>
        </p:nvSpPr>
        <p:spPr>
          <a:xfrm>
            <a:off x="2014107" y="2672914"/>
            <a:ext cx="8161867" cy="660504"/>
          </a:xfrm>
        </p:spPr>
        <p:txBody>
          <a:bodyPr anchor="ctr">
            <a:noAutofit/>
          </a:bodyPr>
          <a:lstStyle>
            <a:lvl1pPr marL="0" indent="0" algn="ctr">
              <a:buNone/>
              <a:defRPr kumimoji="1" lang="ko-KR" altLang="en-US" sz="3600" b="1" i="0" u="none" strike="noStrike" kern="0" cap="none" spc="0" normalizeH="0" baseline="0" dirty="0">
                <a:ln>
                  <a:noFill/>
                </a:ln>
                <a:solidFill>
                  <a:srgbClr val="66665B">
                    <a:lumMod val="50000"/>
                  </a:srgbClr>
                </a:solidFill>
                <a:effectLst/>
                <a:uLnTx/>
                <a:uFillTx/>
                <a:latin typeface="맑은 고딕" panose="020B0503020000020004" pitchFamily="50" charset="-127"/>
                <a:ea typeface="맑은 고딕" panose="020B0503020000020004" pitchFamily="50" charset="-127"/>
                <a:cs typeface="+mj-cs"/>
                <a:sym typeface="[Yoon가변] 윤고딕 140_OTF" charset="0"/>
              </a:defRPr>
            </a:lvl1p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ko-KR" altLang="en-US" dirty="0"/>
              <a:t>표지 제목</a:t>
            </a:r>
          </a:p>
        </p:txBody>
      </p:sp>
      <p:sp>
        <p:nvSpPr>
          <p:cNvPr id="40" name="텍스트 개체 틀 39">
            <a:extLst>
              <a:ext uri="{FF2B5EF4-FFF2-40B4-BE49-F238E27FC236}">
                <a16:creationId xmlns:a16="http://schemas.microsoft.com/office/drawing/2014/main" id="{6799FAA4-B34D-497A-9721-1DA0995DAE7F}"/>
              </a:ext>
            </a:extLst>
          </p:cNvPr>
          <p:cNvSpPr>
            <a:spLocks noGrp="1"/>
          </p:cNvSpPr>
          <p:nvPr>
            <p:ph type="body" sz="quarter" idx="12" hasCustomPrompt="1"/>
          </p:nvPr>
        </p:nvSpPr>
        <p:spPr>
          <a:xfrm>
            <a:off x="2014107" y="3369419"/>
            <a:ext cx="8161867" cy="431800"/>
          </a:xfrm>
        </p:spPr>
        <p:txBody>
          <a:bodyPr anchor="ctr">
            <a:normAutofit/>
          </a:bodyPr>
          <a:lstStyle>
            <a:lvl1pPr marL="0" indent="0" algn="ctr">
              <a:buNone/>
              <a:defRPr kumimoji="1" lang="ko-KR" altLang="en-US" sz="2400" b="0" i="0" u="none" strike="noStrike" kern="1200" cap="none" spc="0" normalizeH="0" baseline="0" dirty="0">
                <a:ln>
                  <a:noFill/>
                </a:ln>
                <a:solidFill>
                  <a:srgbClr val="66665B">
                    <a:lumMod val="50000"/>
                  </a:srgbClr>
                </a:solidFill>
                <a:effectLst/>
                <a:uLnTx/>
                <a:uFillTx/>
                <a:latin typeface="맑은 고딕" panose="020B0503020000020004" pitchFamily="50" charset="-127"/>
                <a:ea typeface="맑은 고딕" panose="020B0503020000020004" pitchFamily="50" charset="-127"/>
                <a:cs typeface="+mn-cs"/>
              </a:defRPr>
            </a:lvl1pPr>
          </a:lstStyle>
          <a:p>
            <a:pPr marL="0" marR="0" lvl="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20YY.MM.DD</a:t>
            </a:r>
            <a:endParaRPr lang="ko-KR" altLang="en-US" dirty="0"/>
          </a:p>
        </p:txBody>
      </p:sp>
      <p:sp>
        <p:nvSpPr>
          <p:cNvPr id="50" name="텍스트 개체 틀 49">
            <a:extLst>
              <a:ext uri="{FF2B5EF4-FFF2-40B4-BE49-F238E27FC236}">
                <a16:creationId xmlns:a16="http://schemas.microsoft.com/office/drawing/2014/main" id="{C520A31E-2762-4CAE-BFC5-71519B11E12E}"/>
              </a:ext>
            </a:extLst>
          </p:cNvPr>
          <p:cNvSpPr>
            <a:spLocks noGrp="1"/>
          </p:cNvSpPr>
          <p:nvPr>
            <p:ph type="body" sz="quarter" idx="13" hasCustomPrompt="1"/>
          </p:nvPr>
        </p:nvSpPr>
        <p:spPr>
          <a:xfrm>
            <a:off x="5194639" y="4291796"/>
            <a:ext cx="1800799" cy="333556"/>
          </a:xfrm>
        </p:spPr>
        <p:txBody>
          <a:bodyPr anchor="ctr"/>
          <a:lstStyle>
            <a:lvl1pPr marL="0" indent="0" algn="ctr">
              <a:buNone/>
              <a:defRPr sz="1800" b="1"/>
            </a:lvl1pPr>
          </a:lstStyle>
          <a:p>
            <a:pPr lvl="0"/>
            <a:r>
              <a:rPr lang="en-US" altLang="ko-KR" dirty="0"/>
              <a:t>Name</a:t>
            </a:r>
            <a:endParaRPr lang="ko-KR" altLang="en-US" dirty="0"/>
          </a:p>
        </p:txBody>
      </p:sp>
      <p:cxnSp>
        <p:nvCxnSpPr>
          <p:cNvPr id="8" name="직선 연결선 7"/>
          <p:cNvCxnSpPr/>
          <p:nvPr userDrawn="1"/>
        </p:nvCxnSpPr>
        <p:spPr>
          <a:xfrm>
            <a:off x="0" y="0"/>
            <a:ext cx="12192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 name="직선 연결선 8"/>
          <p:cNvCxnSpPr/>
          <p:nvPr userDrawn="1"/>
        </p:nvCxnSpPr>
        <p:spPr>
          <a:xfrm>
            <a:off x="0" y="6858000"/>
            <a:ext cx="12192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3797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6FC238A-7B54-4F26-9DC6-D53F5D1DE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B7FA814-5C19-4E13-A3A3-2403A9907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E790F8E-BD51-40BF-B747-4187EC13B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D88B5-4D8E-457D-B8FB-4D5BC63FECF5}" type="datetimeFigureOut">
              <a:rPr lang="ko-KR" altLang="en-US" smtClean="0"/>
              <a:t>2023-08-21</a:t>
            </a:fld>
            <a:endParaRPr lang="ko-KR" altLang="en-US"/>
          </a:p>
        </p:txBody>
      </p:sp>
      <p:sp>
        <p:nvSpPr>
          <p:cNvPr id="5" name="바닥글 개체 틀 4">
            <a:extLst>
              <a:ext uri="{FF2B5EF4-FFF2-40B4-BE49-F238E27FC236}">
                <a16:creationId xmlns:a16="http://schemas.microsoft.com/office/drawing/2014/main" id="{FC5CB274-D294-4B3A-8E1C-9154C41C3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5B4246A-FF5B-4C41-84CE-2D6E4E2F55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FBF3D-C3C1-4240-AC09-9694D11814BA}" type="slidenum">
              <a:rPr lang="ko-KR" altLang="en-US" smtClean="0"/>
              <a:t>‹#›</a:t>
            </a:fld>
            <a:endParaRPr lang="ko-KR" altLang="en-US"/>
          </a:p>
        </p:txBody>
      </p:sp>
    </p:spTree>
    <p:extLst>
      <p:ext uri="{BB962C8B-B14F-4D97-AF65-F5344CB8AC3E}">
        <p14:creationId xmlns:p14="http://schemas.microsoft.com/office/powerpoint/2010/main" val="338360540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 Id="rId9"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1879992A-B6D8-41F8-A605-F7B77A88B41F}"/>
              </a:ext>
            </a:extLst>
          </p:cNvPr>
          <p:cNvSpPr>
            <a:spLocks noGrp="1"/>
          </p:cNvSpPr>
          <p:nvPr>
            <p:ph type="body" sz="quarter" idx="11"/>
          </p:nvPr>
        </p:nvSpPr>
        <p:spPr>
          <a:xfrm>
            <a:off x="831111" y="2464570"/>
            <a:ext cx="10324618" cy="660504"/>
          </a:xfrm>
        </p:spPr>
        <p:txBody>
          <a:bodyPr/>
          <a:lstStyle/>
          <a:p>
            <a:r>
              <a:rPr lang="en-US" altLang="ko-KR" sz="2000" dirty="0"/>
              <a:t>BTC Price Prediction with LSTM using Feature Addition and Selection </a:t>
            </a:r>
          </a:p>
        </p:txBody>
      </p:sp>
      <p:sp>
        <p:nvSpPr>
          <p:cNvPr id="8" name="텍스트 개체 틀 4">
            <a:extLst>
              <a:ext uri="{FF2B5EF4-FFF2-40B4-BE49-F238E27FC236}">
                <a16:creationId xmlns:a16="http://schemas.microsoft.com/office/drawing/2014/main" id="{37F6F5D8-33CD-422F-A339-CEA3E86764FD}"/>
              </a:ext>
            </a:extLst>
          </p:cNvPr>
          <p:cNvSpPr txBox="1">
            <a:spLocks/>
          </p:cNvSpPr>
          <p:nvPr/>
        </p:nvSpPr>
        <p:spPr>
          <a:xfrm>
            <a:off x="4362451" y="4484144"/>
            <a:ext cx="3236338" cy="1174534"/>
          </a:xfrm>
          <a:prstGeom prst="rect">
            <a:avLst/>
          </a:prstGeom>
        </p:spPr>
        <p:txBody>
          <a:bodyPr vert="horz" lIns="91440" tIns="45720" rIns="91440" bIns="45720" rtlCol="0" anchor="ctr">
            <a:noAutofit/>
          </a:bodyPr>
          <a:lstStyle>
            <a:lvl1pPr marL="0" indent="0" algn="ctr" defTabSz="914400" rtl="0" eaLnBrk="1" latinLnBrk="1"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400" dirty="0"/>
              <a:t>2023.08.22(</a:t>
            </a:r>
            <a:r>
              <a:rPr lang="ko-KR" altLang="en-US" sz="1400" dirty="0"/>
              <a:t>화</a:t>
            </a:r>
            <a:r>
              <a:rPr lang="en-US" altLang="ko-KR" sz="1400" dirty="0"/>
              <a:t>)</a:t>
            </a:r>
          </a:p>
          <a:p>
            <a:r>
              <a:rPr lang="ko-KR" altLang="en-US" sz="1400" dirty="0"/>
              <a:t>수학과 </a:t>
            </a:r>
            <a:r>
              <a:rPr lang="en-US" altLang="ko-KR" sz="1400" dirty="0"/>
              <a:t>20200751 </a:t>
            </a:r>
            <a:r>
              <a:rPr lang="ko-KR" altLang="en-US" sz="1400" dirty="0"/>
              <a:t>최승우</a:t>
            </a:r>
            <a:endParaRPr lang="en-US" altLang="ko-KR" sz="1400" dirty="0"/>
          </a:p>
          <a:p>
            <a:r>
              <a:rPr lang="ko-KR" altLang="en-US" sz="1400" dirty="0"/>
              <a:t>수학과 </a:t>
            </a:r>
            <a:r>
              <a:rPr lang="en-US" altLang="ko-KR" sz="1400" dirty="0"/>
              <a:t>20210236 </a:t>
            </a:r>
            <a:r>
              <a:rPr lang="ko-KR" altLang="en-US" sz="1400" dirty="0"/>
              <a:t>최우혁</a:t>
            </a:r>
            <a:endParaRPr lang="en-US" altLang="ko-KR" sz="1400" dirty="0"/>
          </a:p>
        </p:txBody>
      </p:sp>
      <p:sp>
        <p:nvSpPr>
          <p:cNvPr id="4" name="텍스트 개체 틀 3">
            <a:extLst>
              <a:ext uri="{FF2B5EF4-FFF2-40B4-BE49-F238E27FC236}">
                <a16:creationId xmlns:a16="http://schemas.microsoft.com/office/drawing/2014/main" id="{B6D64375-0643-47AF-99F8-6D238C8CBDA2}"/>
              </a:ext>
            </a:extLst>
          </p:cNvPr>
          <p:cNvSpPr>
            <a:spLocks noGrp="1"/>
          </p:cNvSpPr>
          <p:nvPr>
            <p:ph type="body" sz="quarter" idx="10"/>
          </p:nvPr>
        </p:nvSpPr>
        <p:spPr/>
        <p:txBody>
          <a:bodyPr/>
          <a:lstStyle/>
          <a:p>
            <a:r>
              <a:rPr lang="en-US" altLang="ko-KR" dirty="0"/>
              <a:t>2023-</a:t>
            </a:r>
            <a:r>
              <a:rPr lang="ko-KR" altLang="en-US" dirty="0"/>
              <a:t>여름학기 학부생 연구참여</a:t>
            </a:r>
            <a:r>
              <a:rPr lang="en-US" altLang="ko-KR" dirty="0"/>
              <a:t> </a:t>
            </a:r>
            <a:r>
              <a:rPr lang="ko-KR" altLang="en-US" dirty="0"/>
              <a:t>최종발표</a:t>
            </a:r>
          </a:p>
        </p:txBody>
      </p:sp>
    </p:spTree>
    <p:extLst>
      <p:ext uri="{BB962C8B-B14F-4D97-AF65-F5344CB8AC3E}">
        <p14:creationId xmlns:p14="http://schemas.microsoft.com/office/powerpoint/2010/main" val="25968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Modeling</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2) Model</a:t>
            </a:r>
            <a:endParaRPr lang="ko-KR" altLang="en-US" sz="1800" b="1" dirty="0"/>
          </a:p>
        </p:txBody>
      </p:sp>
      <p:sp>
        <p:nvSpPr>
          <p:cNvPr id="3" name="TextBox 2">
            <a:extLst>
              <a:ext uri="{FF2B5EF4-FFF2-40B4-BE49-F238E27FC236}">
                <a16:creationId xmlns:a16="http://schemas.microsoft.com/office/drawing/2014/main" id="{C8E07F8A-11DD-4259-BEDC-71F68836568E}"/>
              </a:ext>
            </a:extLst>
          </p:cNvPr>
          <p:cNvSpPr txBox="1"/>
          <p:nvPr/>
        </p:nvSpPr>
        <p:spPr>
          <a:xfrm>
            <a:off x="282665" y="1513506"/>
            <a:ext cx="3585029" cy="369332"/>
          </a:xfrm>
          <a:prstGeom prst="rect">
            <a:avLst/>
          </a:prstGeom>
          <a:noFill/>
        </p:spPr>
        <p:txBody>
          <a:bodyPr wrap="square" rtlCol="0">
            <a:spAutoFit/>
          </a:bodyPr>
          <a:lstStyle/>
          <a:p>
            <a:r>
              <a:rPr lang="en-US" altLang="ko-KR" b="1" u="sng" dirty="0"/>
              <a:t>LSTM Model for Prediction</a:t>
            </a:r>
            <a:endParaRPr lang="ko-KR" altLang="en-US" b="1" u="sng" dirty="0"/>
          </a:p>
        </p:txBody>
      </p:sp>
      <p:sp>
        <p:nvSpPr>
          <p:cNvPr id="5" name="TextBox 4">
            <a:extLst>
              <a:ext uri="{FF2B5EF4-FFF2-40B4-BE49-F238E27FC236}">
                <a16:creationId xmlns:a16="http://schemas.microsoft.com/office/drawing/2014/main" id="{633C4BC3-391D-4904-A996-883288FAB4CB}"/>
              </a:ext>
            </a:extLst>
          </p:cNvPr>
          <p:cNvSpPr txBox="1"/>
          <p:nvPr/>
        </p:nvSpPr>
        <p:spPr>
          <a:xfrm>
            <a:off x="282665" y="2011927"/>
            <a:ext cx="8650514" cy="923330"/>
          </a:xfrm>
          <a:prstGeom prst="rect">
            <a:avLst/>
          </a:prstGeom>
          <a:noFill/>
        </p:spPr>
        <p:txBody>
          <a:bodyPr wrap="square" rtlCol="0">
            <a:spAutoFit/>
          </a:bodyPr>
          <a:lstStyle/>
          <a:p>
            <a:r>
              <a:rPr lang="en-US" altLang="ko-KR" b="1" dirty="0"/>
              <a:t>Optimizer </a:t>
            </a:r>
            <a:r>
              <a:rPr lang="en-US" altLang="ko-KR" dirty="0"/>
              <a:t>: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Adam optimizer with a learning rate of 0.00005</a:t>
            </a:r>
          </a:p>
        </p:txBody>
      </p:sp>
      <p:sp>
        <p:nvSpPr>
          <p:cNvPr id="7" name="TextBox 6">
            <a:extLst>
              <a:ext uri="{FF2B5EF4-FFF2-40B4-BE49-F238E27FC236}">
                <a16:creationId xmlns:a16="http://schemas.microsoft.com/office/drawing/2014/main" id="{DD57B6F0-1387-4819-8494-70D806D8A037}"/>
              </a:ext>
            </a:extLst>
          </p:cNvPr>
          <p:cNvSpPr txBox="1"/>
          <p:nvPr/>
        </p:nvSpPr>
        <p:spPr>
          <a:xfrm>
            <a:off x="282665" y="3105834"/>
            <a:ext cx="8650514" cy="646331"/>
          </a:xfrm>
          <a:prstGeom prst="rect">
            <a:avLst/>
          </a:prstGeom>
          <a:noFill/>
        </p:spPr>
        <p:txBody>
          <a:bodyPr wrap="square" rtlCol="0">
            <a:spAutoFit/>
          </a:bodyPr>
          <a:lstStyle/>
          <a:p>
            <a:r>
              <a:rPr lang="en-US" altLang="ko-KR" b="1" dirty="0"/>
              <a:t>Metrics </a:t>
            </a:r>
            <a:r>
              <a:rPr lang="en-US" altLang="ko-KR" dirty="0"/>
              <a:t>: </a:t>
            </a:r>
          </a:p>
          <a:p>
            <a:pPr marL="800100" lvl="1" indent="-342900">
              <a:buFont typeface="Arial" panose="020B0604020202020204" pitchFamily="34" charset="0"/>
              <a:buChar char="•"/>
            </a:pPr>
            <a:r>
              <a:rPr lang="en-US" altLang="ko-KR" dirty="0"/>
              <a:t>Mean Squared Error (MSE)</a:t>
            </a:r>
          </a:p>
        </p:txBody>
      </p:sp>
      <p:sp>
        <p:nvSpPr>
          <p:cNvPr id="2" name="TextBox 1">
            <a:extLst>
              <a:ext uri="{FF2B5EF4-FFF2-40B4-BE49-F238E27FC236}">
                <a16:creationId xmlns:a16="http://schemas.microsoft.com/office/drawing/2014/main" id="{00AB6895-5F89-4E87-9A6B-70B023191221}"/>
              </a:ext>
            </a:extLst>
          </p:cNvPr>
          <p:cNvSpPr txBox="1"/>
          <p:nvPr/>
        </p:nvSpPr>
        <p:spPr>
          <a:xfrm>
            <a:off x="282665" y="3986733"/>
            <a:ext cx="7924800" cy="369332"/>
          </a:xfrm>
          <a:prstGeom prst="rect">
            <a:avLst/>
          </a:prstGeom>
          <a:noFill/>
        </p:spPr>
        <p:txBody>
          <a:bodyPr wrap="square" rtlCol="0">
            <a:spAutoFit/>
          </a:bodyPr>
          <a:lstStyle/>
          <a:p>
            <a:r>
              <a:rPr lang="en-US" altLang="ko-KR" b="1" dirty="0"/>
              <a:t>How were parameters determined? : “Grid Search”!</a:t>
            </a:r>
            <a:endParaRPr lang="ko-KR" altLang="en-US" b="1" dirty="0"/>
          </a:p>
        </p:txBody>
      </p:sp>
      <p:pic>
        <p:nvPicPr>
          <p:cNvPr id="10" name="그림 9">
            <a:extLst>
              <a:ext uri="{FF2B5EF4-FFF2-40B4-BE49-F238E27FC236}">
                <a16:creationId xmlns:a16="http://schemas.microsoft.com/office/drawing/2014/main" id="{57B9A98E-263A-4D81-BCB6-FF78C0943085}"/>
              </a:ext>
            </a:extLst>
          </p:cNvPr>
          <p:cNvPicPr>
            <a:picLocks noChangeAspect="1"/>
          </p:cNvPicPr>
          <p:nvPr/>
        </p:nvPicPr>
        <p:blipFill>
          <a:blip r:embed="rId3"/>
          <a:stretch>
            <a:fillRect/>
          </a:stretch>
        </p:blipFill>
        <p:spPr>
          <a:xfrm>
            <a:off x="6147353" y="3181351"/>
            <a:ext cx="5758227" cy="3056837"/>
          </a:xfrm>
          <a:prstGeom prst="rect">
            <a:avLst/>
          </a:prstGeom>
        </p:spPr>
      </p:pic>
    </p:spTree>
    <p:extLst>
      <p:ext uri="{BB962C8B-B14F-4D97-AF65-F5344CB8AC3E}">
        <p14:creationId xmlns:p14="http://schemas.microsoft.com/office/powerpoint/2010/main" val="416671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Making </a:t>
            </a:r>
            <a:r>
              <a:rPr lang="en-US" altLang="ko-KR" sz="2800" b="1" dirty="0" err="1">
                <a:solidFill>
                  <a:srgbClr val="CA0364"/>
                </a:solidFill>
              </a:rPr>
              <a:t>Windowed_Dataset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2) Model</a:t>
            </a:r>
            <a:endParaRPr lang="ko-KR" altLang="en-US" sz="1800" b="1" dirty="0"/>
          </a:p>
        </p:txBody>
      </p:sp>
      <p:pic>
        <p:nvPicPr>
          <p:cNvPr id="6" name="그림 5">
            <a:extLst>
              <a:ext uri="{FF2B5EF4-FFF2-40B4-BE49-F238E27FC236}">
                <a16:creationId xmlns:a16="http://schemas.microsoft.com/office/drawing/2014/main" id="{80B3094E-07F6-4F67-952B-5FAFBC687480}"/>
              </a:ext>
            </a:extLst>
          </p:cNvPr>
          <p:cNvPicPr>
            <a:picLocks noChangeAspect="1"/>
          </p:cNvPicPr>
          <p:nvPr/>
        </p:nvPicPr>
        <p:blipFill>
          <a:blip r:embed="rId3"/>
          <a:stretch>
            <a:fillRect/>
          </a:stretch>
        </p:blipFill>
        <p:spPr>
          <a:xfrm>
            <a:off x="6094122" y="2910114"/>
            <a:ext cx="5762625" cy="1676400"/>
          </a:xfrm>
          <a:prstGeom prst="rect">
            <a:avLst/>
          </a:prstGeom>
        </p:spPr>
      </p:pic>
      <p:sp>
        <p:nvSpPr>
          <p:cNvPr id="9" name="TextBox 8">
            <a:extLst>
              <a:ext uri="{FF2B5EF4-FFF2-40B4-BE49-F238E27FC236}">
                <a16:creationId xmlns:a16="http://schemas.microsoft.com/office/drawing/2014/main" id="{0DE35AC2-748E-49D2-BFEE-07E0AAE102DD}"/>
              </a:ext>
            </a:extLst>
          </p:cNvPr>
          <p:cNvSpPr txBox="1"/>
          <p:nvPr/>
        </p:nvSpPr>
        <p:spPr>
          <a:xfrm>
            <a:off x="331498" y="1215541"/>
            <a:ext cx="5762624" cy="5078313"/>
          </a:xfrm>
          <a:prstGeom prst="rect">
            <a:avLst/>
          </a:prstGeom>
          <a:noFill/>
        </p:spPr>
        <p:txBody>
          <a:bodyPr wrap="square" rtlCol="0">
            <a:spAutoFit/>
          </a:bodyPr>
          <a:lstStyle/>
          <a:p>
            <a:pPr marL="342900" indent="-342900">
              <a:buFont typeface="Arial" panose="020B0604020202020204" pitchFamily="34" charset="0"/>
              <a:buChar char="•"/>
            </a:pPr>
            <a:r>
              <a:rPr lang="en-US" altLang="ko-KR" dirty="0"/>
              <a:t>Convert the input ‘x’ and ‘y’ data to TensorFlow’s ‘Dataset’.</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a:t>Use the ‘window’ function to partition the dataset ‘</a:t>
            </a:r>
            <a:r>
              <a:rPr lang="en-US" altLang="ko-KR" dirty="0" err="1"/>
              <a:t>ds_x</a:t>
            </a:r>
            <a:r>
              <a:rPr lang="en-US" altLang="ko-KR" dirty="0"/>
              <a:t>’ into windows. </a:t>
            </a:r>
          </a:p>
          <a:p>
            <a:pPr marL="342900"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a:t>
            </a:r>
            <a:r>
              <a:rPr lang="en-US" altLang="ko-KR" dirty="0" err="1"/>
              <a:t>window_size</a:t>
            </a:r>
            <a:r>
              <a:rPr lang="en-US" altLang="ko-KR" dirty="0"/>
              <a:t>’</a:t>
            </a:r>
            <a:r>
              <a:rPr lang="ko-KR" altLang="en-US" dirty="0"/>
              <a:t> </a:t>
            </a:r>
            <a:r>
              <a:rPr lang="en-US" altLang="ko-KR" dirty="0"/>
              <a:t>specifies the size of each window</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‘shift’ indicates how much to move the window</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‘stride’ determines the gap between data points within the window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a:t>
            </a:r>
            <a:r>
              <a:rPr lang="en-US" altLang="ko-KR" dirty="0" err="1"/>
              <a:t>drop_remainder</a:t>
            </a:r>
            <a:r>
              <a:rPr lang="en-US" altLang="ko-KR" dirty="0"/>
              <a:t>’ specifies whether to drop the last window if its size is smaller than ‘</a:t>
            </a:r>
            <a:r>
              <a:rPr lang="en-US" altLang="ko-KR" dirty="0" err="1"/>
              <a:t>window_size</a:t>
            </a:r>
            <a:r>
              <a:rPr lang="en-US" altLang="ko-KR" dirty="0"/>
              <a:t>’.</a:t>
            </a:r>
          </a:p>
        </p:txBody>
      </p:sp>
    </p:spTree>
    <p:extLst>
      <p:ext uri="{BB962C8B-B14F-4D97-AF65-F5344CB8AC3E}">
        <p14:creationId xmlns:p14="http://schemas.microsoft.com/office/powerpoint/2010/main" val="420074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Making </a:t>
            </a:r>
            <a:r>
              <a:rPr lang="en-US" altLang="ko-KR" sz="2800" b="1" dirty="0" err="1">
                <a:solidFill>
                  <a:srgbClr val="CA0364"/>
                </a:solidFill>
              </a:rPr>
              <a:t>Windowed_Dataset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2) Model</a:t>
            </a:r>
            <a:endParaRPr lang="ko-KR" altLang="en-US" sz="1800" b="1" dirty="0"/>
          </a:p>
        </p:txBody>
      </p:sp>
      <p:pic>
        <p:nvPicPr>
          <p:cNvPr id="6" name="그림 5">
            <a:extLst>
              <a:ext uri="{FF2B5EF4-FFF2-40B4-BE49-F238E27FC236}">
                <a16:creationId xmlns:a16="http://schemas.microsoft.com/office/drawing/2014/main" id="{80B3094E-07F6-4F67-952B-5FAFBC687480}"/>
              </a:ext>
            </a:extLst>
          </p:cNvPr>
          <p:cNvPicPr>
            <a:picLocks noChangeAspect="1"/>
          </p:cNvPicPr>
          <p:nvPr/>
        </p:nvPicPr>
        <p:blipFill>
          <a:blip r:embed="rId3"/>
          <a:stretch>
            <a:fillRect/>
          </a:stretch>
        </p:blipFill>
        <p:spPr>
          <a:xfrm>
            <a:off x="6094122" y="2910114"/>
            <a:ext cx="5762625" cy="1676400"/>
          </a:xfrm>
          <a:prstGeom prst="rect">
            <a:avLst/>
          </a:prstGeom>
        </p:spPr>
      </p:pic>
      <p:sp>
        <p:nvSpPr>
          <p:cNvPr id="9" name="TextBox 8">
            <a:extLst>
              <a:ext uri="{FF2B5EF4-FFF2-40B4-BE49-F238E27FC236}">
                <a16:creationId xmlns:a16="http://schemas.microsoft.com/office/drawing/2014/main" id="{0DE35AC2-748E-49D2-BFEE-07E0AAE102DD}"/>
              </a:ext>
            </a:extLst>
          </p:cNvPr>
          <p:cNvSpPr txBox="1"/>
          <p:nvPr/>
        </p:nvSpPr>
        <p:spPr>
          <a:xfrm>
            <a:off x="335253" y="1486156"/>
            <a:ext cx="5762624" cy="4524315"/>
          </a:xfrm>
          <a:prstGeom prst="rect">
            <a:avLst/>
          </a:prstGeom>
          <a:noFill/>
        </p:spPr>
        <p:txBody>
          <a:bodyPr wrap="square" rtlCol="0">
            <a:spAutoFit/>
          </a:bodyPr>
          <a:lstStyle/>
          <a:p>
            <a:pPr marL="342900" indent="-342900">
              <a:buFont typeface="Arial" panose="020B0604020202020204" pitchFamily="34" charset="0"/>
              <a:buChar char="•"/>
            </a:pPr>
            <a:r>
              <a:rPr lang="en-US" altLang="ko-KR" dirty="0"/>
              <a:t>Use the ‘</a:t>
            </a:r>
            <a:r>
              <a:rPr lang="en-US" altLang="ko-KR" dirty="0" err="1"/>
              <a:t>flat_map</a:t>
            </a:r>
            <a:r>
              <a:rPr lang="en-US" altLang="ko-KR" dirty="0"/>
              <a:t>’ function to flatten each window and group them into batches. </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a:t>As a result, ‘</a:t>
            </a:r>
            <a:r>
              <a:rPr lang="en-US" altLang="ko-KR" dirty="0" err="1"/>
              <a:t>ds_x</a:t>
            </a:r>
            <a:r>
              <a:rPr lang="en-US" altLang="ko-KR" dirty="0"/>
              <a:t>’ becomes a dataset of windowed data.</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a:t>Use the ‘zip’ function to pair ‘</a:t>
            </a:r>
            <a:r>
              <a:rPr lang="en-US" altLang="ko-KR" dirty="0" err="1"/>
              <a:t>ds_x</a:t>
            </a:r>
            <a:r>
              <a:rPr lang="en-US" altLang="ko-KR" dirty="0"/>
              <a:t>’ and ‘</a:t>
            </a:r>
            <a:r>
              <a:rPr lang="en-US" altLang="ko-KR" dirty="0" err="1"/>
              <a:t>ds_y</a:t>
            </a:r>
            <a:r>
              <a:rPr lang="en-US" altLang="ko-KR" dirty="0"/>
              <a:t>’ datasets together.</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a:t>If ‘shuffle’ is True, shuffle the dataset randomly. But we are in time-series, so going to set False.</a:t>
            </a:r>
          </a:p>
          <a:p>
            <a:pPr marL="342900" indent="-342900">
              <a:buFont typeface="Arial" panose="020B0604020202020204" pitchFamily="34" charset="0"/>
              <a:buChar char="•"/>
            </a:pPr>
            <a:endParaRPr lang="en-US" altLang="ko-KR" dirty="0"/>
          </a:p>
          <a:p>
            <a:pPr marL="342900" indent="-342900">
              <a:buFont typeface="Arial" panose="020B0604020202020204" pitchFamily="34" charset="0"/>
              <a:buChar char="•"/>
            </a:pPr>
            <a:r>
              <a:rPr lang="en-US" altLang="ko-KR" dirty="0"/>
              <a:t>Use the ‘batch’ function to divide the dataset into batches of the given ‘</a:t>
            </a:r>
            <a:r>
              <a:rPr lang="en-US" altLang="ko-KR" dirty="0" err="1"/>
              <a:t>batch_size</a:t>
            </a:r>
            <a:r>
              <a:rPr lang="en-US" altLang="ko-KR" dirty="0"/>
              <a:t>’. Here, utilized ‘prefetch’ to pre-load the next batch to speed up training.</a:t>
            </a:r>
          </a:p>
        </p:txBody>
      </p:sp>
    </p:spTree>
    <p:extLst>
      <p:ext uri="{BB962C8B-B14F-4D97-AF65-F5344CB8AC3E}">
        <p14:creationId xmlns:p14="http://schemas.microsoft.com/office/powerpoint/2010/main" val="132217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Training</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2) Model</a:t>
            </a:r>
            <a:endParaRPr lang="ko-KR" altLang="en-US" sz="1800" b="1" dirty="0"/>
          </a:p>
        </p:txBody>
      </p:sp>
      <p:sp>
        <p:nvSpPr>
          <p:cNvPr id="5" name="TextBox 4">
            <a:extLst>
              <a:ext uri="{FF2B5EF4-FFF2-40B4-BE49-F238E27FC236}">
                <a16:creationId xmlns:a16="http://schemas.microsoft.com/office/drawing/2014/main" id="{06B3AE82-7D17-4640-B705-CE0EA3B659F9}"/>
              </a:ext>
            </a:extLst>
          </p:cNvPr>
          <p:cNvSpPr txBox="1"/>
          <p:nvPr/>
        </p:nvSpPr>
        <p:spPr>
          <a:xfrm>
            <a:off x="282665" y="1364343"/>
            <a:ext cx="6698706"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err="1"/>
              <a:t>Splitted</a:t>
            </a:r>
            <a:r>
              <a:rPr lang="en-US" altLang="ko-KR" b="1" dirty="0"/>
              <a:t> data ; Train : Test = 9 : 1</a:t>
            </a:r>
            <a:endParaRPr lang="ko-KR" altLang="en-US" b="1" dirty="0"/>
          </a:p>
        </p:txBody>
      </p:sp>
      <p:sp>
        <p:nvSpPr>
          <p:cNvPr id="10" name="TextBox 9">
            <a:extLst>
              <a:ext uri="{FF2B5EF4-FFF2-40B4-BE49-F238E27FC236}">
                <a16:creationId xmlns:a16="http://schemas.microsoft.com/office/drawing/2014/main" id="{2A9ADB29-7146-40A8-A643-C14553E2F65E}"/>
              </a:ext>
            </a:extLst>
          </p:cNvPr>
          <p:cNvSpPr txBox="1"/>
          <p:nvPr/>
        </p:nvSpPr>
        <p:spPr>
          <a:xfrm>
            <a:off x="282665" y="1973274"/>
            <a:ext cx="5131164" cy="452431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Initialize an empty list ‘predicted’ to store predicted values.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To predict 10 timestep ahead, loop over the range 1~10.</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Created a windowed dataset of the training data by calling the ‘</a:t>
            </a:r>
            <a:r>
              <a:rPr lang="en-US" altLang="ko-KR" dirty="0" err="1"/>
              <a:t>windowed_dataset</a:t>
            </a:r>
            <a:r>
              <a:rPr lang="en-US" altLang="ko-KR" dirty="0"/>
              <a:t>’ function.</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Create a model using the ‘</a:t>
            </a:r>
            <a:r>
              <a:rPr lang="en-US" altLang="ko-KR" dirty="0" err="1"/>
              <a:t>create_model</a:t>
            </a:r>
            <a:r>
              <a:rPr lang="en-US" altLang="ko-KR" dirty="0"/>
              <a:t>’ function.</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Set up ‘</a:t>
            </a:r>
            <a:r>
              <a:rPr lang="en-US" altLang="ko-KR" dirty="0" err="1"/>
              <a:t>EarlyStopping</a:t>
            </a:r>
            <a:r>
              <a:rPr lang="en-US" altLang="ko-KR" dirty="0"/>
              <a:t>’ callback to monitor the ‘loss’ and stop training if the loss doesn’t improve for 35 epochs.</a:t>
            </a:r>
            <a:endParaRPr lang="ko-KR" altLang="en-US" dirty="0"/>
          </a:p>
        </p:txBody>
      </p:sp>
      <p:pic>
        <p:nvPicPr>
          <p:cNvPr id="11" name="그림 10">
            <a:extLst>
              <a:ext uri="{FF2B5EF4-FFF2-40B4-BE49-F238E27FC236}">
                <a16:creationId xmlns:a16="http://schemas.microsoft.com/office/drawing/2014/main" id="{E8FDBC7D-6826-4398-BB2C-636E712814FB}"/>
              </a:ext>
            </a:extLst>
          </p:cNvPr>
          <p:cNvPicPr>
            <a:picLocks noChangeAspect="1"/>
          </p:cNvPicPr>
          <p:nvPr/>
        </p:nvPicPr>
        <p:blipFill>
          <a:blip r:embed="rId3"/>
          <a:stretch>
            <a:fillRect/>
          </a:stretch>
        </p:blipFill>
        <p:spPr>
          <a:xfrm>
            <a:off x="5737009" y="1988314"/>
            <a:ext cx="6168571" cy="2881372"/>
          </a:xfrm>
          <a:prstGeom prst="rect">
            <a:avLst/>
          </a:prstGeom>
        </p:spPr>
      </p:pic>
    </p:spTree>
    <p:extLst>
      <p:ext uri="{BB962C8B-B14F-4D97-AF65-F5344CB8AC3E}">
        <p14:creationId xmlns:p14="http://schemas.microsoft.com/office/powerpoint/2010/main" val="29521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PCA(Principal Component Analysis)</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pic>
        <p:nvPicPr>
          <p:cNvPr id="10" name="그림 9">
            <a:extLst>
              <a:ext uri="{FF2B5EF4-FFF2-40B4-BE49-F238E27FC236}">
                <a16:creationId xmlns:a16="http://schemas.microsoft.com/office/drawing/2014/main" id="{E9E0D84F-B1E5-B4FB-411F-0E28D7D29CE2}"/>
              </a:ext>
            </a:extLst>
          </p:cNvPr>
          <p:cNvPicPr>
            <a:picLocks noChangeAspect="1"/>
          </p:cNvPicPr>
          <p:nvPr/>
        </p:nvPicPr>
        <p:blipFill rotWithShape="1">
          <a:blip r:embed="rId3">
            <a:extLst>
              <a:ext uri="{28A0092B-C50C-407E-A947-70E740481C1C}">
                <a14:useLocalDpi xmlns:a14="http://schemas.microsoft.com/office/drawing/2010/main" val="0"/>
              </a:ext>
            </a:extLst>
          </a:blip>
          <a:srcRect l="7087" t="16590" r="9674" b="33796"/>
          <a:stretch/>
        </p:blipFill>
        <p:spPr>
          <a:xfrm>
            <a:off x="2438405" y="1544675"/>
            <a:ext cx="7311434" cy="2582693"/>
          </a:xfrm>
          <a:prstGeom prst="rect">
            <a:avLst/>
          </a:prstGeom>
        </p:spPr>
      </p:pic>
      <p:sp>
        <p:nvSpPr>
          <p:cNvPr id="11" name="TextBox 10">
            <a:extLst>
              <a:ext uri="{FF2B5EF4-FFF2-40B4-BE49-F238E27FC236}">
                <a16:creationId xmlns:a16="http://schemas.microsoft.com/office/drawing/2014/main" id="{A0E94B19-1F91-2B0E-9317-F87D882076BF}"/>
              </a:ext>
            </a:extLst>
          </p:cNvPr>
          <p:cNvSpPr txBox="1"/>
          <p:nvPr/>
        </p:nvSpPr>
        <p:spPr>
          <a:xfrm>
            <a:off x="865504" y="4408697"/>
            <a:ext cx="1045723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Create new variables by utilizing the correlations between variables.</a:t>
            </a:r>
          </a:p>
        </p:txBody>
      </p:sp>
      <p:sp>
        <p:nvSpPr>
          <p:cNvPr id="13" name="TextBox 12">
            <a:extLst>
              <a:ext uri="{FF2B5EF4-FFF2-40B4-BE49-F238E27FC236}">
                <a16:creationId xmlns:a16="http://schemas.microsoft.com/office/drawing/2014/main" id="{9E177812-659E-ABC1-38CE-261C35AC2895}"/>
              </a:ext>
            </a:extLst>
          </p:cNvPr>
          <p:cNvSpPr txBox="1"/>
          <p:nvPr/>
        </p:nvSpPr>
        <p:spPr>
          <a:xfrm>
            <a:off x="865504" y="4943993"/>
            <a:ext cx="1045723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 variables point in directions that can effectively capture the significant variability of the original data.</a:t>
            </a:r>
          </a:p>
        </p:txBody>
      </p:sp>
      <p:sp>
        <p:nvSpPr>
          <p:cNvPr id="14" name="TextBox 13">
            <a:extLst>
              <a:ext uri="{FF2B5EF4-FFF2-40B4-BE49-F238E27FC236}">
                <a16:creationId xmlns:a16="http://schemas.microsoft.com/office/drawing/2014/main" id="{5E33DD19-5D01-2910-F87E-5DAC046AE318}"/>
              </a:ext>
            </a:extLst>
          </p:cNvPr>
          <p:cNvSpPr txBox="1"/>
          <p:nvPr/>
        </p:nvSpPr>
        <p:spPr>
          <a:xfrm>
            <a:off x="865504" y="5479289"/>
            <a:ext cx="10457236"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Identifying these principal components, it becomes possible to represent data using them, thereby reducing the dimensionality of the data.</a:t>
            </a:r>
          </a:p>
        </p:txBody>
      </p:sp>
    </p:spTree>
    <p:extLst>
      <p:ext uri="{BB962C8B-B14F-4D97-AF65-F5344CB8AC3E}">
        <p14:creationId xmlns:p14="http://schemas.microsoft.com/office/powerpoint/2010/main" val="423695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PCA(Principal Component Analysis)</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sp>
        <p:nvSpPr>
          <p:cNvPr id="5" name="TextBox 4">
            <a:extLst>
              <a:ext uri="{FF2B5EF4-FFF2-40B4-BE49-F238E27FC236}">
                <a16:creationId xmlns:a16="http://schemas.microsoft.com/office/drawing/2014/main" id="{38B737E8-2A85-A0F5-3C19-566828D9E4B5}"/>
              </a:ext>
            </a:extLst>
          </p:cNvPr>
          <p:cNvSpPr txBox="1"/>
          <p:nvPr/>
        </p:nvSpPr>
        <p:spPr>
          <a:xfrm>
            <a:off x="1740995" y="1772501"/>
            <a:ext cx="3356300" cy="424731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Principal Component 1:</a:t>
            </a:r>
          </a:p>
          <a:p>
            <a:r>
              <a:rPr lang="en-US" dirty="0">
                <a:latin typeface="Calibri" panose="020F0502020204030204" pitchFamily="34" charset="0"/>
                <a:cs typeface="Calibri" panose="020F0502020204030204" pitchFamily="34" charset="0"/>
              </a:rPr>
              <a:t>Open: 0.1701</a:t>
            </a:r>
          </a:p>
          <a:p>
            <a:r>
              <a:rPr lang="en-US" dirty="0">
                <a:latin typeface="Calibri" panose="020F0502020204030204" pitchFamily="34" charset="0"/>
                <a:cs typeface="Calibri" panose="020F0502020204030204" pitchFamily="34" charset="0"/>
              </a:rPr>
              <a:t>High: 0.1719</a:t>
            </a:r>
          </a:p>
          <a:p>
            <a:r>
              <a:rPr lang="en-US" dirty="0">
                <a:latin typeface="Calibri" panose="020F0502020204030204" pitchFamily="34" charset="0"/>
                <a:cs typeface="Calibri" panose="020F0502020204030204" pitchFamily="34" charset="0"/>
              </a:rPr>
              <a:t>Low: 0.1685</a:t>
            </a:r>
          </a:p>
          <a:p>
            <a:r>
              <a:rPr lang="en-US" dirty="0">
                <a:latin typeface="Calibri" panose="020F0502020204030204" pitchFamily="34" charset="0"/>
                <a:cs typeface="Calibri" panose="020F0502020204030204" pitchFamily="34" charset="0"/>
              </a:rPr>
              <a:t>Close: 0.1702</a:t>
            </a:r>
          </a:p>
          <a:p>
            <a:r>
              <a:rPr lang="en-US" dirty="0">
                <a:latin typeface="Calibri" panose="020F0502020204030204" pitchFamily="34" charset="0"/>
                <a:cs typeface="Calibri" panose="020F0502020204030204" pitchFamily="34" charset="0"/>
              </a:rPr>
              <a:t>Volume: 0.3461</a:t>
            </a:r>
          </a:p>
          <a:p>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Return Volatility: 0.2682</a:t>
            </a:r>
          </a:p>
          <a:p>
            <a:r>
              <a:rPr lang="en-US" dirty="0">
                <a:latin typeface="Calibri" panose="020F0502020204030204" pitchFamily="34" charset="0"/>
                <a:cs typeface="Calibri" panose="020F0502020204030204" pitchFamily="34" charset="0"/>
              </a:rPr>
              <a:t>Momentum 1H: -0.0336</a:t>
            </a:r>
          </a:p>
          <a:p>
            <a:r>
              <a:rPr lang="en-US" dirty="0">
                <a:latin typeface="Calibri" panose="020F0502020204030204" pitchFamily="34" charset="0"/>
                <a:cs typeface="Calibri" panose="020F0502020204030204" pitchFamily="34" charset="0"/>
              </a:rPr>
              <a:t>Momentum 3H: -0.0572</a:t>
            </a:r>
          </a:p>
          <a:p>
            <a:r>
              <a:rPr lang="en-US" dirty="0">
                <a:latin typeface="Calibri" panose="020F0502020204030204" pitchFamily="34" charset="0"/>
                <a:cs typeface="Calibri" panose="020F0502020204030204" pitchFamily="34" charset="0"/>
              </a:rPr>
              <a:t>Momentum 4H: -0.0589</a:t>
            </a:r>
          </a:p>
          <a:p>
            <a:r>
              <a:rPr lang="en-US" dirty="0">
                <a:latin typeface="Calibri" panose="020F0502020204030204" pitchFamily="34" charset="0"/>
                <a:cs typeface="Calibri" panose="020F0502020204030204" pitchFamily="34" charset="0"/>
              </a:rPr>
              <a:t>Momentum 12H: -0.0584</a:t>
            </a:r>
          </a:p>
          <a:p>
            <a:r>
              <a:rPr lang="en-US" dirty="0">
                <a:latin typeface="Calibri" panose="020F0502020204030204" pitchFamily="34" charset="0"/>
                <a:cs typeface="Calibri" panose="020F0502020204030204" pitchFamily="34" charset="0"/>
              </a:rPr>
              <a:t>Momentum 24H: -0.0899</a:t>
            </a:r>
          </a:p>
          <a:p>
            <a:r>
              <a:rPr lang="en-US" dirty="0">
                <a:latin typeface="Calibri" panose="020F0502020204030204" pitchFamily="34" charset="0"/>
                <a:cs typeface="Calibri" panose="020F0502020204030204" pitchFamily="34" charset="0"/>
              </a:rPr>
              <a:t>Maximum Daily Return: 0.1383</a:t>
            </a:r>
          </a:p>
          <a:p>
            <a:r>
              <a:rPr lang="en-US" dirty="0">
                <a:latin typeface="Calibri" panose="020F0502020204030204" pitchFamily="34" charset="0"/>
                <a:cs typeface="Calibri" panose="020F0502020204030204" pitchFamily="34" charset="0"/>
              </a:rPr>
              <a:t>Avg Price: 0.1712</a:t>
            </a:r>
          </a:p>
        </p:txBody>
      </p:sp>
      <p:sp>
        <p:nvSpPr>
          <p:cNvPr id="7" name="TextBox 6">
            <a:extLst>
              <a:ext uri="{FF2B5EF4-FFF2-40B4-BE49-F238E27FC236}">
                <a16:creationId xmlns:a16="http://schemas.microsoft.com/office/drawing/2014/main" id="{F36A18E9-443D-21C6-46A7-E568F3667EDF}"/>
              </a:ext>
            </a:extLst>
          </p:cNvPr>
          <p:cNvSpPr txBox="1"/>
          <p:nvPr/>
        </p:nvSpPr>
        <p:spPr>
          <a:xfrm>
            <a:off x="6429727" y="2745267"/>
            <a:ext cx="3356300"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Principal Component 1: 33.32%</a:t>
            </a:r>
          </a:p>
          <a:p>
            <a:r>
              <a:rPr lang="en-US" dirty="0">
                <a:latin typeface="Calibri" panose="020F0502020204030204" pitchFamily="34" charset="0"/>
                <a:cs typeface="Calibri" panose="020F0502020204030204" pitchFamily="34" charset="0"/>
              </a:rPr>
              <a:t>Principal Component 2: 24.99%</a:t>
            </a:r>
          </a:p>
          <a:p>
            <a:r>
              <a:rPr lang="en-US" dirty="0">
                <a:latin typeface="Calibri" panose="020F0502020204030204" pitchFamily="34" charset="0"/>
                <a:cs typeface="Calibri" panose="020F0502020204030204" pitchFamily="34" charset="0"/>
              </a:rPr>
              <a:t>Principal Component 3: 14.23%</a:t>
            </a:r>
          </a:p>
          <a:p>
            <a:r>
              <a:rPr lang="en-US" dirty="0">
                <a:latin typeface="Calibri" panose="020F0502020204030204" pitchFamily="34" charset="0"/>
                <a:cs typeface="Calibri" panose="020F0502020204030204" pitchFamily="34" charset="0"/>
              </a:rPr>
              <a:t>Principal Component 4: 8.49%</a:t>
            </a:r>
          </a:p>
          <a:p>
            <a:r>
              <a:rPr lang="en-US" dirty="0">
                <a:latin typeface="Calibri" panose="020F0502020204030204" pitchFamily="34" charset="0"/>
                <a:cs typeface="Calibri" panose="020F0502020204030204" pitchFamily="34" charset="0"/>
              </a:rPr>
              <a:t>Principal Component 5: 5.25%</a:t>
            </a:r>
          </a:p>
          <a:p>
            <a:r>
              <a:rPr lang="en-US" dirty="0">
                <a:latin typeface="Calibri" panose="020F0502020204030204" pitchFamily="34" charset="0"/>
                <a:cs typeface="Calibri" panose="020F0502020204030204" pitchFamily="34" charset="0"/>
              </a:rPr>
              <a:t>Principal Component 6: 4.54%</a:t>
            </a:r>
          </a:p>
        </p:txBody>
      </p:sp>
    </p:spTree>
    <p:extLst>
      <p:ext uri="{BB962C8B-B14F-4D97-AF65-F5344CB8AC3E}">
        <p14:creationId xmlns:p14="http://schemas.microsoft.com/office/powerpoint/2010/main" val="224014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pic>
        <p:nvPicPr>
          <p:cNvPr id="3" name="그림 2">
            <a:extLst>
              <a:ext uri="{FF2B5EF4-FFF2-40B4-BE49-F238E27FC236}">
                <a16:creationId xmlns:a16="http://schemas.microsoft.com/office/drawing/2014/main" id="{22501601-6248-55EC-3402-4EA8F610E4A4}"/>
              </a:ext>
            </a:extLst>
          </p:cNvPr>
          <p:cNvPicPr>
            <a:picLocks noChangeAspect="1"/>
          </p:cNvPicPr>
          <p:nvPr/>
        </p:nvPicPr>
        <p:blipFill>
          <a:blip r:embed="rId3"/>
          <a:stretch>
            <a:fillRect/>
          </a:stretch>
        </p:blipFill>
        <p:spPr>
          <a:xfrm>
            <a:off x="448599" y="1999781"/>
            <a:ext cx="5936159" cy="3502085"/>
          </a:xfrm>
          <a:prstGeom prst="rect">
            <a:avLst/>
          </a:prstGeom>
        </p:spPr>
      </p:pic>
      <p:sp>
        <p:nvSpPr>
          <p:cNvPr id="2" name="TextBox 1">
            <a:extLst>
              <a:ext uri="{FF2B5EF4-FFF2-40B4-BE49-F238E27FC236}">
                <a16:creationId xmlns:a16="http://schemas.microsoft.com/office/drawing/2014/main" id="{00B2B66B-608D-F9D9-DC73-C826EE22F174}"/>
              </a:ext>
            </a:extLst>
          </p:cNvPr>
          <p:cNvSpPr txBox="1"/>
          <p:nvPr/>
        </p:nvSpPr>
        <p:spPr>
          <a:xfrm>
            <a:off x="6784052" y="3030813"/>
            <a:ext cx="4959349"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SHAP is a technique that extends the utility based on the theory created by Lloyd Stowell Shapley, leveraging feature independence among variables to enable additive capabilities.</a:t>
            </a:r>
          </a:p>
        </p:txBody>
      </p:sp>
      <p:sp>
        <p:nvSpPr>
          <p:cNvPr id="5" name="TextBox 4">
            <a:extLst>
              <a:ext uri="{FF2B5EF4-FFF2-40B4-BE49-F238E27FC236}">
                <a16:creationId xmlns:a16="http://schemas.microsoft.com/office/drawing/2014/main" id="{ACF4E1BB-6FCB-F59E-5819-BD9617A56ACB}"/>
              </a:ext>
            </a:extLst>
          </p:cNvPr>
          <p:cNvSpPr txBox="1"/>
          <p:nvPr/>
        </p:nvSpPr>
        <p:spPr>
          <a:xfrm>
            <a:off x="6784053" y="2314583"/>
            <a:ext cx="4668252"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 game-theoretical approach for explaining the output of a machine learning model.</a:t>
            </a:r>
          </a:p>
        </p:txBody>
      </p:sp>
      <p:sp>
        <p:nvSpPr>
          <p:cNvPr id="7" name="TextBox 6">
            <a:extLst>
              <a:ext uri="{FF2B5EF4-FFF2-40B4-BE49-F238E27FC236}">
                <a16:creationId xmlns:a16="http://schemas.microsoft.com/office/drawing/2014/main" id="{87113704-E2C8-47D5-5AC1-BC0F229560B1}"/>
              </a:ext>
            </a:extLst>
          </p:cNvPr>
          <p:cNvSpPr txBox="1"/>
          <p:nvPr/>
        </p:nvSpPr>
        <p:spPr>
          <a:xfrm>
            <a:off x="6784052" y="4301041"/>
            <a:ext cx="4959349"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Shapley Value. One of the methods for distributing rewards in game theory.</a:t>
            </a:r>
          </a:p>
        </p:txBody>
      </p:sp>
    </p:spTree>
    <p:extLst>
      <p:ext uri="{BB962C8B-B14F-4D97-AF65-F5344CB8AC3E}">
        <p14:creationId xmlns:p14="http://schemas.microsoft.com/office/powerpoint/2010/main" val="17093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C7EB85-310E-2732-E23B-0F1C8AFFDE6E}"/>
                  </a:ext>
                </a:extLst>
              </p:cNvPr>
              <p:cNvSpPr txBox="1"/>
              <p:nvPr/>
            </p:nvSpPr>
            <p:spPr>
              <a:xfrm>
                <a:off x="2168380" y="2857327"/>
                <a:ext cx="22182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={1,2,…,</m:t>
                      </m:r>
                      <m:r>
                        <a:rPr lang="en-US" altLang="ko-KR" sz="2400" b="0" i="1" smtClean="0">
                          <a:latin typeface="Cambria Math" panose="02040503050406030204" pitchFamily="18" charset="0"/>
                        </a:rPr>
                        <m:t>𝑛</m:t>
                      </m:r>
                      <m:r>
                        <a:rPr lang="en-US" altLang="ko-KR" sz="2400" b="0" i="1" smtClean="0">
                          <a:latin typeface="Cambria Math" panose="02040503050406030204" pitchFamily="18" charset="0"/>
                        </a:rPr>
                        <m:t>}</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16C7EB85-310E-2732-E23B-0F1C8AFFDE6E}"/>
                  </a:ext>
                </a:extLst>
              </p:cNvPr>
              <p:cNvSpPr txBox="1">
                <a:spLocks noRot="1" noChangeAspect="1" noMove="1" noResize="1" noEditPoints="1" noAdjustHandles="1" noChangeArrowheads="1" noChangeShapeType="1" noTextEdit="1"/>
              </p:cNvSpPr>
              <p:nvPr/>
            </p:nvSpPr>
            <p:spPr>
              <a:xfrm>
                <a:off x="2168380" y="2857327"/>
                <a:ext cx="2218236" cy="461665"/>
              </a:xfrm>
              <a:prstGeom prst="rect">
                <a:avLst/>
              </a:prstGeom>
              <a:blipFill>
                <a:blip r:embed="rId3"/>
                <a:stretch>
                  <a:fillRect b="-18667"/>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A6672C0E-9591-9A32-D5DE-6ECD5D25DAD5}"/>
              </a:ext>
            </a:extLst>
          </p:cNvPr>
          <p:cNvSpPr txBox="1"/>
          <p:nvPr/>
        </p:nvSpPr>
        <p:spPr>
          <a:xfrm>
            <a:off x="1670653" y="1666623"/>
            <a:ext cx="2204578"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Shapley Value</a:t>
            </a:r>
            <a:endParaRPr lang="en-K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ABA8D51-5D75-503C-3AB1-3E7B3642738C}"/>
                  </a:ext>
                </a:extLst>
              </p:cNvPr>
              <p:cNvSpPr txBox="1"/>
              <p:nvPr/>
            </p:nvSpPr>
            <p:spPr>
              <a:xfrm>
                <a:off x="3050752" y="3495413"/>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𝑆</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9ABA8D51-5D75-503C-3AB1-3E7B3642738C}"/>
                  </a:ext>
                </a:extLst>
              </p:cNvPr>
              <p:cNvSpPr txBox="1">
                <a:spLocks noRot="1" noChangeAspect="1" noMove="1" noResize="1" noEditPoints="1" noAdjustHandles="1" noChangeArrowheads="1" noChangeShapeType="1" noTextEdit="1"/>
              </p:cNvSpPr>
              <p:nvPr/>
            </p:nvSpPr>
            <p:spPr>
              <a:xfrm>
                <a:off x="3050752" y="3495413"/>
                <a:ext cx="423129" cy="46166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8296E74-F3A1-46EA-3150-A90F30E32F9C}"/>
                  </a:ext>
                </a:extLst>
              </p:cNvPr>
              <p:cNvSpPr txBox="1"/>
              <p:nvPr/>
            </p:nvSpPr>
            <p:spPr>
              <a:xfrm>
                <a:off x="1307729" y="4132010"/>
                <a:ext cx="19438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𝑣</m:t>
                      </m:r>
                      <m:r>
                        <a:rPr lang="en-US" altLang="ko-KR" sz="2400" b="0" i="1" smtClean="0">
                          <a:latin typeface="Cambria Math" panose="02040503050406030204" pitchFamily="18" charset="0"/>
                        </a:rPr>
                        <m:t>:</m:t>
                      </m:r>
                      <m:r>
                        <a:rPr lang="ko-KR" altLang="en-US" sz="2400" b="0" i="1" smtClean="0">
                          <a:latin typeface="Cambria Math" panose="02040503050406030204" pitchFamily="18" charset="0"/>
                        </a:rPr>
                        <m:t>𝒫</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𝑁</m:t>
                          </m:r>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ℝ</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15" name="TextBox 14">
                <a:extLst>
                  <a:ext uri="{FF2B5EF4-FFF2-40B4-BE49-F238E27FC236}">
                    <a16:creationId xmlns:a16="http://schemas.microsoft.com/office/drawing/2014/main" id="{28296E74-F3A1-46EA-3150-A90F30E32F9C}"/>
                  </a:ext>
                </a:extLst>
              </p:cNvPr>
              <p:cNvSpPr txBox="1">
                <a:spLocks noRot="1" noChangeAspect="1" noMove="1" noResize="1" noEditPoints="1" noAdjustHandles="1" noChangeArrowheads="1" noChangeShapeType="1" noTextEdit="1"/>
              </p:cNvSpPr>
              <p:nvPr/>
            </p:nvSpPr>
            <p:spPr>
              <a:xfrm>
                <a:off x="1307729" y="4132010"/>
                <a:ext cx="1943801" cy="461665"/>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89C0F99-1528-F1E4-B0AD-940D1B6F1054}"/>
                  </a:ext>
                </a:extLst>
              </p:cNvPr>
              <p:cNvSpPr txBox="1"/>
              <p:nvPr/>
            </p:nvSpPr>
            <p:spPr>
              <a:xfrm>
                <a:off x="3514918" y="4132010"/>
                <a:ext cx="14488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𝑣</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ea typeface="Cambria Math" panose="02040503050406030204" pitchFamily="18" charset="0"/>
                            </a:rPr>
                            <m:t>∅</m:t>
                          </m:r>
                        </m:e>
                      </m:d>
                      <m:r>
                        <a:rPr lang="en-US" altLang="ko-KR" sz="2400" b="0" i="1" smtClean="0">
                          <a:latin typeface="Cambria Math" panose="02040503050406030204" pitchFamily="18" charset="0"/>
                        </a:rPr>
                        <m:t>=0</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16" name="TextBox 15">
                <a:extLst>
                  <a:ext uri="{FF2B5EF4-FFF2-40B4-BE49-F238E27FC236}">
                    <a16:creationId xmlns:a16="http://schemas.microsoft.com/office/drawing/2014/main" id="{D89C0F99-1528-F1E4-B0AD-940D1B6F1054}"/>
                  </a:ext>
                </a:extLst>
              </p:cNvPr>
              <p:cNvSpPr txBox="1">
                <a:spLocks noRot="1" noChangeAspect="1" noMove="1" noResize="1" noEditPoints="1" noAdjustHandles="1" noChangeArrowheads="1" noChangeShapeType="1" noTextEdit="1"/>
              </p:cNvSpPr>
              <p:nvPr/>
            </p:nvSpPr>
            <p:spPr>
              <a:xfrm>
                <a:off x="3514918" y="4132010"/>
                <a:ext cx="1448858" cy="461665"/>
              </a:xfrm>
              <a:prstGeom prst="rect">
                <a:avLst/>
              </a:prstGeom>
              <a:blipFill>
                <a:blip r:embed="rId6"/>
                <a:stretch>
                  <a:fillRect b="-39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7377044-D243-6FAB-7321-5453D4B77BE6}"/>
                  </a:ext>
                </a:extLst>
              </p:cNvPr>
              <p:cNvSpPr txBox="1"/>
              <p:nvPr/>
            </p:nvSpPr>
            <p:spPr>
              <a:xfrm>
                <a:off x="653606" y="4768607"/>
                <a:ext cx="50404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𝑤</m:t>
                      </m:r>
                      <m:r>
                        <a:rPr lang="en-US" altLang="ko-KR" sz="2400" b="0" i="1" smtClean="0">
                          <a:latin typeface="Cambria Math" panose="02040503050406030204" pitchFamily="18" charset="0"/>
                        </a:rPr>
                        <m:t>)</m:t>
                      </m:r>
                      <m:d>
                        <m:dPr>
                          <m:ctrlPr>
                            <a:rPr lang="en-US" altLang="ko-KR" sz="2400" b="0" i="1" smtClean="0">
                              <a:latin typeface="Cambria Math" panose="02040503050406030204" pitchFamily="18" charset="0"/>
                            </a:rPr>
                          </m:ctrlPr>
                        </m:dPr>
                        <m:e>
                          <m:r>
                            <a:rPr lang="en-US" altLang="ko-KR" sz="2400" i="1" smtClean="0">
                              <a:latin typeface="Cambria Math" panose="02040503050406030204" pitchFamily="18" charset="0"/>
                            </a:rPr>
                            <m:t>𝑆</m:t>
                          </m:r>
                        </m:e>
                      </m:d>
                      <m:r>
                        <a:rPr lang="en-US" altLang="ko-KR" sz="2400" b="0" i="1" smtClean="0">
                          <a:latin typeface="Cambria Math" panose="02040503050406030204" pitchFamily="18" charset="0"/>
                        </a:rPr>
                        <m:t>=</m:t>
                      </m:r>
                      <m:r>
                        <a:rPr lang="en-US" altLang="ko-KR" sz="2400" i="1">
                          <a:latin typeface="Cambria Math" panose="02040503050406030204" pitchFamily="18" charset="0"/>
                        </a:rPr>
                        <m:t>𝑣</m:t>
                      </m:r>
                      <m:d>
                        <m:dPr>
                          <m:ctrlPr>
                            <a:rPr lang="en-US" altLang="ko-KR" sz="2400" i="1">
                              <a:latin typeface="Cambria Math" panose="02040503050406030204" pitchFamily="18" charset="0"/>
                            </a:rPr>
                          </m:ctrlPr>
                        </m:dPr>
                        <m:e>
                          <m:r>
                            <a:rPr lang="en-US" altLang="ko-KR" sz="2400" b="0" i="1" smtClean="0">
                              <a:latin typeface="Cambria Math" panose="02040503050406030204" pitchFamily="18" charset="0"/>
                            </a:rPr>
                            <m:t>𝑆</m:t>
                          </m:r>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𝑤</m:t>
                      </m:r>
                      <m:d>
                        <m:dPr>
                          <m:ctrlPr>
                            <a:rPr lang="en-US" altLang="ko-KR" sz="2400" i="1">
                              <a:latin typeface="Cambria Math" panose="02040503050406030204" pitchFamily="18" charset="0"/>
                            </a:rPr>
                          </m:ctrlPr>
                        </m:dPr>
                        <m:e>
                          <m:r>
                            <a:rPr lang="en-US" altLang="ko-KR" sz="2400" i="1" smtClean="0">
                              <a:latin typeface="Cambria Math" panose="02040503050406030204" pitchFamily="18" charset="0"/>
                            </a:rPr>
                            <m:t>𝑆</m:t>
                          </m:r>
                        </m:e>
                      </m:d>
                      <m:r>
                        <a:rPr lang="en-US" altLang="ko-KR" sz="2400" b="0" i="1" smtClean="0">
                          <a:latin typeface="Cambria Math" panose="02040503050406030204" pitchFamily="18" charset="0"/>
                        </a:rPr>
                        <m:t>  </m:t>
                      </m:r>
                      <m:r>
                        <a:rPr lang="en-US" altLang="ko-KR" sz="240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rPr>
                        <m:t>𝑆</m:t>
                      </m:r>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𝑁</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D7377044-D243-6FAB-7321-5453D4B77BE6}"/>
                  </a:ext>
                </a:extLst>
              </p:cNvPr>
              <p:cNvSpPr txBox="1">
                <a:spLocks noRot="1" noChangeAspect="1" noMove="1" noResize="1" noEditPoints="1" noAdjustHandles="1" noChangeArrowheads="1" noChangeShapeType="1" noTextEdit="1"/>
              </p:cNvSpPr>
              <p:nvPr/>
            </p:nvSpPr>
            <p:spPr>
              <a:xfrm>
                <a:off x="653606" y="4768607"/>
                <a:ext cx="5040482" cy="461665"/>
              </a:xfrm>
              <a:prstGeom prst="rect">
                <a:avLst/>
              </a:prstGeom>
              <a:blipFill>
                <a:blip r:embed="rId7"/>
                <a:stretch>
                  <a:fillRect b="-1710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1815F0-6E61-53B7-D5A4-EE3C73C8F6C9}"/>
                  </a:ext>
                </a:extLst>
              </p:cNvPr>
              <p:cNvSpPr txBox="1"/>
              <p:nvPr/>
            </p:nvSpPr>
            <p:spPr>
              <a:xfrm>
                <a:off x="8039409" y="3003996"/>
                <a:ext cx="1357423"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ko-KR" altLang="en-US" sz="2400" b="0" i="1" smtClean="0">
                              <a:latin typeface="Cambria Math" panose="02040503050406030204" pitchFamily="18" charset="0"/>
                            </a:rPr>
                            <m:t>𝜙</m:t>
                          </m:r>
                        </m:e>
                        <m:sub>
                          <m:r>
                            <a:rPr lang="en-US" altLang="ko-KR" sz="2400" b="0" i="1" smtClean="0">
                              <a:latin typeface="Cambria Math" panose="02040503050406030204" pitchFamily="18" charset="0"/>
                            </a:rPr>
                            <m:t>𝑗</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D31815F0-6E61-53B7-D5A4-EE3C73C8F6C9}"/>
                  </a:ext>
                </a:extLst>
              </p:cNvPr>
              <p:cNvSpPr txBox="1">
                <a:spLocks noRot="1" noChangeAspect="1" noMove="1" noResize="1" noEditPoints="1" noAdjustHandles="1" noChangeArrowheads="1" noChangeShapeType="1" noTextEdit="1"/>
              </p:cNvSpPr>
              <p:nvPr/>
            </p:nvSpPr>
            <p:spPr>
              <a:xfrm>
                <a:off x="8039409" y="3003996"/>
                <a:ext cx="1357423" cy="491417"/>
              </a:xfrm>
              <a:prstGeom prst="rect">
                <a:avLst/>
              </a:prstGeom>
              <a:blipFill>
                <a:blip r:embed="rId8"/>
                <a:stretch>
                  <a:fillRect l="-450" r="-901" b="-1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A59FC0-1742-74D9-28AA-636655391156}"/>
                  </a:ext>
                </a:extLst>
              </p:cNvPr>
              <p:cNvSpPr txBox="1"/>
              <p:nvPr/>
            </p:nvSpPr>
            <p:spPr>
              <a:xfrm>
                <a:off x="6274548" y="4593675"/>
                <a:ext cx="4784323" cy="986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ko-KR" altLang="en-US" sz="2400" b="0" i="1" smtClean="0">
                              <a:latin typeface="Cambria Math" panose="02040503050406030204" pitchFamily="18" charset="0"/>
                            </a:rPr>
                            <m:t>𝜙</m:t>
                          </m:r>
                        </m:e>
                        <m:sub>
                          <m:r>
                            <a:rPr lang="en-US" altLang="ko-KR" sz="2400" b="0" i="1" smtClean="0">
                              <a:latin typeface="Cambria Math" panose="02040503050406030204" pitchFamily="18" charset="0"/>
                            </a:rPr>
                            <m:t>𝑗</m:t>
                          </m:r>
                        </m:sub>
                      </m:sSub>
                      <m:r>
                        <a:rPr lang="en-US" altLang="ko-KR" sz="2400" b="0" i="1" smtClean="0">
                          <a:latin typeface="Cambria Math" panose="02040503050406030204" pitchFamily="18" charset="0"/>
                        </a:rPr>
                        <m:t>=</m:t>
                      </m:r>
                      <m:f>
                        <m:fPr>
                          <m:ctrlPr>
                            <a:rPr lang="en-US" altLang="ko-KR" sz="2400" b="0" i="1" smtClean="0">
                              <a:latin typeface="Cambria Math" panose="02040503050406030204" pitchFamily="18" charset="0"/>
                            </a:rPr>
                          </m:ctrlPr>
                        </m:fPr>
                        <m:num>
                          <m:r>
                            <a:rPr lang="en-US" altLang="ko-KR" sz="2400" b="0" i="1" smtClean="0">
                              <a:latin typeface="Cambria Math" panose="02040503050406030204" pitchFamily="18" charset="0"/>
                            </a:rPr>
                            <m:t>1</m:t>
                          </m:r>
                        </m:num>
                        <m:den>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m:t>
                          </m:r>
                        </m:den>
                      </m:f>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𝑅</m:t>
                          </m:r>
                        </m:sub>
                        <m:sup/>
                        <m:e>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𝑆</m:t>
                                  </m:r>
                                </m:e>
                                <m:sub>
                                  <m:r>
                                    <a:rPr lang="en-US" altLang="ko-KR" sz="2400" b="0" i="1" smtClean="0">
                                      <a:latin typeface="Cambria Math" panose="02040503050406030204" pitchFamily="18" charset="0"/>
                                    </a:rPr>
                                    <m:t>𝑗</m:t>
                                  </m:r>
                                </m:sub>
                                <m:sup>
                                  <m:r>
                                    <a:rPr lang="en-US" altLang="ko-KR" sz="2400" b="0" i="1" smtClean="0">
                                      <a:latin typeface="Cambria Math" panose="02040503050406030204" pitchFamily="18" charset="0"/>
                                    </a:rPr>
                                    <m:t>𝑅</m:t>
                                  </m:r>
                                </m:sup>
                              </m:sSubSup>
                              <m:r>
                                <a:rPr lang="en-US" altLang="ko-KR" sz="2400" b="0" i="1" smtClean="0">
                                  <a:latin typeface="Cambria Math" panose="02040503050406030204" pitchFamily="18" charset="0"/>
                                  <a:ea typeface="Cambria Math" panose="02040503050406030204" pitchFamily="18" charset="0"/>
                                </a:rPr>
                                <m:t>∪</m:t>
                              </m:r>
                              <m:d>
                                <m:dPr>
                                  <m:begChr m:val="{"/>
                                  <m:endChr m:val="}"/>
                                  <m:ctrlPr>
                                    <a:rPr lang="en-US" altLang="ko-KR" sz="2400" b="0" i="1" smtClean="0">
                                      <a:latin typeface="Cambria Math" panose="02040503050406030204" pitchFamily="18" charset="0"/>
                                      <a:ea typeface="Cambria Math" panose="02040503050406030204" pitchFamily="18" charset="0"/>
                                    </a:rPr>
                                  </m:ctrlPr>
                                </m:dPr>
                                <m:e>
                                  <m:r>
                                    <a:rPr lang="en-US" altLang="ko-KR" sz="2400" b="0" i="1" smtClean="0">
                                      <a:latin typeface="Cambria Math" panose="02040503050406030204" pitchFamily="18" charset="0"/>
                                      <a:ea typeface="Cambria Math" panose="02040503050406030204" pitchFamily="18" charset="0"/>
                                    </a:rPr>
                                    <m:t>𝑗</m:t>
                                  </m:r>
                                </m:e>
                              </m:d>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r>
                            <a:rPr lang="en-US" altLang="ko-KR" sz="2400" b="0" i="1" smtClean="0">
                              <a:latin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𝑆</m:t>
                              </m:r>
                            </m:e>
                            <m:sub>
                              <m:r>
                                <a:rPr lang="en-US" altLang="ko-KR" sz="2400" b="0" i="1" smtClean="0">
                                  <a:latin typeface="Cambria Math" panose="02040503050406030204" pitchFamily="18" charset="0"/>
                                </a:rPr>
                                <m:t>𝑗</m:t>
                              </m:r>
                            </m:sub>
                            <m:sup>
                              <m:r>
                                <a:rPr lang="en-US" altLang="ko-KR" sz="2400" i="1">
                                  <a:latin typeface="Cambria Math" panose="02040503050406030204" pitchFamily="18" charset="0"/>
                                </a:rPr>
                                <m:t>𝑅</m:t>
                              </m:r>
                            </m:sup>
                          </m:sSubSup>
                          <m:r>
                            <a:rPr lang="en-US" altLang="ko-KR" sz="2400" b="0" i="1" smtClean="0">
                              <a:latin typeface="Cambria Math" panose="02040503050406030204" pitchFamily="18" charset="0"/>
                            </a:rPr>
                            <m:t>)]</m:t>
                          </m:r>
                        </m:e>
                      </m:nary>
                    </m:oMath>
                  </m:oMathPara>
                </a14:m>
                <a:endParaRPr lang="en-KR" sz="2400" dirty="0">
                  <a:latin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0BA59FC0-1742-74D9-28AA-636655391156}"/>
                  </a:ext>
                </a:extLst>
              </p:cNvPr>
              <p:cNvSpPr txBox="1">
                <a:spLocks noRot="1" noChangeAspect="1" noMove="1" noResize="1" noEditPoints="1" noAdjustHandles="1" noChangeArrowheads="1" noChangeShapeType="1" noTextEdit="1"/>
              </p:cNvSpPr>
              <p:nvPr/>
            </p:nvSpPr>
            <p:spPr>
              <a:xfrm>
                <a:off x="6274548" y="4593675"/>
                <a:ext cx="4784323" cy="986552"/>
              </a:xfrm>
              <a:prstGeom prst="rect">
                <a:avLst/>
              </a:prstGeom>
              <a:blipFill>
                <a:blip r:embed="rId9"/>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2219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sp>
        <p:nvSpPr>
          <p:cNvPr id="11" name="TextBox 10">
            <a:extLst>
              <a:ext uri="{FF2B5EF4-FFF2-40B4-BE49-F238E27FC236}">
                <a16:creationId xmlns:a16="http://schemas.microsoft.com/office/drawing/2014/main" id="{A6672C0E-9591-9A32-D5DE-6ECD5D25DAD5}"/>
              </a:ext>
            </a:extLst>
          </p:cNvPr>
          <p:cNvSpPr txBox="1"/>
          <p:nvPr/>
        </p:nvSpPr>
        <p:spPr>
          <a:xfrm>
            <a:off x="1019908" y="1415537"/>
            <a:ext cx="148803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Shapley Value</a:t>
            </a:r>
            <a:endParaRPr lang="en-KR"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C870F23-FFD2-AA38-C11E-D7A802B955EC}"/>
              </a:ext>
            </a:extLst>
          </p:cNvPr>
          <p:cNvSpPr txBox="1"/>
          <p:nvPr/>
        </p:nvSpPr>
        <p:spPr>
          <a:xfrm>
            <a:off x="1019908" y="2067880"/>
            <a:ext cx="148803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(1) Efficiency</a:t>
            </a:r>
            <a:endParaRPr lang="en-K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4678AC-E49B-4F3A-1D9F-E6AB42DBC836}"/>
                  </a:ext>
                </a:extLst>
              </p:cNvPr>
              <p:cNvSpPr txBox="1"/>
              <p:nvPr/>
            </p:nvSpPr>
            <p:spPr>
              <a:xfrm>
                <a:off x="4651743" y="2067880"/>
                <a:ext cx="2882649" cy="1172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ko-KR" sz="2400" b="0" i="1" smtClean="0">
                              <a:latin typeface="Cambria Math" panose="02040503050406030204" pitchFamily="18" charset="0"/>
                            </a:rPr>
                          </m:ctrlPr>
                        </m:naryPr>
                        <m:sub>
                          <m:r>
                            <m:rPr>
                              <m:brk m:alnAt="23"/>
                            </m:rPr>
                            <a:rPr lang="en-US" altLang="ko-KR" sz="2400" b="0" i="1" smtClean="0">
                              <a:latin typeface="Cambria Math" panose="02040503050406030204" pitchFamily="18" charset="0"/>
                            </a:rPr>
                            <m:t>𝑗</m:t>
                          </m:r>
                          <m:r>
                            <a:rPr lang="en-US" altLang="ko-KR" sz="2400" b="0" i="1" smtClean="0">
                              <a:latin typeface="Cambria Math" panose="02040503050406030204" pitchFamily="18" charset="0"/>
                            </a:rPr>
                            <m:t>=1</m:t>
                          </m:r>
                        </m:sub>
                        <m:sup>
                          <m:r>
                            <a:rPr lang="en-US" altLang="ko-KR" sz="2400" b="0" i="1" smtClean="0">
                              <a:latin typeface="Cambria Math" panose="02040503050406030204" pitchFamily="18" charset="0"/>
                            </a:rPr>
                            <m:t>𝑁</m:t>
                          </m:r>
                        </m:sup>
                        <m:e>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𝜙</m:t>
                              </m:r>
                            </m:e>
                            <m:sub>
                              <m:r>
                                <a:rPr lang="en-US" altLang="ko-KR" sz="2400" i="1">
                                  <a:latin typeface="Cambria Math" panose="02040503050406030204" pitchFamily="18" charset="0"/>
                                </a:rPr>
                                <m:t>𝑗</m:t>
                              </m:r>
                            </m:sub>
                          </m:sSub>
                          <m:r>
                            <a:rPr lang="en-US" altLang="ko-KR" sz="2400" i="1">
                              <a:latin typeface="Cambria Math" panose="02040503050406030204" pitchFamily="18" charset="0"/>
                            </a:rPr>
                            <m:t>(</m:t>
                          </m:r>
                          <m:r>
                            <a:rPr lang="en-US" altLang="ko-KR" sz="2400" i="1">
                              <a:latin typeface="Cambria Math" panose="02040503050406030204" pitchFamily="18" charset="0"/>
                            </a:rPr>
                            <m:t>𝑣</m:t>
                          </m:r>
                          <m:r>
                            <a:rPr lang="en-US" altLang="ko-KR" sz="2400" i="1">
                              <a:latin typeface="Cambria Math" panose="02040503050406030204" pitchFamily="18" charset="0"/>
                            </a:rPr>
                            <m:t>,</m:t>
                          </m:r>
                          <m:r>
                            <a:rPr lang="en-US" altLang="ko-KR" sz="2400" i="1">
                              <a:latin typeface="Cambria Math" panose="02040503050406030204" pitchFamily="18" charset="0"/>
                            </a:rPr>
                            <m:t>𝑁</m:t>
                          </m:r>
                          <m:r>
                            <a:rPr lang="en-US" altLang="ko-KR" sz="2400" i="1">
                              <a:latin typeface="Cambria Math" panose="02040503050406030204" pitchFamily="18" charset="0"/>
                            </a:rPr>
                            <m:t>)</m:t>
                          </m:r>
                        </m:e>
                      </m:nary>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10" name="TextBox 9">
                <a:extLst>
                  <a:ext uri="{FF2B5EF4-FFF2-40B4-BE49-F238E27FC236}">
                    <a16:creationId xmlns:a16="http://schemas.microsoft.com/office/drawing/2014/main" id="{BC4678AC-E49B-4F3A-1D9F-E6AB42DBC836}"/>
                  </a:ext>
                </a:extLst>
              </p:cNvPr>
              <p:cNvSpPr txBox="1">
                <a:spLocks noRot="1" noChangeAspect="1" noMove="1" noResize="1" noEditPoints="1" noAdjustHandles="1" noChangeArrowheads="1" noChangeShapeType="1" noTextEdit="1"/>
              </p:cNvSpPr>
              <p:nvPr/>
            </p:nvSpPr>
            <p:spPr>
              <a:xfrm>
                <a:off x="4651743" y="2067880"/>
                <a:ext cx="2882649" cy="1172629"/>
              </a:xfrm>
              <a:prstGeom prst="rect">
                <a:avLst/>
              </a:prstGeom>
              <a:blipFill>
                <a:blip r:embed="rId3"/>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B0B730DB-3779-BAFA-02E7-DECACD1B4563}"/>
              </a:ext>
            </a:extLst>
          </p:cNvPr>
          <p:cNvSpPr txBox="1"/>
          <p:nvPr/>
        </p:nvSpPr>
        <p:spPr>
          <a:xfrm>
            <a:off x="1019907" y="3517950"/>
            <a:ext cx="189913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(2) Dummy Player</a:t>
            </a:r>
            <a:endParaRPr lang="en-K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A01020D-66DB-98DF-4F3D-573E780F816E}"/>
                  </a:ext>
                </a:extLst>
              </p:cNvPr>
              <p:cNvSpPr txBox="1"/>
              <p:nvPr/>
            </p:nvSpPr>
            <p:spPr>
              <a:xfrm>
                <a:off x="2334858" y="3867803"/>
                <a:ext cx="7516417" cy="4735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𝑣</m:t>
                          </m:r>
                        </m:e>
                        <m:sup>
                          <m:r>
                            <a:rPr lang="en-US" altLang="ko-KR" sz="2400" b="0" i="1" smtClean="0">
                              <a:latin typeface="Cambria Math" panose="02040503050406030204" pitchFamily="18" charset="0"/>
                            </a:rPr>
                            <m:t>𝑖</m:t>
                          </m:r>
                        </m:sup>
                      </m:sSup>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𝑆</m:t>
                          </m:r>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𝑆</m:t>
                          </m:r>
                          <m:r>
                            <a:rPr lang="en-US" altLang="ko-KR" sz="2400" b="0" i="1" smtClean="0">
                              <a:latin typeface="Cambria Math" panose="02040503050406030204" pitchFamily="18" charset="0"/>
                              <a:ea typeface="Cambria Math" panose="02040503050406030204" pitchFamily="18" charset="0"/>
                            </a:rPr>
                            <m:t>∪</m:t>
                          </m:r>
                          <m:d>
                            <m:dPr>
                              <m:begChr m:val="{"/>
                              <m:endChr m:val="}"/>
                              <m:ctrlPr>
                                <a:rPr lang="en-US" altLang="ko-KR" sz="2400" b="0" i="1" smtClean="0">
                                  <a:latin typeface="Cambria Math" panose="02040503050406030204" pitchFamily="18" charset="0"/>
                                  <a:ea typeface="Cambria Math" panose="02040503050406030204" pitchFamily="18" charset="0"/>
                                </a:rPr>
                              </m:ctrlPr>
                            </m:dPr>
                            <m:e>
                              <m:r>
                                <a:rPr lang="en-US" altLang="ko-KR" sz="2400" b="0" i="1" smtClean="0">
                                  <a:latin typeface="Cambria Math" panose="02040503050406030204" pitchFamily="18" charset="0"/>
                                  <a:ea typeface="Cambria Math" panose="02040503050406030204" pitchFamily="18" charset="0"/>
                                </a:rPr>
                                <m:t>𝑖</m:t>
                              </m:r>
                            </m:e>
                          </m:d>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𝑆</m:t>
                          </m:r>
                        </m:e>
                      </m:d>
                      <m:r>
                        <a:rPr lang="en-US" altLang="ko-KR" sz="2400" b="0" i="1" smtClean="0">
                          <a:latin typeface="Cambria Math" panose="02040503050406030204" pitchFamily="18" charset="0"/>
                        </a:rPr>
                        <m:t>=0   </m:t>
                      </m:r>
                      <m:r>
                        <a:rPr lang="en-US" altLang="ko-KR" sz="2400" i="1">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𝑆</m:t>
                      </m:r>
                      <m:r>
                        <a:rPr lang="en-US" altLang="ko-KR" sz="2400" i="1" smtClean="0">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𝑁</m:t>
                      </m:r>
                      <m:r>
                        <a:rPr lang="en-US" altLang="ko-KR" sz="2400" b="0" i="1" smtClean="0">
                          <a:latin typeface="Cambria Math" panose="02040503050406030204" pitchFamily="18" charset="0"/>
                        </a:rPr>
                        <m:t>−</m:t>
                      </m:r>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𝑖</m:t>
                          </m:r>
                        </m:e>
                      </m:d>
                      <m:r>
                        <a:rPr lang="en-US" altLang="ko-KR" sz="2400" b="0" i="1" smtClean="0">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𝜙</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=0</m:t>
                      </m:r>
                    </m:oMath>
                  </m:oMathPara>
                </a14:m>
                <a:endParaRPr lang="en-KR" sz="2400" dirty="0">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AA01020D-66DB-98DF-4F3D-573E780F816E}"/>
                  </a:ext>
                </a:extLst>
              </p:cNvPr>
              <p:cNvSpPr txBox="1">
                <a:spLocks noRot="1" noChangeAspect="1" noMove="1" noResize="1" noEditPoints="1" noAdjustHandles="1" noChangeArrowheads="1" noChangeShapeType="1" noTextEdit="1"/>
              </p:cNvSpPr>
              <p:nvPr/>
            </p:nvSpPr>
            <p:spPr>
              <a:xfrm>
                <a:off x="2334858" y="3867803"/>
                <a:ext cx="7516417" cy="473591"/>
              </a:xfrm>
              <a:prstGeom prst="rect">
                <a:avLst/>
              </a:prstGeom>
              <a:blipFill>
                <a:blip r:embed="rId4"/>
                <a:stretch>
                  <a:fillRect b="-16667"/>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73B577D2-904F-8F26-E21B-4E0A06EA6EEE}"/>
              </a:ext>
            </a:extLst>
          </p:cNvPr>
          <p:cNvSpPr txBox="1"/>
          <p:nvPr/>
        </p:nvSpPr>
        <p:spPr>
          <a:xfrm>
            <a:off x="1019907" y="4968533"/>
            <a:ext cx="253218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(3) Symmetry</a:t>
            </a:r>
            <a:endParaRPr lang="en-K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8D03E83-3FEB-9638-454D-062C6EF3E6A4}"/>
                  </a:ext>
                </a:extLst>
              </p:cNvPr>
              <p:cNvSpPr txBox="1"/>
              <p:nvPr/>
            </p:nvSpPr>
            <p:spPr>
              <a:xfrm>
                <a:off x="3226897" y="5337865"/>
                <a:ext cx="5732338" cy="5118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𝑣</m:t>
                          </m:r>
                        </m:e>
                        <m:sup>
                          <m:r>
                            <a:rPr lang="en-US" altLang="ko-KR" sz="2400" b="0" i="1" smtClean="0">
                              <a:latin typeface="Cambria Math" panose="02040503050406030204" pitchFamily="18" charset="0"/>
                            </a:rPr>
                            <m:t>𝑖</m:t>
                          </m:r>
                        </m:sup>
                      </m:sSup>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𝑆</m:t>
                          </m:r>
                        </m:e>
                      </m:d>
                      <m:r>
                        <a:rPr lang="en-US" altLang="ko-KR" sz="2400" b="0" i="1" smtClean="0">
                          <a:latin typeface="Cambria Math" panose="02040503050406030204" pitchFamily="18" charset="0"/>
                        </a:rPr>
                        <m:t>=</m:t>
                      </m:r>
                      <m:sSup>
                        <m:sSupPr>
                          <m:ctrlPr>
                            <a:rPr lang="en-US" altLang="ko-KR" sz="2400" i="1">
                              <a:latin typeface="Cambria Math" panose="02040503050406030204" pitchFamily="18" charset="0"/>
                            </a:rPr>
                          </m:ctrlPr>
                        </m:sSupPr>
                        <m:e>
                          <m:r>
                            <a:rPr lang="en-US" altLang="ko-KR" sz="2400" i="1">
                              <a:latin typeface="Cambria Math" panose="02040503050406030204" pitchFamily="18" charset="0"/>
                            </a:rPr>
                            <m:t>𝑣</m:t>
                          </m:r>
                        </m:e>
                        <m:sup>
                          <m:r>
                            <a:rPr lang="en-US" altLang="ko-KR" sz="2400" b="0" i="1" smtClean="0">
                              <a:latin typeface="Cambria Math" panose="02040503050406030204" pitchFamily="18" charset="0"/>
                            </a:rPr>
                            <m:t>𝑗</m:t>
                          </m:r>
                        </m:sup>
                      </m:sSup>
                      <m:d>
                        <m:dPr>
                          <m:ctrlPr>
                            <a:rPr lang="en-US" altLang="ko-KR" sz="2400" i="1">
                              <a:latin typeface="Cambria Math" panose="02040503050406030204" pitchFamily="18" charset="0"/>
                            </a:rPr>
                          </m:ctrlPr>
                        </m:dPr>
                        <m:e>
                          <m:r>
                            <a:rPr lang="en-US" altLang="ko-KR" sz="2400" i="1">
                              <a:latin typeface="Cambria Math" panose="02040503050406030204" pitchFamily="18" charset="0"/>
                            </a:rPr>
                            <m:t>𝑆</m:t>
                          </m:r>
                        </m:e>
                      </m:d>
                      <m:r>
                        <a:rPr lang="en-US" altLang="ko-KR" sz="2400" b="0" i="1" smtClean="0">
                          <a:latin typeface="Cambria Math" panose="02040503050406030204" pitchFamily="18" charset="0"/>
                        </a:rPr>
                        <m:t>  </m:t>
                      </m:r>
                      <m:r>
                        <a:rPr lang="en-US" altLang="ko-KR" sz="2400" i="1">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𝑆</m:t>
                      </m:r>
                      <m:r>
                        <a:rPr lang="en-US" altLang="ko-KR" sz="2400" i="1" smtClean="0">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rPr>
                        <m:t>𝑁</m:t>
                      </m:r>
                      <m:r>
                        <a:rPr lang="en-US" altLang="ko-KR" sz="2400" b="0" i="1" smtClean="0">
                          <a:latin typeface="Cambria Math" panose="02040503050406030204" pitchFamily="18" charset="0"/>
                        </a:rPr>
                        <m:t>−</m:t>
                      </m:r>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𝑖</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𝑗</m:t>
                          </m:r>
                        </m:e>
                      </m:d>
                      <m:r>
                        <a:rPr lang="en-US" altLang="ko-KR" sz="2400" b="0" i="1" smtClean="0">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𝜙</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𝜙</m:t>
                          </m:r>
                        </m:e>
                        <m:sub>
                          <m:r>
                            <a:rPr lang="en-US" altLang="ko-KR" sz="2400" b="0" i="1" smtClean="0">
                              <a:latin typeface="Cambria Math" panose="02040503050406030204" pitchFamily="18" charset="0"/>
                            </a:rPr>
                            <m:t>𝑗</m:t>
                          </m:r>
                        </m:sub>
                      </m:sSub>
                    </m:oMath>
                  </m:oMathPara>
                </a14:m>
                <a:endParaRPr lang="en-KR" sz="2400" dirty="0">
                  <a:latin typeface="Calibri" panose="020F0502020204030204" pitchFamily="34" charset="0"/>
                  <a:cs typeface="Calibri" panose="020F0502020204030204" pitchFamily="34" charset="0"/>
                </a:endParaRPr>
              </a:p>
            </p:txBody>
          </p:sp>
        </mc:Choice>
        <mc:Fallback xmlns="">
          <p:sp>
            <p:nvSpPr>
              <p:cNvPr id="19" name="TextBox 18">
                <a:extLst>
                  <a:ext uri="{FF2B5EF4-FFF2-40B4-BE49-F238E27FC236}">
                    <a16:creationId xmlns:a16="http://schemas.microsoft.com/office/drawing/2014/main" id="{78D03E83-3FEB-9638-454D-062C6EF3E6A4}"/>
                  </a:ext>
                </a:extLst>
              </p:cNvPr>
              <p:cNvSpPr txBox="1">
                <a:spLocks noRot="1" noChangeAspect="1" noMove="1" noResize="1" noEditPoints="1" noAdjustHandles="1" noChangeArrowheads="1" noChangeShapeType="1" noTextEdit="1"/>
              </p:cNvSpPr>
              <p:nvPr/>
            </p:nvSpPr>
            <p:spPr>
              <a:xfrm>
                <a:off x="3226897" y="5337865"/>
                <a:ext cx="5732338" cy="511871"/>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7294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sp>
        <p:nvSpPr>
          <p:cNvPr id="11" name="TextBox 10">
            <a:extLst>
              <a:ext uri="{FF2B5EF4-FFF2-40B4-BE49-F238E27FC236}">
                <a16:creationId xmlns:a16="http://schemas.microsoft.com/office/drawing/2014/main" id="{A6672C0E-9591-9A32-D5DE-6ECD5D25DAD5}"/>
              </a:ext>
            </a:extLst>
          </p:cNvPr>
          <p:cNvSpPr txBox="1"/>
          <p:nvPr/>
        </p:nvSpPr>
        <p:spPr>
          <a:xfrm>
            <a:off x="1019908" y="1884380"/>
            <a:ext cx="68640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SHAP</a:t>
            </a:r>
            <a:endParaRPr lang="en-KR"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7E1F1AA-8888-3BD0-8F0E-8535713D43E8}"/>
              </a:ext>
            </a:extLst>
          </p:cNvPr>
          <p:cNvSpPr txBox="1"/>
          <p:nvPr/>
        </p:nvSpPr>
        <p:spPr>
          <a:xfrm>
            <a:off x="1019909" y="2608902"/>
            <a:ext cx="10163908"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Method for interpreting machine learning model predictions and explaining the importance of variables. SHAP is based on the concept of Shapley values from game theory and assesses how much each feature (variable) contributes to a model's prediction.</a:t>
            </a:r>
          </a:p>
        </p:txBody>
      </p:sp>
      <p:sp>
        <p:nvSpPr>
          <p:cNvPr id="9" name="TextBox 8">
            <a:extLst>
              <a:ext uri="{FF2B5EF4-FFF2-40B4-BE49-F238E27FC236}">
                <a16:creationId xmlns:a16="http://schemas.microsoft.com/office/drawing/2014/main" id="{1E299972-FC6B-251F-1083-1EEB752EA5AA}"/>
              </a:ext>
            </a:extLst>
          </p:cNvPr>
          <p:cNvSpPr txBox="1"/>
          <p:nvPr/>
        </p:nvSpPr>
        <p:spPr>
          <a:xfrm>
            <a:off x="1019909" y="3695268"/>
            <a:ext cx="10163908"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It represents the influence of variables on model predictions as "additive" contributions. This ensures that the sum of the importance of all features matches the overall prediction.</a:t>
            </a:r>
          </a:p>
        </p:txBody>
      </p:sp>
      <p:sp>
        <p:nvSpPr>
          <p:cNvPr id="14" name="TextBox 13">
            <a:extLst>
              <a:ext uri="{FF2B5EF4-FFF2-40B4-BE49-F238E27FC236}">
                <a16:creationId xmlns:a16="http://schemas.microsoft.com/office/drawing/2014/main" id="{C80EC13F-B0C8-BCCB-1E79-E90B193A6876}"/>
              </a:ext>
            </a:extLst>
          </p:cNvPr>
          <p:cNvSpPr txBox="1"/>
          <p:nvPr/>
        </p:nvSpPr>
        <p:spPr>
          <a:xfrm>
            <a:off x="1019909" y="4504635"/>
            <a:ext cx="10163908"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SHAP values are not dependent on a specific model class. Regardless of the type of machine learning algorithm the model uses, SHAP can provide consistent explanations.</a:t>
            </a:r>
          </a:p>
        </p:txBody>
      </p:sp>
    </p:spTree>
    <p:extLst>
      <p:ext uri="{BB962C8B-B14F-4D97-AF65-F5344CB8AC3E}">
        <p14:creationId xmlns:p14="http://schemas.microsoft.com/office/powerpoint/2010/main" val="223895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Utilized Data</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1) Data Explanation</a:t>
            </a:r>
            <a:endParaRPr lang="ko-KR" altLang="en-US" sz="1800" b="1" dirty="0"/>
          </a:p>
        </p:txBody>
      </p:sp>
      <p:sp>
        <p:nvSpPr>
          <p:cNvPr id="2" name="TextBox 1">
            <a:extLst>
              <a:ext uri="{FF2B5EF4-FFF2-40B4-BE49-F238E27FC236}">
                <a16:creationId xmlns:a16="http://schemas.microsoft.com/office/drawing/2014/main" id="{AE74985D-EB12-47FB-B099-1A1C26C3EF85}"/>
              </a:ext>
            </a:extLst>
          </p:cNvPr>
          <p:cNvSpPr txBox="1"/>
          <p:nvPr/>
        </p:nvSpPr>
        <p:spPr>
          <a:xfrm>
            <a:off x="3453321" y="1320528"/>
            <a:ext cx="617706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Crawled data by creating an independent </a:t>
            </a:r>
            <a:r>
              <a:rPr lang="en-US" altLang="ko-KR" dirty="0" err="1"/>
              <a:t>py</a:t>
            </a:r>
            <a:r>
              <a:rPr lang="en-US" altLang="ko-KR" dirty="0"/>
              <a:t>. file that reads Historical Trade Data from the </a:t>
            </a:r>
            <a:r>
              <a:rPr lang="en-US" altLang="ko-KR" dirty="0" err="1"/>
              <a:t>Binance</a:t>
            </a:r>
            <a:r>
              <a:rPr lang="en-US" altLang="ko-KR" dirty="0"/>
              <a:t> API and defining the </a:t>
            </a:r>
            <a:r>
              <a:rPr lang="en-US" altLang="ko-KR" dirty="0" err="1"/>
              <a:t>get_data</a:t>
            </a:r>
            <a:r>
              <a:rPr lang="en-US" altLang="ko-KR" dirty="0"/>
              <a:t> function in it.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The columns of data obtained by crawling are as follows: </a:t>
            </a:r>
            <a:r>
              <a:rPr lang="en-US" altLang="ko-KR" b="1" dirty="0"/>
              <a:t>['</a:t>
            </a:r>
            <a:r>
              <a:rPr lang="en-US" altLang="ko-KR" b="1" dirty="0" err="1"/>
              <a:t>Open_time</a:t>
            </a:r>
            <a:r>
              <a:rPr lang="en-US" altLang="ko-KR" b="1" dirty="0"/>
              <a:t>', 'Open', 'High', 'Low', 'Close', 'Volume', '</a:t>
            </a:r>
            <a:r>
              <a:rPr lang="en-US" altLang="ko-KR" b="1" dirty="0" err="1"/>
              <a:t>Close_time</a:t>
            </a:r>
            <a:r>
              <a:rPr lang="en-US" altLang="ko-KR" b="1" dirty="0"/>
              <a:t>', '</a:t>
            </a:r>
            <a:r>
              <a:rPr lang="en-US" altLang="ko-KR" b="1" dirty="0" err="1"/>
              <a:t>quote_av</a:t>
            </a:r>
            <a:r>
              <a:rPr lang="en-US" altLang="ko-KR" b="1" dirty="0"/>
              <a:t>', 'trades',</a:t>
            </a:r>
            <a:br>
              <a:rPr lang="en-US" altLang="ko-KR" b="1" dirty="0"/>
            </a:br>
            <a:r>
              <a:rPr lang="en-US" altLang="ko-KR" b="1" dirty="0"/>
              <a:t>'</a:t>
            </a:r>
            <a:r>
              <a:rPr lang="en-US" altLang="ko-KR" b="1" dirty="0" err="1"/>
              <a:t>tb_base_av</a:t>
            </a:r>
            <a:r>
              <a:rPr lang="en-US" altLang="ko-KR" b="1" dirty="0"/>
              <a:t>', '</a:t>
            </a:r>
            <a:r>
              <a:rPr lang="en-US" altLang="ko-KR" b="1" dirty="0" err="1"/>
              <a:t>tb_quote_av</a:t>
            </a:r>
            <a:r>
              <a:rPr lang="en-US" altLang="ko-KR" b="1" dirty="0"/>
              <a:t>', 'ignore']</a:t>
            </a:r>
          </a:p>
          <a:p>
            <a:endParaRPr lang="ko-KR" altLang="en-US" dirty="0"/>
          </a:p>
        </p:txBody>
      </p:sp>
      <p:pic>
        <p:nvPicPr>
          <p:cNvPr id="3" name="그림 2">
            <a:extLst>
              <a:ext uri="{FF2B5EF4-FFF2-40B4-BE49-F238E27FC236}">
                <a16:creationId xmlns:a16="http://schemas.microsoft.com/office/drawing/2014/main" id="{7FD575E3-4CF3-4C51-BA55-A25F55E1D052}"/>
              </a:ext>
            </a:extLst>
          </p:cNvPr>
          <p:cNvPicPr>
            <a:picLocks noChangeAspect="1"/>
          </p:cNvPicPr>
          <p:nvPr/>
        </p:nvPicPr>
        <p:blipFill>
          <a:blip r:embed="rId3"/>
          <a:stretch>
            <a:fillRect/>
          </a:stretch>
        </p:blipFill>
        <p:spPr>
          <a:xfrm>
            <a:off x="282665" y="1320528"/>
            <a:ext cx="3042174" cy="4061626"/>
          </a:xfrm>
          <a:prstGeom prst="rect">
            <a:avLst/>
          </a:prstGeom>
        </p:spPr>
      </p:pic>
      <p:pic>
        <p:nvPicPr>
          <p:cNvPr id="5" name="그림 4">
            <a:extLst>
              <a:ext uri="{FF2B5EF4-FFF2-40B4-BE49-F238E27FC236}">
                <a16:creationId xmlns:a16="http://schemas.microsoft.com/office/drawing/2014/main" id="{6C521849-0279-4E68-B881-34C45197038D}"/>
              </a:ext>
            </a:extLst>
          </p:cNvPr>
          <p:cNvPicPr>
            <a:picLocks noChangeAspect="1"/>
          </p:cNvPicPr>
          <p:nvPr/>
        </p:nvPicPr>
        <p:blipFill>
          <a:blip r:embed="rId4"/>
          <a:stretch>
            <a:fillRect/>
          </a:stretch>
        </p:blipFill>
        <p:spPr>
          <a:xfrm>
            <a:off x="3944313" y="3700058"/>
            <a:ext cx="5195077" cy="2849270"/>
          </a:xfrm>
          <a:prstGeom prst="rect">
            <a:avLst/>
          </a:prstGeom>
        </p:spPr>
      </p:pic>
    </p:spTree>
    <p:extLst>
      <p:ext uri="{BB962C8B-B14F-4D97-AF65-F5344CB8AC3E}">
        <p14:creationId xmlns:p14="http://schemas.microsoft.com/office/powerpoint/2010/main" val="3499173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sp>
        <p:nvSpPr>
          <p:cNvPr id="11" name="TextBox 10">
            <a:extLst>
              <a:ext uri="{FF2B5EF4-FFF2-40B4-BE49-F238E27FC236}">
                <a16:creationId xmlns:a16="http://schemas.microsoft.com/office/drawing/2014/main" id="{A6672C0E-9591-9A32-D5DE-6ECD5D25DAD5}"/>
              </a:ext>
            </a:extLst>
          </p:cNvPr>
          <p:cNvSpPr txBox="1"/>
          <p:nvPr/>
        </p:nvSpPr>
        <p:spPr>
          <a:xfrm>
            <a:off x="1019908" y="1884380"/>
            <a:ext cx="68640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SHAP</a:t>
            </a:r>
            <a:endParaRPr lang="en-KR"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FFFF572-6157-D46F-120C-9923F9362746}"/>
              </a:ext>
            </a:extLst>
          </p:cNvPr>
          <p:cNvSpPr txBox="1"/>
          <p:nvPr/>
        </p:nvSpPr>
        <p:spPr>
          <a:xfrm>
            <a:off x="1019909" y="2397886"/>
            <a:ext cx="10163908"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Can be applied to any model easily.</a:t>
            </a:r>
          </a:p>
        </p:txBody>
      </p:sp>
      <p:sp>
        <p:nvSpPr>
          <p:cNvPr id="6" name="TextBox 5">
            <a:extLst>
              <a:ext uri="{FF2B5EF4-FFF2-40B4-BE49-F238E27FC236}">
                <a16:creationId xmlns:a16="http://schemas.microsoft.com/office/drawing/2014/main" id="{8D919BD1-0661-9048-89C7-724FFD0EF8A6}"/>
              </a:ext>
            </a:extLst>
          </p:cNvPr>
          <p:cNvSpPr txBox="1"/>
          <p:nvPr/>
        </p:nvSpPr>
        <p:spPr>
          <a:xfrm>
            <a:off x="1019909" y="2841052"/>
            <a:ext cx="10163908"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SHAP calculates the sum of all feature importance values to be 1, it allows for considering interdependencies among features.</a:t>
            </a:r>
          </a:p>
        </p:txBody>
      </p:sp>
      <p:sp>
        <p:nvSpPr>
          <p:cNvPr id="10" name="TextBox 9">
            <a:extLst>
              <a:ext uri="{FF2B5EF4-FFF2-40B4-BE49-F238E27FC236}">
                <a16:creationId xmlns:a16="http://schemas.microsoft.com/office/drawing/2014/main" id="{035BB778-07B9-91BA-BCD3-82CF921FA9F4}"/>
              </a:ext>
            </a:extLst>
          </p:cNvPr>
          <p:cNvSpPr txBox="1"/>
          <p:nvPr/>
        </p:nvSpPr>
        <p:spPr>
          <a:xfrm>
            <a:off x="1019909" y="3561217"/>
            <a:ext cx="10163908"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Enables the consideration of negative impact of features.</a:t>
            </a:r>
          </a:p>
        </p:txBody>
      </p:sp>
      <p:sp>
        <p:nvSpPr>
          <p:cNvPr id="12" name="TextBox 11">
            <a:extLst>
              <a:ext uri="{FF2B5EF4-FFF2-40B4-BE49-F238E27FC236}">
                <a16:creationId xmlns:a16="http://schemas.microsoft.com/office/drawing/2014/main" id="{C234C0DC-3E57-FB35-DF41-5AEB996634CC}"/>
              </a:ext>
            </a:extLst>
          </p:cNvPr>
          <p:cNvSpPr txBox="1"/>
          <p:nvPr/>
        </p:nvSpPr>
        <p:spPr>
          <a:xfrm>
            <a:off x="1019908" y="4419623"/>
            <a:ext cx="203600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Feature importance</a:t>
            </a:r>
            <a:endParaRPr lang="en-KR"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3628C22-8457-2643-B363-45BCD65416DE}"/>
              </a:ext>
            </a:extLst>
          </p:cNvPr>
          <p:cNvSpPr txBox="1"/>
          <p:nvPr/>
        </p:nvSpPr>
        <p:spPr>
          <a:xfrm>
            <a:off x="1019908" y="5213622"/>
            <a:ext cx="564578"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PDP</a:t>
            </a:r>
            <a:endParaRPr lang="en-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162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pic>
        <p:nvPicPr>
          <p:cNvPr id="5" name="그림 4">
            <a:extLst>
              <a:ext uri="{FF2B5EF4-FFF2-40B4-BE49-F238E27FC236}">
                <a16:creationId xmlns:a16="http://schemas.microsoft.com/office/drawing/2014/main" id="{3AB6EB01-06A4-AAD8-4887-2DF55BD0D285}"/>
              </a:ext>
            </a:extLst>
          </p:cNvPr>
          <p:cNvPicPr>
            <a:picLocks noChangeAspect="1"/>
          </p:cNvPicPr>
          <p:nvPr/>
        </p:nvPicPr>
        <p:blipFill rotWithShape="1">
          <a:blip r:embed="rId3"/>
          <a:srcRect l="85803"/>
          <a:stretch/>
        </p:blipFill>
        <p:spPr>
          <a:xfrm>
            <a:off x="5230549" y="2985053"/>
            <a:ext cx="2496516" cy="2066777"/>
          </a:xfrm>
          <a:prstGeom prst="rect">
            <a:avLst/>
          </a:prstGeom>
        </p:spPr>
      </p:pic>
      <p:pic>
        <p:nvPicPr>
          <p:cNvPr id="7" name="그림 6">
            <a:extLst>
              <a:ext uri="{FF2B5EF4-FFF2-40B4-BE49-F238E27FC236}">
                <a16:creationId xmlns:a16="http://schemas.microsoft.com/office/drawing/2014/main" id="{147A8203-9CDA-19FE-C52D-B79D93EF2737}"/>
              </a:ext>
            </a:extLst>
          </p:cNvPr>
          <p:cNvPicPr>
            <a:picLocks noChangeAspect="1"/>
          </p:cNvPicPr>
          <p:nvPr/>
        </p:nvPicPr>
        <p:blipFill rotWithShape="1">
          <a:blip r:embed="rId3"/>
          <a:srcRect r="85803"/>
          <a:stretch/>
        </p:blipFill>
        <p:spPr>
          <a:xfrm>
            <a:off x="2734033" y="2985053"/>
            <a:ext cx="2496516" cy="2066777"/>
          </a:xfrm>
          <a:prstGeom prst="rect">
            <a:avLst/>
          </a:prstGeom>
        </p:spPr>
      </p:pic>
      <p:sp>
        <p:nvSpPr>
          <p:cNvPr id="15" name="물결 14">
            <a:extLst>
              <a:ext uri="{FF2B5EF4-FFF2-40B4-BE49-F238E27FC236}">
                <a16:creationId xmlns:a16="http://schemas.microsoft.com/office/drawing/2014/main" id="{1E9AA2F9-F4DA-59C5-EF63-126CDBB0D837}"/>
              </a:ext>
            </a:extLst>
          </p:cNvPr>
          <p:cNvSpPr/>
          <p:nvPr/>
        </p:nvSpPr>
        <p:spPr>
          <a:xfrm rot="16200000">
            <a:off x="4169106" y="3701707"/>
            <a:ext cx="2122886" cy="689577"/>
          </a:xfrm>
          <a:prstGeom prst="wav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D83D873E-D567-6FF2-42A4-5DE646BE6D28}"/>
              </a:ext>
            </a:extLst>
          </p:cNvPr>
          <p:cNvSpPr txBox="1"/>
          <p:nvPr/>
        </p:nvSpPr>
        <p:spPr>
          <a:xfrm>
            <a:off x="4122739" y="2178240"/>
            <a:ext cx="1779654"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WINDW_SIZE = 5</a:t>
            </a:r>
            <a:endParaRPr lang="en-KR" dirty="0">
              <a:latin typeface="Calibri" panose="020F0502020204030204" pitchFamily="34" charset="0"/>
              <a:cs typeface="Calibri" panose="020F0502020204030204" pitchFamily="34" charset="0"/>
            </a:endParaRPr>
          </a:p>
        </p:txBody>
      </p:sp>
      <p:sp>
        <p:nvSpPr>
          <p:cNvPr id="17" name="직사각형 16">
            <a:extLst>
              <a:ext uri="{FF2B5EF4-FFF2-40B4-BE49-F238E27FC236}">
                <a16:creationId xmlns:a16="http://schemas.microsoft.com/office/drawing/2014/main" id="{6CFA1AD6-331F-4D15-59CF-6746BDA7221A}"/>
              </a:ext>
            </a:extLst>
          </p:cNvPr>
          <p:cNvSpPr/>
          <p:nvPr/>
        </p:nvSpPr>
        <p:spPr>
          <a:xfrm>
            <a:off x="2678966" y="3297677"/>
            <a:ext cx="4993032" cy="16613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9" name="직선 화살표 연결선 18">
            <a:extLst>
              <a:ext uri="{FF2B5EF4-FFF2-40B4-BE49-F238E27FC236}">
                <a16:creationId xmlns:a16="http://schemas.microsoft.com/office/drawing/2014/main" id="{3EE98C4F-F245-3CDF-84F2-09DD17B05018}"/>
              </a:ext>
            </a:extLst>
          </p:cNvPr>
          <p:cNvCxnSpPr>
            <a:cxnSpLocks/>
            <a:stCxn id="17" idx="3"/>
          </p:cNvCxnSpPr>
          <p:nvPr/>
        </p:nvCxnSpPr>
        <p:spPr>
          <a:xfrm>
            <a:off x="7671998" y="4128373"/>
            <a:ext cx="1844957" cy="9234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그림 21">
            <a:extLst>
              <a:ext uri="{FF2B5EF4-FFF2-40B4-BE49-F238E27FC236}">
                <a16:creationId xmlns:a16="http://schemas.microsoft.com/office/drawing/2014/main" id="{FCB9FC5A-0FCF-0209-2C42-4103C35BC450}"/>
              </a:ext>
            </a:extLst>
          </p:cNvPr>
          <p:cNvPicPr>
            <a:picLocks noChangeAspect="1"/>
          </p:cNvPicPr>
          <p:nvPr/>
        </p:nvPicPr>
        <p:blipFill rotWithShape="1">
          <a:blip r:embed="rId3"/>
          <a:srcRect l="13459" r="82171"/>
          <a:stretch/>
        </p:blipFill>
        <p:spPr>
          <a:xfrm>
            <a:off x="9625870" y="2985053"/>
            <a:ext cx="768484" cy="2066777"/>
          </a:xfrm>
          <a:prstGeom prst="rect">
            <a:avLst/>
          </a:prstGeom>
        </p:spPr>
      </p:pic>
      <p:sp>
        <p:nvSpPr>
          <p:cNvPr id="23" name="TextBox 22">
            <a:extLst>
              <a:ext uri="{FF2B5EF4-FFF2-40B4-BE49-F238E27FC236}">
                <a16:creationId xmlns:a16="http://schemas.microsoft.com/office/drawing/2014/main" id="{B60152AD-198B-F871-F328-5E2244DC1539}"/>
              </a:ext>
            </a:extLst>
          </p:cNvPr>
          <p:cNvSpPr txBox="1"/>
          <p:nvPr/>
        </p:nvSpPr>
        <p:spPr>
          <a:xfrm>
            <a:off x="1496358" y="4638741"/>
            <a:ext cx="1010213" cy="369332"/>
          </a:xfrm>
          <a:prstGeom prst="rect">
            <a:avLst/>
          </a:prstGeom>
          <a:noFill/>
        </p:spPr>
        <p:txBody>
          <a:bodyPr wrap="none" rtlCol="0">
            <a:spAutoFit/>
          </a:bodyPr>
          <a:lstStyle/>
          <a:p>
            <a:pPr algn="r"/>
            <a:r>
              <a:rPr lang="en-US" dirty="0" err="1">
                <a:latin typeface="Calibri" panose="020F0502020204030204" pitchFamily="34" charset="0"/>
                <a:cs typeface="Calibri" panose="020F0502020204030204" pitchFamily="34" charset="0"/>
              </a:rPr>
              <a:t>x_lag</a:t>
            </a:r>
            <a:r>
              <a:rPr lang="en-US" dirty="0">
                <a:latin typeface="Calibri" panose="020F0502020204030204" pitchFamily="34" charset="0"/>
                <a:cs typeface="Calibri" panose="020F0502020204030204" pitchFamily="34" charset="0"/>
              </a:rPr>
              <a:t> = 1</a:t>
            </a:r>
          </a:p>
        </p:txBody>
      </p:sp>
      <p:pic>
        <p:nvPicPr>
          <p:cNvPr id="25" name="그림 24">
            <a:extLst>
              <a:ext uri="{FF2B5EF4-FFF2-40B4-BE49-F238E27FC236}">
                <a16:creationId xmlns:a16="http://schemas.microsoft.com/office/drawing/2014/main" id="{77BBFC78-6328-5A47-6B1C-A599AD2B5521}"/>
              </a:ext>
            </a:extLst>
          </p:cNvPr>
          <p:cNvPicPr>
            <a:picLocks noChangeAspect="1"/>
          </p:cNvPicPr>
          <p:nvPr/>
        </p:nvPicPr>
        <p:blipFill rotWithShape="1">
          <a:blip r:embed="rId3"/>
          <a:srcRect l="13459" t="64403" r="82171" b="18554"/>
          <a:stretch/>
        </p:blipFill>
        <p:spPr>
          <a:xfrm>
            <a:off x="9625870" y="4959068"/>
            <a:ext cx="768484" cy="352235"/>
          </a:xfrm>
          <a:prstGeom prst="rect">
            <a:avLst/>
          </a:prstGeom>
        </p:spPr>
      </p:pic>
      <p:sp>
        <p:nvSpPr>
          <p:cNvPr id="26" name="TextBox 25">
            <a:extLst>
              <a:ext uri="{FF2B5EF4-FFF2-40B4-BE49-F238E27FC236}">
                <a16:creationId xmlns:a16="http://schemas.microsoft.com/office/drawing/2014/main" id="{F1A5B1D1-FB3F-B8D8-89B8-974FE1CB8647}"/>
              </a:ext>
            </a:extLst>
          </p:cNvPr>
          <p:cNvSpPr txBox="1"/>
          <p:nvPr/>
        </p:nvSpPr>
        <p:spPr>
          <a:xfrm>
            <a:off x="2204886" y="4269409"/>
            <a:ext cx="301685" cy="369332"/>
          </a:xfrm>
          <a:prstGeom prst="rect">
            <a:avLst/>
          </a:prstGeom>
          <a:noFill/>
        </p:spPr>
        <p:txBody>
          <a:bodyPr wrap="none" rtlCol="0">
            <a:spAutoFit/>
          </a:bodyPr>
          <a:lstStyle/>
          <a:p>
            <a:pPr algn="r"/>
            <a:r>
              <a:rPr lang="en-US" altLang="ko-KR" dirty="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F761C23-465F-96BC-6DD5-2790497765A9}"/>
              </a:ext>
            </a:extLst>
          </p:cNvPr>
          <p:cNvSpPr txBox="1"/>
          <p:nvPr/>
        </p:nvSpPr>
        <p:spPr>
          <a:xfrm>
            <a:off x="2204886" y="3949082"/>
            <a:ext cx="301685" cy="369332"/>
          </a:xfrm>
          <a:prstGeom prst="rect">
            <a:avLst/>
          </a:prstGeom>
          <a:noFill/>
        </p:spPr>
        <p:txBody>
          <a:bodyPr wrap="none" rtlCol="0">
            <a:spAutoFit/>
          </a:bodyPr>
          <a:lstStyle/>
          <a:p>
            <a:pPr algn="r"/>
            <a:r>
              <a:rPr lang="en-US" altLang="ko-KR" dirty="0">
                <a:latin typeface="Calibri" panose="020F0502020204030204" pitchFamily="34" charset="0"/>
                <a:cs typeface="Calibri" panose="020F0502020204030204" pitchFamily="34" charset="0"/>
              </a:rPr>
              <a:t>3</a:t>
            </a:r>
          </a:p>
        </p:txBody>
      </p:sp>
      <p:sp>
        <p:nvSpPr>
          <p:cNvPr id="28" name="TextBox 27">
            <a:extLst>
              <a:ext uri="{FF2B5EF4-FFF2-40B4-BE49-F238E27FC236}">
                <a16:creationId xmlns:a16="http://schemas.microsoft.com/office/drawing/2014/main" id="{3EB2A6FB-75BB-0D29-03C7-BAA858A49367}"/>
              </a:ext>
            </a:extLst>
          </p:cNvPr>
          <p:cNvSpPr txBox="1"/>
          <p:nvPr/>
        </p:nvSpPr>
        <p:spPr>
          <a:xfrm>
            <a:off x="2204886" y="3608586"/>
            <a:ext cx="301685" cy="369332"/>
          </a:xfrm>
          <a:prstGeom prst="rect">
            <a:avLst/>
          </a:prstGeom>
          <a:noFill/>
        </p:spPr>
        <p:txBody>
          <a:bodyPr wrap="none" rtlCol="0">
            <a:spAutoFit/>
          </a:bodyPr>
          <a:lstStyle/>
          <a:p>
            <a:pPr algn="r"/>
            <a:r>
              <a:rPr lang="en-US" altLang="ko-KR" dirty="0">
                <a:latin typeface="Calibri" panose="020F0502020204030204" pitchFamily="34" charset="0"/>
                <a:cs typeface="Calibri" panose="020F0502020204030204" pitchFamily="34" charset="0"/>
              </a:rPr>
              <a:t>4</a:t>
            </a:r>
          </a:p>
        </p:txBody>
      </p:sp>
      <p:sp>
        <p:nvSpPr>
          <p:cNvPr id="29" name="TextBox 28">
            <a:extLst>
              <a:ext uri="{FF2B5EF4-FFF2-40B4-BE49-F238E27FC236}">
                <a16:creationId xmlns:a16="http://schemas.microsoft.com/office/drawing/2014/main" id="{6D3222BA-03DA-1961-C043-D7C9E10995E7}"/>
              </a:ext>
            </a:extLst>
          </p:cNvPr>
          <p:cNvSpPr txBox="1"/>
          <p:nvPr/>
        </p:nvSpPr>
        <p:spPr>
          <a:xfrm>
            <a:off x="2204886" y="3269489"/>
            <a:ext cx="301685" cy="369332"/>
          </a:xfrm>
          <a:prstGeom prst="rect">
            <a:avLst/>
          </a:prstGeom>
          <a:noFill/>
        </p:spPr>
        <p:txBody>
          <a:bodyPr wrap="none" rtlCol="0">
            <a:spAutoFit/>
          </a:bodyPr>
          <a:lstStyle/>
          <a:p>
            <a:pPr algn="r"/>
            <a:r>
              <a:rPr lang="en-US" altLang="ko-KR" dirty="0">
                <a:latin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400541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SHAP(</a:t>
            </a:r>
            <a:r>
              <a:rPr lang="en-US" altLang="ko-KR" sz="2800" b="1" dirty="0" err="1">
                <a:solidFill>
                  <a:srgbClr val="CA0364"/>
                </a:solidFill>
              </a:rPr>
              <a:t>SHapley</a:t>
            </a:r>
            <a:r>
              <a:rPr lang="en-US" altLang="ko-KR" sz="2800" b="1" dirty="0">
                <a:solidFill>
                  <a:srgbClr val="CA0364"/>
                </a:solidFill>
              </a:rPr>
              <a:t> Additive </a:t>
            </a:r>
            <a:r>
              <a:rPr lang="en-US" altLang="ko-KR" sz="2800" b="1" dirty="0" err="1">
                <a:solidFill>
                  <a:srgbClr val="CA0364"/>
                </a:solidFill>
              </a:rPr>
              <a:t>exPlanations</a:t>
            </a:r>
            <a:r>
              <a:rPr lang="en-US" altLang="ko-KR" sz="2800" b="1" dirty="0">
                <a:solidFill>
                  <a:srgbClr val="CA0364"/>
                </a:solidFill>
              </a:rPr>
              <a:t>)</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3) Feature selection</a:t>
            </a:r>
            <a:endParaRPr lang="ko-KR" altLang="en-US" sz="1800" b="1" dirty="0"/>
          </a:p>
        </p:txBody>
      </p:sp>
      <p:pic>
        <p:nvPicPr>
          <p:cNvPr id="1026" name="Picture 2">
            <a:extLst>
              <a:ext uri="{FF2B5EF4-FFF2-40B4-BE49-F238E27FC236}">
                <a16:creationId xmlns:a16="http://schemas.microsoft.com/office/drawing/2014/main" id="{6D60DC9C-1EA8-D3F2-028D-FFB5C3E4D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79" y="1747584"/>
            <a:ext cx="5454409" cy="33628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A511C9-7208-7410-AE06-CD8CDCBF5228}"/>
              </a:ext>
            </a:extLst>
          </p:cNvPr>
          <p:cNvSpPr txBox="1"/>
          <p:nvPr/>
        </p:nvSpPr>
        <p:spPr>
          <a:xfrm>
            <a:off x="403979" y="5413611"/>
            <a:ext cx="11380286"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Top 10 features are </a:t>
            </a:r>
          </a:p>
          <a:p>
            <a:pPr algn="ctr"/>
            <a:r>
              <a:rPr lang="en-US" dirty="0">
                <a:latin typeface="Calibri" panose="020F0502020204030204" pitchFamily="34" charset="0"/>
                <a:cs typeface="Calibri" panose="020F0502020204030204" pitchFamily="34" charset="0"/>
              </a:rPr>
              <a:t>'Avg Price' 'Open' 'High' 'Close' 'Low' 'Momentum 3H'</a:t>
            </a:r>
          </a:p>
          <a:p>
            <a:pPr algn="ctr"/>
            <a:r>
              <a:rPr lang="en-US" dirty="0">
                <a:latin typeface="Calibri" panose="020F0502020204030204" pitchFamily="34" charset="0"/>
                <a:cs typeface="Calibri" panose="020F0502020204030204" pitchFamily="34" charset="0"/>
              </a:rPr>
              <a:t> 'Maximum Hour Return' 'Price Volatility' 'Momentum 1H' '</a:t>
            </a:r>
            <a:r>
              <a:rPr lang="en-US" dirty="0" err="1">
                <a:latin typeface="Calibri" panose="020F0502020204030204" pitchFamily="34" charset="0"/>
                <a:cs typeface="Calibri" panose="020F0502020204030204" pitchFamily="34" charset="0"/>
              </a:rPr>
              <a:t>tb_quote_av</a:t>
            </a:r>
            <a:r>
              <a:rPr lang="en-US" dirty="0">
                <a:latin typeface="Calibri" panose="020F0502020204030204" pitchFamily="34" charset="0"/>
                <a:cs typeface="Calibri" panose="020F0502020204030204" pitchFamily="34" charset="0"/>
              </a:rPr>
              <a:t>'</a:t>
            </a:r>
          </a:p>
        </p:txBody>
      </p:sp>
      <p:pic>
        <p:nvPicPr>
          <p:cNvPr id="3" name="Picture 2">
            <a:extLst>
              <a:ext uri="{FF2B5EF4-FFF2-40B4-BE49-F238E27FC236}">
                <a16:creationId xmlns:a16="http://schemas.microsoft.com/office/drawing/2014/main" id="{1966BE06-C642-F628-CA17-814609564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614" y="1427939"/>
            <a:ext cx="4862411" cy="389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2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No Feature Selection</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4) Model Result (No Feature Selection) </a:t>
            </a:r>
            <a:endParaRPr lang="ko-KR" altLang="en-US" sz="1800" b="1" dirty="0"/>
          </a:p>
        </p:txBody>
      </p:sp>
      <p:pic>
        <p:nvPicPr>
          <p:cNvPr id="7" name="그림 6">
            <a:extLst>
              <a:ext uri="{FF2B5EF4-FFF2-40B4-BE49-F238E27FC236}">
                <a16:creationId xmlns:a16="http://schemas.microsoft.com/office/drawing/2014/main" id="{B703323B-69F7-448F-99E3-EC78D7AC5659}"/>
              </a:ext>
            </a:extLst>
          </p:cNvPr>
          <p:cNvPicPr>
            <a:picLocks noChangeAspect="1"/>
          </p:cNvPicPr>
          <p:nvPr/>
        </p:nvPicPr>
        <p:blipFill>
          <a:blip r:embed="rId3"/>
          <a:stretch>
            <a:fillRect/>
          </a:stretch>
        </p:blipFill>
        <p:spPr>
          <a:xfrm>
            <a:off x="282665" y="2118857"/>
            <a:ext cx="5953125" cy="3171825"/>
          </a:xfrm>
          <a:prstGeom prst="rect">
            <a:avLst/>
          </a:prstGeom>
        </p:spPr>
      </p:pic>
      <p:graphicFrame>
        <p:nvGraphicFramePr>
          <p:cNvPr id="11" name="표 10">
            <a:extLst>
              <a:ext uri="{FF2B5EF4-FFF2-40B4-BE49-F238E27FC236}">
                <a16:creationId xmlns:a16="http://schemas.microsoft.com/office/drawing/2014/main" id="{BF7B48C2-D41C-489E-A9B6-74A04990BDFA}"/>
              </a:ext>
            </a:extLst>
          </p:cNvPr>
          <p:cNvGraphicFramePr>
            <a:graphicFrameLocks noGrp="1"/>
          </p:cNvGraphicFramePr>
          <p:nvPr>
            <p:extLst>
              <p:ext uri="{D42A27DB-BD31-4B8C-83A1-F6EECF244321}">
                <p14:modId xmlns:p14="http://schemas.microsoft.com/office/powerpoint/2010/main" val="2250571118"/>
              </p:ext>
            </p:extLst>
          </p:nvPr>
        </p:nvGraphicFramePr>
        <p:xfrm>
          <a:off x="6574970" y="3333929"/>
          <a:ext cx="5330610" cy="741680"/>
        </p:xfrm>
        <a:graphic>
          <a:graphicData uri="http://schemas.openxmlformats.org/drawingml/2006/table">
            <a:tbl>
              <a:tblPr firstRow="1" bandRow="1">
                <a:tableStyleId>{69012ECD-51FC-41F1-AA8D-1B2483CD663E}</a:tableStyleId>
              </a:tblPr>
              <a:tblGrid>
                <a:gridCol w="1776870">
                  <a:extLst>
                    <a:ext uri="{9D8B030D-6E8A-4147-A177-3AD203B41FA5}">
                      <a16:colId xmlns:a16="http://schemas.microsoft.com/office/drawing/2014/main" val="2916281103"/>
                    </a:ext>
                  </a:extLst>
                </a:gridCol>
                <a:gridCol w="1776870">
                  <a:extLst>
                    <a:ext uri="{9D8B030D-6E8A-4147-A177-3AD203B41FA5}">
                      <a16:colId xmlns:a16="http://schemas.microsoft.com/office/drawing/2014/main" val="3158643291"/>
                    </a:ext>
                  </a:extLst>
                </a:gridCol>
                <a:gridCol w="1776870">
                  <a:extLst>
                    <a:ext uri="{9D8B030D-6E8A-4147-A177-3AD203B41FA5}">
                      <a16:colId xmlns:a16="http://schemas.microsoft.com/office/drawing/2014/main" val="289898095"/>
                    </a:ext>
                  </a:extLst>
                </a:gridCol>
              </a:tblGrid>
              <a:tr h="370840">
                <a:tc>
                  <a:txBody>
                    <a:bodyPr/>
                    <a:lstStyle/>
                    <a:p>
                      <a:pPr algn="ctr" latinLnBrk="1"/>
                      <a:r>
                        <a:rPr lang="en-US" altLang="ko-KR" dirty="0"/>
                        <a:t>RMSE</a:t>
                      </a:r>
                      <a:endParaRPr lang="ko-KR" altLang="en-US" dirty="0"/>
                    </a:p>
                  </a:txBody>
                  <a:tcPr>
                    <a:solidFill>
                      <a:srgbClr val="C90060"/>
                    </a:solidFill>
                  </a:tcPr>
                </a:tc>
                <a:tc>
                  <a:txBody>
                    <a:bodyPr/>
                    <a:lstStyle/>
                    <a:p>
                      <a:pPr algn="ctr" latinLnBrk="1"/>
                      <a:r>
                        <a:rPr lang="en-US" altLang="ko-KR" dirty="0"/>
                        <a:t>MAE</a:t>
                      </a:r>
                      <a:endParaRPr lang="ko-KR" altLang="en-US" dirty="0"/>
                    </a:p>
                  </a:txBody>
                  <a:tcPr>
                    <a:solidFill>
                      <a:srgbClr val="C90060"/>
                    </a:solidFill>
                  </a:tcPr>
                </a:tc>
                <a:tc>
                  <a:txBody>
                    <a:bodyPr/>
                    <a:lstStyle/>
                    <a:p>
                      <a:pPr algn="ctr" latinLnBrk="1"/>
                      <a:r>
                        <a:rPr lang="en-US" altLang="ko-KR" dirty="0"/>
                        <a:t>SMAPE</a:t>
                      </a:r>
                      <a:endParaRPr lang="ko-KR" altLang="en-US" dirty="0"/>
                    </a:p>
                  </a:txBody>
                  <a:tcPr>
                    <a:solidFill>
                      <a:srgbClr val="C90060"/>
                    </a:solidFill>
                  </a:tcPr>
                </a:tc>
                <a:extLst>
                  <a:ext uri="{0D108BD9-81ED-4DB2-BD59-A6C34878D82A}">
                    <a16:rowId xmlns:a16="http://schemas.microsoft.com/office/drawing/2014/main" val="1940772290"/>
                  </a:ext>
                </a:extLst>
              </a:tr>
              <a:tr h="370840">
                <a:tc>
                  <a:txBody>
                    <a:bodyPr/>
                    <a:lstStyle/>
                    <a:p>
                      <a:pPr algn="ctr" latinLnBrk="1"/>
                      <a:r>
                        <a:rPr lang="en-US" altLang="ko-KR" dirty="0"/>
                        <a:t>31.5600</a:t>
                      </a:r>
                      <a:endParaRPr lang="ko-KR" altLang="en-US" dirty="0"/>
                    </a:p>
                  </a:txBody>
                  <a:tcPr/>
                </a:tc>
                <a:tc>
                  <a:txBody>
                    <a:bodyPr/>
                    <a:lstStyle/>
                    <a:p>
                      <a:pPr algn="ctr" latinLnBrk="1"/>
                      <a:r>
                        <a:rPr lang="en-US" altLang="ko-KR" dirty="0"/>
                        <a:t>26.8618</a:t>
                      </a:r>
                      <a:endParaRPr lang="ko-KR" altLang="en-US" dirty="0"/>
                    </a:p>
                  </a:txBody>
                  <a:tcPr/>
                </a:tc>
                <a:tc>
                  <a:txBody>
                    <a:bodyPr/>
                    <a:lstStyle/>
                    <a:p>
                      <a:pPr algn="ctr" latinLnBrk="1"/>
                      <a:r>
                        <a:rPr lang="en-US" altLang="ko-KR" dirty="0"/>
                        <a:t>0.1643</a:t>
                      </a:r>
                      <a:endParaRPr lang="ko-KR" altLang="en-US" dirty="0"/>
                    </a:p>
                  </a:txBody>
                  <a:tcPr/>
                </a:tc>
                <a:extLst>
                  <a:ext uri="{0D108BD9-81ED-4DB2-BD59-A6C34878D82A}">
                    <a16:rowId xmlns:a16="http://schemas.microsoft.com/office/drawing/2014/main" val="2245997103"/>
                  </a:ext>
                </a:extLst>
              </a:tr>
            </a:tbl>
          </a:graphicData>
        </a:graphic>
      </p:graphicFrame>
    </p:spTree>
    <p:extLst>
      <p:ext uri="{BB962C8B-B14F-4D97-AF65-F5344CB8AC3E}">
        <p14:creationId xmlns:p14="http://schemas.microsoft.com/office/powerpoint/2010/main" val="409798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PCA</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sp>
        <p:nvSpPr>
          <p:cNvPr id="2" name="TextBox 1">
            <a:extLst>
              <a:ext uri="{FF2B5EF4-FFF2-40B4-BE49-F238E27FC236}">
                <a16:creationId xmlns:a16="http://schemas.microsoft.com/office/drawing/2014/main" id="{9A9A6675-5306-4E99-B16B-BCFE213CF7F0}"/>
              </a:ext>
            </a:extLst>
          </p:cNvPr>
          <p:cNvSpPr txBox="1"/>
          <p:nvPr/>
        </p:nvSpPr>
        <p:spPr>
          <a:xfrm>
            <a:off x="282665" y="1378857"/>
            <a:ext cx="5450478" cy="369332"/>
          </a:xfrm>
          <a:prstGeom prst="rect">
            <a:avLst/>
          </a:prstGeom>
          <a:noFill/>
        </p:spPr>
        <p:txBody>
          <a:bodyPr wrap="square" rtlCol="0">
            <a:spAutoFit/>
          </a:bodyPr>
          <a:lstStyle/>
          <a:p>
            <a:r>
              <a:rPr lang="en-US" altLang="ko-KR" b="1" u="sng" dirty="0"/>
              <a:t>PCA Result &amp; Visualization</a:t>
            </a:r>
            <a:endParaRPr lang="ko-KR" altLang="en-US" b="1" u="sng" dirty="0"/>
          </a:p>
        </p:txBody>
      </p:sp>
      <p:pic>
        <p:nvPicPr>
          <p:cNvPr id="3" name="그림 2">
            <a:extLst>
              <a:ext uri="{FF2B5EF4-FFF2-40B4-BE49-F238E27FC236}">
                <a16:creationId xmlns:a16="http://schemas.microsoft.com/office/drawing/2014/main" id="{A809AF7A-394D-407B-9A55-EA37E3C23620}"/>
              </a:ext>
            </a:extLst>
          </p:cNvPr>
          <p:cNvPicPr>
            <a:picLocks noChangeAspect="1"/>
          </p:cNvPicPr>
          <p:nvPr/>
        </p:nvPicPr>
        <p:blipFill>
          <a:blip r:embed="rId3"/>
          <a:stretch>
            <a:fillRect/>
          </a:stretch>
        </p:blipFill>
        <p:spPr>
          <a:xfrm>
            <a:off x="282665" y="2497114"/>
            <a:ext cx="5800725" cy="3171825"/>
          </a:xfrm>
          <a:prstGeom prst="rect">
            <a:avLst/>
          </a:prstGeom>
        </p:spPr>
      </p:pic>
      <p:sp>
        <p:nvSpPr>
          <p:cNvPr id="5" name="직사각형 4">
            <a:extLst>
              <a:ext uri="{FF2B5EF4-FFF2-40B4-BE49-F238E27FC236}">
                <a16:creationId xmlns:a16="http://schemas.microsoft.com/office/drawing/2014/main" id="{90277562-9B2F-41EF-8578-BE693F37F351}"/>
              </a:ext>
            </a:extLst>
          </p:cNvPr>
          <p:cNvSpPr/>
          <p:nvPr/>
        </p:nvSpPr>
        <p:spPr>
          <a:xfrm>
            <a:off x="6751047" y="2462069"/>
            <a:ext cx="6096000" cy="2862322"/>
          </a:xfrm>
          <a:prstGeom prst="rect">
            <a:avLst/>
          </a:prstGeom>
        </p:spPr>
        <p:txBody>
          <a:bodyPr>
            <a:spAutoFit/>
          </a:bodyPr>
          <a:lstStyle/>
          <a:p>
            <a:r>
              <a:rPr lang="en-US" altLang="ko-KR" dirty="0">
                <a:latin typeface="+mn-ea"/>
              </a:rPr>
              <a:t>Principal Component 1: 33.32% </a:t>
            </a:r>
          </a:p>
          <a:p>
            <a:r>
              <a:rPr lang="en-US" altLang="ko-KR" dirty="0">
                <a:latin typeface="+mn-ea"/>
              </a:rPr>
              <a:t>Principal Component 2: 24.99%</a:t>
            </a:r>
          </a:p>
          <a:p>
            <a:r>
              <a:rPr lang="en-US" altLang="ko-KR" dirty="0">
                <a:latin typeface="+mn-ea"/>
              </a:rPr>
              <a:t>Principal Component 3: 14.23% </a:t>
            </a:r>
          </a:p>
          <a:p>
            <a:r>
              <a:rPr lang="en-US" altLang="ko-KR" dirty="0">
                <a:latin typeface="+mn-ea"/>
              </a:rPr>
              <a:t>Principal Component 4: 8.49% </a:t>
            </a:r>
          </a:p>
          <a:p>
            <a:r>
              <a:rPr lang="en-US" altLang="ko-KR" dirty="0">
                <a:latin typeface="+mn-ea"/>
              </a:rPr>
              <a:t>Principal Component 5: 5.25% </a:t>
            </a:r>
          </a:p>
          <a:p>
            <a:r>
              <a:rPr lang="en-US" altLang="ko-KR" dirty="0">
                <a:latin typeface="+mn-ea"/>
              </a:rPr>
              <a:t>Principal Component 6: 4.54% </a:t>
            </a:r>
          </a:p>
          <a:p>
            <a:r>
              <a:rPr lang="en-US" altLang="ko-KR" dirty="0">
                <a:latin typeface="+mn-ea"/>
              </a:rPr>
              <a:t>Principal Component 7: 3.25% </a:t>
            </a:r>
          </a:p>
          <a:p>
            <a:r>
              <a:rPr lang="en-US" altLang="ko-KR" dirty="0">
                <a:latin typeface="+mn-ea"/>
              </a:rPr>
              <a:t>Principal Component 8: 2.56% </a:t>
            </a:r>
          </a:p>
          <a:p>
            <a:r>
              <a:rPr lang="en-US" altLang="ko-KR" dirty="0">
                <a:latin typeface="+mn-ea"/>
              </a:rPr>
              <a:t>Principal Component 9: 1.14% </a:t>
            </a:r>
          </a:p>
          <a:p>
            <a:r>
              <a:rPr lang="en-US" altLang="ko-KR" dirty="0">
                <a:latin typeface="+mn-ea"/>
              </a:rPr>
              <a:t>Principal Component 10: 0.95%</a:t>
            </a:r>
            <a:endParaRPr lang="ko-KR" altLang="en-US" dirty="0">
              <a:latin typeface="+mn-ea"/>
            </a:endParaRPr>
          </a:p>
        </p:txBody>
      </p:sp>
      <p:sp>
        <p:nvSpPr>
          <p:cNvPr id="6" name="TextBox 5">
            <a:extLst>
              <a:ext uri="{FF2B5EF4-FFF2-40B4-BE49-F238E27FC236}">
                <a16:creationId xmlns:a16="http://schemas.microsoft.com/office/drawing/2014/main" id="{44141C75-EEE5-4E21-88F1-886694CB9B57}"/>
              </a:ext>
            </a:extLst>
          </p:cNvPr>
          <p:cNvSpPr txBox="1"/>
          <p:nvPr/>
        </p:nvSpPr>
        <p:spPr>
          <a:xfrm>
            <a:off x="6751047" y="1748189"/>
            <a:ext cx="4802324"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t>How much variance explained by PCs?</a:t>
            </a:r>
            <a:endParaRPr lang="ko-KR" altLang="en-US" b="1" dirty="0"/>
          </a:p>
        </p:txBody>
      </p:sp>
      <p:sp>
        <p:nvSpPr>
          <p:cNvPr id="7" name="TextBox 6">
            <a:extLst>
              <a:ext uri="{FF2B5EF4-FFF2-40B4-BE49-F238E27FC236}">
                <a16:creationId xmlns:a16="http://schemas.microsoft.com/office/drawing/2014/main" id="{E78FD0BC-6BD6-4D3F-AAFB-7AD76253D4A8}"/>
              </a:ext>
            </a:extLst>
          </p:cNvPr>
          <p:cNvSpPr txBox="1"/>
          <p:nvPr/>
        </p:nvSpPr>
        <p:spPr>
          <a:xfrm>
            <a:off x="6751047" y="5668939"/>
            <a:ext cx="6574971" cy="369332"/>
          </a:xfrm>
          <a:prstGeom prst="rect">
            <a:avLst/>
          </a:prstGeom>
          <a:noFill/>
        </p:spPr>
        <p:txBody>
          <a:bodyPr wrap="square" rtlCol="0">
            <a:spAutoFit/>
          </a:bodyPr>
          <a:lstStyle/>
          <a:p>
            <a:r>
              <a:rPr lang="en-US" altLang="ko-KR" dirty="0"/>
              <a:t>By taking 10 PCs, we can explain 99% of variance.</a:t>
            </a:r>
            <a:endParaRPr lang="ko-KR" altLang="en-US" dirty="0"/>
          </a:p>
        </p:txBody>
      </p:sp>
      <p:sp>
        <p:nvSpPr>
          <p:cNvPr id="9" name="TextBox 8">
            <a:extLst>
              <a:ext uri="{FF2B5EF4-FFF2-40B4-BE49-F238E27FC236}">
                <a16:creationId xmlns:a16="http://schemas.microsoft.com/office/drawing/2014/main" id="{A3C0590F-0C9C-4AC7-AA83-732B346261AB}"/>
              </a:ext>
            </a:extLst>
          </p:cNvPr>
          <p:cNvSpPr txBox="1"/>
          <p:nvPr/>
        </p:nvSpPr>
        <p:spPr>
          <a:xfrm>
            <a:off x="638629" y="2051883"/>
            <a:ext cx="2148114" cy="379593"/>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t>Scree Plot</a:t>
            </a:r>
            <a:endParaRPr lang="ko-KR" altLang="en-US" b="1" dirty="0"/>
          </a:p>
        </p:txBody>
      </p:sp>
    </p:spTree>
    <p:extLst>
      <p:ext uri="{BB962C8B-B14F-4D97-AF65-F5344CB8AC3E}">
        <p14:creationId xmlns:p14="http://schemas.microsoft.com/office/powerpoint/2010/main" val="1264465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PCA</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pic>
        <p:nvPicPr>
          <p:cNvPr id="13" name="그림 12">
            <a:extLst>
              <a:ext uri="{FF2B5EF4-FFF2-40B4-BE49-F238E27FC236}">
                <a16:creationId xmlns:a16="http://schemas.microsoft.com/office/drawing/2014/main" id="{9BF59A3F-FED5-4C0F-94EC-DEF0F14824DE}"/>
              </a:ext>
            </a:extLst>
          </p:cNvPr>
          <p:cNvPicPr>
            <a:picLocks noChangeAspect="1"/>
          </p:cNvPicPr>
          <p:nvPr/>
        </p:nvPicPr>
        <p:blipFill>
          <a:blip r:embed="rId3"/>
          <a:stretch>
            <a:fillRect/>
          </a:stretch>
        </p:blipFill>
        <p:spPr>
          <a:xfrm>
            <a:off x="282665" y="2234973"/>
            <a:ext cx="5953125" cy="3171825"/>
          </a:xfrm>
          <a:prstGeom prst="rect">
            <a:avLst/>
          </a:prstGeom>
        </p:spPr>
      </p:pic>
      <p:graphicFrame>
        <p:nvGraphicFramePr>
          <p:cNvPr id="14" name="표 13">
            <a:extLst>
              <a:ext uri="{FF2B5EF4-FFF2-40B4-BE49-F238E27FC236}">
                <a16:creationId xmlns:a16="http://schemas.microsoft.com/office/drawing/2014/main" id="{2F0D88AD-462B-4B74-B27F-C54B9D5F0FC0}"/>
              </a:ext>
            </a:extLst>
          </p:cNvPr>
          <p:cNvGraphicFramePr>
            <a:graphicFrameLocks noGrp="1"/>
          </p:cNvGraphicFramePr>
          <p:nvPr>
            <p:extLst>
              <p:ext uri="{D42A27DB-BD31-4B8C-83A1-F6EECF244321}">
                <p14:modId xmlns:p14="http://schemas.microsoft.com/office/powerpoint/2010/main" val="3250508441"/>
              </p:ext>
            </p:extLst>
          </p:nvPr>
        </p:nvGraphicFramePr>
        <p:xfrm>
          <a:off x="6574970" y="3450045"/>
          <a:ext cx="5330610" cy="741680"/>
        </p:xfrm>
        <a:graphic>
          <a:graphicData uri="http://schemas.openxmlformats.org/drawingml/2006/table">
            <a:tbl>
              <a:tblPr firstRow="1" bandRow="1">
                <a:tableStyleId>{69012ECD-51FC-41F1-AA8D-1B2483CD663E}</a:tableStyleId>
              </a:tblPr>
              <a:tblGrid>
                <a:gridCol w="1776870">
                  <a:extLst>
                    <a:ext uri="{9D8B030D-6E8A-4147-A177-3AD203B41FA5}">
                      <a16:colId xmlns:a16="http://schemas.microsoft.com/office/drawing/2014/main" val="2916281103"/>
                    </a:ext>
                  </a:extLst>
                </a:gridCol>
                <a:gridCol w="1776870">
                  <a:extLst>
                    <a:ext uri="{9D8B030D-6E8A-4147-A177-3AD203B41FA5}">
                      <a16:colId xmlns:a16="http://schemas.microsoft.com/office/drawing/2014/main" val="3158643291"/>
                    </a:ext>
                  </a:extLst>
                </a:gridCol>
                <a:gridCol w="1776870">
                  <a:extLst>
                    <a:ext uri="{9D8B030D-6E8A-4147-A177-3AD203B41FA5}">
                      <a16:colId xmlns:a16="http://schemas.microsoft.com/office/drawing/2014/main" val="289898095"/>
                    </a:ext>
                  </a:extLst>
                </a:gridCol>
              </a:tblGrid>
              <a:tr h="370840">
                <a:tc>
                  <a:txBody>
                    <a:bodyPr/>
                    <a:lstStyle/>
                    <a:p>
                      <a:pPr algn="ctr" latinLnBrk="1"/>
                      <a:r>
                        <a:rPr lang="en-US" altLang="ko-KR" dirty="0"/>
                        <a:t>RMSE</a:t>
                      </a:r>
                      <a:endParaRPr lang="ko-KR" altLang="en-US" dirty="0"/>
                    </a:p>
                  </a:txBody>
                  <a:tcPr>
                    <a:solidFill>
                      <a:srgbClr val="C90060"/>
                    </a:solidFill>
                  </a:tcPr>
                </a:tc>
                <a:tc>
                  <a:txBody>
                    <a:bodyPr/>
                    <a:lstStyle/>
                    <a:p>
                      <a:pPr algn="ctr" latinLnBrk="1"/>
                      <a:r>
                        <a:rPr lang="en-US" altLang="ko-KR" dirty="0"/>
                        <a:t>MAE</a:t>
                      </a:r>
                      <a:endParaRPr lang="ko-KR" altLang="en-US" dirty="0"/>
                    </a:p>
                  </a:txBody>
                  <a:tcPr>
                    <a:solidFill>
                      <a:srgbClr val="C90060"/>
                    </a:solidFill>
                  </a:tcPr>
                </a:tc>
                <a:tc>
                  <a:txBody>
                    <a:bodyPr/>
                    <a:lstStyle/>
                    <a:p>
                      <a:pPr algn="ctr" latinLnBrk="1"/>
                      <a:r>
                        <a:rPr lang="en-US" altLang="ko-KR" dirty="0"/>
                        <a:t>SMAPE</a:t>
                      </a:r>
                      <a:endParaRPr lang="ko-KR" altLang="en-US" dirty="0"/>
                    </a:p>
                  </a:txBody>
                  <a:tcPr>
                    <a:solidFill>
                      <a:srgbClr val="C90060"/>
                    </a:solidFill>
                  </a:tcPr>
                </a:tc>
                <a:extLst>
                  <a:ext uri="{0D108BD9-81ED-4DB2-BD59-A6C34878D82A}">
                    <a16:rowId xmlns:a16="http://schemas.microsoft.com/office/drawing/2014/main" val="1940772290"/>
                  </a:ext>
                </a:extLst>
              </a:tr>
              <a:tr h="370840">
                <a:tc>
                  <a:txBody>
                    <a:bodyPr/>
                    <a:lstStyle/>
                    <a:p>
                      <a:pPr algn="ctr" latinLnBrk="1"/>
                      <a:r>
                        <a:rPr lang="en-US" altLang="ko-KR" dirty="0"/>
                        <a:t>30.7090</a:t>
                      </a:r>
                      <a:endParaRPr lang="ko-KR" altLang="en-US" dirty="0"/>
                    </a:p>
                  </a:txBody>
                  <a:tcPr/>
                </a:tc>
                <a:tc>
                  <a:txBody>
                    <a:bodyPr/>
                    <a:lstStyle/>
                    <a:p>
                      <a:pPr algn="ctr" latinLnBrk="1"/>
                      <a:r>
                        <a:rPr lang="en-US" altLang="ko-KR" dirty="0"/>
                        <a:t>25.1266</a:t>
                      </a:r>
                      <a:endParaRPr lang="ko-KR" altLang="en-US" dirty="0"/>
                    </a:p>
                  </a:txBody>
                  <a:tcPr/>
                </a:tc>
                <a:tc>
                  <a:txBody>
                    <a:bodyPr/>
                    <a:lstStyle/>
                    <a:p>
                      <a:pPr algn="ctr" latinLnBrk="1"/>
                      <a:r>
                        <a:rPr lang="en-US" altLang="ko-KR" dirty="0"/>
                        <a:t>0.1536</a:t>
                      </a:r>
                      <a:endParaRPr lang="ko-KR" altLang="en-US" dirty="0"/>
                    </a:p>
                  </a:txBody>
                  <a:tcPr/>
                </a:tc>
                <a:extLst>
                  <a:ext uri="{0D108BD9-81ED-4DB2-BD59-A6C34878D82A}">
                    <a16:rowId xmlns:a16="http://schemas.microsoft.com/office/drawing/2014/main" val="2245997103"/>
                  </a:ext>
                </a:extLst>
              </a:tr>
            </a:tbl>
          </a:graphicData>
        </a:graphic>
      </p:graphicFrame>
    </p:spTree>
    <p:extLst>
      <p:ext uri="{BB962C8B-B14F-4D97-AF65-F5344CB8AC3E}">
        <p14:creationId xmlns:p14="http://schemas.microsoft.com/office/powerpoint/2010/main" val="2558699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SHAP</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pic>
        <p:nvPicPr>
          <p:cNvPr id="2" name="그림 1">
            <a:extLst>
              <a:ext uri="{FF2B5EF4-FFF2-40B4-BE49-F238E27FC236}">
                <a16:creationId xmlns:a16="http://schemas.microsoft.com/office/drawing/2014/main" id="{DA7447C5-E0F1-4BE9-BAD2-7023E915FA8A}"/>
              </a:ext>
            </a:extLst>
          </p:cNvPr>
          <p:cNvPicPr>
            <a:picLocks noChangeAspect="1"/>
          </p:cNvPicPr>
          <p:nvPr/>
        </p:nvPicPr>
        <p:blipFill>
          <a:blip r:embed="rId3"/>
          <a:stretch>
            <a:fillRect/>
          </a:stretch>
        </p:blipFill>
        <p:spPr>
          <a:xfrm>
            <a:off x="6212389" y="1682289"/>
            <a:ext cx="5693191" cy="4555899"/>
          </a:xfrm>
          <a:prstGeom prst="rect">
            <a:avLst/>
          </a:prstGeom>
        </p:spPr>
      </p:pic>
      <p:pic>
        <p:nvPicPr>
          <p:cNvPr id="5" name="그림 4">
            <a:extLst>
              <a:ext uri="{FF2B5EF4-FFF2-40B4-BE49-F238E27FC236}">
                <a16:creationId xmlns:a16="http://schemas.microsoft.com/office/drawing/2014/main" id="{5FAB4AC5-F183-4802-9D8E-8AECCCBDD82C}"/>
              </a:ext>
            </a:extLst>
          </p:cNvPr>
          <p:cNvPicPr>
            <a:picLocks noChangeAspect="1"/>
          </p:cNvPicPr>
          <p:nvPr/>
        </p:nvPicPr>
        <p:blipFill>
          <a:blip r:embed="rId4"/>
          <a:stretch>
            <a:fillRect/>
          </a:stretch>
        </p:blipFill>
        <p:spPr>
          <a:xfrm>
            <a:off x="110217" y="2053771"/>
            <a:ext cx="5693191" cy="3452106"/>
          </a:xfrm>
          <a:prstGeom prst="rect">
            <a:avLst/>
          </a:prstGeom>
        </p:spPr>
      </p:pic>
      <p:sp>
        <p:nvSpPr>
          <p:cNvPr id="6" name="TextBox 5">
            <a:extLst>
              <a:ext uri="{FF2B5EF4-FFF2-40B4-BE49-F238E27FC236}">
                <a16:creationId xmlns:a16="http://schemas.microsoft.com/office/drawing/2014/main" id="{516537DC-3C3D-468C-9CB9-1C66B1628873}"/>
              </a:ext>
            </a:extLst>
          </p:cNvPr>
          <p:cNvSpPr txBox="1"/>
          <p:nvPr/>
        </p:nvSpPr>
        <p:spPr>
          <a:xfrm>
            <a:off x="1472183" y="5534905"/>
            <a:ext cx="4258653" cy="369332"/>
          </a:xfrm>
          <a:prstGeom prst="rect">
            <a:avLst/>
          </a:prstGeom>
          <a:noFill/>
        </p:spPr>
        <p:txBody>
          <a:bodyPr wrap="square" rtlCol="0">
            <a:spAutoFit/>
          </a:bodyPr>
          <a:lstStyle/>
          <a:p>
            <a:r>
              <a:rPr lang="en-US" altLang="ko-KR" dirty="0"/>
              <a:t>Ex) SHAP Values of timestep t+10</a:t>
            </a:r>
            <a:endParaRPr lang="ko-KR" altLang="en-US" dirty="0"/>
          </a:p>
        </p:txBody>
      </p:sp>
    </p:spTree>
    <p:extLst>
      <p:ext uri="{BB962C8B-B14F-4D97-AF65-F5344CB8AC3E}">
        <p14:creationId xmlns:p14="http://schemas.microsoft.com/office/powerpoint/2010/main" val="78475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SHAP</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pic>
        <p:nvPicPr>
          <p:cNvPr id="2" name="그림 1">
            <a:extLst>
              <a:ext uri="{FF2B5EF4-FFF2-40B4-BE49-F238E27FC236}">
                <a16:creationId xmlns:a16="http://schemas.microsoft.com/office/drawing/2014/main" id="{DA7447C5-E0F1-4BE9-BAD2-7023E915FA8A}"/>
              </a:ext>
            </a:extLst>
          </p:cNvPr>
          <p:cNvPicPr>
            <a:picLocks noChangeAspect="1"/>
          </p:cNvPicPr>
          <p:nvPr/>
        </p:nvPicPr>
        <p:blipFill>
          <a:blip r:embed="rId3"/>
          <a:stretch>
            <a:fillRect/>
          </a:stretch>
        </p:blipFill>
        <p:spPr>
          <a:xfrm>
            <a:off x="282665" y="1682289"/>
            <a:ext cx="5693191" cy="4555899"/>
          </a:xfrm>
          <a:prstGeom prst="rect">
            <a:avLst/>
          </a:prstGeom>
        </p:spPr>
      </p:pic>
      <p:sp>
        <p:nvSpPr>
          <p:cNvPr id="3" name="직사각형 2">
            <a:extLst>
              <a:ext uri="{FF2B5EF4-FFF2-40B4-BE49-F238E27FC236}">
                <a16:creationId xmlns:a16="http://schemas.microsoft.com/office/drawing/2014/main" id="{2817D053-8DE0-4281-BF78-1271A5034F7D}"/>
              </a:ext>
            </a:extLst>
          </p:cNvPr>
          <p:cNvSpPr/>
          <p:nvPr/>
        </p:nvSpPr>
        <p:spPr>
          <a:xfrm>
            <a:off x="6216146" y="1215541"/>
            <a:ext cx="5444735" cy="4278094"/>
          </a:xfrm>
          <a:prstGeom prst="rect">
            <a:avLst/>
          </a:prstGeom>
        </p:spPr>
        <p:txBody>
          <a:bodyPr wrap="square">
            <a:spAutoFit/>
          </a:bodyPr>
          <a:lstStyle/>
          <a:p>
            <a:pPr algn="ctr"/>
            <a:r>
              <a:rPr lang="ko-KR" altLang="en-US" sz="1600" b="1" dirty="0"/>
              <a:t>===Whole </a:t>
            </a:r>
            <a:r>
              <a:rPr lang="ko-KR" altLang="en-US" sz="1600" b="1" dirty="0" err="1"/>
              <a:t>added</a:t>
            </a:r>
            <a:r>
              <a:rPr lang="ko-KR" altLang="en-US" sz="1600" b="1" dirty="0"/>
              <a:t>===</a:t>
            </a:r>
          </a:p>
          <a:p>
            <a:pPr algn="ctr"/>
            <a:r>
              <a:rPr lang="ko-KR" altLang="en-US" sz="1600" b="1" dirty="0" err="1"/>
              <a:t>Open</a:t>
            </a:r>
            <a:r>
              <a:rPr lang="ko-KR" altLang="en-US" sz="1600" b="1" dirty="0"/>
              <a:t>: 1.0444853554921165</a:t>
            </a:r>
          </a:p>
          <a:p>
            <a:pPr algn="ctr"/>
            <a:r>
              <a:rPr lang="ko-KR" altLang="en-US" sz="1600" b="1" dirty="0" err="1"/>
              <a:t>High</a:t>
            </a:r>
            <a:r>
              <a:rPr lang="ko-KR" altLang="en-US" sz="1600" b="1" dirty="0"/>
              <a:t>: 0.9524176821789203</a:t>
            </a:r>
          </a:p>
          <a:p>
            <a:pPr algn="ctr"/>
            <a:r>
              <a:rPr lang="ko-KR" altLang="en-US" sz="1600" b="1" dirty="0" err="1"/>
              <a:t>Low</a:t>
            </a:r>
            <a:r>
              <a:rPr lang="ko-KR" altLang="en-US" sz="1600" b="1" dirty="0"/>
              <a:t>: 0.7262579854838411</a:t>
            </a:r>
          </a:p>
          <a:p>
            <a:pPr algn="ctr"/>
            <a:r>
              <a:rPr lang="ko-KR" altLang="en-US" sz="1600" b="1" dirty="0" err="1"/>
              <a:t>Close</a:t>
            </a:r>
            <a:r>
              <a:rPr lang="ko-KR" altLang="en-US" sz="1600" b="1" dirty="0"/>
              <a:t>: 0.821415700716235</a:t>
            </a:r>
          </a:p>
          <a:p>
            <a:pPr algn="ctr"/>
            <a:r>
              <a:rPr lang="ko-KR" altLang="en-US" sz="1600" b="1" dirty="0" err="1"/>
              <a:t>Volume</a:t>
            </a:r>
            <a:r>
              <a:rPr lang="ko-KR" altLang="en-US" sz="1600" b="1" dirty="0"/>
              <a:t>: 0.13273797666047774</a:t>
            </a:r>
          </a:p>
          <a:p>
            <a:pPr algn="ctr"/>
            <a:r>
              <a:rPr lang="ko-KR" altLang="en-US" sz="1600" b="1" dirty="0" err="1"/>
              <a:t>quote_av</a:t>
            </a:r>
            <a:r>
              <a:rPr lang="ko-KR" altLang="en-US" sz="1600" b="1" dirty="0"/>
              <a:t>: 0.11981029457763151</a:t>
            </a:r>
          </a:p>
          <a:p>
            <a:pPr algn="ctr"/>
            <a:r>
              <a:rPr lang="ko-KR" altLang="en-US" sz="1600" b="1" dirty="0" err="1"/>
              <a:t>trades</a:t>
            </a:r>
            <a:r>
              <a:rPr lang="ko-KR" altLang="en-US" sz="1600" b="1" dirty="0"/>
              <a:t>: 0.17126824991320688</a:t>
            </a:r>
          </a:p>
          <a:p>
            <a:pPr algn="ctr"/>
            <a:r>
              <a:rPr lang="ko-KR" altLang="en-US" sz="1600" b="1" dirty="0" err="1"/>
              <a:t>tb_base_av</a:t>
            </a:r>
            <a:r>
              <a:rPr lang="ko-KR" altLang="en-US" sz="1600" b="1" dirty="0"/>
              <a:t>: 0.24117582461187848</a:t>
            </a:r>
          </a:p>
          <a:p>
            <a:pPr algn="ctr"/>
            <a:r>
              <a:rPr lang="ko-KR" altLang="en-US" sz="1600" b="1" dirty="0" err="1"/>
              <a:t>tb_quote_av</a:t>
            </a:r>
            <a:r>
              <a:rPr lang="ko-KR" altLang="en-US" sz="1600" b="1" dirty="0"/>
              <a:t>: 0.30783725428398767</a:t>
            </a:r>
          </a:p>
          <a:p>
            <a:pPr algn="ctr"/>
            <a:r>
              <a:rPr lang="ko-KR" altLang="en-US" sz="1600" b="1" dirty="0" err="1"/>
              <a:t>Return</a:t>
            </a:r>
            <a:r>
              <a:rPr lang="ko-KR" altLang="en-US" sz="1600" b="1" dirty="0"/>
              <a:t>: 0.21564149340978922</a:t>
            </a:r>
          </a:p>
          <a:p>
            <a:pPr algn="ctr"/>
            <a:r>
              <a:rPr lang="ko-KR" altLang="en-US" sz="1600" b="1" dirty="0" err="1"/>
              <a:t>Maximum</a:t>
            </a:r>
            <a:r>
              <a:rPr lang="ko-KR" altLang="en-US" sz="1600" b="1" dirty="0"/>
              <a:t> </a:t>
            </a:r>
            <a:r>
              <a:rPr lang="ko-KR" altLang="en-US" sz="1600" b="1" dirty="0" err="1"/>
              <a:t>Hour</a:t>
            </a:r>
            <a:r>
              <a:rPr lang="ko-KR" altLang="en-US" sz="1600" b="1" dirty="0"/>
              <a:t> </a:t>
            </a:r>
            <a:r>
              <a:rPr lang="ko-KR" altLang="en-US" sz="1600" b="1" dirty="0" err="1"/>
              <a:t>Return</a:t>
            </a:r>
            <a:r>
              <a:rPr lang="ko-KR" altLang="en-US" sz="1600" b="1" dirty="0"/>
              <a:t>: 0.5337330692684732</a:t>
            </a:r>
          </a:p>
          <a:p>
            <a:pPr algn="ctr"/>
            <a:r>
              <a:rPr lang="ko-KR" altLang="en-US" sz="1600" b="1" dirty="0" err="1"/>
              <a:t>Price</a:t>
            </a:r>
            <a:r>
              <a:rPr lang="ko-KR" altLang="en-US" sz="1600" b="1" dirty="0"/>
              <a:t> </a:t>
            </a:r>
            <a:r>
              <a:rPr lang="ko-KR" altLang="en-US" sz="1600" b="1" dirty="0" err="1"/>
              <a:t>Volatility</a:t>
            </a:r>
            <a:r>
              <a:rPr lang="ko-KR" altLang="en-US" sz="1600" b="1" dirty="0"/>
              <a:t>: 0.4587691069259267</a:t>
            </a:r>
          </a:p>
          <a:p>
            <a:pPr algn="ctr"/>
            <a:r>
              <a:rPr lang="ko-KR" altLang="en-US" sz="1600" b="1" dirty="0" err="1"/>
              <a:t>Momentum</a:t>
            </a:r>
            <a:r>
              <a:rPr lang="ko-KR" altLang="en-US" sz="1600" b="1" dirty="0"/>
              <a:t> 1H: 0.4168621666426634</a:t>
            </a:r>
          </a:p>
          <a:p>
            <a:pPr algn="ctr"/>
            <a:r>
              <a:rPr lang="ko-KR" altLang="en-US" sz="1600" b="1" dirty="0" err="1"/>
              <a:t>Momentum</a:t>
            </a:r>
            <a:r>
              <a:rPr lang="ko-KR" altLang="en-US" sz="1600" b="1" dirty="0"/>
              <a:t> 3H: 0.6613273624375401</a:t>
            </a:r>
          </a:p>
          <a:p>
            <a:pPr algn="ctr"/>
            <a:r>
              <a:rPr lang="ko-KR" altLang="en-US" sz="1600" b="1" dirty="0" err="1"/>
              <a:t>Maximum</a:t>
            </a:r>
            <a:r>
              <a:rPr lang="ko-KR" altLang="en-US" sz="1600" b="1" dirty="0"/>
              <a:t> </a:t>
            </a:r>
            <a:r>
              <a:rPr lang="ko-KR" altLang="en-US" sz="1600" b="1" dirty="0" err="1"/>
              <a:t>Daily</a:t>
            </a:r>
            <a:r>
              <a:rPr lang="ko-KR" altLang="en-US" sz="1600" b="1" dirty="0"/>
              <a:t> </a:t>
            </a:r>
            <a:r>
              <a:rPr lang="ko-KR" altLang="en-US" sz="1600" b="1" dirty="0" err="1"/>
              <a:t>Return</a:t>
            </a:r>
            <a:r>
              <a:rPr lang="ko-KR" altLang="en-US" sz="1600" b="1" dirty="0"/>
              <a:t>: 0.0</a:t>
            </a:r>
          </a:p>
          <a:p>
            <a:pPr algn="ctr"/>
            <a:r>
              <a:rPr lang="ko-KR" altLang="en-US" sz="1600" b="1" dirty="0" err="1"/>
              <a:t>Avg</a:t>
            </a:r>
            <a:r>
              <a:rPr lang="ko-KR" altLang="en-US" sz="1600" b="1" dirty="0"/>
              <a:t> </a:t>
            </a:r>
            <a:r>
              <a:rPr lang="ko-KR" altLang="en-US" sz="1600" b="1" dirty="0" err="1"/>
              <a:t>Price</a:t>
            </a:r>
            <a:r>
              <a:rPr lang="ko-KR" altLang="en-US" sz="1600" b="1" dirty="0"/>
              <a:t>: 1.4894142412323148</a:t>
            </a:r>
          </a:p>
        </p:txBody>
      </p:sp>
      <p:sp>
        <p:nvSpPr>
          <p:cNvPr id="7" name="직사각형 6">
            <a:extLst>
              <a:ext uri="{FF2B5EF4-FFF2-40B4-BE49-F238E27FC236}">
                <a16:creationId xmlns:a16="http://schemas.microsoft.com/office/drawing/2014/main" id="{56D730FC-2427-496A-B2B5-22EA172A7DDF}"/>
              </a:ext>
            </a:extLst>
          </p:cNvPr>
          <p:cNvSpPr/>
          <p:nvPr/>
        </p:nvSpPr>
        <p:spPr>
          <a:xfrm>
            <a:off x="5975856" y="5584432"/>
            <a:ext cx="6096000" cy="738664"/>
          </a:xfrm>
          <a:prstGeom prst="rect">
            <a:avLst/>
          </a:prstGeom>
        </p:spPr>
        <p:txBody>
          <a:bodyPr>
            <a:spAutoFit/>
          </a:bodyPr>
          <a:lstStyle/>
          <a:p>
            <a:r>
              <a:rPr lang="ko-KR" altLang="en-US" sz="1400" b="1" dirty="0" err="1"/>
              <a:t>Top</a:t>
            </a:r>
            <a:r>
              <a:rPr lang="ko-KR" altLang="en-US" sz="1400" b="1" dirty="0"/>
              <a:t> 10 </a:t>
            </a:r>
            <a:r>
              <a:rPr lang="ko-KR" altLang="en-US" sz="1400" b="1" dirty="0" err="1"/>
              <a:t>features</a:t>
            </a:r>
            <a:r>
              <a:rPr lang="ko-KR" altLang="en-US" sz="1400" b="1" dirty="0"/>
              <a:t> </a:t>
            </a:r>
            <a:r>
              <a:rPr lang="en-US" altLang="ko-KR" sz="1400" b="1" dirty="0"/>
              <a:t>:</a:t>
            </a:r>
            <a:r>
              <a:rPr lang="ko-KR" altLang="en-US" sz="1400" b="1" dirty="0"/>
              <a:t> ['</a:t>
            </a:r>
            <a:r>
              <a:rPr lang="ko-KR" altLang="en-US" sz="1400" b="1" dirty="0" err="1"/>
              <a:t>Avg</a:t>
            </a:r>
            <a:r>
              <a:rPr lang="ko-KR" altLang="en-US" sz="1400" b="1" dirty="0"/>
              <a:t> </a:t>
            </a:r>
            <a:r>
              <a:rPr lang="ko-KR" altLang="en-US" sz="1400" b="1" dirty="0" err="1"/>
              <a:t>Price</a:t>
            </a:r>
            <a:r>
              <a:rPr lang="ko-KR" altLang="en-US" sz="1400" b="1" dirty="0"/>
              <a:t>' '</a:t>
            </a:r>
            <a:r>
              <a:rPr lang="ko-KR" altLang="en-US" sz="1400" b="1" dirty="0" err="1"/>
              <a:t>Open</a:t>
            </a:r>
            <a:r>
              <a:rPr lang="ko-KR" altLang="en-US" sz="1400" b="1" dirty="0"/>
              <a:t>' '</a:t>
            </a:r>
            <a:r>
              <a:rPr lang="ko-KR" altLang="en-US" sz="1400" b="1" dirty="0" err="1"/>
              <a:t>High</a:t>
            </a:r>
            <a:r>
              <a:rPr lang="ko-KR" altLang="en-US" sz="1400" b="1" dirty="0"/>
              <a:t>' '</a:t>
            </a:r>
            <a:r>
              <a:rPr lang="ko-KR" altLang="en-US" sz="1400" b="1" dirty="0" err="1"/>
              <a:t>Close</a:t>
            </a:r>
            <a:r>
              <a:rPr lang="ko-KR" altLang="en-US" sz="1400" b="1" dirty="0"/>
              <a:t>' '</a:t>
            </a:r>
            <a:r>
              <a:rPr lang="ko-KR" altLang="en-US" sz="1400" b="1" dirty="0" err="1"/>
              <a:t>Low</a:t>
            </a:r>
            <a:r>
              <a:rPr lang="ko-KR" altLang="en-US" sz="1400" b="1" dirty="0"/>
              <a:t>' '</a:t>
            </a:r>
            <a:r>
              <a:rPr lang="ko-KR" altLang="en-US" sz="1400" b="1" dirty="0" err="1"/>
              <a:t>Momentum</a:t>
            </a:r>
            <a:r>
              <a:rPr lang="ko-KR" altLang="en-US" sz="1400" b="1" dirty="0"/>
              <a:t> 3H＇'Maximum </a:t>
            </a:r>
            <a:r>
              <a:rPr lang="ko-KR" altLang="en-US" sz="1400" b="1" dirty="0" err="1"/>
              <a:t>Hour</a:t>
            </a:r>
            <a:r>
              <a:rPr lang="ko-KR" altLang="en-US" sz="1400" b="1" dirty="0"/>
              <a:t> </a:t>
            </a:r>
            <a:r>
              <a:rPr lang="ko-KR" altLang="en-US" sz="1400" b="1" dirty="0" err="1"/>
              <a:t>Return</a:t>
            </a:r>
            <a:r>
              <a:rPr lang="ko-KR" altLang="en-US" sz="1400" b="1" dirty="0"/>
              <a:t>' '</a:t>
            </a:r>
            <a:r>
              <a:rPr lang="ko-KR" altLang="en-US" sz="1400" b="1" dirty="0" err="1"/>
              <a:t>Price</a:t>
            </a:r>
            <a:r>
              <a:rPr lang="ko-KR" altLang="en-US" sz="1400" b="1" dirty="0"/>
              <a:t> </a:t>
            </a:r>
            <a:r>
              <a:rPr lang="ko-KR" altLang="en-US" sz="1400" b="1" dirty="0" err="1"/>
              <a:t>Volatility</a:t>
            </a:r>
            <a:r>
              <a:rPr lang="ko-KR" altLang="en-US" sz="1400" b="1" dirty="0"/>
              <a:t>' '</a:t>
            </a:r>
            <a:r>
              <a:rPr lang="ko-KR" altLang="en-US" sz="1400" b="1" dirty="0" err="1"/>
              <a:t>Momentum</a:t>
            </a:r>
            <a:r>
              <a:rPr lang="ko-KR" altLang="en-US" sz="1400" b="1" dirty="0"/>
              <a:t> 1H' '</a:t>
            </a:r>
            <a:r>
              <a:rPr lang="ko-KR" altLang="en-US" sz="1400" b="1" dirty="0" err="1"/>
              <a:t>tb_quote_av</a:t>
            </a:r>
            <a:r>
              <a:rPr lang="ko-KR" altLang="en-US" sz="1400" b="1" dirty="0"/>
              <a:t>']</a:t>
            </a:r>
          </a:p>
        </p:txBody>
      </p:sp>
    </p:spTree>
    <p:extLst>
      <p:ext uri="{BB962C8B-B14F-4D97-AF65-F5344CB8AC3E}">
        <p14:creationId xmlns:p14="http://schemas.microsoft.com/office/powerpoint/2010/main" val="3201493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SHAP</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pic>
        <p:nvPicPr>
          <p:cNvPr id="6" name="그림 5">
            <a:extLst>
              <a:ext uri="{FF2B5EF4-FFF2-40B4-BE49-F238E27FC236}">
                <a16:creationId xmlns:a16="http://schemas.microsoft.com/office/drawing/2014/main" id="{BC99ECB2-EF5C-4D26-ACE8-977D7B727A38}"/>
              </a:ext>
            </a:extLst>
          </p:cNvPr>
          <p:cNvPicPr>
            <a:picLocks noChangeAspect="1"/>
          </p:cNvPicPr>
          <p:nvPr/>
        </p:nvPicPr>
        <p:blipFill>
          <a:blip r:embed="rId3"/>
          <a:stretch>
            <a:fillRect/>
          </a:stretch>
        </p:blipFill>
        <p:spPr>
          <a:xfrm>
            <a:off x="282665" y="2118857"/>
            <a:ext cx="5953125" cy="3171825"/>
          </a:xfrm>
          <a:prstGeom prst="rect">
            <a:avLst/>
          </a:prstGeom>
        </p:spPr>
      </p:pic>
      <p:graphicFrame>
        <p:nvGraphicFramePr>
          <p:cNvPr id="11" name="표 10">
            <a:extLst>
              <a:ext uri="{FF2B5EF4-FFF2-40B4-BE49-F238E27FC236}">
                <a16:creationId xmlns:a16="http://schemas.microsoft.com/office/drawing/2014/main" id="{EE2D582C-A899-4A0E-83FC-8D27297F96A4}"/>
              </a:ext>
            </a:extLst>
          </p:cNvPr>
          <p:cNvGraphicFramePr>
            <a:graphicFrameLocks noGrp="1"/>
          </p:cNvGraphicFramePr>
          <p:nvPr>
            <p:extLst>
              <p:ext uri="{D42A27DB-BD31-4B8C-83A1-F6EECF244321}">
                <p14:modId xmlns:p14="http://schemas.microsoft.com/office/powerpoint/2010/main" val="1221059830"/>
              </p:ext>
            </p:extLst>
          </p:nvPr>
        </p:nvGraphicFramePr>
        <p:xfrm>
          <a:off x="6574970" y="3333929"/>
          <a:ext cx="5330610" cy="741680"/>
        </p:xfrm>
        <a:graphic>
          <a:graphicData uri="http://schemas.openxmlformats.org/drawingml/2006/table">
            <a:tbl>
              <a:tblPr firstRow="1" bandRow="1">
                <a:tableStyleId>{69012ECD-51FC-41F1-AA8D-1B2483CD663E}</a:tableStyleId>
              </a:tblPr>
              <a:tblGrid>
                <a:gridCol w="1776870">
                  <a:extLst>
                    <a:ext uri="{9D8B030D-6E8A-4147-A177-3AD203B41FA5}">
                      <a16:colId xmlns:a16="http://schemas.microsoft.com/office/drawing/2014/main" val="2916281103"/>
                    </a:ext>
                  </a:extLst>
                </a:gridCol>
                <a:gridCol w="1776870">
                  <a:extLst>
                    <a:ext uri="{9D8B030D-6E8A-4147-A177-3AD203B41FA5}">
                      <a16:colId xmlns:a16="http://schemas.microsoft.com/office/drawing/2014/main" val="3158643291"/>
                    </a:ext>
                  </a:extLst>
                </a:gridCol>
                <a:gridCol w="1776870">
                  <a:extLst>
                    <a:ext uri="{9D8B030D-6E8A-4147-A177-3AD203B41FA5}">
                      <a16:colId xmlns:a16="http://schemas.microsoft.com/office/drawing/2014/main" val="289898095"/>
                    </a:ext>
                  </a:extLst>
                </a:gridCol>
              </a:tblGrid>
              <a:tr h="370840">
                <a:tc>
                  <a:txBody>
                    <a:bodyPr/>
                    <a:lstStyle/>
                    <a:p>
                      <a:pPr algn="ctr" latinLnBrk="1"/>
                      <a:r>
                        <a:rPr lang="en-US" altLang="ko-KR" dirty="0"/>
                        <a:t>RMSE</a:t>
                      </a:r>
                      <a:endParaRPr lang="ko-KR" altLang="en-US" dirty="0"/>
                    </a:p>
                  </a:txBody>
                  <a:tcPr>
                    <a:solidFill>
                      <a:srgbClr val="C90060"/>
                    </a:solidFill>
                  </a:tcPr>
                </a:tc>
                <a:tc>
                  <a:txBody>
                    <a:bodyPr/>
                    <a:lstStyle/>
                    <a:p>
                      <a:pPr algn="ctr" latinLnBrk="1"/>
                      <a:r>
                        <a:rPr lang="en-US" altLang="ko-KR" dirty="0"/>
                        <a:t>MAE</a:t>
                      </a:r>
                      <a:endParaRPr lang="ko-KR" altLang="en-US" dirty="0"/>
                    </a:p>
                  </a:txBody>
                  <a:tcPr>
                    <a:solidFill>
                      <a:srgbClr val="C90060"/>
                    </a:solidFill>
                  </a:tcPr>
                </a:tc>
                <a:tc>
                  <a:txBody>
                    <a:bodyPr/>
                    <a:lstStyle/>
                    <a:p>
                      <a:pPr algn="ctr" latinLnBrk="1"/>
                      <a:r>
                        <a:rPr lang="en-US" altLang="ko-KR" dirty="0"/>
                        <a:t>SMAPE</a:t>
                      </a:r>
                      <a:endParaRPr lang="ko-KR" altLang="en-US" dirty="0"/>
                    </a:p>
                  </a:txBody>
                  <a:tcPr>
                    <a:solidFill>
                      <a:srgbClr val="C90060"/>
                    </a:solidFill>
                  </a:tcPr>
                </a:tc>
                <a:extLst>
                  <a:ext uri="{0D108BD9-81ED-4DB2-BD59-A6C34878D82A}">
                    <a16:rowId xmlns:a16="http://schemas.microsoft.com/office/drawing/2014/main" val="1940772290"/>
                  </a:ext>
                </a:extLst>
              </a:tr>
              <a:tr h="370840">
                <a:tc>
                  <a:txBody>
                    <a:bodyPr/>
                    <a:lstStyle/>
                    <a:p>
                      <a:pPr algn="ctr" latinLnBrk="1"/>
                      <a:r>
                        <a:rPr lang="en-US" altLang="ko-KR" dirty="0"/>
                        <a:t>41.6245</a:t>
                      </a:r>
                      <a:endParaRPr lang="ko-KR" altLang="en-US" dirty="0"/>
                    </a:p>
                  </a:txBody>
                  <a:tcPr/>
                </a:tc>
                <a:tc>
                  <a:txBody>
                    <a:bodyPr/>
                    <a:lstStyle/>
                    <a:p>
                      <a:pPr algn="ctr" latinLnBrk="1"/>
                      <a:r>
                        <a:rPr lang="en-US" altLang="ko-KR" dirty="0"/>
                        <a:t>34.9535</a:t>
                      </a:r>
                      <a:endParaRPr lang="ko-KR" altLang="en-US" dirty="0"/>
                    </a:p>
                  </a:txBody>
                  <a:tcPr/>
                </a:tc>
                <a:tc>
                  <a:txBody>
                    <a:bodyPr/>
                    <a:lstStyle/>
                    <a:p>
                      <a:pPr algn="ctr" latinLnBrk="1"/>
                      <a:r>
                        <a:rPr lang="en-US" altLang="ko-KR" dirty="0"/>
                        <a:t>0.2138</a:t>
                      </a:r>
                      <a:endParaRPr lang="ko-KR" altLang="en-US" dirty="0"/>
                    </a:p>
                  </a:txBody>
                  <a:tcPr/>
                </a:tc>
                <a:extLst>
                  <a:ext uri="{0D108BD9-81ED-4DB2-BD59-A6C34878D82A}">
                    <a16:rowId xmlns:a16="http://schemas.microsoft.com/office/drawing/2014/main" val="2245997103"/>
                  </a:ext>
                </a:extLst>
              </a:tr>
            </a:tbl>
          </a:graphicData>
        </a:graphic>
      </p:graphicFrame>
    </p:spTree>
    <p:extLst>
      <p:ext uri="{BB962C8B-B14F-4D97-AF65-F5344CB8AC3E}">
        <p14:creationId xmlns:p14="http://schemas.microsoft.com/office/powerpoint/2010/main" val="425821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Result Comparison</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graphicFrame>
        <p:nvGraphicFramePr>
          <p:cNvPr id="9" name="표 8">
            <a:extLst>
              <a:ext uri="{FF2B5EF4-FFF2-40B4-BE49-F238E27FC236}">
                <a16:creationId xmlns:a16="http://schemas.microsoft.com/office/drawing/2014/main" id="{F69390D5-5EED-4707-AC10-3CDF6169E639}"/>
              </a:ext>
            </a:extLst>
          </p:cNvPr>
          <p:cNvGraphicFramePr>
            <a:graphicFrameLocks noGrp="1"/>
          </p:cNvGraphicFramePr>
          <p:nvPr>
            <p:extLst>
              <p:ext uri="{D42A27DB-BD31-4B8C-83A1-F6EECF244321}">
                <p14:modId xmlns:p14="http://schemas.microsoft.com/office/powerpoint/2010/main" val="234647510"/>
              </p:ext>
            </p:extLst>
          </p:nvPr>
        </p:nvGraphicFramePr>
        <p:xfrm>
          <a:off x="286421" y="4999504"/>
          <a:ext cx="5330610" cy="741680"/>
        </p:xfrm>
        <a:graphic>
          <a:graphicData uri="http://schemas.openxmlformats.org/drawingml/2006/table">
            <a:tbl>
              <a:tblPr firstRow="1" bandRow="1">
                <a:tableStyleId>{69012ECD-51FC-41F1-AA8D-1B2483CD663E}</a:tableStyleId>
              </a:tblPr>
              <a:tblGrid>
                <a:gridCol w="1776870">
                  <a:extLst>
                    <a:ext uri="{9D8B030D-6E8A-4147-A177-3AD203B41FA5}">
                      <a16:colId xmlns:a16="http://schemas.microsoft.com/office/drawing/2014/main" val="2916281103"/>
                    </a:ext>
                  </a:extLst>
                </a:gridCol>
                <a:gridCol w="1776870">
                  <a:extLst>
                    <a:ext uri="{9D8B030D-6E8A-4147-A177-3AD203B41FA5}">
                      <a16:colId xmlns:a16="http://schemas.microsoft.com/office/drawing/2014/main" val="3158643291"/>
                    </a:ext>
                  </a:extLst>
                </a:gridCol>
                <a:gridCol w="1776870">
                  <a:extLst>
                    <a:ext uri="{9D8B030D-6E8A-4147-A177-3AD203B41FA5}">
                      <a16:colId xmlns:a16="http://schemas.microsoft.com/office/drawing/2014/main" val="289898095"/>
                    </a:ext>
                  </a:extLst>
                </a:gridCol>
              </a:tblGrid>
              <a:tr h="370840">
                <a:tc>
                  <a:txBody>
                    <a:bodyPr/>
                    <a:lstStyle/>
                    <a:p>
                      <a:pPr algn="ctr" latinLnBrk="1"/>
                      <a:r>
                        <a:rPr lang="en-US" altLang="ko-KR" dirty="0"/>
                        <a:t>RMSE</a:t>
                      </a:r>
                      <a:endParaRPr lang="ko-KR" altLang="en-US" dirty="0"/>
                    </a:p>
                  </a:txBody>
                  <a:tcPr>
                    <a:solidFill>
                      <a:srgbClr val="C90060"/>
                    </a:solidFill>
                  </a:tcPr>
                </a:tc>
                <a:tc>
                  <a:txBody>
                    <a:bodyPr/>
                    <a:lstStyle/>
                    <a:p>
                      <a:pPr algn="ctr" latinLnBrk="1"/>
                      <a:r>
                        <a:rPr lang="en-US" altLang="ko-KR" dirty="0"/>
                        <a:t>MAE</a:t>
                      </a:r>
                      <a:endParaRPr lang="ko-KR" altLang="en-US" dirty="0"/>
                    </a:p>
                  </a:txBody>
                  <a:tcPr>
                    <a:solidFill>
                      <a:srgbClr val="C90060"/>
                    </a:solidFill>
                  </a:tcPr>
                </a:tc>
                <a:tc>
                  <a:txBody>
                    <a:bodyPr/>
                    <a:lstStyle/>
                    <a:p>
                      <a:pPr algn="ctr" latinLnBrk="1"/>
                      <a:r>
                        <a:rPr lang="en-US" altLang="ko-KR" dirty="0"/>
                        <a:t>SMAPE</a:t>
                      </a:r>
                      <a:endParaRPr lang="ko-KR" altLang="en-US" dirty="0"/>
                    </a:p>
                  </a:txBody>
                  <a:tcPr>
                    <a:solidFill>
                      <a:srgbClr val="C90060"/>
                    </a:solidFill>
                  </a:tcPr>
                </a:tc>
                <a:extLst>
                  <a:ext uri="{0D108BD9-81ED-4DB2-BD59-A6C34878D82A}">
                    <a16:rowId xmlns:a16="http://schemas.microsoft.com/office/drawing/2014/main" val="1940772290"/>
                  </a:ext>
                </a:extLst>
              </a:tr>
              <a:tr h="370840">
                <a:tc>
                  <a:txBody>
                    <a:bodyPr/>
                    <a:lstStyle/>
                    <a:p>
                      <a:pPr algn="ctr" latinLnBrk="1"/>
                      <a:r>
                        <a:rPr lang="en-US" altLang="ko-KR" dirty="0"/>
                        <a:t>41.6245</a:t>
                      </a:r>
                      <a:endParaRPr lang="ko-KR" altLang="en-US" dirty="0"/>
                    </a:p>
                  </a:txBody>
                  <a:tcPr/>
                </a:tc>
                <a:tc>
                  <a:txBody>
                    <a:bodyPr/>
                    <a:lstStyle/>
                    <a:p>
                      <a:pPr algn="ctr" latinLnBrk="1"/>
                      <a:r>
                        <a:rPr lang="en-US" altLang="ko-KR" dirty="0"/>
                        <a:t>34.9535</a:t>
                      </a:r>
                      <a:endParaRPr lang="ko-KR" altLang="en-US" dirty="0"/>
                    </a:p>
                  </a:txBody>
                  <a:tcPr/>
                </a:tc>
                <a:tc>
                  <a:txBody>
                    <a:bodyPr/>
                    <a:lstStyle/>
                    <a:p>
                      <a:pPr algn="ctr" latinLnBrk="1"/>
                      <a:r>
                        <a:rPr lang="en-US" altLang="ko-KR" dirty="0"/>
                        <a:t>0.2138</a:t>
                      </a:r>
                      <a:endParaRPr lang="ko-KR" altLang="en-US" dirty="0"/>
                    </a:p>
                  </a:txBody>
                  <a:tcPr/>
                </a:tc>
                <a:extLst>
                  <a:ext uri="{0D108BD9-81ED-4DB2-BD59-A6C34878D82A}">
                    <a16:rowId xmlns:a16="http://schemas.microsoft.com/office/drawing/2014/main" val="2245997103"/>
                  </a:ext>
                </a:extLst>
              </a:tr>
            </a:tbl>
          </a:graphicData>
        </a:graphic>
      </p:graphicFrame>
      <p:graphicFrame>
        <p:nvGraphicFramePr>
          <p:cNvPr id="6" name="표 5">
            <a:extLst>
              <a:ext uri="{FF2B5EF4-FFF2-40B4-BE49-F238E27FC236}">
                <a16:creationId xmlns:a16="http://schemas.microsoft.com/office/drawing/2014/main" id="{F1A9686A-4ED9-4466-A1A7-BC85953FE45D}"/>
              </a:ext>
            </a:extLst>
          </p:cNvPr>
          <p:cNvGraphicFramePr>
            <a:graphicFrameLocks noGrp="1"/>
          </p:cNvGraphicFramePr>
          <p:nvPr>
            <p:extLst>
              <p:ext uri="{D42A27DB-BD31-4B8C-83A1-F6EECF244321}">
                <p14:modId xmlns:p14="http://schemas.microsoft.com/office/powerpoint/2010/main" val="3663320714"/>
              </p:ext>
            </p:extLst>
          </p:nvPr>
        </p:nvGraphicFramePr>
        <p:xfrm>
          <a:off x="282665" y="3472542"/>
          <a:ext cx="5330610" cy="741680"/>
        </p:xfrm>
        <a:graphic>
          <a:graphicData uri="http://schemas.openxmlformats.org/drawingml/2006/table">
            <a:tbl>
              <a:tblPr firstRow="1" bandRow="1">
                <a:tableStyleId>{69012ECD-51FC-41F1-AA8D-1B2483CD663E}</a:tableStyleId>
              </a:tblPr>
              <a:tblGrid>
                <a:gridCol w="1776870">
                  <a:extLst>
                    <a:ext uri="{9D8B030D-6E8A-4147-A177-3AD203B41FA5}">
                      <a16:colId xmlns:a16="http://schemas.microsoft.com/office/drawing/2014/main" val="2916281103"/>
                    </a:ext>
                  </a:extLst>
                </a:gridCol>
                <a:gridCol w="1776870">
                  <a:extLst>
                    <a:ext uri="{9D8B030D-6E8A-4147-A177-3AD203B41FA5}">
                      <a16:colId xmlns:a16="http://schemas.microsoft.com/office/drawing/2014/main" val="3158643291"/>
                    </a:ext>
                  </a:extLst>
                </a:gridCol>
                <a:gridCol w="1776870">
                  <a:extLst>
                    <a:ext uri="{9D8B030D-6E8A-4147-A177-3AD203B41FA5}">
                      <a16:colId xmlns:a16="http://schemas.microsoft.com/office/drawing/2014/main" val="289898095"/>
                    </a:ext>
                  </a:extLst>
                </a:gridCol>
              </a:tblGrid>
              <a:tr h="370840">
                <a:tc>
                  <a:txBody>
                    <a:bodyPr/>
                    <a:lstStyle/>
                    <a:p>
                      <a:pPr algn="ctr" latinLnBrk="1"/>
                      <a:r>
                        <a:rPr lang="en-US" altLang="ko-KR" dirty="0"/>
                        <a:t>RMSE</a:t>
                      </a:r>
                      <a:endParaRPr lang="ko-KR" altLang="en-US" dirty="0"/>
                    </a:p>
                  </a:txBody>
                  <a:tcPr>
                    <a:solidFill>
                      <a:srgbClr val="C90060"/>
                    </a:solidFill>
                  </a:tcPr>
                </a:tc>
                <a:tc>
                  <a:txBody>
                    <a:bodyPr/>
                    <a:lstStyle/>
                    <a:p>
                      <a:pPr algn="ctr" latinLnBrk="1"/>
                      <a:r>
                        <a:rPr lang="en-US" altLang="ko-KR" dirty="0"/>
                        <a:t>MAE</a:t>
                      </a:r>
                      <a:endParaRPr lang="ko-KR" altLang="en-US" dirty="0"/>
                    </a:p>
                  </a:txBody>
                  <a:tcPr>
                    <a:solidFill>
                      <a:srgbClr val="C90060"/>
                    </a:solidFill>
                  </a:tcPr>
                </a:tc>
                <a:tc>
                  <a:txBody>
                    <a:bodyPr/>
                    <a:lstStyle/>
                    <a:p>
                      <a:pPr algn="ctr" latinLnBrk="1"/>
                      <a:r>
                        <a:rPr lang="en-US" altLang="ko-KR" dirty="0"/>
                        <a:t>SMAPE</a:t>
                      </a:r>
                      <a:endParaRPr lang="ko-KR" altLang="en-US" dirty="0"/>
                    </a:p>
                  </a:txBody>
                  <a:tcPr>
                    <a:solidFill>
                      <a:srgbClr val="C90060"/>
                    </a:solidFill>
                  </a:tcPr>
                </a:tc>
                <a:extLst>
                  <a:ext uri="{0D108BD9-81ED-4DB2-BD59-A6C34878D82A}">
                    <a16:rowId xmlns:a16="http://schemas.microsoft.com/office/drawing/2014/main" val="1940772290"/>
                  </a:ext>
                </a:extLst>
              </a:tr>
              <a:tr h="370840">
                <a:tc>
                  <a:txBody>
                    <a:bodyPr/>
                    <a:lstStyle/>
                    <a:p>
                      <a:pPr algn="ctr" latinLnBrk="1"/>
                      <a:r>
                        <a:rPr lang="en-US" altLang="ko-KR" dirty="0"/>
                        <a:t>30.7090</a:t>
                      </a:r>
                      <a:endParaRPr lang="ko-KR" altLang="en-US" dirty="0"/>
                    </a:p>
                  </a:txBody>
                  <a:tcPr/>
                </a:tc>
                <a:tc>
                  <a:txBody>
                    <a:bodyPr/>
                    <a:lstStyle/>
                    <a:p>
                      <a:pPr algn="ctr" latinLnBrk="1"/>
                      <a:r>
                        <a:rPr lang="en-US" altLang="ko-KR" dirty="0"/>
                        <a:t>25.1266</a:t>
                      </a:r>
                      <a:endParaRPr lang="ko-KR" altLang="en-US" dirty="0"/>
                    </a:p>
                  </a:txBody>
                  <a:tcPr/>
                </a:tc>
                <a:tc>
                  <a:txBody>
                    <a:bodyPr/>
                    <a:lstStyle/>
                    <a:p>
                      <a:pPr algn="ctr" latinLnBrk="1"/>
                      <a:r>
                        <a:rPr lang="en-US" altLang="ko-KR" dirty="0"/>
                        <a:t>0.1536</a:t>
                      </a:r>
                      <a:endParaRPr lang="ko-KR" altLang="en-US" dirty="0"/>
                    </a:p>
                  </a:txBody>
                  <a:tcPr/>
                </a:tc>
                <a:extLst>
                  <a:ext uri="{0D108BD9-81ED-4DB2-BD59-A6C34878D82A}">
                    <a16:rowId xmlns:a16="http://schemas.microsoft.com/office/drawing/2014/main" val="2245997103"/>
                  </a:ext>
                </a:extLst>
              </a:tr>
            </a:tbl>
          </a:graphicData>
        </a:graphic>
      </p:graphicFrame>
      <p:graphicFrame>
        <p:nvGraphicFramePr>
          <p:cNvPr id="7" name="표 6">
            <a:extLst>
              <a:ext uri="{FF2B5EF4-FFF2-40B4-BE49-F238E27FC236}">
                <a16:creationId xmlns:a16="http://schemas.microsoft.com/office/drawing/2014/main" id="{B6C3678A-9566-416F-8F66-DA5D77BCF458}"/>
              </a:ext>
            </a:extLst>
          </p:cNvPr>
          <p:cNvGraphicFramePr>
            <a:graphicFrameLocks noGrp="1"/>
          </p:cNvGraphicFramePr>
          <p:nvPr>
            <p:extLst>
              <p:ext uri="{D42A27DB-BD31-4B8C-83A1-F6EECF244321}">
                <p14:modId xmlns:p14="http://schemas.microsoft.com/office/powerpoint/2010/main" val="1208555655"/>
              </p:ext>
            </p:extLst>
          </p:nvPr>
        </p:nvGraphicFramePr>
        <p:xfrm>
          <a:off x="282665" y="2091591"/>
          <a:ext cx="5330610" cy="741680"/>
        </p:xfrm>
        <a:graphic>
          <a:graphicData uri="http://schemas.openxmlformats.org/drawingml/2006/table">
            <a:tbl>
              <a:tblPr firstRow="1" bandRow="1">
                <a:tableStyleId>{69012ECD-51FC-41F1-AA8D-1B2483CD663E}</a:tableStyleId>
              </a:tblPr>
              <a:tblGrid>
                <a:gridCol w="1776870">
                  <a:extLst>
                    <a:ext uri="{9D8B030D-6E8A-4147-A177-3AD203B41FA5}">
                      <a16:colId xmlns:a16="http://schemas.microsoft.com/office/drawing/2014/main" val="2916281103"/>
                    </a:ext>
                  </a:extLst>
                </a:gridCol>
                <a:gridCol w="1776870">
                  <a:extLst>
                    <a:ext uri="{9D8B030D-6E8A-4147-A177-3AD203B41FA5}">
                      <a16:colId xmlns:a16="http://schemas.microsoft.com/office/drawing/2014/main" val="3158643291"/>
                    </a:ext>
                  </a:extLst>
                </a:gridCol>
                <a:gridCol w="1776870">
                  <a:extLst>
                    <a:ext uri="{9D8B030D-6E8A-4147-A177-3AD203B41FA5}">
                      <a16:colId xmlns:a16="http://schemas.microsoft.com/office/drawing/2014/main" val="289898095"/>
                    </a:ext>
                  </a:extLst>
                </a:gridCol>
              </a:tblGrid>
              <a:tr h="370840">
                <a:tc>
                  <a:txBody>
                    <a:bodyPr/>
                    <a:lstStyle/>
                    <a:p>
                      <a:pPr algn="ctr" latinLnBrk="1"/>
                      <a:r>
                        <a:rPr lang="en-US" altLang="ko-KR" dirty="0"/>
                        <a:t>RMSE</a:t>
                      </a:r>
                      <a:endParaRPr lang="ko-KR" altLang="en-US" dirty="0"/>
                    </a:p>
                  </a:txBody>
                  <a:tcPr>
                    <a:solidFill>
                      <a:srgbClr val="C90060"/>
                    </a:solidFill>
                  </a:tcPr>
                </a:tc>
                <a:tc>
                  <a:txBody>
                    <a:bodyPr/>
                    <a:lstStyle/>
                    <a:p>
                      <a:pPr algn="ctr" latinLnBrk="1"/>
                      <a:r>
                        <a:rPr lang="en-US" altLang="ko-KR" dirty="0"/>
                        <a:t>MAE</a:t>
                      </a:r>
                      <a:endParaRPr lang="ko-KR" altLang="en-US" dirty="0"/>
                    </a:p>
                  </a:txBody>
                  <a:tcPr>
                    <a:solidFill>
                      <a:srgbClr val="C90060"/>
                    </a:solidFill>
                  </a:tcPr>
                </a:tc>
                <a:tc>
                  <a:txBody>
                    <a:bodyPr/>
                    <a:lstStyle/>
                    <a:p>
                      <a:pPr algn="ctr" latinLnBrk="1"/>
                      <a:r>
                        <a:rPr lang="en-US" altLang="ko-KR" dirty="0"/>
                        <a:t>SMAPE</a:t>
                      </a:r>
                      <a:endParaRPr lang="ko-KR" altLang="en-US" dirty="0"/>
                    </a:p>
                  </a:txBody>
                  <a:tcPr>
                    <a:solidFill>
                      <a:srgbClr val="C90060"/>
                    </a:solidFill>
                  </a:tcPr>
                </a:tc>
                <a:extLst>
                  <a:ext uri="{0D108BD9-81ED-4DB2-BD59-A6C34878D82A}">
                    <a16:rowId xmlns:a16="http://schemas.microsoft.com/office/drawing/2014/main" val="1940772290"/>
                  </a:ext>
                </a:extLst>
              </a:tr>
              <a:tr h="370840">
                <a:tc>
                  <a:txBody>
                    <a:bodyPr/>
                    <a:lstStyle/>
                    <a:p>
                      <a:pPr algn="ctr" latinLnBrk="1"/>
                      <a:r>
                        <a:rPr lang="en-US" altLang="ko-KR" dirty="0"/>
                        <a:t>31.5600</a:t>
                      </a:r>
                      <a:endParaRPr lang="ko-KR" altLang="en-US" dirty="0"/>
                    </a:p>
                  </a:txBody>
                  <a:tcPr/>
                </a:tc>
                <a:tc>
                  <a:txBody>
                    <a:bodyPr/>
                    <a:lstStyle/>
                    <a:p>
                      <a:pPr algn="ctr" latinLnBrk="1"/>
                      <a:r>
                        <a:rPr lang="en-US" altLang="ko-KR" dirty="0"/>
                        <a:t>26.8618</a:t>
                      </a:r>
                      <a:endParaRPr lang="ko-KR" altLang="en-US" dirty="0"/>
                    </a:p>
                  </a:txBody>
                  <a:tcPr/>
                </a:tc>
                <a:tc>
                  <a:txBody>
                    <a:bodyPr/>
                    <a:lstStyle/>
                    <a:p>
                      <a:pPr algn="ctr" latinLnBrk="1"/>
                      <a:r>
                        <a:rPr lang="en-US" altLang="ko-KR" dirty="0"/>
                        <a:t>0.1643</a:t>
                      </a:r>
                      <a:endParaRPr lang="ko-KR" altLang="en-US" dirty="0"/>
                    </a:p>
                  </a:txBody>
                  <a:tcPr/>
                </a:tc>
                <a:extLst>
                  <a:ext uri="{0D108BD9-81ED-4DB2-BD59-A6C34878D82A}">
                    <a16:rowId xmlns:a16="http://schemas.microsoft.com/office/drawing/2014/main" val="2245997103"/>
                  </a:ext>
                </a:extLst>
              </a:tr>
            </a:tbl>
          </a:graphicData>
        </a:graphic>
      </p:graphicFrame>
      <p:sp>
        <p:nvSpPr>
          <p:cNvPr id="2" name="TextBox 1">
            <a:extLst>
              <a:ext uri="{FF2B5EF4-FFF2-40B4-BE49-F238E27FC236}">
                <a16:creationId xmlns:a16="http://schemas.microsoft.com/office/drawing/2014/main" id="{D98BA49E-3BB5-42E2-948D-309A4FED8AE1}"/>
              </a:ext>
            </a:extLst>
          </p:cNvPr>
          <p:cNvSpPr txBox="1"/>
          <p:nvPr/>
        </p:nvSpPr>
        <p:spPr>
          <a:xfrm>
            <a:off x="282665" y="1415895"/>
            <a:ext cx="533061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No Feature Selection (20 Features)</a:t>
            </a:r>
            <a:endParaRPr lang="ko-KR" altLang="en-US" dirty="0"/>
          </a:p>
        </p:txBody>
      </p:sp>
      <p:sp>
        <p:nvSpPr>
          <p:cNvPr id="10" name="TextBox 9">
            <a:extLst>
              <a:ext uri="{FF2B5EF4-FFF2-40B4-BE49-F238E27FC236}">
                <a16:creationId xmlns:a16="http://schemas.microsoft.com/office/drawing/2014/main" id="{81A0E5C8-CC76-4313-AEC0-3CB5EB1422CE}"/>
              </a:ext>
            </a:extLst>
          </p:cNvPr>
          <p:cNvSpPr txBox="1"/>
          <p:nvPr/>
        </p:nvSpPr>
        <p:spPr>
          <a:xfrm>
            <a:off x="282665" y="2946469"/>
            <a:ext cx="533061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PCA (10 Principal Components)</a:t>
            </a:r>
            <a:endParaRPr lang="ko-KR" altLang="en-US" dirty="0"/>
          </a:p>
        </p:txBody>
      </p:sp>
      <p:sp>
        <p:nvSpPr>
          <p:cNvPr id="11" name="TextBox 10">
            <a:extLst>
              <a:ext uri="{FF2B5EF4-FFF2-40B4-BE49-F238E27FC236}">
                <a16:creationId xmlns:a16="http://schemas.microsoft.com/office/drawing/2014/main" id="{1568FF90-0D64-4C85-B13E-315AA8B98CBF}"/>
              </a:ext>
            </a:extLst>
          </p:cNvPr>
          <p:cNvSpPr txBox="1"/>
          <p:nvPr/>
        </p:nvSpPr>
        <p:spPr>
          <a:xfrm>
            <a:off x="282665" y="4461831"/>
            <a:ext cx="533061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SHAP (10 Features)</a:t>
            </a:r>
            <a:endParaRPr lang="ko-KR" altLang="en-US" dirty="0"/>
          </a:p>
        </p:txBody>
      </p:sp>
      <p:sp>
        <p:nvSpPr>
          <p:cNvPr id="5" name="TextBox 4">
            <a:extLst>
              <a:ext uri="{FF2B5EF4-FFF2-40B4-BE49-F238E27FC236}">
                <a16:creationId xmlns:a16="http://schemas.microsoft.com/office/drawing/2014/main" id="{ADCA933A-00D0-4108-B31C-769B9458E7C9}"/>
              </a:ext>
            </a:extLst>
          </p:cNvPr>
          <p:cNvSpPr txBox="1"/>
          <p:nvPr/>
        </p:nvSpPr>
        <p:spPr>
          <a:xfrm>
            <a:off x="6241143" y="2946469"/>
            <a:ext cx="4702628"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RMSE : PCA &lt; </a:t>
            </a:r>
            <a:r>
              <a:rPr lang="en-US" altLang="ko-KR" dirty="0" err="1"/>
              <a:t>No_FS</a:t>
            </a:r>
            <a:r>
              <a:rPr lang="en-US" altLang="ko-KR" dirty="0"/>
              <a:t> &lt; SHAP</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MAE : PCA &lt; </a:t>
            </a:r>
            <a:r>
              <a:rPr lang="en-US" altLang="ko-KR" dirty="0" err="1"/>
              <a:t>No_FS</a:t>
            </a:r>
            <a:r>
              <a:rPr lang="en-US" altLang="ko-KR" dirty="0"/>
              <a:t> &lt; SHAP</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SMAPE : PCA &lt; </a:t>
            </a:r>
            <a:r>
              <a:rPr lang="en-US" altLang="ko-KR" dirty="0" err="1"/>
              <a:t>No_FS</a:t>
            </a:r>
            <a:r>
              <a:rPr lang="en-US" altLang="ko-KR" dirty="0"/>
              <a:t> &lt; SHAP</a:t>
            </a:r>
            <a:endParaRPr lang="ko-KR" altLang="en-US" dirty="0"/>
          </a:p>
        </p:txBody>
      </p:sp>
      <p:sp>
        <p:nvSpPr>
          <p:cNvPr id="12" name="TextBox 11">
            <a:extLst>
              <a:ext uri="{FF2B5EF4-FFF2-40B4-BE49-F238E27FC236}">
                <a16:creationId xmlns:a16="http://schemas.microsoft.com/office/drawing/2014/main" id="{54714F33-9F73-410B-8769-28F44DF88860}"/>
              </a:ext>
            </a:extLst>
          </p:cNvPr>
          <p:cNvSpPr txBox="1"/>
          <p:nvPr/>
        </p:nvSpPr>
        <p:spPr>
          <a:xfrm>
            <a:off x="6241143" y="4872894"/>
            <a:ext cx="6125028" cy="369332"/>
          </a:xfrm>
          <a:prstGeom prst="rect">
            <a:avLst/>
          </a:prstGeom>
          <a:noFill/>
        </p:spPr>
        <p:txBody>
          <a:bodyPr wrap="square" rtlCol="0">
            <a:spAutoFit/>
          </a:bodyPr>
          <a:lstStyle/>
          <a:p>
            <a:r>
              <a:rPr lang="en-US" altLang="ko-KR" b="1" dirty="0"/>
              <a:t>Overall, the error was the smallest when using PCA.</a:t>
            </a:r>
            <a:endParaRPr lang="ko-KR" altLang="en-US" b="1" dirty="0"/>
          </a:p>
        </p:txBody>
      </p:sp>
    </p:spTree>
    <p:extLst>
      <p:ext uri="{BB962C8B-B14F-4D97-AF65-F5344CB8AC3E}">
        <p14:creationId xmlns:p14="http://schemas.microsoft.com/office/powerpoint/2010/main" val="160778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Utilized Data</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1) Data Explanation</a:t>
            </a:r>
            <a:endParaRPr lang="ko-KR" altLang="en-US" sz="1800" b="1" dirty="0"/>
          </a:p>
        </p:txBody>
      </p:sp>
      <p:sp>
        <p:nvSpPr>
          <p:cNvPr id="2" name="TextBox 1">
            <a:extLst>
              <a:ext uri="{FF2B5EF4-FFF2-40B4-BE49-F238E27FC236}">
                <a16:creationId xmlns:a16="http://schemas.microsoft.com/office/drawing/2014/main" id="{AE74985D-EB12-47FB-B099-1A1C26C3EF85}"/>
              </a:ext>
            </a:extLst>
          </p:cNvPr>
          <p:cNvSpPr txBox="1"/>
          <p:nvPr/>
        </p:nvSpPr>
        <p:spPr>
          <a:xfrm>
            <a:off x="282664" y="1330256"/>
            <a:ext cx="10797139"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As seen, there exists 2817388 </a:t>
            </a:r>
            <a:r>
              <a:rPr lang="en-US" altLang="ko-KR" dirty="0" err="1"/>
              <a:t>datas</a:t>
            </a:r>
            <a:r>
              <a:rPr lang="en-US" altLang="ko-KR" dirty="0"/>
              <a:t> (2017-08-17 13:00:00 ~ 2022-12-31 23:59:00)</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Using all the datasets will be helpful but so many computation needed</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Utilized last 100000 data </a:t>
            </a:r>
            <a:endParaRPr lang="ko-KR" altLang="en-US" dirty="0"/>
          </a:p>
        </p:txBody>
      </p:sp>
      <p:pic>
        <p:nvPicPr>
          <p:cNvPr id="7" name="그림 6">
            <a:extLst>
              <a:ext uri="{FF2B5EF4-FFF2-40B4-BE49-F238E27FC236}">
                <a16:creationId xmlns:a16="http://schemas.microsoft.com/office/drawing/2014/main" id="{C35675D8-93F3-486A-BC60-CE31675F130D}"/>
              </a:ext>
            </a:extLst>
          </p:cNvPr>
          <p:cNvPicPr>
            <a:picLocks noChangeAspect="1"/>
          </p:cNvPicPr>
          <p:nvPr/>
        </p:nvPicPr>
        <p:blipFill>
          <a:blip r:embed="rId3"/>
          <a:stretch>
            <a:fillRect/>
          </a:stretch>
        </p:blipFill>
        <p:spPr>
          <a:xfrm>
            <a:off x="4866566" y="2308090"/>
            <a:ext cx="6573162" cy="4161751"/>
          </a:xfrm>
          <a:prstGeom prst="rect">
            <a:avLst/>
          </a:prstGeom>
        </p:spPr>
      </p:pic>
    </p:spTree>
    <p:extLst>
      <p:ext uri="{BB962C8B-B14F-4D97-AF65-F5344CB8AC3E}">
        <p14:creationId xmlns:p14="http://schemas.microsoft.com/office/powerpoint/2010/main" val="902987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 Result with SHAP</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5) Model Result (With Feature Selection) </a:t>
            </a:r>
            <a:endParaRPr lang="ko-KR" altLang="en-US" sz="1800" b="1" dirty="0"/>
          </a:p>
        </p:txBody>
      </p:sp>
      <p:sp>
        <p:nvSpPr>
          <p:cNvPr id="3" name="TextBox 2">
            <a:extLst>
              <a:ext uri="{FF2B5EF4-FFF2-40B4-BE49-F238E27FC236}">
                <a16:creationId xmlns:a16="http://schemas.microsoft.com/office/drawing/2014/main" id="{53D4F052-1D62-4E86-A50E-EB3826301B2D}"/>
              </a:ext>
            </a:extLst>
          </p:cNvPr>
          <p:cNvSpPr txBox="1"/>
          <p:nvPr/>
        </p:nvSpPr>
        <p:spPr>
          <a:xfrm>
            <a:off x="282665" y="2031999"/>
            <a:ext cx="10871200" cy="3785652"/>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a:t>As we saw, the prediction performance was shown in the order of PCA , </a:t>
            </a:r>
            <a:r>
              <a:rPr lang="en-US" altLang="ko-KR" sz="2000" dirty="0" err="1"/>
              <a:t>No_FS</a:t>
            </a:r>
            <a:r>
              <a:rPr lang="en-US" altLang="ko-KR" sz="2000" dirty="0"/>
              <a:t>, and SHAP.</a:t>
            </a:r>
          </a:p>
          <a:p>
            <a:pPr marL="285750" indent="-285750">
              <a:buFont typeface="Arial" panose="020B0604020202020204" pitchFamily="34" charset="0"/>
              <a:buChar char="•"/>
            </a:pPr>
            <a:endParaRPr lang="en-US" altLang="ko-KR" sz="2000" dirty="0"/>
          </a:p>
          <a:p>
            <a:pPr marL="285750" indent="-285750">
              <a:buFont typeface="Arial" panose="020B0604020202020204" pitchFamily="34" charset="0"/>
              <a:buChar char="•"/>
            </a:pPr>
            <a:r>
              <a:rPr lang="en-US" altLang="ko-KR" sz="2000" dirty="0"/>
              <a:t>Due to the property of stock price data, the correlation between features is quite prominent, and due to the merit of PCA that solves multi-collinearity, solving this problem would have greatly helped improve performance.</a:t>
            </a:r>
          </a:p>
          <a:p>
            <a:pPr marL="285750" indent="-285750">
              <a:buFont typeface="Arial" panose="020B0604020202020204" pitchFamily="34" charset="0"/>
              <a:buChar char="•"/>
            </a:pPr>
            <a:endParaRPr lang="en-US" altLang="ko-KR" sz="2000" dirty="0"/>
          </a:p>
          <a:p>
            <a:pPr marL="285750" indent="-285750">
              <a:buFont typeface="Arial" panose="020B0604020202020204" pitchFamily="34" charset="0"/>
              <a:buChar char="•"/>
            </a:pPr>
            <a:r>
              <a:rPr lang="en-US" altLang="ko-KR" sz="2000" dirty="0"/>
              <a:t>Feature Selection using SHAP value have a merit in prioritizing and reducing dimensions by considering how much each feature affects, but because there was no other process. Then prediction accuracy was higher when using all features.</a:t>
            </a:r>
          </a:p>
          <a:p>
            <a:pPr marL="285750" indent="-285750">
              <a:buFont typeface="Arial" panose="020B0604020202020204" pitchFamily="34" charset="0"/>
              <a:buChar char="•"/>
            </a:pPr>
            <a:endParaRPr lang="en-US" altLang="ko-KR" sz="2000" dirty="0"/>
          </a:p>
          <a:p>
            <a:pPr marL="285750" indent="-285750">
              <a:buFont typeface="Arial" panose="020B0604020202020204" pitchFamily="34" charset="0"/>
              <a:buChar char="•"/>
            </a:pPr>
            <a:endParaRPr lang="ko-KR" altLang="en-US" sz="2000" dirty="0"/>
          </a:p>
        </p:txBody>
      </p:sp>
    </p:spTree>
    <p:extLst>
      <p:ext uri="{BB962C8B-B14F-4D97-AF65-F5344CB8AC3E}">
        <p14:creationId xmlns:p14="http://schemas.microsoft.com/office/powerpoint/2010/main" val="3844398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Sell / Buy Strategy</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6) Investing</a:t>
            </a:r>
            <a:endParaRPr lang="ko-KR" altLang="en-US" sz="1800" b="1" dirty="0"/>
          </a:p>
        </p:txBody>
      </p:sp>
      <p:sp>
        <p:nvSpPr>
          <p:cNvPr id="2" name="TextBox 1">
            <a:extLst>
              <a:ext uri="{FF2B5EF4-FFF2-40B4-BE49-F238E27FC236}">
                <a16:creationId xmlns:a16="http://schemas.microsoft.com/office/drawing/2014/main" id="{3749A564-D731-4786-AA12-A3820F187145}"/>
              </a:ext>
            </a:extLst>
          </p:cNvPr>
          <p:cNvSpPr txBox="1"/>
          <p:nvPr/>
        </p:nvSpPr>
        <p:spPr>
          <a:xfrm>
            <a:off x="282665" y="1498991"/>
            <a:ext cx="4484914" cy="369332"/>
          </a:xfrm>
          <a:prstGeom prst="rect">
            <a:avLst/>
          </a:prstGeom>
          <a:noFill/>
        </p:spPr>
        <p:txBody>
          <a:bodyPr wrap="square" rtlCol="0">
            <a:spAutoFit/>
          </a:bodyPr>
          <a:lstStyle/>
          <a:p>
            <a:r>
              <a:rPr lang="en-US" altLang="ko-KR" b="1" u="sng" dirty="0"/>
              <a:t>Bollinger Band Strategy</a:t>
            </a:r>
            <a:endParaRPr lang="ko-KR" altLang="en-US" b="1" u="sng" dirty="0"/>
          </a:p>
        </p:txBody>
      </p:sp>
      <p:sp>
        <p:nvSpPr>
          <p:cNvPr id="3" name="TextBox 2">
            <a:extLst>
              <a:ext uri="{FF2B5EF4-FFF2-40B4-BE49-F238E27FC236}">
                <a16:creationId xmlns:a16="http://schemas.microsoft.com/office/drawing/2014/main" id="{F26E0A36-0615-4E87-9BF7-FA1006EEA755}"/>
              </a:ext>
            </a:extLst>
          </p:cNvPr>
          <p:cNvSpPr txBox="1"/>
          <p:nvPr/>
        </p:nvSpPr>
        <p:spPr>
          <a:xfrm>
            <a:off x="282665" y="2340934"/>
            <a:ext cx="10943772" cy="286232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Technical analysis indicator developed by John Bollinger in the 1980s.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Middle Band </a:t>
            </a:r>
            <a:r>
              <a:rPr lang="en-US" altLang="ko-KR" dirty="0"/>
              <a:t>: Represents the simple moving average (SMA) of the stock price, set 10-min MA.</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Upper Band </a:t>
            </a:r>
            <a:r>
              <a:rPr lang="en-US" altLang="ko-KR" dirty="0"/>
              <a:t>: Represents the value obtained by adding a certain multiple of the standard deviation 	          to the middle band. Here, 1*std is used (Most investors who do scalping use a value 	          below 1.5)</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Lower Band </a:t>
            </a:r>
            <a:r>
              <a:rPr lang="en-US" altLang="ko-KR" dirty="0"/>
              <a:t>: Represents the value obtained by subtracting a certain multiple of the standard 	          deviation from the middle band.</a:t>
            </a:r>
            <a:endParaRPr lang="ko-KR" altLang="en-US" dirty="0"/>
          </a:p>
        </p:txBody>
      </p:sp>
    </p:spTree>
    <p:extLst>
      <p:ext uri="{BB962C8B-B14F-4D97-AF65-F5344CB8AC3E}">
        <p14:creationId xmlns:p14="http://schemas.microsoft.com/office/powerpoint/2010/main" val="313723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Sell / Buy Strategy</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6) Investing</a:t>
            </a:r>
            <a:endParaRPr lang="ko-KR" altLang="en-US" sz="1800" b="1" dirty="0"/>
          </a:p>
        </p:txBody>
      </p:sp>
      <p:sp>
        <p:nvSpPr>
          <p:cNvPr id="2" name="TextBox 1">
            <a:extLst>
              <a:ext uri="{FF2B5EF4-FFF2-40B4-BE49-F238E27FC236}">
                <a16:creationId xmlns:a16="http://schemas.microsoft.com/office/drawing/2014/main" id="{3749A564-D731-4786-AA12-A3820F187145}"/>
              </a:ext>
            </a:extLst>
          </p:cNvPr>
          <p:cNvSpPr txBox="1"/>
          <p:nvPr/>
        </p:nvSpPr>
        <p:spPr>
          <a:xfrm>
            <a:off x="282664" y="1498991"/>
            <a:ext cx="6756765" cy="369332"/>
          </a:xfrm>
          <a:prstGeom prst="rect">
            <a:avLst/>
          </a:prstGeom>
          <a:noFill/>
        </p:spPr>
        <p:txBody>
          <a:bodyPr wrap="square" rtlCol="0">
            <a:spAutoFit/>
          </a:bodyPr>
          <a:lstStyle/>
          <a:p>
            <a:r>
              <a:rPr lang="en-US" altLang="ko-KR" b="1" u="sng" dirty="0"/>
              <a:t>Bollinger Band Strategy – a trend-tracking (</a:t>
            </a:r>
            <a:r>
              <a:rPr lang="ko-KR" altLang="en-US" b="1" u="sng" dirty="0" err="1"/>
              <a:t>추세추격매매</a:t>
            </a:r>
            <a:r>
              <a:rPr lang="en-US" altLang="ko-KR" b="1" u="sng" dirty="0"/>
              <a:t>)</a:t>
            </a:r>
            <a:endParaRPr lang="ko-KR" altLang="en-US" b="1" u="sng" dirty="0"/>
          </a:p>
        </p:txBody>
      </p:sp>
      <p:sp>
        <p:nvSpPr>
          <p:cNvPr id="3" name="TextBox 2">
            <a:extLst>
              <a:ext uri="{FF2B5EF4-FFF2-40B4-BE49-F238E27FC236}">
                <a16:creationId xmlns:a16="http://schemas.microsoft.com/office/drawing/2014/main" id="{F26E0A36-0615-4E87-9BF7-FA1006EEA755}"/>
              </a:ext>
            </a:extLst>
          </p:cNvPr>
          <p:cNvSpPr txBox="1"/>
          <p:nvPr/>
        </p:nvSpPr>
        <p:spPr>
          <a:xfrm>
            <a:off x="282664" y="2681354"/>
            <a:ext cx="10943772" cy="2308324"/>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John Bollinger, the developer said, “Buying shares when breaking through the upper band after kicking through the section where the width of the band itself is reduced and dense, and short selling</a:t>
            </a:r>
            <a:r>
              <a:rPr lang="ko-KR" altLang="en-US" dirty="0"/>
              <a:t> </a:t>
            </a:r>
            <a:r>
              <a:rPr lang="en-US" altLang="ko-KR" dirty="0"/>
              <a:t>the stock when leaving the lower band.”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The narrowing of the width in the band means that stock prices are stabilizing.</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After that, when you touch the top band, it breaks through the upper band, and when you touch the bottom band, it goes down.</a:t>
            </a:r>
            <a:endParaRPr lang="ko-KR" altLang="en-US" dirty="0"/>
          </a:p>
        </p:txBody>
      </p:sp>
    </p:spTree>
    <p:extLst>
      <p:ext uri="{BB962C8B-B14F-4D97-AF65-F5344CB8AC3E}">
        <p14:creationId xmlns:p14="http://schemas.microsoft.com/office/powerpoint/2010/main" val="1203796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Sell / Buy Strategy</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6) Investing</a:t>
            </a:r>
            <a:endParaRPr lang="ko-KR" altLang="en-US" sz="1800" b="1" dirty="0"/>
          </a:p>
        </p:txBody>
      </p:sp>
      <p:sp>
        <p:nvSpPr>
          <p:cNvPr id="2" name="TextBox 1">
            <a:extLst>
              <a:ext uri="{FF2B5EF4-FFF2-40B4-BE49-F238E27FC236}">
                <a16:creationId xmlns:a16="http://schemas.microsoft.com/office/drawing/2014/main" id="{3749A564-D731-4786-AA12-A3820F187145}"/>
              </a:ext>
            </a:extLst>
          </p:cNvPr>
          <p:cNvSpPr txBox="1"/>
          <p:nvPr/>
        </p:nvSpPr>
        <p:spPr>
          <a:xfrm>
            <a:off x="282664" y="1498991"/>
            <a:ext cx="6756765" cy="369332"/>
          </a:xfrm>
          <a:prstGeom prst="rect">
            <a:avLst/>
          </a:prstGeom>
          <a:noFill/>
        </p:spPr>
        <p:txBody>
          <a:bodyPr wrap="square" rtlCol="0">
            <a:spAutoFit/>
          </a:bodyPr>
          <a:lstStyle/>
          <a:p>
            <a:r>
              <a:rPr lang="en-US" altLang="ko-KR" b="1" u="sng" dirty="0"/>
              <a:t>Bollinger Band Strategy – a trend-tracking (</a:t>
            </a:r>
            <a:r>
              <a:rPr lang="ko-KR" altLang="en-US" b="1" u="sng" dirty="0" err="1"/>
              <a:t>추세추격매매</a:t>
            </a:r>
            <a:r>
              <a:rPr lang="en-US" altLang="ko-KR" b="1" u="sng" dirty="0"/>
              <a:t>)</a:t>
            </a:r>
            <a:endParaRPr lang="ko-KR" altLang="en-US" b="1" u="sng" dirty="0"/>
          </a:p>
        </p:txBody>
      </p:sp>
      <p:pic>
        <p:nvPicPr>
          <p:cNvPr id="6" name="그림 5">
            <a:extLst>
              <a:ext uri="{FF2B5EF4-FFF2-40B4-BE49-F238E27FC236}">
                <a16:creationId xmlns:a16="http://schemas.microsoft.com/office/drawing/2014/main" id="{4F3BFDFF-03D7-4349-AE5E-355DFEDF1CA7}"/>
              </a:ext>
            </a:extLst>
          </p:cNvPr>
          <p:cNvPicPr>
            <a:picLocks noChangeAspect="1"/>
          </p:cNvPicPr>
          <p:nvPr/>
        </p:nvPicPr>
        <p:blipFill>
          <a:blip r:embed="rId3"/>
          <a:stretch>
            <a:fillRect/>
          </a:stretch>
        </p:blipFill>
        <p:spPr>
          <a:xfrm>
            <a:off x="1821889" y="1868323"/>
            <a:ext cx="8548222" cy="4588297"/>
          </a:xfrm>
          <a:prstGeom prst="rect">
            <a:avLst/>
          </a:prstGeom>
        </p:spPr>
      </p:pic>
    </p:spTree>
    <p:extLst>
      <p:ext uri="{BB962C8B-B14F-4D97-AF65-F5344CB8AC3E}">
        <p14:creationId xmlns:p14="http://schemas.microsoft.com/office/powerpoint/2010/main" val="3582903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Sell / Buy Strategy</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6) Investing</a:t>
            </a:r>
            <a:endParaRPr lang="ko-KR" altLang="en-US" sz="1800" b="1" dirty="0"/>
          </a:p>
        </p:txBody>
      </p:sp>
      <p:sp>
        <p:nvSpPr>
          <p:cNvPr id="2" name="TextBox 1">
            <a:extLst>
              <a:ext uri="{FF2B5EF4-FFF2-40B4-BE49-F238E27FC236}">
                <a16:creationId xmlns:a16="http://schemas.microsoft.com/office/drawing/2014/main" id="{3749A564-D731-4786-AA12-A3820F187145}"/>
              </a:ext>
            </a:extLst>
          </p:cNvPr>
          <p:cNvSpPr txBox="1"/>
          <p:nvPr/>
        </p:nvSpPr>
        <p:spPr>
          <a:xfrm>
            <a:off x="282664" y="1498991"/>
            <a:ext cx="6756765" cy="369332"/>
          </a:xfrm>
          <a:prstGeom prst="rect">
            <a:avLst/>
          </a:prstGeom>
          <a:noFill/>
        </p:spPr>
        <p:txBody>
          <a:bodyPr wrap="square" rtlCol="0">
            <a:spAutoFit/>
          </a:bodyPr>
          <a:lstStyle/>
          <a:p>
            <a:r>
              <a:rPr lang="en-US" altLang="ko-KR" b="1" u="sng" dirty="0"/>
              <a:t>Bollinger Band Strategy – a trend-tracking (</a:t>
            </a:r>
            <a:r>
              <a:rPr lang="ko-KR" altLang="en-US" b="1" u="sng" dirty="0" err="1"/>
              <a:t>추세추격매매</a:t>
            </a:r>
            <a:r>
              <a:rPr lang="en-US" altLang="ko-KR" b="1" u="sng" dirty="0"/>
              <a:t>)</a:t>
            </a:r>
            <a:endParaRPr lang="ko-KR" altLang="en-US" b="1" u="sng" dirty="0"/>
          </a:p>
        </p:txBody>
      </p:sp>
      <p:sp>
        <p:nvSpPr>
          <p:cNvPr id="5" name="TextBox 4">
            <a:extLst>
              <a:ext uri="{FF2B5EF4-FFF2-40B4-BE49-F238E27FC236}">
                <a16:creationId xmlns:a16="http://schemas.microsoft.com/office/drawing/2014/main" id="{199B88F0-47C7-4348-90F3-CD3DA01A729E}"/>
              </a:ext>
            </a:extLst>
          </p:cNvPr>
          <p:cNvSpPr txBox="1"/>
          <p:nvPr/>
        </p:nvSpPr>
        <p:spPr>
          <a:xfrm>
            <a:off x="7536780" y="3429000"/>
            <a:ext cx="4368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t>Buy or short-sale  (t+2), (t+7)</a:t>
            </a:r>
          </a:p>
          <a:p>
            <a:pPr marL="285750" indent="-285750">
              <a:buFont typeface="Arial" panose="020B0604020202020204" pitchFamily="34" charset="0"/>
              <a:buChar char="•"/>
            </a:pPr>
            <a:endParaRPr lang="en-US" altLang="ko-KR" b="1" dirty="0"/>
          </a:p>
          <a:p>
            <a:pPr marL="285750" indent="-285750">
              <a:buFont typeface="Arial" panose="020B0604020202020204" pitchFamily="34" charset="0"/>
              <a:buChar char="•"/>
            </a:pPr>
            <a:r>
              <a:rPr lang="en-US" altLang="ko-KR" b="1" dirty="0"/>
              <a:t>Sell or short-sell at (t+3), (t+4), (t+5), (t+6)</a:t>
            </a:r>
          </a:p>
        </p:txBody>
      </p:sp>
      <p:pic>
        <p:nvPicPr>
          <p:cNvPr id="7" name="그림 6">
            <a:extLst>
              <a:ext uri="{FF2B5EF4-FFF2-40B4-BE49-F238E27FC236}">
                <a16:creationId xmlns:a16="http://schemas.microsoft.com/office/drawing/2014/main" id="{BCAF9852-2870-4D70-86D0-D791ED7AFA0D}"/>
              </a:ext>
            </a:extLst>
          </p:cNvPr>
          <p:cNvPicPr>
            <a:picLocks noChangeAspect="1"/>
          </p:cNvPicPr>
          <p:nvPr/>
        </p:nvPicPr>
        <p:blipFill>
          <a:blip r:embed="rId3"/>
          <a:stretch>
            <a:fillRect/>
          </a:stretch>
        </p:blipFill>
        <p:spPr>
          <a:xfrm>
            <a:off x="282664" y="2434493"/>
            <a:ext cx="6953250" cy="3686175"/>
          </a:xfrm>
          <a:prstGeom prst="rect">
            <a:avLst/>
          </a:prstGeom>
        </p:spPr>
      </p:pic>
      <p:sp>
        <p:nvSpPr>
          <p:cNvPr id="9" name="TextBox 8">
            <a:extLst>
              <a:ext uri="{FF2B5EF4-FFF2-40B4-BE49-F238E27FC236}">
                <a16:creationId xmlns:a16="http://schemas.microsoft.com/office/drawing/2014/main" id="{F4507D48-FA73-4696-A30C-D4C9C5874ECB}"/>
              </a:ext>
            </a:extLst>
          </p:cNvPr>
          <p:cNvSpPr txBox="1"/>
          <p:nvPr/>
        </p:nvSpPr>
        <p:spPr>
          <a:xfrm>
            <a:off x="282664" y="1981256"/>
            <a:ext cx="3077028" cy="369332"/>
          </a:xfrm>
          <a:prstGeom prst="rect">
            <a:avLst/>
          </a:prstGeom>
          <a:noFill/>
        </p:spPr>
        <p:txBody>
          <a:bodyPr wrap="square" rtlCol="0">
            <a:spAutoFit/>
          </a:bodyPr>
          <a:lstStyle/>
          <a:p>
            <a:r>
              <a:rPr lang="en-US" altLang="ko-KR" dirty="0"/>
              <a:t>Used Model with PCA.</a:t>
            </a:r>
            <a:endParaRPr lang="ko-KR" altLang="en-US" dirty="0"/>
          </a:p>
        </p:txBody>
      </p:sp>
    </p:spTree>
    <p:extLst>
      <p:ext uri="{BB962C8B-B14F-4D97-AF65-F5344CB8AC3E}">
        <p14:creationId xmlns:p14="http://schemas.microsoft.com/office/powerpoint/2010/main" val="1042319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Virtual Scenario</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6) Investing</a:t>
            </a:r>
            <a:endParaRPr lang="ko-KR" altLang="en-US" sz="1800" b="1" dirty="0"/>
          </a:p>
        </p:txBody>
      </p:sp>
      <p:sp>
        <p:nvSpPr>
          <p:cNvPr id="2" name="TextBox 1">
            <a:extLst>
              <a:ext uri="{FF2B5EF4-FFF2-40B4-BE49-F238E27FC236}">
                <a16:creationId xmlns:a16="http://schemas.microsoft.com/office/drawing/2014/main" id="{3749A564-D731-4786-AA12-A3820F187145}"/>
              </a:ext>
            </a:extLst>
          </p:cNvPr>
          <p:cNvSpPr txBox="1"/>
          <p:nvPr/>
        </p:nvSpPr>
        <p:spPr>
          <a:xfrm>
            <a:off x="282664" y="1498991"/>
            <a:ext cx="6756765" cy="369332"/>
          </a:xfrm>
          <a:prstGeom prst="rect">
            <a:avLst/>
          </a:prstGeom>
          <a:noFill/>
        </p:spPr>
        <p:txBody>
          <a:bodyPr wrap="square" rtlCol="0">
            <a:spAutoFit/>
          </a:bodyPr>
          <a:lstStyle/>
          <a:p>
            <a:r>
              <a:rPr lang="en-US" altLang="ko-KR" b="1" u="sng" dirty="0"/>
              <a:t>Bollinger Band Strategy – a trend-tracking (</a:t>
            </a:r>
            <a:r>
              <a:rPr lang="ko-KR" altLang="en-US" b="1" u="sng" dirty="0" err="1"/>
              <a:t>추세추격매매</a:t>
            </a:r>
            <a:r>
              <a:rPr lang="en-US" altLang="ko-KR" b="1" u="sng" dirty="0"/>
              <a:t>)</a:t>
            </a:r>
            <a:endParaRPr lang="ko-KR" altLang="en-US" b="1" u="sng" dirty="0"/>
          </a:p>
        </p:txBody>
      </p:sp>
      <p:sp>
        <p:nvSpPr>
          <p:cNvPr id="6" name="TextBox 5">
            <a:extLst>
              <a:ext uri="{FF2B5EF4-FFF2-40B4-BE49-F238E27FC236}">
                <a16:creationId xmlns:a16="http://schemas.microsoft.com/office/drawing/2014/main" id="{77F1EB1E-70E2-4833-B76F-93C0C9FE1DF0}"/>
              </a:ext>
            </a:extLst>
          </p:cNvPr>
          <p:cNvSpPr txBox="1"/>
          <p:nvPr/>
        </p:nvSpPr>
        <p:spPr>
          <a:xfrm>
            <a:off x="282664" y="2838299"/>
            <a:ext cx="5000537" cy="203132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Initial Capital = $ 100000</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Position : ‘0’ means no position, ‘1’ 	   means long, ‘-1’ means short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err="1"/>
              <a:t>Btc_qty</a:t>
            </a:r>
            <a:r>
              <a:rPr lang="en-US" altLang="ko-KR" dirty="0"/>
              <a:t> : The quantity of Bitcoin to buy or sell in one trade. Set 1 in this scenario</a:t>
            </a:r>
          </a:p>
        </p:txBody>
      </p:sp>
      <p:pic>
        <p:nvPicPr>
          <p:cNvPr id="9" name="그림 8">
            <a:extLst>
              <a:ext uri="{FF2B5EF4-FFF2-40B4-BE49-F238E27FC236}">
                <a16:creationId xmlns:a16="http://schemas.microsoft.com/office/drawing/2014/main" id="{B0FE66CF-5F49-4B9C-A367-25D4CF7B867D}"/>
              </a:ext>
            </a:extLst>
          </p:cNvPr>
          <p:cNvPicPr>
            <a:picLocks noChangeAspect="1"/>
          </p:cNvPicPr>
          <p:nvPr/>
        </p:nvPicPr>
        <p:blipFill>
          <a:blip r:embed="rId3"/>
          <a:stretch>
            <a:fillRect/>
          </a:stretch>
        </p:blipFill>
        <p:spPr>
          <a:xfrm>
            <a:off x="7039429" y="1683657"/>
            <a:ext cx="4603640" cy="4561238"/>
          </a:xfrm>
          <a:prstGeom prst="rect">
            <a:avLst/>
          </a:prstGeom>
        </p:spPr>
      </p:pic>
      <p:sp>
        <p:nvSpPr>
          <p:cNvPr id="10" name="TextBox 9">
            <a:extLst>
              <a:ext uri="{FF2B5EF4-FFF2-40B4-BE49-F238E27FC236}">
                <a16:creationId xmlns:a16="http://schemas.microsoft.com/office/drawing/2014/main" id="{61C26A86-D8A7-47BA-946E-A4F74D79EAE7}"/>
              </a:ext>
            </a:extLst>
          </p:cNvPr>
          <p:cNvSpPr txBox="1"/>
          <p:nvPr/>
        </p:nvSpPr>
        <p:spPr>
          <a:xfrm>
            <a:off x="282664" y="5500915"/>
            <a:ext cx="4455887" cy="369332"/>
          </a:xfrm>
          <a:prstGeom prst="rect">
            <a:avLst/>
          </a:prstGeom>
          <a:noFill/>
        </p:spPr>
        <p:txBody>
          <a:bodyPr wrap="square" rtlCol="0">
            <a:spAutoFit/>
          </a:bodyPr>
          <a:lstStyle/>
          <a:p>
            <a:r>
              <a:rPr lang="en-US" altLang="ko-KR" dirty="0"/>
              <a:t>Returns of this scenario : 16.3479%</a:t>
            </a:r>
            <a:endParaRPr lang="ko-KR" altLang="en-US" dirty="0"/>
          </a:p>
        </p:txBody>
      </p:sp>
      <p:sp>
        <p:nvSpPr>
          <p:cNvPr id="11" name="TextBox 10">
            <a:extLst>
              <a:ext uri="{FF2B5EF4-FFF2-40B4-BE49-F238E27FC236}">
                <a16:creationId xmlns:a16="http://schemas.microsoft.com/office/drawing/2014/main" id="{A4F769AF-44DA-4A41-BE6C-6AEFB2C8DBA3}"/>
              </a:ext>
            </a:extLst>
          </p:cNvPr>
          <p:cNvSpPr txBox="1"/>
          <p:nvPr/>
        </p:nvSpPr>
        <p:spPr>
          <a:xfrm>
            <a:off x="282664" y="1981256"/>
            <a:ext cx="3077028" cy="369332"/>
          </a:xfrm>
          <a:prstGeom prst="rect">
            <a:avLst/>
          </a:prstGeom>
          <a:noFill/>
        </p:spPr>
        <p:txBody>
          <a:bodyPr wrap="square" rtlCol="0">
            <a:spAutoFit/>
          </a:bodyPr>
          <a:lstStyle/>
          <a:p>
            <a:r>
              <a:rPr lang="en-US" altLang="ko-KR" dirty="0"/>
              <a:t>Used Model with PCA.</a:t>
            </a:r>
            <a:endParaRPr lang="ko-KR" altLang="en-US" dirty="0"/>
          </a:p>
        </p:txBody>
      </p:sp>
    </p:spTree>
    <p:extLst>
      <p:ext uri="{BB962C8B-B14F-4D97-AF65-F5344CB8AC3E}">
        <p14:creationId xmlns:p14="http://schemas.microsoft.com/office/powerpoint/2010/main" val="151283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Feature Addition</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1) Data Explanation</a:t>
            </a:r>
            <a:endParaRPr lang="ko-KR" altLang="en-US" sz="1800" b="1" dirty="0"/>
          </a:p>
        </p:txBody>
      </p:sp>
      <p:sp>
        <p:nvSpPr>
          <p:cNvPr id="5" name="TextBox 4">
            <a:extLst>
              <a:ext uri="{FF2B5EF4-FFF2-40B4-BE49-F238E27FC236}">
                <a16:creationId xmlns:a16="http://schemas.microsoft.com/office/drawing/2014/main" id="{768ED0FB-EDFC-4F71-BB9B-22F6033E0931}"/>
              </a:ext>
            </a:extLst>
          </p:cNvPr>
          <p:cNvSpPr txBox="1"/>
          <p:nvPr/>
        </p:nvSpPr>
        <p:spPr>
          <a:xfrm>
            <a:off x="282665" y="1471037"/>
            <a:ext cx="10849792" cy="4801314"/>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t>Return</a:t>
            </a:r>
            <a:r>
              <a:rPr lang="en-US" altLang="ko-KR" dirty="0"/>
              <a:t> : The Percentage change in the ‘Close’ column ; Represents the return on investment over a single period.</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Maximum Hour Return </a:t>
            </a:r>
            <a:r>
              <a:rPr lang="en-US" altLang="ko-KR" dirty="0"/>
              <a:t>: Maximum return within a rolling window of 60 minutes ; Provides an insight into the maximum upward price movement in the past hour.</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Price Volatility </a:t>
            </a:r>
            <a:r>
              <a:rPr lang="en-US" altLang="ko-KR" dirty="0"/>
              <a:t>: Standard deviation of the ‘Close’ column within a rolling window of 60 minutes ; It measures the dispersion or spread of closing prices in the past hour, providing insight into price variability.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Return Volatility </a:t>
            </a:r>
            <a:r>
              <a:rPr lang="en-US" altLang="ko-KR" dirty="0"/>
              <a:t>: Standard deviation of the ‘Return’ column within a rolling window of 60 minutes ; Represents the volatility of the returns in the past hour, providing a measure of risk or uncertainty in the investment.</a:t>
            </a:r>
          </a:p>
          <a:p>
            <a:pPr marL="285750" indent="-285750">
              <a:buFont typeface="Arial" panose="020B0604020202020204" pitchFamily="34" charset="0"/>
              <a:buChar char="•"/>
            </a:pPr>
            <a:endParaRPr lang="en-US" altLang="ko-KR" b="1" dirty="0"/>
          </a:p>
          <a:p>
            <a:pPr marL="285750" indent="-285750">
              <a:buFont typeface="Arial" panose="020B0604020202020204" pitchFamily="34" charset="0"/>
              <a:buChar char="•"/>
            </a:pPr>
            <a:r>
              <a:rPr lang="en-US" altLang="ko-KR" b="1" dirty="0"/>
              <a:t>Momentum : </a:t>
            </a:r>
            <a:r>
              <a:rPr lang="en-US" altLang="ko-KR" dirty="0"/>
              <a:t>Momentum of the closing price over 1,3,4,12,24 </a:t>
            </a:r>
            <a:r>
              <a:rPr lang="en-US" altLang="ko-KR" dirty="0" err="1"/>
              <a:t>hrs</a:t>
            </a:r>
            <a:r>
              <a:rPr lang="en-US" altLang="ko-KR" dirty="0"/>
              <a:t> ; Calculated as the percentage change in the ‘Close’ column over the respective time window. It is an indicator of the current strength or weakness in price trends.</a:t>
            </a:r>
            <a:endParaRPr lang="ko-KR" altLang="en-US" b="1" dirty="0"/>
          </a:p>
        </p:txBody>
      </p:sp>
    </p:spTree>
    <p:extLst>
      <p:ext uri="{BB962C8B-B14F-4D97-AF65-F5344CB8AC3E}">
        <p14:creationId xmlns:p14="http://schemas.microsoft.com/office/powerpoint/2010/main" val="43019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Feature Addition</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1) Data Explanation</a:t>
            </a:r>
            <a:endParaRPr lang="ko-KR" altLang="en-US" sz="1800" b="1" dirty="0"/>
          </a:p>
        </p:txBody>
      </p:sp>
      <p:sp>
        <p:nvSpPr>
          <p:cNvPr id="5" name="TextBox 4">
            <a:extLst>
              <a:ext uri="{FF2B5EF4-FFF2-40B4-BE49-F238E27FC236}">
                <a16:creationId xmlns:a16="http://schemas.microsoft.com/office/drawing/2014/main" id="{768ED0FB-EDFC-4F71-BB9B-22F6033E0931}"/>
              </a:ext>
            </a:extLst>
          </p:cNvPr>
          <p:cNvSpPr txBox="1"/>
          <p:nvPr/>
        </p:nvSpPr>
        <p:spPr>
          <a:xfrm>
            <a:off x="282665" y="1471037"/>
            <a:ext cx="10849792"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t>Maximum Daily Return : </a:t>
            </a:r>
            <a:r>
              <a:rPr lang="en-US" altLang="ko-KR" dirty="0"/>
              <a:t>Maximum return within a rolling window of 2880 minutes(24 </a:t>
            </a:r>
            <a:r>
              <a:rPr lang="en-US" altLang="ko-KR" dirty="0" err="1"/>
              <a:t>hrs</a:t>
            </a:r>
            <a:r>
              <a:rPr lang="en-US" altLang="ko-KR" dirty="0"/>
              <a:t>). ; Provides insight into the maximum upward price movement in the past day.</a:t>
            </a:r>
          </a:p>
          <a:p>
            <a:pPr marL="285750" indent="-285750">
              <a:buFont typeface="Arial" panose="020B0604020202020204" pitchFamily="34" charset="0"/>
              <a:buChar char="•"/>
            </a:pPr>
            <a:endParaRPr lang="en-US" altLang="ko-KR" b="1" dirty="0"/>
          </a:p>
          <a:p>
            <a:pPr marL="285750" indent="-285750">
              <a:buFont typeface="Arial" panose="020B0604020202020204" pitchFamily="34" charset="0"/>
              <a:buChar char="•"/>
            </a:pPr>
            <a:r>
              <a:rPr lang="en-US" altLang="ko-KR" b="1" dirty="0"/>
              <a:t>Avg Price : </a:t>
            </a:r>
            <a:r>
              <a:rPr lang="en-US" altLang="ko-KR" dirty="0"/>
              <a:t>Calculates the MA of the ‘Close’ column within a rolling window of 60 periods. ; Provides a smoothed representation of the price trend over the past hour.</a:t>
            </a:r>
            <a:endParaRPr lang="ko-KR" altLang="en-US" b="1" dirty="0"/>
          </a:p>
        </p:txBody>
      </p:sp>
      <p:pic>
        <p:nvPicPr>
          <p:cNvPr id="2" name="그림 1">
            <a:extLst>
              <a:ext uri="{FF2B5EF4-FFF2-40B4-BE49-F238E27FC236}">
                <a16:creationId xmlns:a16="http://schemas.microsoft.com/office/drawing/2014/main" id="{41F8D263-9717-48CB-8046-EC1216164B53}"/>
              </a:ext>
            </a:extLst>
          </p:cNvPr>
          <p:cNvPicPr>
            <a:picLocks noChangeAspect="1"/>
          </p:cNvPicPr>
          <p:nvPr/>
        </p:nvPicPr>
        <p:blipFill>
          <a:blip r:embed="rId3"/>
          <a:stretch>
            <a:fillRect/>
          </a:stretch>
        </p:blipFill>
        <p:spPr>
          <a:xfrm>
            <a:off x="675983" y="3429000"/>
            <a:ext cx="10840034" cy="2362200"/>
          </a:xfrm>
          <a:prstGeom prst="rect">
            <a:avLst/>
          </a:prstGeom>
        </p:spPr>
      </p:pic>
    </p:spTree>
    <p:extLst>
      <p:ext uri="{BB962C8B-B14F-4D97-AF65-F5344CB8AC3E}">
        <p14:creationId xmlns:p14="http://schemas.microsoft.com/office/powerpoint/2010/main" val="266740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Scaling Data</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1) Data Explanation</a:t>
            </a:r>
            <a:endParaRPr lang="ko-KR" altLang="en-US" sz="1800" b="1" dirty="0"/>
          </a:p>
        </p:txBody>
      </p:sp>
      <p:sp>
        <p:nvSpPr>
          <p:cNvPr id="3" name="TextBox 2">
            <a:extLst>
              <a:ext uri="{FF2B5EF4-FFF2-40B4-BE49-F238E27FC236}">
                <a16:creationId xmlns:a16="http://schemas.microsoft.com/office/drawing/2014/main" id="{D0D888C5-3680-47E9-8670-65FF9B7966ED}"/>
              </a:ext>
            </a:extLst>
          </p:cNvPr>
          <p:cNvSpPr txBox="1"/>
          <p:nvPr/>
        </p:nvSpPr>
        <p:spPr>
          <a:xfrm>
            <a:off x="282665" y="1422400"/>
            <a:ext cx="10343024" cy="923330"/>
          </a:xfrm>
          <a:prstGeom prst="rect">
            <a:avLst/>
          </a:prstGeom>
          <a:noFill/>
        </p:spPr>
        <p:txBody>
          <a:bodyPr wrap="none" rtlCol="0">
            <a:spAutoFit/>
          </a:bodyPr>
          <a:lstStyle/>
          <a:p>
            <a:pPr marL="285750" indent="-285750">
              <a:buFont typeface="Arial" panose="020B0604020202020204" pitchFamily="34" charset="0"/>
              <a:buChar char="•"/>
            </a:pPr>
            <a:r>
              <a:rPr lang="en-US" altLang="ko-KR" dirty="0"/>
              <a:t>Data was scaled by using </a:t>
            </a:r>
            <a:r>
              <a:rPr lang="en-US" altLang="ko-KR" dirty="0" err="1"/>
              <a:t>MinMaxScaler</a:t>
            </a:r>
            <a:r>
              <a:rPr lang="en-US" altLang="ko-KR" dirty="0"/>
              <a: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Why Scaled? : Improve Convergence Speed / Stabilize Training / Uniform Weight Importance </a:t>
            </a:r>
            <a:endParaRPr lang="ko-KR" altLang="en-US" dirty="0"/>
          </a:p>
        </p:txBody>
      </p:sp>
      <p:pic>
        <p:nvPicPr>
          <p:cNvPr id="6" name="그림 5">
            <a:extLst>
              <a:ext uri="{FF2B5EF4-FFF2-40B4-BE49-F238E27FC236}">
                <a16:creationId xmlns:a16="http://schemas.microsoft.com/office/drawing/2014/main" id="{B99AACE7-3C9C-4C1E-8D1B-471CBACCD059}"/>
              </a:ext>
            </a:extLst>
          </p:cNvPr>
          <p:cNvPicPr>
            <a:picLocks noChangeAspect="1"/>
          </p:cNvPicPr>
          <p:nvPr/>
        </p:nvPicPr>
        <p:blipFill>
          <a:blip r:embed="rId3"/>
          <a:stretch>
            <a:fillRect/>
          </a:stretch>
        </p:blipFill>
        <p:spPr>
          <a:xfrm>
            <a:off x="2279359" y="3330575"/>
            <a:ext cx="7629525" cy="2105025"/>
          </a:xfrm>
          <a:prstGeom prst="rect">
            <a:avLst/>
          </a:prstGeom>
        </p:spPr>
      </p:pic>
    </p:spTree>
    <p:extLst>
      <p:ext uri="{BB962C8B-B14F-4D97-AF65-F5344CB8AC3E}">
        <p14:creationId xmlns:p14="http://schemas.microsoft.com/office/powerpoint/2010/main" val="196413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Bitcoin Price Graph</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1) Data Explanation</a:t>
            </a:r>
            <a:endParaRPr lang="ko-KR" altLang="en-US" sz="1800" b="1" dirty="0"/>
          </a:p>
        </p:txBody>
      </p:sp>
      <p:pic>
        <p:nvPicPr>
          <p:cNvPr id="2" name="그림 1">
            <a:extLst>
              <a:ext uri="{FF2B5EF4-FFF2-40B4-BE49-F238E27FC236}">
                <a16:creationId xmlns:a16="http://schemas.microsoft.com/office/drawing/2014/main" id="{541F9B69-43E4-4204-9048-CA57FAD7E193}"/>
              </a:ext>
            </a:extLst>
          </p:cNvPr>
          <p:cNvPicPr>
            <a:picLocks noChangeAspect="1"/>
          </p:cNvPicPr>
          <p:nvPr/>
        </p:nvPicPr>
        <p:blipFill>
          <a:blip r:embed="rId3"/>
          <a:stretch>
            <a:fillRect/>
          </a:stretch>
        </p:blipFill>
        <p:spPr>
          <a:xfrm>
            <a:off x="1522122" y="1364797"/>
            <a:ext cx="9144000" cy="5086350"/>
          </a:xfrm>
          <a:prstGeom prst="rect">
            <a:avLst/>
          </a:prstGeom>
        </p:spPr>
      </p:pic>
    </p:spTree>
    <p:extLst>
      <p:ext uri="{BB962C8B-B14F-4D97-AF65-F5344CB8AC3E}">
        <p14:creationId xmlns:p14="http://schemas.microsoft.com/office/powerpoint/2010/main" val="217183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Modeling</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2) Model</a:t>
            </a:r>
            <a:endParaRPr lang="ko-KR" altLang="en-US" sz="1800" b="1" dirty="0"/>
          </a:p>
        </p:txBody>
      </p:sp>
      <p:sp>
        <p:nvSpPr>
          <p:cNvPr id="3" name="TextBox 2">
            <a:extLst>
              <a:ext uri="{FF2B5EF4-FFF2-40B4-BE49-F238E27FC236}">
                <a16:creationId xmlns:a16="http://schemas.microsoft.com/office/drawing/2014/main" id="{C8E07F8A-11DD-4259-BEDC-71F68836568E}"/>
              </a:ext>
            </a:extLst>
          </p:cNvPr>
          <p:cNvSpPr txBox="1"/>
          <p:nvPr/>
        </p:nvSpPr>
        <p:spPr>
          <a:xfrm>
            <a:off x="282665" y="1513506"/>
            <a:ext cx="3585029" cy="369332"/>
          </a:xfrm>
          <a:prstGeom prst="rect">
            <a:avLst/>
          </a:prstGeom>
          <a:noFill/>
        </p:spPr>
        <p:txBody>
          <a:bodyPr wrap="square" rtlCol="0">
            <a:spAutoFit/>
          </a:bodyPr>
          <a:lstStyle/>
          <a:p>
            <a:r>
              <a:rPr lang="en-US" altLang="ko-KR" b="1" u="sng" dirty="0"/>
              <a:t>LSTM Model for Prediction</a:t>
            </a:r>
            <a:endParaRPr lang="ko-KR" altLang="en-US" b="1" u="sng" dirty="0"/>
          </a:p>
        </p:txBody>
      </p:sp>
      <p:sp>
        <p:nvSpPr>
          <p:cNvPr id="5" name="TextBox 4">
            <a:extLst>
              <a:ext uri="{FF2B5EF4-FFF2-40B4-BE49-F238E27FC236}">
                <a16:creationId xmlns:a16="http://schemas.microsoft.com/office/drawing/2014/main" id="{633C4BC3-391D-4904-A996-883288FAB4CB}"/>
              </a:ext>
            </a:extLst>
          </p:cNvPr>
          <p:cNvSpPr txBox="1"/>
          <p:nvPr/>
        </p:nvSpPr>
        <p:spPr>
          <a:xfrm>
            <a:off x="282665" y="2162629"/>
            <a:ext cx="8650514" cy="2031325"/>
          </a:xfrm>
          <a:prstGeom prst="rect">
            <a:avLst/>
          </a:prstGeom>
          <a:noFill/>
        </p:spPr>
        <p:txBody>
          <a:bodyPr wrap="square" rtlCol="0">
            <a:spAutoFit/>
          </a:bodyPr>
          <a:lstStyle/>
          <a:p>
            <a:r>
              <a:rPr lang="en-US" altLang="ko-KR" b="1" dirty="0"/>
              <a:t>Input Layer </a:t>
            </a:r>
            <a:r>
              <a:rPr lang="en-US" altLang="ko-KR" dirty="0"/>
              <a:t>: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Accepts a 1D input tensor with a given shape</a:t>
            </a:r>
          </a:p>
          <a:p>
            <a:pPr marL="800100" lvl="1" indent="-342900">
              <a:buFont typeface="Arial" panose="020B0604020202020204" pitchFamily="34" charset="0"/>
              <a:buChar char="•"/>
            </a:pPr>
            <a:r>
              <a:rPr lang="en-US" altLang="ko-KR" dirty="0"/>
              <a:t>1D convolutional layer with 32 filters and a kernel size of 8</a:t>
            </a:r>
          </a:p>
          <a:p>
            <a:pPr marL="800100" lvl="1" indent="-342900">
              <a:buFont typeface="Arial" panose="020B0604020202020204" pitchFamily="34" charset="0"/>
              <a:buChar char="•"/>
            </a:pPr>
            <a:r>
              <a:rPr lang="en-US" altLang="ko-KR" dirty="0"/>
              <a:t>Uses causal padding to maintain the temporal structure of the input</a:t>
            </a:r>
          </a:p>
          <a:p>
            <a:pPr marL="800100" lvl="1" indent="-342900">
              <a:buFont typeface="Arial" panose="020B0604020202020204" pitchFamily="34" charset="0"/>
              <a:buChar char="•"/>
            </a:pPr>
            <a:r>
              <a:rPr lang="en-US" altLang="ko-KR" dirty="0"/>
              <a:t>Activation function : </a:t>
            </a:r>
            <a:r>
              <a:rPr lang="en-US" altLang="ko-KR" dirty="0" err="1"/>
              <a:t>ReLU</a:t>
            </a:r>
            <a:endParaRPr lang="en-US" altLang="ko-KR" dirty="0"/>
          </a:p>
          <a:p>
            <a:pPr marL="800100" lvl="1" indent="-342900">
              <a:buFont typeface="Arial" panose="020B0604020202020204" pitchFamily="34" charset="0"/>
              <a:buChar char="•"/>
            </a:pPr>
            <a:endParaRPr lang="en-US" altLang="ko-KR" dirty="0"/>
          </a:p>
        </p:txBody>
      </p:sp>
      <p:sp>
        <p:nvSpPr>
          <p:cNvPr id="7" name="TextBox 6">
            <a:extLst>
              <a:ext uri="{FF2B5EF4-FFF2-40B4-BE49-F238E27FC236}">
                <a16:creationId xmlns:a16="http://schemas.microsoft.com/office/drawing/2014/main" id="{DD57B6F0-1387-4819-8494-70D806D8A037}"/>
              </a:ext>
            </a:extLst>
          </p:cNvPr>
          <p:cNvSpPr txBox="1"/>
          <p:nvPr/>
        </p:nvSpPr>
        <p:spPr>
          <a:xfrm>
            <a:off x="282665" y="4193954"/>
            <a:ext cx="8650514" cy="1477328"/>
          </a:xfrm>
          <a:prstGeom prst="rect">
            <a:avLst/>
          </a:prstGeom>
          <a:noFill/>
        </p:spPr>
        <p:txBody>
          <a:bodyPr wrap="square" rtlCol="0">
            <a:spAutoFit/>
          </a:bodyPr>
          <a:lstStyle/>
          <a:p>
            <a:r>
              <a:rPr lang="en-US" altLang="ko-KR" b="1" dirty="0"/>
              <a:t>LSTM Layer </a:t>
            </a:r>
            <a:r>
              <a:rPr lang="en-US" altLang="ko-KR" dirty="0"/>
              <a:t>: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Contains 16 units</a:t>
            </a:r>
          </a:p>
          <a:p>
            <a:pPr marL="800100" lvl="1" indent="-342900">
              <a:buFont typeface="Arial" panose="020B0604020202020204" pitchFamily="34" charset="0"/>
              <a:buChar char="•"/>
            </a:pPr>
            <a:r>
              <a:rPr lang="en-US" altLang="ko-KR" dirty="0"/>
              <a:t>Activation function : tanh</a:t>
            </a:r>
          </a:p>
          <a:p>
            <a:pPr marL="800100" lvl="1" indent="-342900">
              <a:buFont typeface="Arial" panose="020B0604020202020204" pitchFamily="34" charset="0"/>
              <a:buChar char="•"/>
            </a:pPr>
            <a:r>
              <a:rPr lang="en-US" altLang="ko-KR" dirty="0"/>
              <a:t>Capable of modeling long-range dependencies in the input data</a:t>
            </a:r>
          </a:p>
        </p:txBody>
      </p:sp>
    </p:spTree>
    <p:extLst>
      <p:ext uri="{BB962C8B-B14F-4D97-AF65-F5344CB8AC3E}">
        <p14:creationId xmlns:p14="http://schemas.microsoft.com/office/powerpoint/2010/main" val="245771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36D91C7-35BA-4754-9F4E-4F970C3BF4F7}"/>
              </a:ext>
            </a:extLst>
          </p:cNvPr>
          <p:cNvSpPr txBox="1">
            <a:spLocks/>
          </p:cNvSpPr>
          <p:nvPr/>
        </p:nvSpPr>
        <p:spPr>
          <a:xfrm>
            <a:off x="282665" y="619812"/>
            <a:ext cx="11622915" cy="504932"/>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2800" b="1" dirty="0">
                <a:solidFill>
                  <a:srgbClr val="CA0364"/>
                </a:solidFill>
              </a:rPr>
              <a:t>Modeling</a:t>
            </a:r>
            <a:endParaRPr lang="ko-KR" altLang="en-US" sz="2800" b="1" dirty="0">
              <a:solidFill>
                <a:srgbClr val="CA0364"/>
              </a:solidFill>
            </a:endParaRPr>
          </a:p>
        </p:txBody>
      </p:sp>
      <p:sp>
        <p:nvSpPr>
          <p:cNvPr id="8" name="텍스트 개체 틀 2">
            <a:extLst>
              <a:ext uri="{FF2B5EF4-FFF2-40B4-BE49-F238E27FC236}">
                <a16:creationId xmlns:a16="http://schemas.microsoft.com/office/drawing/2014/main" id="{9D3A26CD-7AEC-437E-9CD0-4E131052D4C1}"/>
              </a:ext>
            </a:extLst>
          </p:cNvPr>
          <p:cNvSpPr txBox="1">
            <a:spLocks/>
          </p:cNvSpPr>
          <p:nvPr/>
        </p:nvSpPr>
        <p:spPr>
          <a:xfrm>
            <a:off x="282665" y="136110"/>
            <a:ext cx="11622915" cy="39290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1800" b="1" dirty="0"/>
              <a:t>2) Model</a:t>
            </a:r>
            <a:endParaRPr lang="ko-KR" altLang="en-US" sz="1800" b="1" dirty="0"/>
          </a:p>
        </p:txBody>
      </p:sp>
      <p:sp>
        <p:nvSpPr>
          <p:cNvPr id="3" name="TextBox 2">
            <a:extLst>
              <a:ext uri="{FF2B5EF4-FFF2-40B4-BE49-F238E27FC236}">
                <a16:creationId xmlns:a16="http://schemas.microsoft.com/office/drawing/2014/main" id="{C8E07F8A-11DD-4259-BEDC-71F68836568E}"/>
              </a:ext>
            </a:extLst>
          </p:cNvPr>
          <p:cNvSpPr txBox="1"/>
          <p:nvPr/>
        </p:nvSpPr>
        <p:spPr>
          <a:xfrm>
            <a:off x="282665" y="1513506"/>
            <a:ext cx="3585029" cy="369332"/>
          </a:xfrm>
          <a:prstGeom prst="rect">
            <a:avLst/>
          </a:prstGeom>
          <a:noFill/>
        </p:spPr>
        <p:txBody>
          <a:bodyPr wrap="square" rtlCol="0">
            <a:spAutoFit/>
          </a:bodyPr>
          <a:lstStyle/>
          <a:p>
            <a:r>
              <a:rPr lang="en-US" altLang="ko-KR" b="1" u="sng" dirty="0"/>
              <a:t>LSTM Model for Prediction</a:t>
            </a:r>
            <a:endParaRPr lang="ko-KR" altLang="en-US" b="1" u="sng" dirty="0"/>
          </a:p>
        </p:txBody>
      </p:sp>
      <p:sp>
        <p:nvSpPr>
          <p:cNvPr id="5" name="TextBox 4">
            <a:extLst>
              <a:ext uri="{FF2B5EF4-FFF2-40B4-BE49-F238E27FC236}">
                <a16:creationId xmlns:a16="http://schemas.microsoft.com/office/drawing/2014/main" id="{633C4BC3-391D-4904-A996-883288FAB4CB}"/>
              </a:ext>
            </a:extLst>
          </p:cNvPr>
          <p:cNvSpPr txBox="1"/>
          <p:nvPr/>
        </p:nvSpPr>
        <p:spPr>
          <a:xfrm>
            <a:off x="282665" y="2162629"/>
            <a:ext cx="8650514" cy="1200329"/>
          </a:xfrm>
          <a:prstGeom prst="rect">
            <a:avLst/>
          </a:prstGeom>
          <a:noFill/>
        </p:spPr>
        <p:txBody>
          <a:bodyPr wrap="square" rtlCol="0">
            <a:spAutoFit/>
          </a:bodyPr>
          <a:lstStyle/>
          <a:p>
            <a:r>
              <a:rPr lang="en-US" altLang="ko-KR" b="1" dirty="0"/>
              <a:t>Fully Connected Layers </a:t>
            </a:r>
            <a:r>
              <a:rPr lang="en-US" altLang="ko-KR" dirty="0"/>
              <a:t>: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One layer with 16 units and a </a:t>
            </a:r>
            <a:r>
              <a:rPr lang="en-US" altLang="ko-KR" dirty="0" err="1"/>
              <a:t>ReLU</a:t>
            </a:r>
            <a:r>
              <a:rPr lang="en-US" altLang="ko-KR" dirty="0"/>
              <a:t> activation function</a:t>
            </a:r>
          </a:p>
          <a:p>
            <a:pPr marL="800100" lvl="1" indent="-342900">
              <a:buFont typeface="Arial" panose="020B0604020202020204" pitchFamily="34" charset="0"/>
              <a:buChar char="•"/>
            </a:pPr>
            <a:r>
              <a:rPr lang="en-US" altLang="ko-KR" dirty="0"/>
              <a:t>One output layer with a single unit for regression tasks</a:t>
            </a:r>
          </a:p>
        </p:txBody>
      </p:sp>
      <p:sp>
        <p:nvSpPr>
          <p:cNvPr id="7" name="TextBox 6">
            <a:extLst>
              <a:ext uri="{FF2B5EF4-FFF2-40B4-BE49-F238E27FC236}">
                <a16:creationId xmlns:a16="http://schemas.microsoft.com/office/drawing/2014/main" id="{DD57B6F0-1387-4819-8494-70D806D8A037}"/>
              </a:ext>
            </a:extLst>
          </p:cNvPr>
          <p:cNvSpPr txBox="1"/>
          <p:nvPr/>
        </p:nvSpPr>
        <p:spPr>
          <a:xfrm>
            <a:off x="282665" y="3867166"/>
            <a:ext cx="10109564" cy="923330"/>
          </a:xfrm>
          <a:prstGeom prst="rect">
            <a:avLst/>
          </a:prstGeom>
          <a:noFill/>
        </p:spPr>
        <p:txBody>
          <a:bodyPr wrap="square" rtlCol="0">
            <a:spAutoFit/>
          </a:bodyPr>
          <a:lstStyle/>
          <a:p>
            <a:r>
              <a:rPr lang="en-US" altLang="ko-KR" b="1" dirty="0"/>
              <a:t>Loss Function </a:t>
            </a:r>
            <a:r>
              <a:rPr lang="en-US" altLang="ko-KR" dirty="0"/>
              <a:t>: </a:t>
            </a:r>
          </a:p>
          <a:p>
            <a:pPr marL="800100" lvl="1" indent="-342900">
              <a:buFont typeface="Arial" panose="020B0604020202020204" pitchFamily="34" charset="0"/>
              <a:buChar char="•"/>
            </a:pPr>
            <a:endParaRPr lang="en-US" altLang="ko-KR" dirty="0"/>
          </a:p>
          <a:p>
            <a:pPr marL="800100" lvl="1" indent="-342900">
              <a:buFont typeface="Arial" panose="020B0604020202020204" pitchFamily="34" charset="0"/>
              <a:buChar char="•"/>
            </a:pPr>
            <a:r>
              <a:rPr lang="en-US" altLang="ko-KR" dirty="0"/>
              <a:t>Huber loss, a combination of MSE and MAE, suitable for handling outliers</a:t>
            </a:r>
          </a:p>
        </p:txBody>
      </p:sp>
    </p:spTree>
    <p:extLst>
      <p:ext uri="{BB962C8B-B14F-4D97-AF65-F5344CB8AC3E}">
        <p14:creationId xmlns:p14="http://schemas.microsoft.com/office/powerpoint/2010/main" val="8607668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4373</Words>
  <Application>Microsoft Office PowerPoint</Application>
  <PresentationFormat>와이드스크린</PresentationFormat>
  <Paragraphs>426</Paragraphs>
  <Slides>35</Slides>
  <Notes>35</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35</vt:i4>
      </vt:variant>
    </vt:vector>
  </HeadingPairs>
  <TitlesOfParts>
    <vt:vector size="44" baseType="lpstr">
      <vt:lpstr>[Yoon가변] 윤고딕 140_OTF</vt:lpstr>
      <vt:lpstr>Gill Sans</vt:lpstr>
      <vt:lpstr>Söhne</vt:lpstr>
      <vt:lpstr>맑은 고딕</vt:lpstr>
      <vt:lpstr>Arial</vt:lpstr>
      <vt:lpstr>Calibri</vt:lpstr>
      <vt:lpstr>Cambria Math</vt:lpstr>
      <vt:lpstr>Verdana</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SeungWoo</dc:creator>
  <cp:lastModifiedBy>최우혁 CHOI WooHyuk</cp:lastModifiedBy>
  <cp:revision>93</cp:revision>
  <dcterms:created xsi:type="dcterms:W3CDTF">2023-07-17T07:26:51Z</dcterms:created>
  <dcterms:modified xsi:type="dcterms:W3CDTF">2023-08-21T17:18:28Z</dcterms:modified>
</cp:coreProperties>
</file>