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836" autoAdjust="0"/>
  </p:normalViewPr>
  <p:slideViewPr>
    <p:cSldViewPr snapToGrid="0">
      <p:cViewPr>
        <p:scale>
          <a:sx n="75" d="100"/>
          <a:sy n="75" d="100"/>
        </p:scale>
        <p:origin x="16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EA204-943E-92F7-E26B-F9A28E2BA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D87D7E-08EB-94FC-EBDC-0D4331960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F1160-0005-F9E9-0142-B7765598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1CB5-2925-415E-ABCF-EF67B19219BF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80287B-916F-7434-03ED-9C07B014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7F477-C2E4-1786-BC5C-E9704B2F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5991-4ED5-43A5-A9FD-E584C3789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24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2D83C-5F7E-52B6-048E-E9B236D2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61F83D-8F49-50F0-F9BE-04D0C4CB0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7B7B0-540B-FAFE-0C9A-BFEA0567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1CB5-2925-415E-ABCF-EF67B19219BF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E63AE-2E62-557D-729F-91C817E3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CF4AF-1AC7-108B-721E-8BBBB6CF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5991-4ED5-43A5-A9FD-E584C3789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91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175494-61D4-A97C-D3D6-30B5E6A25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9E3528-060A-A41B-4BDD-0ABC3CD8A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9D5FD-093C-93CB-9636-1E2AEDCD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1CB5-2925-415E-ABCF-EF67B19219BF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15679-A555-4883-12CB-21A485F3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C5D42-6A9B-635C-BBC1-F7760FF3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5991-4ED5-43A5-A9FD-E584C3789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9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69C21-B9CA-65DA-CC12-9EFF16C9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61E3A3-3598-9320-1BC6-9AD377C95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29382-43F3-D612-B48B-2F6F5F69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1CB5-2925-415E-ABCF-EF67B19219BF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FA4969-3D00-AD25-BFF9-4D20FE70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87DCD-8F58-8035-0276-6F561006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5991-4ED5-43A5-A9FD-E584C3789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0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2CCD4-F02E-C385-8128-8C2B8E86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7273FD-3D68-5A8B-EDDE-434A2FFF6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09126-1968-9355-E239-927C9159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1CB5-2925-415E-ABCF-EF67B19219BF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4C154-6772-5933-573D-E310AF9F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62460-773E-C2A3-58AF-383029A4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5991-4ED5-43A5-A9FD-E584C3789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5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D866D-7EDF-13EA-D423-9B5C5606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059E5-251E-9470-BBD0-3F122237B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BF72E6-1529-4DCD-C4BD-9C6050D74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30C29A-9CCA-7B1C-1B06-10D53B82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1CB5-2925-415E-ABCF-EF67B19219BF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0B8EE4-960B-DB74-22E3-0D03CA55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3E9250-12A2-6906-490F-3404120C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5991-4ED5-43A5-A9FD-E584C3789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4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57DE5-8D1F-8BF0-D175-E38BD945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7DD5E-2272-C2C0-BF1C-0D83D2135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926053-69CF-081A-01D0-681B97992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B30FB2-282F-A93F-4224-1501A49FC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84F2EF-39E6-3385-37C7-0115CF58E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8B641B-BEC3-AF21-9D64-615F87F2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1CB5-2925-415E-ABCF-EF67B19219BF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69D114-98A2-EED8-0BE2-B74324B5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9BE12F-48E7-6A89-6306-0477C3DD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5991-4ED5-43A5-A9FD-E584C3789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58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CF493-14E6-34F4-C940-30EA8A0A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F61B53-821D-EE5F-0960-DBD5E588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1CB5-2925-415E-ABCF-EF67B19219BF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B8DD1E-9767-0552-533C-83748971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CF854D-5B57-A259-6776-06B654AD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5991-4ED5-43A5-A9FD-E584C3789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49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3D001E-622A-726D-D272-FFB6AF53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1CB5-2925-415E-ABCF-EF67B19219BF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BC2CED-8195-53A1-0F58-49E2D95A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3B52E2-755B-058C-03EE-A039B6FF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5991-4ED5-43A5-A9FD-E584C3789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6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BBC7A-2AD3-3666-2B36-EABF3FD7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272A3-9545-FF70-9BCD-68B5C9DB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44A09-0B07-5AB4-F5D0-FFF635B2B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42547E-FF8D-6AE3-D7F1-8E1BB6F7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1CB5-2925-415E-ABCF-EF67B19219BF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649A62-D317-B658-C7B5-BAA77AB6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FA52CF-8CC1-A609-299E-9DC71122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5991-4ED5-43A5-A9FD-E584C3789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2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9E918-C20B-7E04-4503-4648437D9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7DD41F-9590-F3D4-95C5-7F44CF489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B584A8-F563-6C9E-FE65-C2DC8EFF5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35EB6-AAE4-B520-922F-C72E6D3E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1CB5-2925-415E-ABCF-EF67B19219BF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349729-5C64-4452-0190-7049A393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BF61A4-74A2-2620-CFBC-3D575DE7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5991-4ED5-43A5-A9FD-E584C3789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32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6ABC45-1C66-2441-2BAD-54E329D8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64C662-69C1-7E7C-F463-FEA052291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23D30-0D69-79F6-3E0E-34D86D36C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071CB5-2925-415E-ABCF-EF67B19219BF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BB7702-05D0-CE48-A9A9-763F39B74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31B29-AD5C-447B-C7A5-4CCD59D29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315991-4ED5-43A5-A9FD-E584C3789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8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D67A68F-DDD7-41F4-6C91-C14D21A9A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854362"/>
              </p:ext>
            </p:extLst>
          </p:nvPr>
        </p:nvGraphicFramePr>
        <p:xfrm>
          <a:off x="-249190" y="-3715352"/>
          <a:ext cx="14257289" cy="14269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034">
                  <a:extLst>
                    <a:ext uri="{9D8B030D-6E8A-4147-A177-3AD203B41FA5}">
                      <a16:colId xmlns:a16="http://schemas.microsoft.com/office/drawing/2014/main" val="3496579127"/>
                    </a:ext>
                  </a:extLst>
                </a:gridCol>
                <a:gridCol w="3990126">
                  <a:extLst>
                    <a:ext uri="{9D8B030D-6E8A-4147-A177-3AD203B41FA5}">
                      <a16:colId xmlns:a16="http://schemas.microsoft.com/office/drawing/2014/main" val="4255494250"/>
                    </a:ext>
                  </a:extLst>
                </a:gridCol>
                <a:gridCol w="3877091">
                  <a:extLst>
                    <a:ext uri="{9D8B030D-6E8A-4147-A177-3AD203B41FA5}">
                      <a16:colId xmlns:a16="http://schemas.microsoft.com/office/drawing/2014/main" val="633697851"/>
                    </a:ext>
                  </a:extLst>
                </a:gridCol>
                <a:gridCol w="2904991">
                  <a:extLst>
                    <a:ext uri="{9D8B030D-6E8A-4147-A177-3AD203B41FA5}">
                      <a16:colId xmlns:a16="http://schemas.microsoft.com/office/drawing/2014/main" val="610530580"/>
                    </a:ext>
                  </a:extLst>
                </a:gridCol>
                <a:gridCol w="1576047">
                  <a:extLst>
                    <a:ext uri="{9D8B030D-6E8A-4147-A177-3AD203B41FA5}">
                      <a16:colId xmlns:a16="http://schemas.microsoft.com/office/drawing/2014/main" val="3795727275"/>
                    </a:ext>
                  </a:extLst>
                </a:gridCol>
              </a:tblGrid>
              <a:tr h="1124062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</a:rPr>
                        <a:t>Data/Hypotheses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</a:rPr>
                        <a:t>Qualitative</a:t>
                      </a:r>
                    </a:p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</a:rPr>
                        <a:t>Impact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</a:rPr>
                        <a:t>Quantitative</a:t>
                      </a:r>
                    </a:p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</a:rPr>
                        <a:t>Impact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645841"/>
                  </a:ext>
                </a:extLst>
              </a:tr>
              <a:tr h="3286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Booking</a:t>
                      </a:r>
                    </a:p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Errors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2% of customers reported booking errors. A customer was told their booking change was confirmed, but it wasn’t reflected in the system, preventing them from boarding.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/>
                        <a:t>50 bookings per day, resulting in 365 booking errors annually (2%). Each booking generates a gross profit of $100. One error results in a loss of $100.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/>
                        <a:t>Increased customer dissatisfaction, loss of brand trust, loss of corporate clients.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/>
                        <a:t>365 × $100 = $36,500/year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593975"/>
                  </a:ext>
                </a:extLst>
              </a:tr>
              <a:tr h="32862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/>
                        <a:t>Inaccurate Flight Information</a:t>
                      </a:r>
                      <a:endParaRPr lang="ko-KR" altLang="en-US" sz="18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/>
                        <a:t>Some customers received flight tickets with incorrect dates, causing significant inconvenience.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/>
                        <a:t>50 bookings per day, with 2% (365 cases annually) resulting in incorrect ticketing. One mistake costs $100 in potential lost profit.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/>
                        <a:t>Decreased customer satisfaction and loyalty.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/>
                        <a:t>2% × 50 × 365 × $100 = $36,500/year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52904"/>
                  </a:ext>
                </a:extLst>
              </a:tr>
              <a:tr h="32862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/>
                        <a:t>Slow Response Times</a:t>
                      </a:r>
                      <a:endParaRPr lang="ko-KR" altLang="en-US" sz="18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/>
                        <a:t>Customers complained that complex itinerary requests (about 10%) took up to 2 days for a response, compared to the usual 2–4 hours.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/>
                        <a:t>100 itinerary requests per day, with 10% being complex requests. 3,650 complex requests annually. Delayed responses lead to customer dissatisfaction and potential loss of revenue.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/>
                        <a:t>Lower customer satisfaction, damage to brand reputation.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/>
                        <a:t>365 × $100 = $36,500/year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574425"/>
                  </a:ext>
                </a:extLst>
              </a:tr>
              <a:tr h="3286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/>
                        <a:t>Failure to Find Optimal Itineraries/Prices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/>
                        <a:t>"5% of customers said agents failed to find the best flights and prices, with some finding better options online."</a:t>
                      </a:r>
                    </a:p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/>
                        <a:t>50 bookings per day, with 5% (913 cases annually) where better itineraries or prices were found elsewhere.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/>
                        <a:t>Reduced customer satisfaction, loss of loyal customers.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5% × 50 × 365 × $100 = $91,250/year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5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62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82EC3AB-5596-EB35-075E-1EEC1BEAA487}"/>
              </a:ext>
            </a:extLst>
          </p:cNvPr>
          <p:cNvCxnSpPr>
            <a:cxnSpLocks/>
          </p:cNvCxnSpPr>
          <p:nvPr/>
        </p:nvCxnSpPr>
        <p:spPr>
          <a:xfrm>
            <a:off x="6015566" y="4322239"/>
            <a:ext cx="0" cy="13969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F0B235A-3F76-0FCB-397B-DD374FE783FD}"/>
              </a:ext>
            </a:extLst>
          </p:cNvPr>
          <p:cNvCxnSpPr>
            <a:cxnSpLocks/>
            <a:stCxn id="3" idx="2"/>
            <a:endCxn id="14" idx="2"/>
          </p:cNvCxnSpPr>
          <p:nvPr/>
        </p:nvCxnSpPr>
        <p:spPr>
          <a:xfrm>
            <a:off x="6015566" y="1092202"/>
            <a:ext cx="0" cy="39285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08B494-D8A4-916D-7839-ADFA26E2070C}"/>
              </a:ext>
            </a:extLst>
          </p:cNvPr>
          <p:cNvSpPr/>
          <p:nvPr/>
        </p:nvSpPr>
        <p:spPr>
          <a:xfrm>
            <a:off x="3115733" y="516470"/>
            <a:ext cx="5799666" cy="575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Booking change not reflected in the system.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7ACB53-1A29-F103-771C-F79FF507BC44}"/>
              </a:ext>
            </a:extLst>
          </p:cNvPr>
          <p:cNvSpPr/>
          <p:nvPr/>
        </p:nvSpPr>
        <p:spPr>
          <a:xfrm>
            <a:off x="533403" y="5698068"/>
            <a:ext cx="3251200" cy="7111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No double-check mechanism in the booking workflow.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3189B2-2908-0EDD-2F23-88223B597D5C}"/>
              </a:ext>
            </a:extLst>
          </p:cNvPr>
          <p:cNvSpPr/>
          <p:nvPr/>
        </p:nvSpPr>
        <p:spPr>
          <a:xfrm>
            <a:off x="3115733" y="1498603"/>
            <a:ext cx="5799666" cy="575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Travel agent did not confirm the booking properly.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B555D4-A458-C465-6E5D-F241890C7E07}"/>
              </a:ext>
            </a:extLst>
          </p:cNvPr>
          <p:cNvSpPr/>
          <p:nvPr/>
        </p:nvSpPr>
        <p:spPr>
          <a:xfrm>
            <a:off x="3115733" y="2480737"/>
            <a:ext cx="5799666" cy="575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Agent assumed confirmation via email was sufficient.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F05B6D-FC07-08DB-306C-43FDF5E01C70}"/>
              </a:ext>
            </a:extLst>
          </p:cNvPr>
          <p:cNvSpPr/>
          <p:nvPr/>
        </p:nvSpPr>
        <p:spPr>
          <a:xfrm>
            <a:off x="3115733" y="3462871"/>
            <a:ext cx="5799666" cy="575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No automated system to verify changes.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C111F7-E81C-D221-AC13-47F6826763ED}"/>
              </a:ext>
            </a:extLst>
          </p:cNvPr>
          <p:cNvSpPr/>
          <p:nvPr/>
        </p:nvSpPr>
        <p:spPr>
          <a:xfrm>
            <a:off x="3115733" y="4445005"/>
            <a:ext cx="5799666" cy="575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Booking process relies heavily on manual work.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B82CAB-D042-2EE1-5364-771F57133431}"/>
              </a:ext>
            </a:extLst>
          </p:cNvPr>
          <p:cNvSpPr/>
          <p:nvPr/>
        </p:nvSpPr>
        <p:spPr>
          <a:xfrm>
            <a:off x="4318003" y="5698067"/>
            <a:ext cx="3251200" cy="7111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Lack of proper staff training on new procedures.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BF8D60-D6D6-E7E8-03F0-EE827B8C70BF}"/>
              </a:ext>
            </a:extLst>
          </p:cNvPr>
          <p:cNvSpPr/>
          <p:nvPr/>
        </p:nvSpPr>
        <p:spPr>
          <a:xfrm>
            <a:off x="8102603" y="5698066"/>
            <a:ext cx="3251200" cy="7111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System updates not properly communicated to staf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B5A4815-AEAF-77F0-B714-3A805A20275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159003" y="5020737"/>
            <a:ext cx="3856563" cy="677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A9918A9-9007-CF3C-B2B0-F7D5BCA64AF6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6026151" y="5020737"/>
            <a:ext cx="3702052" cy="677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29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379</Words>
  <Application>Microsoft Office PowerPoint</Application>
  <PresentationFormat>와이드스크린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우정혁</dc:creator>
  <cp:lastModifiedBy>우정혁</cp:lastModifiedBy>
  <cp:revision>1</cp:revision>
  <dcterms:created xsi:type="dcterms:W3CDTF">2024-10-25T12:07:01Z</dcterms:created>
  <dcterms:modified xsi:type="dcterms:W3CDTF">2024-10-25T14:12:34Z</dcterms:modified>
</cp:coreProperties>
</file>