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73" r:id="rId3"/>
    <p:sldId id="358" r:id="rId4"/>
    <p:sldId id="309" r:id="rId5"/>
    <p:sldId id="322" r:id="rId6"/>
    <p:sldId id="360" r:id="rId7"/>
    <p:sldId id="406" r:id="rId8"/>
    <p:sldId id="361" r:id="rId9"/>
    <p:sldId id="363" r:id="rId10"/>
    <p:sldId id="398" r:id="rId11"/>
    <p:sldId id="348" r:id="rId12"/>
    <p:sldId id="376" r:id="rId13"/>
    <p:sldId id="401" r:id="rId14"/>
    <p:sldId id="408" r:id="rId15"/>
    <p:sldId id="400" r:id="rId16"/>
    <p:sldId id="412" r:id="rId17"/>
    <p:sldId id="402" r:id="rId18"/>
    <p:sldId id="349" r:id="rId19"/>
    <p:sldId id="399" r:id="rId20"/>
    <p:sldId id="368" r:id="rId21"/>
    <p:sldId id="411" r:id="rId22"/>
    <p:sldId id="351" r:id="rId23"/>
    <p:sldId id="374" r:id="rId24"/>
    <p:sldId id="394" r:id="rId25"/>
    <p:sldId id="413" r:id="rId26"/>
    <p:sldId id="414" r:id="rId27"/>
    <p:sldId id="403" r:id="rId28"/>
    <p:sldId id="415" r:id="rId29"/>
    <p:sldId id="352" r:id="rId30"/>
    <p:sldId id="383" r:id="rId31"/>
    <p:sldId id="382" r:id="rId32"/>
    <p:sldId id="353" r:id="rId33"/>
    <p:sldId id="407" r:id="rId34"/>
    <p:sldId id="384" r:id="rId35"/>
    <p:sldId id="314" r:id="rId36"/>
    <p:sldId id="405" r:id="rId37"/>
    <p:sldId id="365" r:id="rId38"/>
  </p:sldIdLst>
  <p:sldSz cx="18288000" cy="10287000"/>
  <p:notesSz cx="6858000" cy="9144000"/>
  <p:embeddedFontLst>
    <p:embeddedFont>
      <p:font typeface="Gmarket Sans Bold" panose="020B0600000101010101" charset="-127"/>
      <p:bold r:id="rId41"/>
    </p:embeddedFont>
    <p:embeddedFont>
      <p:font typeface="CJ ONLYONE NEW 본문 Regular" panose="00000500000000000000" pitchFamily="2" charset="-127"/>
      <p:regular r:id="rId42"/>
    </p:embeddedFont>
    <p:embeddedFont>
      <p:font typeface="CJ ONLYONE NEW 제목 Bold" panose="00000800000000000000" pitchFamily="2" charset="-127"/>
      <p:bold r:id="rId43"/>
    </p:embeddedFont>
    <p:embeddedFont>
      <p:font typeface="CJ ONLYONE NEW 제목 Medium" panose="00000600000000000000" pitchFamily="2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309D5EA-EC85-4948-B24C-6144108E02F1}">
          <p14:sldIdLst>
            <p14:sldId id="273"/>
            <p14:sldId id="358"/>
            <p14:sldId id="309"/>
            <p14:sldId id="322"/>
            <p14:sldId id="360"/>
            <p14:sldId id="406"/>
            <p14:sldId id="361"/>
            <p14:sldId id="363"/>
            <p14:sldId id="398"/>
            <p14:sldId id="348"/>
            <p14:sldId id="376"/>
            <p14:sldId id="401"/>
            <p14:sldId id="408"/>
            <p14:sldId id="400"/>
            <p14:sldId id="412"/>
            <p14:sldId id="402"/>
            <p14:sldId id="349"/>
            <p14:sldId id="399"/>
            <p14:sldId id="368"/>
            <p14:sldId id="411"/>
            <p14:sldId id="351"/>
            <p14:sldId id="374"/>
            <p14:sldId id="394"/>
            <p14:sldId id="413"/>
            <p14:sldId id="414"/>
            <p14:sldId id="403"/>
            <p14:sldId id="415"/>
            <p14:sldId id="352"/>
            <p14:sldId id="383"/>
            <p14:sldId id="382"/>
            <p14:sldId id="353"/>
            <p14:sldId id="407"/>
            <p14:sldId id="384"/>
            <p14:sldId id="314"/>
            <p14:sldId id="405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44C"/>
    <a:srgbClr val="ED7100"/>
    <a:srgbClr val="E7157B"/>
    <a:srgbClr val="4F81BD"/>
    <a:srgbClr val="8C4FFF"/>
    <a:srgbClr val="E4DFFC"/>
    <a:srgbClr val="CF3BD6"/>
    <a:srgbClr val="F58534"/>
    <a:srgbClr val="E04329"/>
    <a:srgbClr val="FA6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6847" autoAdjust="0"/>
  </p:normalViewPr>
  <p:slideViewPr>
    <p:cSldViewPr snapToGrid="0">
      <p:cViewPr varScale="1">
        <p:scale>
          <a:sx n="58" d="100"/>
          <a:sy n="58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1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49081789660892E-2"/>
          <c:y val="2.474642919946874E-2"/>
          <c:w val="0.96731857569346558"/>
          <c:h val="0.88761936851393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실제 운영</c:v>
                </c:pt>
              </c:strCache>
            </c:strRef>
          </c:tx>
          <c:spPr>
            <a:solidFill>
              <a:srgbClr val="8B76F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B25-4B20-BAAC-A5F5E0A101D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27-4B1E-8708-FC8C056D49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27-4B1E-8708-FC8C056D499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J ONLYONE NEW 본문 Regular" panose="00000500000000000000" pitchFamily="2" charset="-127"/>
                      <a:ea typeface="CJ ONLYONE NEW 본문 Regular" panose="00000500000000000000" pitchFamily="2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127-4B1E-8708-FC8C056D499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J ONLYONE NEW 본문 Regular" panose="00000500000000000000" pitchFamily="2" charset="-127"/>
                      <a:ea typeface="CJ ONLYONE NEW 본문 Regular" panose="00000500000000000000" pitchFamily="2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B25-4B20-BAAC-A5F5E0A101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네트워크</c:v>
                </c:pt>
                <c:pt idx="1">
                  <c:v>ECS</c:v>
                </c:pt>
                <c:pt idx="2">
                  <c:v>CICD</c:v>
                </c:pt>
                <c:pt idx="3">
                  <c:v>DB</c:v>
                </c:pt>
              </c:strCache>
              <c:extLst/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474</c:v>
                </c:pt>
                <c:pt idx="1">
                  <c:v>163</c:v>
                </c:pt>
                <c:pt idx="2">
                  <c:v>148</c:v>
                </c:pt>
                <c:pt idx="3">
                  <c:v>213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B25-4B20-BAAC-A5F5E0A101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8582415"/>
        <c:axId val="17985903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3-9B25-4B20-BAAC-A5F5E0A101D2}"/>
                  </c:ext>
                </c:extLst>
              </c15:ser>
            </c15:filteredBarSeries>
          </c:ext>
        </c:extLst>
      </c:barChart>
      <c:catAx>
        <c:axId val="179858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+mn-cs"/>
              </a:defRPr>
            </a:pPr>
            <a:endParaRPr lang="ko-KR"/>
          </a:p>
        </c:txPr>
        <c:crossAx val="1798590319"/>
        <c:crosses val="autoZero"/>
        <c:auto val="1"/>
        <c:lblAlgn val="ctr"/>
        <c:lblOffset val="100"/>
        <c:noMultiLvlLbl val="0"/>
      </c:catAx>
      <c:valAx>
        <c:axId val="179859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+mn-cs"/>
              </a:defRPr>
            </a:pPr>
            <a:endParaRPr lang="ko-KR"/>
          </a:p>
        </c:txPr>
        <c:crossAx val="179858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0.26784</cdr:x>
      <cdr:y>0.51892</cdr:y>
    </cdr:from>
    <cdr:to>
      <cdr:x>0.38545</cdr:x>
      <cdr:y>0.57851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7C0B34-3591-7F62-0E0E-33A62F8DDC3D}"/>
            </a:ext>
          </a:extLst>
        </cdr:cNvPr>
        <cdr:cNvSpPr txBox="1"/>
      </cdr:nvSpPr>
      <cdr:spPr>
        <a:xfrm xmlns:a="http://schemas.openxmlformats.org/drawingml/2006/main">
          <a:off x="2760117" y="3331600"/>
          <a:ext cx="1211970" cy="382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rPr>
            <a:t>163</a:t>
          </a:r>
          <a:endParaRPr lang="ko-KR" altLang="en-US" sz="2400" dirty="0">
            <a:solidFill>
              <a:schemeClr val="tx1">
                <a:lumMod val="75000"/>
                <a:lumOff val="25000"/>
              </a:schemeClr>
            </a:solidFill>
            <a:latin typeface="CJ ONLYONE NEW 본문 Regular" panose="00000500000000000000" pitchFamily="2" charset="-127"/>
            <a:ea typeface="CJ ONLYONE NEW 본문 Regular" panose="00000500000000000000" pitchFamily="2" charset="-127"/>
          </a:endParaRPr>
        </a:p>
      </cdr:txBody>
    </cdr:sp>
  </cdr:relSizeAnchor>
  <cdr:relSizeAnchor xmlns:cdr="http://schemas.openxmlformats.org/drawingml/2006/chartDrawing">
    <cdr:from>
      <cdr:x>0.10276</cdr:x>
      <cdr:y>0</cdr:y>
    </cdr:from>
    <cdr:to>
      <cdr:x>0.22036</cdr:x>
      <cdr:y>0.05959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E32F370-FDFE-8F67-41CE-EEE7980B6865}"/>
            </a:ext>
          </a:extLst>
        </cdr:cNvPr>
        <cdr:cNvSpPr txBox="1"/>
      </cdr:nvSpPr>
      <cdr:spPr>
        <a:xfrm xmlns:a="http://schemas.openxmlformats.org/drawingml/2006/main">
          <a:off x="1058904" y="0"/>
          <a:ext cx="1211867" cy="3825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rPr>
            <a:t>474</a:t>
          </a:r>
          <a:endParaRPr lang="ko-KR" altLang="en-US" sz="2400" dirty="0">
            <a:solidFill>
              <a:schemeClr val="tx1">
                <a:lumMod val="75000"/>
                <a:lumOff val="25000"/>
              </a:schemeClr>
            </a:solidFill>
            <a:latin typeface="CJ ONLYONE NEW 본문 Regular" panose="00000500000000000000" pitchFamily="2" charset="-127"/>
            <a:ea typeface="CJ ONLYONE NEW 본문 Regular" panose="00000500000000000000" pitchFamily="2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6815DD2-7A97-95DE-9916-7AC583DD1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332C5-1D0B-B688-A82A-CE718C3BE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482EC-8E91-47C4-8742-9CE37ED65AD9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674FD-5530-42DC-8890-94EB0482F3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1B8C68-8AC1-C48A-2577-05858F0CA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7EDE-CB97-488E-A1CF-545B4778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5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C125-D466-4302-A56F-169A33477915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69EE-8E48-43AC-8C88-950C6830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26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트래픽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36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9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FCD2-AC09-BE3A-EEFE-59654B73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63CF6D-BFEB-34EE-E58F-5F20B0C39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D27A07-18D2-B31C-76FA-387C413DB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err="1"/>
              <a:t>ECS+fargate</a:t>
            </a:r>
            <a:r>
              <a:rPr lang="ko-KR" altLang="en-US" dirty="0"/>
              <a:t>를 택하여 인프라를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</a:t>
            </a:r>
            <a:r>
              <a:rPr lang="en-US" altLang="ko-KR" dirty="0"/>
              <a:t>ECS</a:t>
            </a:r>
            <a:r>
              <a:rPr lang="ko-KR" altLang="en-US" dirty="0"/>
              <a:t>와 </a:t>
            </a:r>
            <a:r>
              <a:rPr lang="en-US" altLang="ko-KR" dirty="0"/>
              <a:t>EKS</a:t>
            </a:r>
            <a:r>
              <a:rPr lang="ko-KR" altLang="en-US" dirty="0"/>
              <a:t>를 </a:t>
            </a:r>
            <a:r>
              <a:rPr lang="ko-KR" altLang="en-US" dirty="0" err="1"/>
              <a:t>고려해보았을때</a:t>
            </a:r>
            <a:r>
              <a:rPr lang="ko-KR" altLang="en-US" dirty="0"/>
              <a:t> 보다 직관적인 관리가 가능하여 운영의 편리성을 높일 수 있다고 생각하였습니다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C3AA4-B4CC-C7F4-5F20-07896FB24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4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FCD2-AC09-BE3A-EEFE-59654B73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63CF6D-BFEB-34EE-E58F-5F20B0C39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D27A07-18D2-B31C-76FA-387C413DB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두번째로 </a:t>
            </a:r>
            <a:r>
              <a:rPr lang="en-US" altLang="ko-KR" dirty="0" err="1"/>
              <a:t>fargate</a:t>
            </a:r>
            <a:r>
              <a:rPr lang="ko-KR" altLang="en-US" dirty="0"/>
              <a:t>와 </a:t>
            </a:r>
            <a:r>
              <a:rPr lang="en-US" altLang="ko-KR" dirty="0"/>
              <a:t>EC2</a:t>
            </a:r>
            <a:r>
              <a:rPr lang="ko-KR" altLang="en-US" dirty="0"/>
              <a:t>와 </a:t>
            </a:r>
            <a:r>
              <a:rPr lang="ko-KR" altLang="en-US" dirty="0" err="1"/>
              <a:t>비교해보았을때</a:t>
            </a:r>
            <a:r>
              <a:rPr lang="ko-KR" altLang="en-US" dirty="0"/>
              <a:t> 기본적으로 </a:t>
            </a:r>
            <a:r>
              <a:rPr lang="en-US" altLang="ko-KR" dirty="0" err="1"/>
              <a:t>fargate</a:t>
            </a:r>
            <a:r>
              <a:rPr lang="ko-KR" altLang="en-US" dirty="0"/>
              <a:t>가 </a:t>
            </a:r>
            <a:r>
              <a:rPr lang="ko-KR" altLang="en-US" dirty="0" err="1"/>
              <a:t>완전관리형</a:t>
            </a:r>
            <a:r>
              <a:rPr lang="ko-KR" altLang="en-US" baseline="0" dirty="0"/>
              <a:t> 서비스이기에 안정성이 높고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높다라고</a:t>
            </a:r>
            <a:r>
              <a:rPr lang="ko-KR" altLang="en-US" baseline="0" dirty="0"/>
              <a:t> 생각하였고</a:t>
            </a:r>
            <a:r>
              <a:rPr lang="en-US" altLang="ko-KR" baseline="0" dirty="0"/>
              <a:t>, </a:t>
            </a:r>
            <a:r>
              <a:rPr lang="ko-KR" altLang="en-US" dirty="0"/>
              <a:t>같은 수준의 안정성을 확보한다라는 기준에서는 비용 면에서도 </a:t>
            </a:r>
            <a:r>
              <a:rPr lang="en-US" altLang="ko-KR" dirty="0" err="1"/>
              <a:t>fargate</a:t>
            </a:r>
            <a:r>
              <a:rPr lang="ko-KR" altLang="en-US" dirty="0"/>
              <a:t>가 조금은 </a:t>
            </a:r>
            <a:r>
              <a:rPr lang="ko-KR" altLang="en-US" dirty="0" err="1"/>
              <a:t>앞서있다라고</a:t>
            </a:r>
            <a:r>
              <a:rPr lang="ko-KR" altLang="en-US" dirty="0"/>
              <a:t> 생각하였습니다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추가적으로 람다도 고려를 했으나 사용자가 세션을 </a:t>
            </a:r>
            <a:r>
              <a:rPr lang="en-US" altLang="ko-KR" dirty="0"/>
              <a:t>15</a:t>
            </a:r>
            <a:r>
              <a:rPr lang="ko-KR" altLang="en-US" dirty="0"/>
              <a:t>분 이상 유지할 경우가 발생할 확률이 있어 람다로는 운영이 어렵다고 생각하여 </a:t>
            </a:r>
            <a:r>
              <a:rPr lang="en-US" altLang="ko-KR" dirty="0" err="1"/>
              <a:t>fargate</a:t>
            </a:r>
            <a:r>
              <a:rPr lang="ko-KR" altLang="en-US" dirty="0"/>
              <a:t>를 선택하였습니다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C3AA4-B4CC-C7F4-5F20-07896FB24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2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FB29-04F6-7362-791F-8C325DD0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C88558-6F9F-0AF6-C5ED-2F0C3459B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BCE564-D969-142C-2162-359428AE7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부여와 </a:t>
            </a:r>
            <a:r>
              <a:rPr lang="ko-KR" altLang="en-US" dirty="0" err="1"/>
              <a:t>좌석창</a:t>
            </a:r>
            <a:r>
              <a:rPr lang="ko-KR" altLang="en-US" dirty="0"/>
              <a:t> 제공 서비스의 처리속도가 크게 차이가 나기때문에 </a:t>
            </a:r>
            <a:r>
              <a:rPr lang="en-US" altLang="ko-KR" dirty="0" err="1"/>
              <a:t>Msa</a:t>
            </a:r>
            <a:r>
              <a:rPr lang="ko-KR" altLang="en-US" baseline="0" dirty="0"/>
              <a:t> 구성을 하여 비동기 처리를 </a:t>
            </a:r>
            <a:r>
              <a:rPr lang="ko-KR" altLang="en-US" baseline="0" dirty="0" err="1"/>
              <a:t>할수있도록</a:t>
            </a:r>
            <a:r>
              <a:rPr lang="ko-KR" altLang="en-US" baseline="0" dirty="0"/>
              <a:t> 설계를 해보았습니다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예약버튼을 누르면 </a:t>
            </a:r>
            <a:r>
              <a:rPr lang="en-US" altLang="ko-KR" baseline="0" dirty="0" err="1"/>
              <a:t>fargate</a:t>
            </a:r>
            <a:r>
              <a:rPr lang="ko-KR" altLang="en-US" baseline="0" dirty="0"/>
              <a:t>로 띄워진 컨테이너가 </a:t>
            </a:r>
            <a:r>
              <a:rPr lang="en-US" altLang="ko-KR" dirty="0"/>
              <a:t>Redis</a:t>
            </a:r>
            <a:r>
              <a:rPr lang="ko-KR" altLang="en-US" dirty="0"/>
              <a:t>에는 정보를 저장하고 </a:t>
            </a:r>
            <a:r>
              <a:rPr lang="ko-KR" altLang="en-US" dirty="0" err="1"/>
              <a:t>대기열</a:t>
            </a:r>
            <a:r>
              <a:rPr lang="ko-KR" altLang="en-US" dirty="0"/>
              <a:t> 관리를 위해 </a:t>
            </a:r>
            <a:r>
              <a:rPr lang="en-US" altLang="ko-KR" dirty="0" err="1"/>
              <a:t>sqs</a:t>
            </a:r>
            <a:r>
              <a:rPr lang="ko-KR" altLang="en-US" baseline="0" dirty="0"/>
              <a:t> 큐에도 </a:t>
            </a:r>
            <a:r>
              <a:rPr lang="ko-KR" altLang="en-US" baseline="0" dirty="0" err="1"/>
              <a:t>전송을합니다</a:t>
            </a:r>
            <a:endParaRPr lang="en-US" altLang="ko-KR" baseline="0" dirty="0"/>
          </a:p>
          <a:p>
            <a:r>
              <a:rPr lang="ko-KR" altLang="en-US" baseline="0" dirty="0"/>
              <a:t>그 시간 동안 고객은 본인의 대기순서를 확인할 수 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0EBC4-8225-8647-01C0-E71BE675A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7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0857A-3E55-785D-CD51-5310EC79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715826-A489-B63A-B049-1BC957C29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35A392-AA50-5717-B615-B1FC59A19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끝에 빨간색 유저의 차례가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컨테이너에서 </a:t>
            </a:r>
            <a:r>
              <a:rPr lang="en-US" altLang="ko-KR" dirty="0"/>
              <a:t>SQS</a:t>
            </a:r>
            <a:r>
              <a:rPr lang="ko-KR" altLang="en-US" dirty="0"/>
              <a:t>에서 작업을 가져와서 고객에게 좌석창을 제공하고 </a:t>
            </a:r>
            <a:r>
              <a:rPr lang="en-US" altLang="ko-KR" dirty="0" err="1"/>
              <a:t>redis</a:t>
            </a:r>
            <a:r>
              <a:rPr lang="ko-KR" altLang="en-US" dirty="0"/>
              <a:t>에 처리 완료를 기록합니다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99F3D-7667-94CF-96FA-7F16C1470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2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847F-A77E-931E-10C6-099038F1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18E8F2-1BC4-7DA0-AAD2-18849B20B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432ABA-C776-09B1-3DD9-1CC39387A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대기열</a:t>
            </a:r>
            <a:r>
              <a:rPr lang="ko-KR" altLang="en-US" dirty="0"/>
              <a:t> 서비스에 최적화된 구성</a:t>
            </a:r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ko-KR" altLang="en-US" dirty="0"/>
              <a:t>로 순번을 빠르게 부여하고</a:t>
            </a:r>
            <a:endParaRPr lang="en-US" altLang="ko-KR" dirty="0"/>
          </a:p>
          <a:p>
            <a:r>
              <a:rPr lang="en-US" altLang="ko-KR" dirty="0"/>
              <a:t>SQS</a:t>
            </a:r>
            <a:r>
              <a:rPr lang="ko-KR" altLang="en-US" dirty="0"/>
              <a:t>의 </a:t>
            </a:r>
            <a:r>
              <a:rPr lang="en-US" altLang="ko-KR" dirty="0"/>
              <a:t>FIFO</a:t>
            </a:r>
            <a:r>
              <a:rPr lang="ko-KR" altLang="en-US" dirty="0"/>
              <a:t>큐를 이용하여 작업을 순서대로 관리할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Redis</a:t>
            </a:r>
            <a:r>
              <a:rPr lang="ko-KR" altLang="en-US" dirty="0"/>
              <a:t>의 </a:t>
            </a:r>
            <a:r>
              <a:rPr lang="en-US" altLang="ko-KR" dirty="0"/>
              <a:t>Sorted</a:t>
            </a:r>
            <a:r>
              <a:rPr lang="en-US" altLang="ko-KR" baseline="0" dirty="0"/>
              <a:t> Set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Score</a:t>
            </a:r>
            <a:r>
              <a:rPr lang="ko-KR" altLang="en-US" baseline="0" dirty="0"/>
              <a:t>를 활용하면 사용자들이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진입한 시각을 기준으로 우선 순위를 결정할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dirty="0" err="1"/>
              <a:t>Redis</a:t>
            </a:r>
            <a:r>
              <a:rPr lang="ko-KR" altLang="en-US" dirty="0"/>
              <a:t>에는 빠른 데이터 처리를 위해 순번 조회를 위한 최소한의 데이터만 저장하고 </a:t>
            </a:r>
            <a:r>
              <a:rPr lang="en-US" altLang="ko-KR" dirty="0"/>
              <a:t>SQS</a:t>
            </a:r>
            <a:r>
              <a:rPr lang="ko-KR" altLang="en-US" dirty="0"/>
              <a:t>에는 작업에 필요한 모든 데이터를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6059D-286C-F163-71DA-A714578A1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62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BAA4-DE79-B7CE-45BC-017007B4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6D438C-861E-7237-BF54-4C7D77985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9BC815-5A79-7D88-81EF-8E63E87BD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EDC89-7865-5A3C-0389-D7AD8E736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4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ko-KR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AWS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와의 유연한 연계를 위해 </a:t>
            </a:r>
            <a:r>
              <a:rPr lang="en-US" altLang="ko-KR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code pipeline 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차용</a:t>
            </a:r>
            <a:endParaRPr lang="en-US" altLang="ko-KR" sz="12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ko-KR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EOS 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된 </a:t>
            </a:r>
            <a:r>
              <a:rPr lang="en-US" altLang="ko-KR" sz="12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Codecommit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을 대신할 코드 저장소 탐색</a:t>
            </a:r>
            <a:endParaRPr lang="en-US" altLang="ko-KR" sz="12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커뮤니티 에디션으로  </a:t>
            </a:r>
            <a:r>
              <a:rPr lang="ko-KR" altLang="en-US" sz="12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프라이빗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</a:t>
            </a:r>
            <a:r>
              <a:rPr lang="ko-KR" altLang="en-US" sz="12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서브넷에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</a:t>
            </a:r>
            <a:r>
              <a:rPr lang="ko-KR" altLang="en-US" sz="12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설치형으로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사용할 수 있기에 </a:t>
            </a:r>
            <a:r>
              <a:rPr lang="en-US" altLang="ko-KR" sz="12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gitlab</a:t>
            </a:r>
            <a:r>
              <a:rPr lang="en-US" altLang="ko-KR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선택</a:t>
            </a:r>
            <a:endParaRPr lang="en-US" altLang="ko-KR" sz="12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endParaRPr lang="en-US" altLang="ko-KR" sz="12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개발 소스 배포 시 </a:t>
            </a:r>
            <a:r>
              <a:rPr lang="ko-KR" altLang="ko-KR" sz="1200" dirty="0">
                <a:solidFill>
                  <a:srgbClr val="775EEE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자동화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를 통한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r>
              <a:rPr lang="ko-KR" altLang="ko-KR" sz="1200" dirty="0">
                <a:solidFill>
                  <a:srgbClr val="775EEE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배포 연속성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을 가져가도록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구성</a:t>
            </a:r>
            <a:endParaRPr lang="ko-KR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9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F0AA-AE07-2EB0-A643-B9FEAC8EE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600183-5A2C-B13C-EE63-F4F4B5305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0ED0BA-7511-21BF-EBA4-CCE2F10E9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사내 </a:t>
            </a:r>
            <a:r>
              <a:rPr lang="en-US" altLang="ko-KR" dirty="0" err="1"/>
              <a:t>gitlab</a:t>
            </a:r>
            <a:r>
              <a:rPr lang="ko-KR" altLang="en-US" dirty="0"/>
              <a:t>이랑 붙이려면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브이피씨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피어링</a:t>
            </a:r>
            <a:endParaRPr lang="en-US" altLang="ko-KR" baseline="0" dirty="0"/>
          </a:p>
          <a:p>
            <a:r>
              <a:rPr lang="ko-KR" altLang="en-US" baseline="0" dirty="0"/>
              <a:t>사내에서 </a:t>
            </a:r>
            <a:r>
              <a:rPr lang="ko-KR" altLang="en-US" baseline="0" dirty="0" err="1"/>
              <a:t>깃랩사용중</a:t>
            </a:r>
            <a:r>
              <a:rPr lang="ko-KR" altLang="en-US" baseline="0" dirty="0"/>
              <a:t> 일관성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추가적으로 현재 제약사항으로 구성하지 못했으나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Openvpn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을 구성하여 </a:t>
            </a:r>
            <a:r>
              <a:rPr lang="en-US" altLang="ko-KR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gitlab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접근의 보안성을 </a:t>
            </a:r>
            <a:r>
              <a:rPr lang="ko-KR" altLang="en-US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향상시키고자함</a:t>
            </a:r>
            <a:endParaRPr lang="ko-KR" altLang="en-US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B5C-E5C3-4A5F-A863-E7F92FD8C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60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2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모니터링 관리자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1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서비스가 데이터독과 잘 맞는 이유 찾아보기</a:t>
            </a:r>
            <a:endParaRPr lang="en-US" altLang="ko-KR" dirty="0"/>
          </a:p>
          <a:p>
            <a:r>
              <a:rPr lang="ko-KR" altLang="en-US" dirty="0"/>
              <a:t>올인원서비스 </a:t>
            </a:r>
            <a:r>
              <a:rPr lang="ko-KR" altLang="en-US" dirty="0" err="1"/>
              <a:t>메트릭</a:t>
            </a:r>
            <a:r>
              <a:rPr lang="en-US" altLang="ko-KR" dirty="0"/>
              <a:t>+</a:t>
            </a:r>
            <a:r>
              <a:rPr lang="en-US" altLang="ko-KR" dirty="0" err="1"/>
              <a:t>apm</a:t>
            </a:r>
            <a:r>
              <a:rPr lang="ko-KR" altLang="en-US" dirty="0"/>
              <a:t>가능과 구현의 편리함</a:t>
            </a:r>
            <a:endParaRPr lang="en-US" altLang="ko-KR" dirty="0"/>
          </a:p>
          <a:p>
            <a:r>
              <a:rPr lang="en-US" altLang="ko-KR" dirty="0" err="1"/>
              <a:t>Apm</a:t>
            </a:r>
            <a:r>
              <a:rPr lang="en-US" altLang="ko-KR" dirty="0"/>
              <a:t> scouter </a:t>
            </a:r>
            <a:r>
              <a:rPr lang="ko-KR" altLang="en-US" dirty="0"/>
              <a:t>책임소재의 문제 </a:t>
            </a:r>
            <a:r>
              <a:rPr lang="en-US" altLang="ko-KR" dirty="0"/>
              <a:t>(</a:t>
            </a:r>
            <a:r>
              <a:rPr lang="ko-KR" altLang="en-US" dirty="0"/>
              <a:t>인프라와 </a:t>
            </a:r>
            <a:r>
              <a:rPr lang="en-US" altLang="ko-KR" dirty="0" err="1"/>
              <a:t>apm</a:t>
            </a:r>
            <a:r>
              <a:rPr lang="ko-KR" altLang="en-US" dirty="0"/>
              <a:t>이 </a:t>
            </a:r>
            <a:r>
              <a:rPr lang="ko-KR" altLang="en-US" dirty="0" err="1"/>
              <a:t>나눠져있어서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Fargate</a:t>
            </a:r>
            <a:r>
              <a:rPr lang="ko-KR" altLang="en-US" dirty="0"/>
              <a:t>의 경우 </a:t>
            </a:r>
            <a:r>
              <a:rPr lang="en-US" altLang="ko-KR" dirty="0"/>
              <a:t>(</a:t>
            </a:r>
            <a:r>
              <a:rPr lang="ko-KR" altLang="en-US" dirty="0"/>
              <a:t>사이드카로</a:t>
            </a:r>
            <a:r>
              <a:rPr lang="en-US" altLang="ko-KR" dirty="0"/>
              <a:t>) </a:t>
            </a:r>
            <a:r>
              <a:rPr lang="ko-KR" altLang="en-US" dirty="0"/>
              <a:t>서비스당 가격 발생</a:t>
            </a:r>
            <a:endParaRPr lang="en-US" altLang="ko-KR" dirty="0"/>
          </a:p>
          <a:p>
            <a:r>
              <a:rPr lang="en-US" altLang="ko-KR" dirty="0"/>
              <a:t>Integration</a:t>
            </a:r>
            <a:r>
              <a:rPr lang="ko-KR" altLang="en-US" dirty="0"/>
              <a:t>의 기본 제공 기능을 활용하여 구성을 빠르게</a:t>
            </a:r>
            <a:endParaRPr lang="en-US" altLang="ko-KR" dirty="0"/>
          </a:p>
          <a:p>
            <a:r>
              <a:rPr lang="ko-KR" altLang="en-US" dirty="0"/>
              <a:t>이점이 많고 내가 그걸 다 다뤄보겠다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데이터독의 가장 큰 장점은 물론 비용이 발생을 하지만 그 비용 이상의 다양한 서비스를 올인원으로 제공한다는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지금은 간단한 대시보드 정도를 구상을 해보았지만 입사를 하게 된다면</a:t>
            </a:r>
            <a:endParaRPr lang="en-US" altLang="ko-KR" dirty="0"/>
          </a:p>
          <a:p>
            <a:r>
              <a:rPr lang="ko-KR" altLang="en-US" dirty="0"/>
              <a:t>데이터독의 그 이점들을 </a:t>
            </a:r>
            <a:r>
              <a:rPr lang="en-US" altLang="ko-KR" dirty="0"/>
              <a:t>100</a:t>
            </a:r>
            <a:r>
              <a:rPr lang="ko-KR" altLang="en-US" dirty="0"/>
              <a:t>퍼센트 활용할 수 있도록 연구하여 비용이 아깝지 않도록 구성해보겠습니다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3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EDB39-C248-249D-F3FC-146D7512D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0D8510-A546-B1B4-158B-89E0B61AE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6ED653-3F0A-54DA-E3E4-C31BB1106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슬랙과</a:t>
            </a:r>
            <a:r>
              <a:rPr lang="ko-KR" altLang="en-US" dirty="0"/>
              <a:t> 연동하여 </a:t>
            </a:r>
            <a:r>
              <a:rPr lang="ko-KR" altLang="en-US" dirty="0" err="1"/>
              <a:t>오토스케일링</a:t>
            </a:r>
            <a:r>
              <a:rPr lang="ko-KR" altLang="en-US" dirty="0"/>
              <a:t> 발생시 </a:t>
            </a:r>
            <a:r>
              <a:rPr lang="en-US" altLang="ko-KR" dirty="0"/>
              <a:t>alert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 err="1"/>
              <a:t>ecs.service.desired_count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CF1E4-02F4-96CD-78D4-C44240612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5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6E3D9-7BAB-A465-5A56-D33CE597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07E5B3-889C-C9B2-5037-041859AD4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68349-20EE-C7F3-C56F-64053B153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슬랙과</a:t>
            </a:r>
            <a:r>
              <a:rPr lang="ko-KR" altLang="en-US" dirty="0"/>
              <a:t> 연동하여 </a:t>
            </a:r>
            <a:r>
              <a:rPr lang="ko-KR" altLang="en-US" dirty="0" err="1"/>
              <a:t>오토스케일링</a:t>
            </a:r>
            <a:r>
              <a:rPr lang="ko-KR" altLang="en-US" dirty="0"/>
              <a:t> 발생시 </a:t>
            </a:r>
            <a:r>
              <a:rPr lang="en-US" altLang="ko-KR" dirty="0"/>
              <a:t>alert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 err="1"/>
              <a:t>ecs.service.desired_count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AE256-4F37-8AA4-56FC-0D0E0B219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63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4476-F6CA-B194-D3F9-2EA1D779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73E9FB-3DB9-4EC7-4471-5C80102EB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727E2E-7387-DD7A-19E9-9FAD9F60B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CF + S3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구성으로 글로벌 지연시간 고려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WAF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로 </a:t>
            </a:r>
            <a:r>
              <a:rPr lang="ko-KR" altLang="en-US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웹공격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차단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API gateway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로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http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메소드 제한하여 보안성 향상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705CF-5D45-2A6A-DDC5-79DCAFE65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81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7773-111E-0DBF-0E7D-93E7C021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5BA6C7-4CBA-336F-7927-088ED632B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FF37F9-0A4C-247E-FFBF-F05FAE1BB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그 외에도 인증서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키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환경변수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권한 등 다양한 부분을 </a:t>
            </a:r>
            <a:r>
              <a:rPr lang="en-US" altLang="ko-KR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aws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서비스를 적극 활용해 보안 구성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BEC68-F37C-FC6E-1DAC-C642C344D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2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56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Cognito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가격이 크게 차지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</a:b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규모 큰 </a:t>
            </a:r>
            <a:r>
              <a:rPr lang="ko-KR" altLang="en-US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기업들에서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클라우드 인프라 운영비 최소 수십억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올리브영은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5~10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억 내외일듯</a:t>
            </a:r>
            <a:b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</a:b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우리가 구현한 회원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상품관리 정도의 규모 내에서는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1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억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5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천 정도의 비용이 적당하다고 가정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16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단순히 비용이 아니라도 공수같은 부분도 </a:t>
            </a:r>
            <a:r>
              <a:rPr lang="ko-KR" altLang="en-US" dirty="0" err="1"/>
              <a:t>고려해볼수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입사후의 개선안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Eventbridge</a:t>
            </a:r>
            <a:r>
              <a:rPr lang="ko-KR" altLang="en-US" dirty="0"/>
              <a:t>와 람다를 이용하여 </a:t>
            </a:r>
            <a:r>
              <a:rPr lang="en-US" altLang="ko-KR" dirty="0"/>
              <a:t>Gitlab</a:t>
            </a:r>
            <a:r>
              <a:rPr lang="ko-KR" altLang="en-US" dirty="0"/>
              <a:t>서버와</a:t>
            </a:r>
            <a:r>
              <a:rPr lang="en-US" altLang="ko-KR" dirty="0"/>
              <a:t>, bastion</a:t>
            </a:r>
            <a:r>
              <a:rPr lang="ko-KR" altLang="en-US" dirty="0"/>
              <a:t>등의 </a:t>
            </a:r>
            <a:r>
              <a:rPr lang="en-US" altLang="ko-KR" dirty="0"/>
              <a:t>ec2 </a:t>
            </a:r>
            <a:r>
              <a:rPr lang="ko-KR" altLang="en-US" dirty="0"/>
              <a:t>인스턴스를 </a:t>
            </a:r>
            <a:r>
              <a:rPr lang="ko-KR" altLang="en-US" dirty="0" err="1"/>
              <a:t>워킹타임외에는</a:t>
            </a:r>
            <a:r>
              <a:rPr lang="ko-KR" altLang="en-US" dirty="0"/>
              <a:t> 자동으로 종료하였습니다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인턴 </a:t>
            </a:r>
            <a:r>
              <a:rPr lang="ko-KR" altLang="en-US" dirty="0" err="1"/>
              <a:t>기간동안으로</a:t>
            </a:r>
            <a:r>
              <a:rPr lang="ko-KR" altLang="en-US" dirty="0"/>
              <a:t> 계산하면 작지만 </a:t>
            </a:r>
            <a:r>
              <a:rPr lang="en-US" altLang="ko-KR" dirty="0"/>
              <a:t>20$</a:t>
            </a:r>
            <a:r>
              <a:rPr lang="ko-KR" altLang="en-US" dirty="0"/>
              <a:t>정도 비용을 줄일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8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80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81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7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Cgv</a:t>
            </a:r>
            <a:r>
              <a:rPr lang="ko-KR" altLang="en-US" dirty="0"/>
              <a:t>장애를 </a:t>
            </a:r>
            <a:r>
              <a:rPr lang="ko-KR" altLang="en-US" dirty="0" err="1"/>
              <a:t>염두에두고</a:t>
            </a:r>
            <a:r>
              <a:rPr lang="ko-KR" altLang="en-US" dirty="0"/>
              <a:t> 기획해봤다</a:t>
            </a:r>
            <a:r>
              <a:rPr lang="en-US" altLang="ko-KR" dirty="0"/>
              <a:t>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63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8C58-32DE-FAC6-3F21-0B27C9E1E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5B86DF-B0DE-055B-9D25-4A3CCCE28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199190-A1C0-5DFF-2BAE-C8890BC7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Cognito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가격이 크게 차지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</a:b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규모 큰 </a:t>
            </a:r>
            <a:r>
              <a:rPr lang="ko-KR" altLang="en-US" sz="1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기업들에서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클라우드 인프라 운영비 최소 수십억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올리브영은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5~10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억 내외일듯</a:t>
            </a:r>
            <a:b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</a:b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우리가 구현한 회원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상품관리 정도의 규모 내에서는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1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억 </a:t>
            </a:r>
            <a:r>
              <a:rPr lang="en-US" altLang="ko-KR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5</a:t>
            </a:r>
            <a:r>
              <a:rPr lang="ko-KR" altLang="en-US" sz="1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천 정도의 비용이 적당하다고 가정</a:t>
            </a:r>
            <a:endParaRPr lang="en-US" altLang="ko-KR" sz="1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A6585D-FF30-D47D-600E-1E23B0B23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3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삭제 예정</a:t>
            </a:r>
            <a:r>
              <a:rPr lang="en-US" altLang="ko-KR" dirty="0"/>
              <a:t>,,,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4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진행할 수 있는 기간이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길지 않았기에 시간을 잘 </a:t>
            </a:r>
            <a:r>
              <a:rPr lang="ko-KR" altLang="en-US" baseline="0" dirty="0" err="1"/>
              <a:t>활용해야겠다고</a:t>
            </a:r>
            <a:r>
              <a:rPr lang="ko-KR" altLang="en-US" baseline="0" dirty="0"/>
              <a:t> 생각하였고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노션을</a:t>
            </a:r>
            <a:r>
              <a:rPr lang="ko-KR" altLang="en-US" baseline="0" dirty="0"/>
              <a:t> 이용하여 과제 일정을 관리하며 프로젝트를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2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과제 시나리오입니다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CGV</a:t>
            </a:r>
            <a:r>
              <a:rPr lang="ko-KR" altLang="en-US" dirty="0"/>
              <a:t>의 글로벌 영화 예매 플랫폼</a:t>
            </a:r>
            <a:r>
              <a:rPr lang="ko-KR" altLang="en-US" baseline="0" dirty="0"/>
              <a:t> 혁신할 수 있는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아키텍처를 설계하는 것이 주제였는데요 이렇게 긴 시나리오에서 저는</a:t>
            </a:r>
            <a:endParaRPr lang="en-US" altLang="ko-KR" baseline="0" dirty="0"/>
          </a:p>
          <a:p>
            <a:r>
              <a:rPr lang="ko-KR" altLang="en-US" baseline="0" dirty="0"/>
              <a:t>비동기 방식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자동 확장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분산네트워크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모니터링 및 </a:t>
            </a:r>
            <a:r>
              <a:rPr lang="ko-KR" altLang="en-US" baseline="0" dirty="0" err="1"/>
              <a:t>알람</a:t>
            </a:r>
            <a:r>
              <a:rPr lang="ko-KR" altLang="en-US" baseline="0" dirty="0"/>
              <a:t> 시스템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이러한 부분들에 집중하여 프로젝트를 고민해보았습니다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4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최근 </a:t>
            </a:r>
            <a:r>
              <a:rPr lang="en-US" altLang="ko-KR" dirty="0"/>
              <a:t>CGV</a:t>
            </a:r>
            <a:r>
              <a:rPr lang="ko-KR" altLang="en-US" dirty="0"/>
              <a:t>는 </a:t>
            </a:r>
            <a:r>
              <a:rPr lang="en-US" altLang="ko-KR" dirty="0"/>
              <a:t>ICECON</a:t>
            </a:r>
            <a:r>
              <a:rPr lang="ko-KR" altLang="en-US" dirty="0"/>
              <a:t>사업을 진행하며 스포츠</a:t>
            </a:r>
            <a:r>
              <a:rPr lang="en-US" altLang="ko-KR" dirty="0"/>
              <a:t>, k-pop, </a:t>
            </a:r>
            <a:r>
              <a:rPr lang="ko-KR" altLang="en-US" dirty="0"/>
              <a:t>드라마 등의 얼터콘텐츠들을 상영하면서 </a:t>
            </a:r>
            <a:r>
              <a:rPr lang="ko-KR" altLang="en-US" dirty="0" err="1"/>
              <a:t>팬덤형</a:t>
            </a:r>
            <a:r>
              <a:rPr lang="ko-KR" altLang="en-US" dirty="0"/>
              <a:t> 소비자들을 극장으로 끌어들이고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이는 예매 오픈 시에 트래픽이 집중되어 기존보다 높은 가용성이 요구되고 있는 상황입니다</a:t>
            </a:r>
            <a:r>
              <a:rPr lang="en-US" altLang="ko-KR" dirty="0"/>
              <a:t>. </a:t>
            </a:r>
            <a:r>
              <a:rPr lang="ko-KR" altLang="en-US" dirty="0"/>
              <a:t>저도 최근 좋아하는 가수의 콘서트 영화와 무대인사가 있어 직접 </a:t>
            </a:r>
            <a:r>
              <a:rPr lang="ko-KR" altLang="en-US" dirty="0" err="1"/>
              <a:t>티켓팅하여</a:t>
            </a:r>
            <a:r>
              <a:rPr lang="ko-KR" altLang="en-US" dirty="0"/>
              <a:t> 다녀오기도 했었는데요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정말 쉽지 않았습니다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실제로 </a:t>
            </a:r>
            <a:r>
              <a:rPr lang="en-US" altLang="ko-KR" dirty="0"/>
              <a:t>24</a:t>
            </a:r>
            <a:r>
              <a:rPr lang="ko-KR" altLang="en-US" dirty="0"/>
              <a:t>년 상반기에도 관련하여 장애가 발생하였고 사내에서도 주요하게 관심을 갖고 있는 이슈일 것이라 생각합니다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저는 이를 개선할 수 있는 새로운 아이디어를 고민해보았습니다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트래픽 폭주에도 예매 </a:t>
            </a:r>
            <a:r>
              <a:rPr lang="ko-KR" altLang="en-US" dirty="0" err="1"/>
              <a:t>클릭시</a:t>
            </a:r>
            <a:r>
              <a:rPr lang="ko-KR" altLang="en-US" dirty="0"/>
              <a:t> 트래픽이 손실되지 않도록 </a:t>
            </a:r>
            <a:r>
              <a:rPr lang="ko-KR" altLang="en-US" dirty="0" err="1"/>
              <a:t>대기열</a:t>
            </a:r>
            <a:r>
              <a:rPr lang="ko-KR" altLang="en-US" dirty="0"/>
              <a:t> 서비스를 제공하면 어떨까</a:t>
            </a:r>
            <a:r>
              <a:rPr lang="en-US" altLang="ko-KR" dirty="0"/>
              <a:t>? </a:t>
            </a:r>
            <a:r>
              <a:rPr lang="ko-KR" altLang="en-US" dirty="0"/>
              <a:t>생각해보게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1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아키텍처 구성도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메인구성</a:t>
            </a:r>
            <a:r>
              <a:rPr lang="en-US" altLang="ko-KR" dirty="0"/>
              <a:t>, </a:t>
            </a:r>
            <a:r>
              <a:rPr lang="en-US" altLang="ko-KR" dirty="0" err="1"/>
              <a:t>cicd</a:t>
            </a:r>
            <a:r>
              <a:rPr lang="en-US" altLang="ko-KR" dirty="0"/>
              <a:t>, </a:t>
            </a:r>
            <a:r>
              <a:rPr lang="ko-KR" altLang="en-US" dirty="0"/>
              <a:t>모니터링으로 구분하여 </a:t>
            </a:r>
            <a:r>
              <a:rPr lang="ko-KR" altLang="en-US" dirty="0" err="1"/>
              <a:t>발표진행하겠습니다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자세하게는 추후 다시 한번씩 확대해서 보여드리겠습니다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69EE-8E48-43AC-8C88-950C68308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67BA-C6AD-41AC-B11D-94896311FB25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FFA-1C4B-463A-9DDF-17B00CE2CCAA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C0C-8904-47A0-BF6D-FC5B9266109F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BDB-3D74-41BD-B787-F6955EB76917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099C-EBC1-4B3C-AB26-23AEEF965257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E793-794A-8C17-7BC4-60271ED0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63B9D-B54E-79B8-FA25-7FE0218C4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1BAE7-B4F3-F827-636B-317034F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C8F3-2CF5-45E4-AC53-390E139CF541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94D6A-EBBE-89D8-F93F-84B61E9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4D82F-5268-86F9-A5FA-38C02280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DE28-D2AE-17F0-4A37-51B8204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A9771-BC18-9C52-6EB1-0F6E8E56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3F1E6-96A5-E9DE-F173-F0C48D09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C3C-A066-48AC-9385-768367A7F0B4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F90DC-C7C1-CAFA-3FCF-537E031B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6F3C4-3BD0-DC9E-B168-55C264E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9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A8DF7-34C6-7023-D6DE-18231722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139EB-5ABE-9761-EDDA-F714FF40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BDA1C-5BCB-625B-3361-E5BDBB17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657-F64B-46E3-88D7-AC192107F31E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9261F-AB3F-8763-4AB5-A57FE477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CD391-2713-81FA-7031-E6CA91FD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35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B4F1-CC2F-1243-FA1B-064ACB11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4EB3B-AA02-D1A3-2AB8-640AA134A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170B5-12D9-16B3-A426-B5875353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AB197-7B5C-E6F4-7BD9-5CB53729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C-5EF2-4C84-8F89-1E91D18068BE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540E1-C479-2E19-A7F6-D8BAF5D9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79496-6E16-468C-4DD0-319D31A5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61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3D670-852C-FCE3-C5CF-E01A3173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2FD76-D86D-025B-D142-82EC0270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59130-BA99-03C2-227E-4C4AC936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CDEA2B-FC4A-FEEC-9C19-C4F0682D5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1E45C-4F8C-E2CC-E363-232F3AFE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245A5-A150-D0D0-5F6E-62625FE6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5B5-FA78-48F6-8E8E-052F172435BC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6AFC7-BB1E-4844-C592-81C4FC7A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DFC02-5056-673F-73A7-5394997E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7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22CA3-279D-F70D-3846-3D657021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F7B0A8-5D92-AA42-16C4-2176813F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5C6B-DC94-42BA-8825-80445DC9D09C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7CC8-9F44-17C9-1938-24C4FCA6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72818-35EC-288F-5CE3-E103230D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13E8-5828-41C2-BF71-593EEAD98B5F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F18EE6-9F65-DAE2-1FDB-0B00177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8B10-F065-49ED-A533-3936BCA1BED1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68E32-0FB2-1964-F994-7EFC5AF4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4D6B6-AA0C-6924-D736-4286689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11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8E29C-E8EF-E222-8D7A-BC0BA8AF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B6E70-A30C-5BB9-8A9F-852D107F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0E5153-7DF8-07B8-9C6E-A50644A8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C8786-0CBE-5597-55C1-A347A110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AA3-DD6A-4C7C-AC41-01DA57D2A040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BCDBC-D6A8-43F4-807D-A6D2750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528F0-AF04-7D42-BD6B-580A9FA6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A26A-79E2-010F-D450-64941C6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3AB1EC-398C-960E-1DC6-4DD848BA0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92B65-3DE2-61E4-34F5-FE2B72E1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EB1DD-BD92-7756-AD4A-EBEB60F0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CEF9-C9EE-40EF-B23E-550919D62538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8AA6F-CC66-1C3F-A2C4-38CAA3BD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ED250-E5BF-6170-530D-9A4D36E9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81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9292A-7354-98DF-2B6D-BFA48B0A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9CE89-BF23-67E2-65F5-D606F3F1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ACF06-767A-E71B-666B-3FBF31DB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C534-2E4C-492C-BA28-9C343C16354E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EB72-3462-0303-04D3-6327570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5211-47A7-7666-9C0B-246AA86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71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A73E3C-8882-DA28-65B2-33BA66C0B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61D7E-3140-6173-FE71-82B2CEC2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780A-A465-4C5E-D0BD-F5A49F8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CD71-9DBF-4F15-8685-228C28075D58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E072C-1562-DDF9-92D7-FE713B29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0C872-02CB-8727-B2DB-717E66C0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652E-E786-41D7-A74B-36E24AA2CB66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8542-AE21-4E05-A53D-409566968B43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3E1D-717A-4177-92C3-36F3ABA5FC60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1D6F-877E-4843-8DF0-FB5E87FAF2A5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880080" y="9587547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59595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CA53FC-CECB-BE7C-6FE9-8030719CA49D}"/>
              </a:ext>
            </a:extLst>
          </p:cNvPr>
          <p:cNvSpPr/>
          <p:nvPr userDrawn="1"/>
        </p:nvSpPr>
        <p:spPr>
          <a:xfrm>
            <a:off x="0" y="0"/>
            <a:ext cx="18288000" cy="1628775"/>
          </a:xfrm>
          <a:prstGeom prst="rect">
            <a:avLst/>
          </a:prstGeom>
          <a:solidFill>
            <a:srgbClr val="E4D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2B0A8D6-3486-5A11-B904-8E92D2AF696E}"/>
              </a:ext>
            </a:extLst>
          </p:cNvPr>
          <p:cNvSpPr txBox="1"/>
          <p:nvPr userDrawn="1"/>
        </p:nvSpPr>
        <p:spPr>
          <a:xfrm>
            <a:off x="1517514" y="319021"/>
            <a:ext cx="6225703" cy="11584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l">
              <a:lnSpc>
                <a:spcPct val="98770"/>
              </a:lnSpc>
            </a:pPr>
            <a:r>
              <a:rPr lang="ko-KR" altLang="en-US" sz="44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AC42-227D-F799-8BA8-AF963AA2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246" y="471421"/>
            <a:ext cx="10888494" cy="1143000"/>
          </a:xfrm>
          <a:ln>
            <a:noFill/>
          </a:ln>
        </p:spPr>
        <p:txBody>
          <a:bodyPr/>
          <a:lstStyle>
            <a:lvl1pPr algn="l">
              <a:defRPr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97910539-5729-254F-91AF-EE8C589FA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9506170"/>
            <a:ext cx="1795112" cy="461809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6BEEC9D-9F54-E38C-26E7-8803F35E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017240" y="97548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10">
            <a:extLst>
              <a:ext uri="{FF2B5EF4-FFF2-40B4-BE49-F238E27FC236}">
                <a16:creationId xmlns:a16="http://schemas.microsoft.com/office/drawing/2014/main" id="{2FC5B916-1E42-3188-A085-9E4F3764B7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9506170"/>
            <a:ext cx="1795112" cy="46180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D7EE49-68FD-F956-446F-C9CDAC1695E0}"/>
              </a:ext>
            </a:extLst>
          </p:cNvPr>
          <p:cNvSpPr/>
          <p:nvPr userDrawn="1"/>
        </p:nvSpPr>
        <p:spPr>
          <a:xfrm>
            <a:off x="423511" y="228533"/>
            <a:ext cx="17440977" cy="1628775"/>
          </a:xfrm>
          <a:prstGeom prst="roundRect">
            <a:avLst/>
          </a:prstGeom>
          <a:solidFill>
            <a:srgbClr val="E4D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BEDDAF4-BF70-C525-149F-DC4340EF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30888" y="96028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95959"/>
                </a:solidFill>
                <a:latin typeface="CJ ONLYONE NEW 제목 Medium" panose="00000600000000000000" pitchFamily="2" charset="-127"/>
                <a:ea typeface="CJ ONLYONE NEW 제목 Medium" panose="00000600000000000000" pitchFamily="2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F81E-26B2-45E1-A3C7-7E4DED7816E0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D66320-72B8-6760-E6B1-82FADB083C12}"/>
              </a:ext>
            </a:extLst>
          </p:cNvPr>
          <p:cNvSpPr/>
          <p:nvPr userDrawn="1"/>
        </p:nvSpPr>
        <p:spPr>
          <a:xfrm>
            <a:off x="0" y="0"/>
            <a:ext cx="18288000" cy="1628775"/>
          </a:xfrm>
          <a:prstGeom prst="rect">
            <a:avLst/>
          </a:prstGeom>
          <a:solidFill>
            <a:srgbClr val="C9BF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A7ABD19-75D4-F88E-7568-2E7B4EEDCF12}"/>
              </a:ext>
            </a:extLst>
          </p:cNvPr>
          <p:cNvSpPr txBox="1"/>
          <p:nvPr userDrawn="1"/>
        </p:nvSpPr>
        <p:spPr>
          <a:xfrm>
            <a:off x="2763" y="240749"/>
            <a:ext cx="3936998" cy="11584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98770"/>
              </a:lnSpc>
            </a:pPr>
            <a:r>
              <a:rPr lang="ko-KR" altLang="en-US" sz="4400">
                <a:solidFill>
                  <a:srgbClr val="595959"/>
                </a:solidFill>
                <a:latin typeface="Gmarket Sans Bold"/>
                <a:ea typeface="Gmarket Sans Bold"/>
              </a:rPr>
              <a:t>재해 복구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91568F39-4F69-1AF0-5CAF-C056202E520A}"/>
              </a:ext>
            </a:extLst>
          </p:cNvPr>
          <p:cNvSpPr txBox="1"/>
          <p:nvPr userDrawn="1"/>
        </p:nvSpPr>
        <p:spPr>
          <a:xfrm>
            <a:off x="15292457" y="588616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ko-KR" altLang="en-US" sz="1900" dirty="0">
                <a:solidFill>
                  <a:srgbClr val="595959"/>
                </a:solidFill>
                <a:latin typeface="Gmarket Sans Bold"/>
                <a:ea typeface="Gmarket Sans Bold"/>
              </a:rPr>
              <a:t>02 아키텍처</a:t>
            </a:r>
            <a:endParaRPr lang="ko-KR" altLang="en-US" sz="1900" b="0" i="0" u="none" strike="noStrike" dirty="0">
              <a:solidFill>
                <a:srgbClr val="595959"/>
              </a:solidFill>
              <a:latin typeface="Gmarket Sans Bold"/>
              <a:ea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8190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9F90-D55C-4C1B-B810-6AC24EE8D038}" type="datetime1">
              <a:rPr lang="en-US" altLang="ko-KR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7240" y="97548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740D4-8579-20B9-129E-20BC9BCB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EBAA0-4932-2C7B-477C-7C3E625F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1FA60-4097-08DB-CA9C-39CB2B50C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5D78-89C5-4096-AA60-3A6826F408B5}" type="datetime1">
              <a:rPr lang="en-US" altLang="ko-KR" smtClean="0"/>
              <a:t>12/23/2024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199F8-EEE6-DB7B-23D5-4FB0789F3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7390C-CBD7-071F-DC9C-0B4BBA492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ADDD-F127-495D-8157-67A96E25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live0-druwa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eb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55042" y="1134782"/>
            <a:ext cx="4064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78450"/>
              </a:lnSpc>
            </a:pPr>
            <a:r>
              <a:rPr lang="en-US" altLang="ko-KR" sz="2000" b="1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2024 </a:t>
            </a:r>
            <a:r>
              <a:rPr lang="ko-KR" altLang="en-US" sz="2000" b="1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하반기 신입 공채</a:t>
            </a:r>
            <a:endParaRPr lang="en-US" sz="2000" b="0" i="0" u="none" strike="noStrike" spc="-100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37047" y="1152743"/>
            <a:ext cx="1981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78450"/>
              </a:lnSpc>
            </a:pPr>
            <a:r>
              <a:rPr lang="ko-KR" altLang="en-US" sz="2000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인턴십 발표</a:t>
            </a:r>
            <a:endParaRPr lang="ko-KR" sz="2000" b="0" i="0" u="none" strike="noStrike" spc="-100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4457700" y="1282700"/>
            <a:ext cx="2946400" cy="10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10895340" y="1282700"/>
            <a:ext cx="2946400" cy="1016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316276" y="3613764"/>
            <a:ext cx="12175647" cy="22148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0000" b="0" i="0" u="none" strike="noStrike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CGV </a:t>
            </a:r>
            <a:r>
              <a:rPr lang="ko-KR" altLang="en-US" sz="100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예매 </a:t>
            </a:r>
            <a:endParaRPr lang="en-US" altLang="ko-KR" sz="10000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  <a:p>
            <a:pPr>
              <a:lnSpc>
                <a:spcPct val="98770"/>
              </a:lnSpc>
            </a:pPr>
            <a:r>
              <a:rPr lang="ko-KR" altLang="en-US" sz="100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서비스 </a:t>
            </a:r>
            <a:r>
              <a:rPr lang="ko-KR" altLang="en-US" sz="10000" b="0" i="0" u="none" strike="noStrike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고도화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2D54F02-0943-F8C0-0347-123DDC2BAA2C}"/>
              </a:ext>
            </a:extLst>
          </p:cNvPr>
          <p:cNvSpPr txBox="1"/>
          <p:nvPr/>
        </p:nvSpPr>
        <p:spPr>
          <a:xfrm>
            <a:off x="1777297" y="7664066"/>
            <a:ext cx="15023146" cy="22148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98770"/>
              </a:lnSpc>
            </a:pPr>
            <a:r>
              <a:rPr lang="en-US" altLang="ko-KR" sz="50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Cloud Service Engineer</a:t>
            </a:r>
          </a:p>
          <a:p>
            <a:pPr algn="r">
              <a:lnSpc>
                <a:spcPct val="98770"/>
              </a:lnSpc>
            </a:pPr>
            <a:r>
              <a:rPr lang="ko-KR" altLang="en-US" sz="50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우정인</a:t>
            </a:r>
            <a:endParaRPr lang="ko-KR" altLang="en-US" sz="5000" b="0" i="0" u="none" strike="noStrike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23B20976-4283-A3C1-A320-16C48237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1002" y="983277"/>
            <a:ext cx="2329441" cy="5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45025E53-8B1B-3734-135F-AEB32AF35361}"/>
              </a:ext>
            </a:extLst>
          </p:cNvPr>
          <p:cNvSpPr/>
          <p:nvPr/>
        </p:nvSpPr>
        <p:spPr>
          <a:xfrm>
            <a:off x="1071520" y="5165065"/>
            <a:ext cx="678831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0F5CA-B088-2335-7C23-570F2DA38D53}"/>
              </a:ext>
            </a:extLst>
          </p:cNvPr>
          <p:cNvSpPr/>
          <p:nvPr/>
        </p:nvSpPr>
        <p:spPr>
          <a:xfrm>
            <a:off x="1460373" y="5982218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1FBE0FB-574E-7FD9-F384-D04ECE9210CB}"/>
              </a:ext>
            </a:extLst>
          </p:cNvPr>
          <p:cNvSpPr txBox="1"/>
          <p:nvPr/>
        </p:nvSpPr>
        <p:spPr>
          <a:xfrm>
            <a:off x="1048094" y="4720086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24692A37-F72D-18AF-CDC6-1A004573F5E0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</p:spTree>
    <p:extLst>
      <p:ext uri="{BB962C8B-B14F-4D97-AF65-F5344CB8AC3E}">
        <p14:creationId xmlns:p14="http://schemas.microsoft.com/office/powerpoint/2010/main" val="327039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800578-12FE-7E30-FBDE-309E8E34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77" y="3739330"/>
            <a:ext cx="5413478" cy="4179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F89A5B6F-D740-2FA5-A2E4-42E8A090269C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 환경 구성도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5B0A3C-8E64-552D-BFBC-FB98BDA19B98}"/>
              </a:ext>
            </a:extLst>
          </p:cNvPr>
          <p:cNvCxnSpPr>
            <a:cxnSpLocks/>
          </p:cNvCxnSpPr>
          <p:nvPr/>
        </p:nvCxnSpPr>
        <p:spPr>
          <a:xfrm>
            <a:off x="6326294" y="7919039"/>
            <a:ext cx="2766843" cy="121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C994D9-A721-7A36-1FB2-639761036715}"/>
              </a:ext>
            </a:extLst>
          </p:cNvPr>
          <p:cNvSpPr/>
          <p:nvPr/>
        </p:nvSpPr>
        <p:spPr>
          <a:xfrm>
            <a:off x="1562793" y="3624349"/>
            <a:ext cx="5569527" cy="12863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FF6DE-5C16-9894-AB12-671C989FEB49}"/>
              </a:ext>
            </a:extLst>
          </p:cNvPr>
          <p:cNvSpPr/>
          <p:nvPr/>
        </p:nvSpPr>
        <p:spPr>
          <a:xfrm>
            <a:off x="1605513" y="4910749"/>
            <a:ext cx="1303942" cy="3285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B72C91-C451-281C-2526-DA5C536EA51F}"/>
              </a:ext>
            </a:extLst>
          </p:cNvPr>
          <p:cNvSpPr/>
          <p:nvPr/>
        </p:nvSpPr>
        <p:spPr>
          <a:xfrm>
            <a:off x="6301047" y="4517246"/>
            <a:ext cx="1303942" cy="27314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C01ADD-E26A-E07B-7A6F-2FDB1B116DFC}"/>
              </a:ext>
            </a:extLst>
          </p:cNvPr>
          <p:cNvCxnSpPr>
            <a:cxnSpLocks/>
          </p:cNvCxnSpPr>
          <p:nvPr/>
        </p:nvCxnSpPr>
        <p:spPr>
          <a:xfrm flipV="1">
            <a:off x="6301047" y="2632470"/>
            <a:ext cx="2817706" cy="227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425AB1-DC43-CA58-2272-85A5B7B950B6}"/>
              </a:ext>
            </a:extLst>
          </p:cNvPr>
          <p:cNvSpPr/>
          <p:nvPr/>
        </p:nvSpPr>
        <p:spPr>
          <a:xfrm>
            <a:off x="2909455" y="4910748"/>
            <a:ext cx="3391592" cy="30082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B6BC94-32D0-8EA9-BA85-160FD68A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632470"/>
            <a:ext cx="7422279" cy="6476856"/>
          </a:xfrm>
          <a:prstGeom prst="rect">
            <a:avLst/>
          </a:prstGeom>
          <a:ln w="57150">
            <a:solidFill>
              <a:srgbClr val="8C4FFF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5FA442-11DD-BE42-C480-E64E40836871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5821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F55E-A601-A6E1-8B9B-8827B35D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A19067-06BF-295B-77FB-8331A6AB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5E0CF22B-49C7-B0B4-68C3-B87B75559311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ECS + FARGATE</a:t>
            </a:r>
            <a:endParaRPr lang="ko-KR" altLang="en-US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436" y="3365210"/>
            <a:ext cx="3725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운영의 편리성</a:t>
            </a:r>
            <a:endParaRPr lang="en-US" altLang="ko-KR" sz="4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19" y="6107484"/>
            <a:ext cx="7303946" cy="294957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7" b="25364"/>
          <a:stretch/>
        </p:blipFill>
        <p:spPr>
          <a:xfrm>
            <a:off x="10185865" y="6107484"/>
            <a:ext cx="6645868" cy="290766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990668" y="5827378"/>
            <a:ext cx="7208182" cy="377547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9817" y="5539719"/>
            <a:ext cx="7765125" cy="3775476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21558" y="3400314"/>
            <a:ext cx="165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ECS</a:t>
            </a:r>
            <a:endParaRPr lang="ko-KR" altLang="en-US" sz="40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871" t="617" r="-871" b="31945"/>
          <a:stretch/>
        </p:blipFill>
        <p:spPr>
          <a:xfrm>
            <a:off x="3523155" y="3634343"/>
            <a:ext cx="2842075" cy="27058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6652" y="3966059"/>
            <a:ext cx="2161838" cy="21618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717648" y="3405844"/>
            <a:ext cx="214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EKS</a:t>
            </a:r>
            <a:endParaRPr lang="ko-KR" altLang="en-US" sz="40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8741187" y="4640992"/>
            <a:ext cx="1107831" cy="1135793"/>
          </a:xfrm>
          <a:prstGeom prst="chevron">
            <a:avLst>
              <a:gd name="adj" fmla="val 76573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8EEAE-5390-7069-F58B-9DC5DCB735DC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21284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F55E-A601-A6E1-8B9B-8827B35D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A19067-06BF-295B-77FB-8331A6AB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5E0CF22B-49C7-B0B4-68C3-B87B75559311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ECS + FARGATE</a:t>
            </a:r>
            <a:endParaRPr lang="ko-KR" altLang="en-US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01" y="3985120"/>
            <a:ext cx="2112137" cy="2112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437" y="3964790"/>
            <a:ext cx="2152796" cy="2152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14819" y="6682063"/>
            <a:ext cx="3725334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월 </a:t>
            </a:r>
            <a:r>
              <a:rPr lang="en-US" altLang="ko-KR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175$</a:t>
            </a:r>
          </a:p>
          <a:p>
            <a:pPr algn="ctr"/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2vCPU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8GB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메모리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2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개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인스턴스 운영기준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endParaRPr lang="en-US" altLang="ko-KR" sz="105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0333" y="6682063"/>
            <a:ext cx="37253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월 </a:t>
            </a:r>
            <a:r>
              <a:rPr lang="en-US" altLang="ko-KR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163$</a:t>
            </a:r>
            <a:endParaRPr lang="ko-KR" altLang="en-US" sz="4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2vCPU 4GB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메모리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/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2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개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태스크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운영기준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2000" y="3400314"/>
            <a:ext cx="33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FARGATE</a:t>
            </a:r>
            <a:endParaRPr lang="ko-KR" altLang="en-US" sz="40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51796" y="3400314"/>
            <a:ext cx="33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EC2</a:t>
            </a:r>
            <a:endParaRPr lang="ko-KR" altLang="en-US" sz="40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2436" y="3365210"/>
            <a:ext cx="3725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비용의 효율성</a:t>
            </a:r>
            <a:endParaRPr lang="en-US" altLang="ko-KR" sz="4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8741187" y="4640992"/>
            <a:ext cx="1107831" cy="1135793"/>
          </a:xfrm>
          <a:prstGeom prst="chevron">
            <a:avLst>
              <a:gd name="adj" fmla="val 76573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47ADB-2012-AE73-8082-74EBECDD8529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244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3AD35-5B61-8A8A-22C8-985C37CF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 rot="10800000">
            <a:off x="11387201" y="7297752"/>
            <a:ext cx="653773" cy="1554480"/>
          </a:xfrm>
          <a:prstGeom prst="ellipse">
            <a:avLst/>
          </a:prstGeom>
          <a:solidFill>
            <a:srgbClr val="E4DFFC"/>
          </a:solidFill>
          <a:ln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4731943" y="6785122"/>
            <a:ext cx="1590014" cy="286437"/>
          </a:xfrm>
          <a:prstGeom prst="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81BD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4760213" y="5112581"/>
            <a:ext cx="1590014" cy="286437"/>
          </a:xfrm>
          <a:prstGeom prst="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81BD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8103DB-4371-BE08-1FBF-301C74C290C8}"/>
              </a:ext>
            </a:extLst>
          </p:cNvPr>
          <p:cNvSpPr/>
          <p:nvPr/>
        </p:nvSpPr>
        <p:spPr>
          <a:xfrm>
            <a:off x="7187126" y="3197224"/>
            <a:ext cx="2870198" cy="5658909"/>
          </a:xfrm>
          <a:prstGeom prst="roundRect">
            <a:avLst/>
          </a:prstGeom>
          <a:noFill/>
          <a:ln w="57150">
            <a:solidFill>
              <a:srgbClr val="ED7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C55070-A517-16A6-371F-B00CBEDB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5905A620-1486-8F56-050A-7F4185D2720D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로직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6064279-164D-F398-AA0C-FA67BBAB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44" y="4186223"/>
            <a:ext cx="1892297" cy="18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5FE779C2-32C7-1CE8-093E-B014BE33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27" y="6351603"/>
            <a:ext cx="1892297" cy="18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EEAD11-4D5C-6BB8-C644-F4A92E5F8175}"/>
              </a:ext>
            </a:extLst>
          </p:cNvPr>
          <p:cNvSpPr txBox="1"/>
          <p:nvPr/>
        </p:nvSpPr>
        <p:spPr>
          <a:xfrm>
            <a:off x="7697956" y="5826623"/>
            <a:ext cx="20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Numbering SVC</a:t>
            </a:r>
            <a:endParaRPr lang="ko-KR" altLang="en-US" sz="2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725862" y="6787071"/>
            <a:ext cx="1590014" cy="2864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l="871" t="617" r="-871" b="31945"/>
          <a:stretch/>
        </p:blipFill>
        <p:spPr>
          <a:xfrm>
            <a:off x="7642470" y="2182259"/>
            <a:ext cx="1974549" cy="1879909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760213" y="5112582"/>
            <a:ext cx="1590014" cy="2864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9085" y="3052033"/>
            <a:ext cx="1610228" cy="1462350"/>
          </a:xfrm>
          <a:prstGeom prst="rect">
            <a:avLst/>
          </a:prstGeom>
        </p:spPr>
      </p:pic>
      <p:sp>
        <p:nvSpPr>
          <p:cNvPr id="52" name="오른쪽 화살표 51"/>
          <p:cNvSpPr/>
          <p:nvPr/>
        </p:nvSpPr>
        <p:spPr>
          <a:xfrm>
            <a:off x="11695750" y="3880393"/>
            <a:ext cx="2046450" cy="3412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935141" y="3468311"/>
            <a:ext cx="161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순번 저장</a:t>
            </a:r>
            <a:endParaRPr lang="en-US" altLang="ko-KR" sz="24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rot="10800000">
            <a:off x="11714087" y="7282512"/>
            <a:ext cx="3322320" cy="1569720"/>
          </a:xfrm>
          <a:prstGeom prst="rect">
            <a:avLst/>
          </a:prstGeom>
          <a:solidFill>
            <a:srgbClr val="E4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0800000">
            <a:off x="12031983" y="7739115"/>
            <a:ext cx="671754" cy="671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 rot="10800000">
            <a:off x="13034973" y="7715315"/>
            <a:ext cx="671754" cy="671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8B9C8-D9A4-6688-B6D4-3E54BEF2654C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7854" y="5092115"/>
            <a:ext cx="1520868" cy="1520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944408-2FC0-D7D6-0EC5-257D6C08EB0C}"/>
              </a:ext>
            </a:extLst>
          </p:cNvPr>
          <p:cNvSpPr txBox="1"/>
          <p:nvPr/>
        </p:nvSpPr>
        <p:spPr>
          <a:xfrm>
            <a:off x="14096067" y="4339625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F3BD6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Redis</a:t>
            </a:r>
            <a:endParaRPr lang="ko-KR" altLang="en-US" sz="2800" b="1" dirty="0">
              <a:solidFill>
                <a:srgbClr val="CF3BD6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ABA53-22B6-0FD6-4970-C8AA039AE856}"/>
              </a:ext>
            </a:extLst>
          </p:cNvPr>
          <p:cNvSpPr txBox="1"/>
          <p:nvPr/>
        </p:nvSpPr>
        <p:spPr>
          <a:xfrm>
            <a:off x="7265611" y="3806913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ECS</a:t>
            </a:r>
            <a:endParaRPr lang="ko-KR" altLang="en-US" sz="28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5D7DB-8B0D-0CD7-850A-F7EA9253E945}"/>
              </a:ext>
            </a:extLst>
          </p:cNvPr>
          <p:cNvSpPr txBox="1"/>
          <p:nvPr/>
        </p:nvSpPr>
        <p:spPr>
          <a:xfrm>
            <a:off x="14280652" y="6497913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7157B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SQS</a:t>
            </a:r>
            <a:endParaRPr lang="ko-KR" altLang="en-US" sz="2800" b="1" dirty="0">
              <a:solidFill>
                <a:srgbClr val="E7157B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 rot="10800000">
            <a:off x="14702674" y="7297752"/>
            <a:ext cx="653773" cy="1554480"/>
          </a:xfrm>
          <a:prstGeom prst="ellipse">
            <a:avLst/>
          </a:prstGeom>
          <a:solidFill>
            <a:srgbClr val="E4DFFC"/>
          </a:solidFill>
          <a:ln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F4316A-25D4-F7A4-8D52-8E9B9ED0856C}"/>
              </a:ext>
            </a:extLst>
          </p:cNvPr>
          <p:cNvSpPr txBox="1"/>
          <p:nvPr/>
        </p:nvSpPr>
        <p:spPr>
          <a:xfrm>
            <a:off x="8015905" y="7994684"/>
            <a:ext cx="20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Seat SVC</a:t>
            </a:r>
            <a:endParaRPr lang="ko-KR" altLang="en-US" sz="2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0316211-D73C-B7A8-483B-21848B865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490" y="4455544"/>
            <a:ext cx="1417491" cy="13536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8D2BA8-B426-014F-500E-13C58440DD85}"/>
              </a:ext>
            </a:extLst>
          </p:cNvPr>
          <p:cNvSpPr txBox="1"/>
          <p:nvPr/>
        </p:nvSpPr>
        <p:spPr>
          <a:xfrm>
            <a:off x="3081866" y="5775857"/>
            <a:ext cx="41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USER 1</a:t>
            </a:r>
            <a:endParaRPr lang="ko-KR" altLang="en-US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52D290-AB35-76F4-FF37-86E3E455A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490" y="6212929"/>
            <a:ext cx="1417491" cy="13536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42D816-E64A-63FA-DC2B-393A49FF1B6F}"/>
              </a:ext>
            </a:extLst>
          </p:cNvPr>
          <p:cNvSpPr txBox="1"/>
          <p:nvPr/>
        </p:nvSpPr>
        <p:spPr>
          <a:xfrm>
            <a:off x="3081867" y="7533242"/>
            <a:ext cx="41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USER 2</a:t>
            </a:r>
            <a:endParaRPr lang="ko-KR" altLang="en-US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61AD9-18BA-4686-ADB6-2D79EB2B9222}"/>
              </a:ext>
            </a:extLst>
          </p:cNvPr>
          <p:cNvSpPr txBox="1"/>
          <p:nvPr/>
        </p:nvSpPr>
        <p:spPr>
          <a:xfrm>
            <a:off x="4833153" y="4740391"/>
            <a:ext cx="175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예매 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D24C0-A8A3-4485-FB24-7707D2BBB6E9}"/>
              </a:ext>
            </a:extLst>
          </p:cNvPr>
          <p:cNvSpPr txBox="1"/>
          <p:nvPr/>
        </p:nvSpPr>
        <p:spPr>
          <a:xfrm>
            <a:off x="4833153" y="6407858"/>
            <a:ext cx="175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예매 요청</a:t>
            </a:r>
          </a:p>
        </p:txBody>
      </p:sp>
      <p:sp>
        <p:nvSpPr>
          <p:cNvPr id="70" name="오른쪽 화살표 51">
            <a:extLst>
              <a:ext uri="{FF2B5EF4-FFF2-40B4-BE49-F238E27FC236}">
                <a16:creationId xmlns:a16="http://schemas.microsoft.com/office/drawing/2014/main" id="{E62F9D06-0036-02E7-F1E8-CB1F3B58E6DA}"/>
              </a:ext>
            </a:extLst>
          </p:cNvPr>
          <p:cNvSpPr/>
          <p:nvPr/>
        </p:nvSpPr>
        <p:spPr>
          <a:xfrm>
            <a:off x="11690680" y="5775026"/>
            <a:ext cx="2051520" cy="3412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28B160-066C-CA43-A72C-941BAE02EA28}"/>
              </a:ext>
            </a:extLst>
          </p:cNvPr>
          <p:cNvSpPr txBox="1"/>
          <p:nvPr/>
        </p:nvSpPr>
        <p:spPr>
          <a:xfrm>
            <a:off x="11935141" y="5362944"/>
            <a:ext cx="161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대기열</a:t>
            </a:r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추가</a:t>
            </a:r>
            <a:endParaRPr lang="en-US" altLang="ko-KR" sz="24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7C5E76-8D4B-858E-2593-D6D2CEB9A7D0}"/>
              </a:ext>
            </a:extLst>
          </p:cNvPr>
          <p:cNvSpPr/>
          <p:nvPr/>
        </p:nvSpPr>
        <p:spPr>
          <a:xfrm>
            <a:off x="9662568" y="5057682"/>
            <a:ext cx="2051520" cy="17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72A57A9-246D-E882-EE99-5AA6E47B6727}"/>
              </a:ext>
            </a:extLst>
          </p:cNvPr>
          <p:cNvSpPr/>
          <p:nvPr/>
        </p:nvSpPr>
        <p:spPr>
          <a:xfrm rot="5400000">
            <a:off x="10755808" y="4918221"/>
            <a:ext cx="2051520" cy="17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9A28F3-9222-2F6B-3426-F586E9E65716}"/>
              </a:ext>
            </a:extLst>
          </p:cNvPr>
          <p:cNvSpPr/>
          <p:nvPr/>
        </p:nvSpPr>
        <p:spPr>
          <a:xfrm>
            <a:off x="4545800" y="2520746"/>
            <a:ext cx="11724557" cy="70118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EF28A74-CBFA-4AB4-FA89-8D94501870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43" y="3835395"/>
            <a:ext cx="6611449" cy="4396229"/>
          </a:xfrm>
          <a:prstGeom prst="rect">
            <a:avLst/>
          </a:prstGeom>
          <a:ln w="25400">
            <a:solidFill>
              <a:srgbClr val="775EEE"/>
            </a:solidFill>
          </a:ln>
        </p:spPr>
      </p:pic>
    </p:spTree>
    <p:extLst>
      <p:ext uri="{BB962C8B-B14F-4D97-AF65-F5344CB8AC3E}">
        <p14:creationId xmlns:p14="http://schemas.microsoft.com/office/powerpoint/2010/main" val="31229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18" grpId="0" animBg="1"/>
      <p:bldP spid="60" grpId="0" animBg="1"/>
      <p:bldP spid="42" grpId="0"/>
      <p:bldP spid="43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84ED-E747-A6A5-41C5-5D511D3D8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786CF4F3-7596-BE11-23E8-C98C02B01BDE}"/>
              </a:ext>
            </a:extLst>
          </p:cNvPr>
          <p:cNvSpPr/>
          <p:nvPr/>
        </p:nvSpPr>
        <p:spPr>
          <a:xfrm rot="10800000">
            <a:off x="11387201" y="7297752"/>
            <a:ext cx="653773" cy="1554480"/>
          </a:xfrm>
          <a:prstGeom prst="ellipse">
            <a:avLst/>
          </a:prstGeom>
          <a:solidFill>
            <a:srgbClr val="E4DFFC"/>
          </a:solidFill>
          <a:ln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>
            <a:extLst>
              <a:ext uri="{FF2B5EF4-FFF2-40B4-BE49-F238E27FC236}">
                <a16:creationId xmlns:a16="http://schemas.microsoft.com/office/drawing/2014/main" id="{2951C081-544E-40B3-E386-628C39E68B4F}"/>
              </a:ext>
            </a:extLst>
          </p:cNvPr>
          <p:cNvSpPr/>
          <p:nvPr/>
        </p:nvSpPr>
        <p:spPr>
          <a:xfrm rot="10800000">
            <a:off x="4760213" y="7202136"/>
            <a:ext cx="1590014" cy="286437"/>
          </a:xfrm>
          <a:prstGeom prst="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81BD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00CF110-78FB-1678-630D-C1F48AD1B8E4}"/>
              </a:ext>
            </a:extLst>
          </p:cNvPr>
          <p:cNvSpPr/>
          <p:nvPr/>
        </p:nvSpPr>
        <p:spPr>
          <a:xfrm>
            <a:off x="7187126" y="3197224"/>
            <a:ext cx="2870198" cy="5658909"/>
          </a:xfrm>
          <a:prstGeom prst="roundRect">
            <a:avLst/>
          </a:prstGeom>
          <a:noFill/>
          <a:ln w="57150">
            <a:solidFill>
              <a:srgbClr val="ED7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CB6A04-FE62-D4A8-183C-07FCCBFD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72DEB7FD-67C1-14B9-82B7-27A951E0F2DD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로직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4BE13B-97C9-C272-4539-109985C1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44" y="4186223"/>
            <a:ext cx="1892297" cy="18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49D52937-751C-BE5E-557B-CDC318C0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27" y="6351603"/>
            <a:ext cx="1892297" cy="189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67AF0E-A43D-EB16-25AB-09D882116851}"/>
              </a:ext>
            </a:extLst>
          </p:cNvPr>
          <p:cNvSpPr txBox="1"/>
          <p:nvPr/>
        </p:nvSpPr>
        <p:spPr>
          <a:xfrm>
            <a:off x="7697956" y="5826623"/>
            <a:ext cx="20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Numbering SVC</a:t>
            </a:r>
            <a:endParaRPr lang="ko-KR" altLang="en-US" sz="2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7D5CA3-8FBF-5AC5-4695-07446AAD92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1" t="617" r="-871" b="31945"/>
          <a:stretch/>
        </p:blipFill>
        <p:spPr>
          <a:xfrm>
            <a:off x="7642470" y="2182259"/>
            <a:ext cx="1974549" cy="187990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D533403-1576-335F-1EA6-21D5768A7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9085" y="3052033"/>
            <a:ext cx="1610228" cy="1462350"/>
          </a:xfrm>
          <a:prstGeom prst="rect">
            <a:avLst/>
          </a:prstGeom>
        </p:spPr>
      </p:pic>
      <p:sp>
        <p:nvSpPr>
          <p:cNvPr id="52" name="오른쪽 화살표 51">
            <a:extLst>
              <a:ext uri="{FF2B5EF4-FFF2-40B4-BE49-F238E27FC236}">
                <a16:creationId xmlns:a16="http://schemas.microsoft.com/office/drawing/2014/main" id="{EA06255C-254F-DA94-916E-D962D57726D7}"/>
              </a:ext>
            </a:extLst>
          </p:cNvPr>
          <p:cNvSpPr/>
          <p:nvPr/>
        </p:nvSpPr>
        <p:spPr>
          <a:xfrm>
            <a:off x="11695750" y="3880393"/>
            <a:ext cx="2046450" cy="3412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052145-EDFE-AF46-C74A-16BC7C1EFF35}"/>
              </a:ext>
            </a:extLst>
          </p:cNvPr>
          <p:cNvSpPr txBox="1"/>
          <p:nvPr/>
        </p:nvSpPr>
        <p:spPr>
          <a:xfrm>
            <a:off x="11908756" y="3162169"/>
            <a:ext cx="161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처리 결과 업데이트</a:t>
            </a:r>
            <a:endParaRPr lang="en-US" altLang="ko-KR" sz="24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CE8827-2CEC-EB0C-449F-D0F6CBDF942E}"/>
              </a:ext>
            </a:extLst>
          </p:cNvPr>
          <p:cNvSpPr/>
          <p:nvPr/>
        </p:nvSpPr>
        <p:spPr>
          <a:xfrm rot="10800000">
            <a:off x="11714087" y="7282512"/>
            <a:ext cx="3322320" cy="1569720"/>
          </a:xfrm>
          <a:prstGeom prst="rect">
            <a:avLst/>
          </a:prstGeom>
          <a:solidFill>
            <a:srgbClr val="E4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D0E27F-1ACB-2564-8EEA-9878A355D1A7}"/>
              </a:ext>
            </a:extLst>
          </p:cNvPr>
          <p:cNvSpPr/>
          <p:nvPr/>
        </p:nvSpPr>
        <p:spPr>
          <a:xfrm rot="10800000">
            <a:off x="12031983" y="7739115"/>
            <a:ext cx="671754" cy="671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EB77AC6-DDD3-D79F-5138-8EDD9CD5CA0F}"/>
              </a:ext>
            </a:extLst>
          </p:cNvPr>
          <p:cNvSpPr/>
          <p:nvPr/>
        </p:nvSpPr>
        <p:spPr>
          <a:xfrm rot="10800000">
            <a:off x="13024872" y="7714201"/>
            <a:ext cx="671754" cy="67175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1825C-49DB-1670-9E90-208DADFCE735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A97A6B9-4DCF-1841-EAF6-C1431AE5B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7854" y="5092115"/>
            <a:ext cx="1520868" cy="1520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6D2C51-533B-720A-BB45-015A00FA3714}"/>
              </a:ext>
            </a:extLst>
          </p:cNvPr>
          <p:cNvSpPr txBox="1"/>
          <p:nvPr/>
        </p:nvSpPr>
        <p:spPr>
          <a:xfrm>
            <a:off x="14096067" y="4339625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F3BD6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Redis</a:t>
            </a:r>
            <a:endParaRPr lang="ko-KR" altLang="en-US" sz="2800" b="1" dirty="0">
              <a:solidFill>
                <a:srgbClr val="CF3BD6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08970-6FD4-308F-74E3-A140DFDCED28}"/>
              </a:ext>
            </a:extLst>
          </p:cNvPr>
          <p:cNvSpPr txBox="1"/>
          <p:nvPr/>
        </p:nvSpPr>
        <p:spPr>
          <a:xfrm>
            <a:off x="7265611" y="3806913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ECS</a:t>
            </a:r>
            <a:endParaRPr lang="ko-KR" altLang="en-US" sz="28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68D44-316D-8483-C641-0F08A9794C6F}"/>
              </a:ext>
            </a:extLst>
          </p:cNvPr>
          <p:cNvSpPr txBox="1"/>
          <p:nvPr/>
        </p:nvSpPr>
        <p:spPr>
          <a:xfrm>
            <a:off x="14280652" y="6497913"/>
            <a:ext cx="2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7157B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SQS</a:t>
            </a:r>
            <a:endParaRPr lang="ko-KR" altLang="en-US" sz="2800" b="1" dirty="0">
              <a:solidFill>
                <a:srgbClr val="E7157B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512D44-E405-2182-9F55-1E78787D0BFB}"/>
              </a:ext>
            </a:extLst>
          </p:cNvPr>
          <p:cNvSpPr/>
          <p:nvPr/>
        </p:nvSpPr>
        <p:spPr>
          <a:xfrm rot="10800000">
            <a:off x="14702674" y="7297752"/>
            <a:ext cx="653773" cy="1554480"/>
          </a:xfrm>
          <a:prstGeom prst="ellipse">
            <a:avLst/>
          </a:prstGeom>
          <a:solidFill>
            <a:srgbClr val="E4DFFC"/>
          </a:solidFill>
          <a:ln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56D5B6-C2BA-356C-2EF3-7F69F2627787}"/>
              </a:ext>
            </a:extLst>
          </p:cNvPr>
          <p:cNvSpPr txBox="1"/>
          <p:nvPr/>
        </p:nvSpPr>
        <p:spPr>
          <a:xfrm>
            <a:off x="8015905" y="7994684"/>
            <a:ext cx="20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Seat SVC</a:t>
            </a:r>
            <a:endParaRPr lang="ko-KR" altLang="en-US" sz="2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4FF6E3C-7C10-7524-F461-6DFFEDAC2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490" y="6545099"/>
            <a:ext cx="1417491" cy="13536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4610F0-9606-B6E2-8D86-5FAD9F3C097C}"/>
              </a:ext>
            </a:extLst>
          </p:cNvPr>
          <p:cNvSpPr txBox="1"/>
          <p:nvPr/>
        </p:nvSpPr>
        <p:spPr>
          <a:xfrm>
            <a:off x="3081866" y="7865412"/>
            <a:ext cx="41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USER 1</a:t>
            </a:r>
            <a:endParaRPr lang="ko-KR" altLang="en-US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25BD95-6B09-877D-F120-8C91565A9DA9}"/>
              </a:ext>
            </a:extLst>
          </p:cNvPr>
          <p:cNvSpPr/>
          <p:nvPr/>
        </p:nvSpPr>
        <p:spPr>
          <a:xfrm>
            <a:off x="9662568" y="6873128"/>
            <a:ext cx="2051520" cy="17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98273B-BE0D-DDD6-0F02-C0C1374BA6EA}"/>
              </a:ext>
            </a:extLst>
          </p:cNvPr>
          <p:cNvSpPr/>
          <p:nvPr/>
        </p:nvSpPr>
        <p:spPr>
          <a:xfrm rot="5400000">
            <a:off x="10755808" y="5931703"/>
            <a:ext cx="2051520" cy="17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DF9790-D820-B4F4-BC98-915400D04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93" y="3272521"/>
            <a:ext cx="4172989" cy="2900925"/>
          </a:xfrm>
          <a:prstGeom prst="rect">
            <a:avLst/>
          </a:prstGeom>
          <a:ln w="28575">
            <a:solidFill>
              <a:srgbClr val="8C4FFF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CAFF173-9DB1-C629-9089-F7F3C6ED25A4}"/>
              </a:ext>
            </a:extLst>
          </p:cNvPr>
          <p:cNvSpPr/>
          <p:nvPr/>
        </p:nvSpPr>
        <p:spPr>
          <a:xfrm rot="10800000">
            <a:off x="14013439" y="7723040"/>
            <a:ext cx="671754" cy="671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66">
            <a:extLst>
              <a:ext uri="{FF2B5EF4-FFF2-40B4-BE49-F238E27FC236}">
                <a16:creationId xmlns:a16="http://schemas.microsoft.com/office/drawing/2014/main" id="{B1920885-040F-D02B-5717-E132757398FE}"/>
              </a:ext>
            </a:extLst>
          </p:cNvPr>
          <p:cNvSpPr/>
          <p:nvPr/>
        </p:nvSpPr>
        <p:spPr>
          <a:xfrm rot="10800000">
            <a:off x="4766002" y="7202136"/>
            <a:ext cx="1590014" cy="2864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81B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62470-2D10-57E1-713C-76DE744EAB62}"/>
              </a:ext>
            </a:extLst>
          </p:cNvPr>
          <p:cNvSpPr txBox="1"/>
          <p:nvPr/>
        </p:nvSpPr>
        <p:spPr>
          <a:xfrm>
            <a:off x="4799335" y="6740471"/>
            <a:ext cx="175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좌석창</a:t>
            </a:r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점유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9BA76F-D4AB-A0AB-17DC-71D8D06C68AC}"/>
              </a:ext>
            </a:extLst>
          </p:cNvPr>
          <p:cNvSpPr/>
          <p:nvPr/>
        </p:nvSpPr>
        <p:spPr>
          <a:xfrm rot="5400000">
            <a:off x="10755808" y="4932383"/>
            <a:ext cx="2051520" cy="17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3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45679E-6 L -0.2033 -0.058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5" y="-29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5434 0.002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-0.0540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0" grpId="0" animBg="1"/>
      <p:bldP spid="8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C8EC-756B-AA80-FD5E-C2C9EDEE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945A9-2917-4CD2-0D86-E5AD473D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8675D16F-C188-2ADE-7437-0FEFCF7FC2C4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REDIS + SQS</a:t>
            </a:r>
            <a:endParaRPr lang="ko-KR" altLang="en-US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213" y="4126038"/>
            <a:ext cx="2741083" cy="2741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09" y="4126037"/>
            <a:ext cx="3018271" cy="2741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99371" y="3479705"/>
            <a:ext cx="278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E7157B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SQS</a:t>
            </a:r>
            <a:endParaRPr lang="ko-KR" altLang="en-US" sz="4000" b="1" dirty="0">
              <a:solidFill>
                <a:srgbClr val="E7157B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3129" y="3479705"/>
            <a:ext cx="278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CA25D2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Redis</a:t>
            </a:r>
            <a:endParaRPr lang="ko-KR" altLang="en-US" sz="4000" b="1" dirty="0">
              <a:solidFill>
                <a:srgbClr val="CA25D2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6490" y="7163733"/>
            <a:ext cx="6697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# Sorted Set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의 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Score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를 활용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#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빠른 처리 속도를 기반으로 </a:t>
            </a:r>
            <a:r>
              <a:rPr lang="ko-KR" altLang="en-US" sz="28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대기번호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부여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#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 순번 및 </a:t>
            </a:r>
            <a:r>
              <a:rPr lang="ko-KR" altLang="en-US" sz="28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대기열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이탈자 관리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ko-KR" altLang="en-US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93746" y="7117567"/>
            <a:ext cx="1037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# </a:t>
            </a:r>
            <a:r>
              <a:rPr lang="ko-KR" altLang="en-US" sz="28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대기열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수와 메시지 크기</a:t>
            </a:r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제한 없이 확장 가능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#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자동 실패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AF476-FECD-6D2A-B091-820C6EFC48B1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</p:spTree>
    <p:extLst>
      <p:ext uri="{BB962C8B-B14F-4D97-AF65-F5344CB8AC3E}">
        <p14:creationId xmlns:p14="http://schemas.microsoft.com/office/powerpoint/2010/main" val="155282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6AEE4AFD-0302-C0D1-42EE-EF5C11AC705F}"/>
              </a:ext>
            </a:extLst>
          </p:cNvPr>
          <p:cNvSpPr/>
          <p:nvPr/>
        </p:nvSpPr>
        <p:spPr>
          <a:xfrm>
            <a:off x="1071520" y="6993491"/>
            <a:ext cx="678831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D74A6E-9D85-978E-26DB-CDDBBDF0C8FA}"/>
              </a:ext>
            </a:extLst>
          </p:cNvPr>
          <p:cNvSpPr/>
          <p:nvPr/>
        </p:nvSpPr>
        <p:spPr>
          <a:xfrm>
            <a:off x="1504426" y="597445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65EB097-767F-1C86-27E6-50F03D769857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D41AFEA-5314-712C-0F6E-D5491843A1DF}"/>
              </a:ext>
            </a:extLst>
          </p:cNvPr>
          <p:cNvSpPr txBox="1"/>
          <p:nvPr/>
        </p:nvSpPr>
        <p:spPr>
          <a:xfrm>
            <a:off x="1063207" y="470921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0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48F7-FDFD-DE38-081F-C83B18B2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17D8FC-8E0E-8940-2C05-E0E03A66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75" y="3739330"/>
            <a:ext cx="5413478" cy="4179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1A4D0-3284-C6BA-7F9D-0CDA4482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06C2BF6F-4FE3-F4E4-8433-BB276FE0AD3E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구성도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59A5D-A7BE-3F61-8A5D-0950A577CC7B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  CICD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F67E8-25C9-FE0D-F1A4-814A66D9D17F}"/>
              </a:ext>
            </a:extLst>
          </p:cNvPr>
          <p:cNvSpPr/>
          <p:nvPr/>
        </p:nvSpPr>
        <p:spPr>
          <a:xfrm>
            <a:off x="2605791" y="3624349"/>
            <a:ext cx="5569527" cy="12863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D1E1B-A374-A11A-298E-EC86D28963E7}"/>
              </a:ext>
            </a:extLst>
          </p:cNvPr>
          <p:cNvSpPr/>
          <p:nvPr/>
        </p:nvSpPr>
        <p:spPr>
          <a:xfrm>
            <a:off x="4534344" y="4910748"/>
            <a:ext cx="3977890" cy="31232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54EF6-87E2-A71D-E873-D1526AFE960C}"/>
              </a:ext>
            </a:extLst>
          </p:cNvPr>
          <p:cNvSpPr/>
          <p:nvPr/>
        </p:nvSpPr>
        <p:spPr>
          <a:xfrm>
            <a:off x="2887769" y="7661907"/>
            <a:ext cx="1745958" cy="9823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8B8E47-96E4-FADC-65ED-6B1CD07A3B0B}"/>
              </a:ext>
            </a:extLst>
          </p:cNvPr>
          <p:cNvSpPr/>
          <p:nvPr/>
        </p:nvSpPr>
        <p:spPr>
          <a:xfrm>
            <a:off x="2788386" y="4910748"/>
            <a:ext cx="1745957" cy="27702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1EC2FC-0262-7B1C-C63D-B453C74B5697}"/>
              </a:ext>
            </a:extLst>
          </p:cNvPr>
          <p:cNvCxnSpPr>
            <a:cxnSpLocks/>
          </p:cNvCxnSpPr>
          <p:nvPr/>
        </p:nvCxnSpPr>
        <p:spPr>
          <a:xfrm>
            <a:off x="4534343" y="7680960"/>
            <a:ext cx="5420895" cy="1428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208934-8ED8-0BF9-E6F7-3DDDE67150A6}"/>
              </a:ext>
            </a:extLst>
          </p:cNvPr>
          <p:cNvCxnSpPr>
            <a:cxnSpLocks/>
          </p:cNvCxnSpPr>
          <p:nvPr/>
        </p:nvCxnSpPr>
        <p:spPr>
          <a:xfrm flipV="1">
            <a:off x="4534343" y="2875791"/>
            <a:ext cx="5420895" cy="2034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B849CCF-4552-350E-F351-D76354AA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238" y="2875791"/>
            <a:ext cx="5726971" cy="6233534"/>
          </a:xfrm>
          <a:prstGeom prst="rect">
            <a:avLst/>
          </a:prstGeom>
          <a:ln w="57150">
            <a:solidFill>
              <a:srgbClr val="775EEE"/>
            </a:solidFill>
          </a:ln>
        </p:spPr>
      </p:pic>
    </p:spTree>
    <p:extLst>
      <p:ext uri="{BB962C8B-B14F-4D97-AF65-F5344CB8AC3E}">
        <p14:creationId xmlns:p14="http://schemas.microsoft.com/office/powerpoint/2010/main" val="407030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9AB2DE31-A9F2-2668-A356-9A50748B1F1A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CICD</a:t>
            </a:r>
            <a:endParaRPr lang="ko-KR" altLang="en-US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90" y="2879115"/>
            <a:ext cx="2081452" cy="2081452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5A4C1F67-DADB-2D1D-FAE4-A7E4D15A43BF}"/>
              </a:ext>
            </a:extLst>
          </p:cNvPr>
          <p:cNvSpPr txBox="1"/>
          <p:nvPr/>
        </p:nvSpPr>
        <p:spPr>
          <a:xfrm>
            <a:off x="7609579" y="3977179"/>
            <a:ext cx="7976958" cy="114611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AWS</a:t>
            </a:r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와의 유연한 연계를 위한 선택</a:t>
            </a:r>
            <a:endParaRPr lang="en-US" altLang="ko-KR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435" y="6015536"/>
            <a:ext cx="2097315" cy="2097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259" y="6040930"/>
            <a:ext cx="2064342" cy="20643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8292" y="6040930"/>
            <a:ext cx="2064342" cy="2064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1168" y="6041206"/>
            <a:ext cx="2097316" cy="20973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60411" y="3157226"/>
            <a:ext cx="342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CA25D2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CodePipeline</a:t>
            </a:r>
            <a:endParaRPr lang="ko-KR" altLang="en-US" sz="4000" b="1" dirty="0">
              <a:solidFill>
                <a:srgbClr val="CA25D2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0868" y="8245519"/>
            <a:ext cx="342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CA25D2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CodeCommit</a:t>
            </a:r>
            <a:endParaRPr lang="ko-KR" altLang="en-US" sz="4000" b="1" dirty="0">
              <a:solidFill>
                <a:srgbClr val="CA25D2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367" y="8245519"/>
            <a:ext cx="342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CA25D2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CodeBuild</a:t>
            </a:r>
            <a:endParaRPr lang="ko-KR" altLang="en-US" sz="4000" b="1" dirty="0">
              <a:solidFill>
                <a:srgbClr val="CA25D2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27458" y="8245519"/>
            <a:ext cx="342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CA25D2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CodeDeploy</a:t>
            </a:r>
            <a:endParaRPr lang="ko-KR" altLang="en-US" sz="4000" b="1" dirty="0">
              <a:solidFill>
                <a:srgbClr val="CA25D2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4279" y="8253115"/>
            <a:ext cx="2260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ECR</a:t>
            </a:r>
            <a:endParaRPr lang="ko-KR" altLang="en-US" sz="40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53268" y="7106351"/>
            <a:ext cx="1501448" cy="9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144" y="6896935"/>
            <a:ext cx="1749704" cy="48162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1464" y="6896935"/>
            <a:ext cx="1749704" cy="48162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76847" y="8245519"/>
            <a:ext cx="342117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E0432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Gitlab</a:t>
            </a:r>
            <a:endParaRPr lang="ko-KR" altLang="en-US" sz="4000" b="1" dirty="0">
              <a:solidFill>
                <a:srgbClr val="E0432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b="27367"/>
          <a:stretch/>
        </p:blipFill>
        <p:spPr>
          <a:xfrm>
            <a:off x="1677492" y="5680287"/>
            <a:ext cx="2819879" cy="27650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23C18C-3E5D-CB7A-A341-D856E3D79AB2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  CICD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5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1C6861-D54D-35BE-088E-E91EB095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006E0EDE-4D12-97B7-71DB-E6647450973E}"/>
              </a:ext>
            </a:extLst>
          </p:cNvPr>
          <p:cNvSpPr/>
          <p:nvPr/>
        </p:nvSpPr>
        <p:spPr>
          <a:xfrm>
            <a:off x="9748684" y="3537359"/>
            <a:ext cx="5012871" cy="4573972"/>
          </a:xfrm>
          <a:prstGeom prst="roundRect">
            <a:avLst/>
          </a:prstGeom>
          <a:solidFill>
            <a:srgbClr val="E4DFF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0D7B196-4915-F9C0-2985-4CA5A329A2D4}"/>
              </a:ext>
            </a:extLst>
          </p:cNvPr>
          <p:cNvSpPr txBox="1"/>
          <p:nvPr/>
        </p:nvSpPr>
        <p:spPr>
          <a:xfrm>
            <a:off x="10083419" y="638909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2900" b="1" i="0" u="none" strike="noStrike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컴퓨터 공학 전공</a:t>
            </a:r>
            <a:endParaRPr lang="en-US" altLang="ko-KR" sz="2900" b="1" i="0" u="none" strike="noStrike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>
              <a:lnSpc>
                <a:spcPct val="117029"/>
              </a:lnSpc>
            </a:pPr>
            <a:r>
              <a:rPr lang="en-US" altLang="ko-KR" sz="2900" b="1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CloudWave</a:t>
            </a:r>
            <a:r>
              <a:rPr lang="en-US" altLang="ko-KR" sz="2900" b="1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3</a:t>
            </a:r>
            <a:r>
              <a:rPr lang="ko-KR" altLang="en-US" sz="2900" b="1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기</a:t>
            </a:r>
            <a:r>
              <a:rPr lang="en-US" altLang="ko-KR" sz="2900" b="1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</a:t>
            </a:r>
          </a:p>
          <a:p>
            <a:pPr algn="ctr">
              <a:lnSpc>
                <a:spcPct val="117029"/>
              </a:lnSpc>
            </a:pPr>
            <a:r>
              <a:rPr lang="ko-KR" altLang="en-US" sz="2900" b="1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최우수상 및 최우수수료</a:t>
            </a:r>
            <a:endParaRPr lang="ko-KR" sz="2900" b="1" i="0" u="none" strike="noStrike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A4DFB8D-E093-D1C9-A007-28DF32934768}"/>
              </a:ext>
            </a:extLst>
          </p:cNvPr>
          <p:cNvSpPr txBox="1"/>
          <p:nvPr/>
        </p:nvSpPr>
        <p:spPr>
          <a:xfrm>
            <a:off x="10864470" y="4318000"/>
            <a:ext cx="2781298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4600" dirty="0">
                <a:solidFill>
                  <a:schemeClr val="tx1">
                    <a:lumMod val="95000"/>
                    <a:lumOff val="5000"/>
                    <a:alpha val="50195"/>
                  </a:schemeClr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우정인</a:t>
            </a:r>
            <a:endParaRPr lang="ko-KR" altLang="en-US" sz="4600" b="0" i="0" u="none" strike="noStrike" dirty="0">
              <a:solidFill>
                <a:schemeClr val="tx1">
                  <a:lumMod val="95000"/>
                  <a:lumOff val="5000"/>
                  <a:alpha val="50195"/>
                </a:schemeClr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1EB8C9D3-0C45-3E7E-CBEB-1DB44825ADF9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자기소개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B020C29-2605-3C08-BF88-A00CE0AA3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45" y="3537359"/>
            <a:ext cx="3434079" cy="4573971"/>
          </a:xfrm>
          <a:prstGeom prst="rect">
            <a:avLst/>
          </a:prstGeom>
          <a:effectLst>
            <a:outerShdw blurRad="190500" dist="38100" dir="2700000" sx="102000" sy="102000" algn="tl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93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4A86-EE02-E973-645C-CCA6F2D6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D97E85-0365-2082-B17A-32C64668B259}"/>
              </a:ext>
            </a:extLst>
          </p:cNvPr>
          <p:cNvCxnSpPr>
            <a:cxnSpLocks/>
          </p:cNvCxnSpPr>
          <p:nvPr/>
        </p:nvCxnSpPr>
        <p:spPr>
          <a:xfrm>
            <a:off x="11353127" y="6445440"/>
            <a:ext cx="2770712" cy="0"/>
          </a:xfrm>
          <a:prstGeom prst="line">
            <a:avLst/>
          </a:prstGeom>
          <a:ln w="57150">
            <a:solidFill>
              <a:srgbClr val="F585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B1D2F7-AD11-F6F9-4C61-14BA9FECC073}"/>
              </a:ext>
            </a:extLst>
          </p:cNvPr>
          <p:cNvCxnSpPr>
            <a:cxnSpLocks/>
          </p:cNvCxnSpPr>
          <p:nvPr/>
        </p:nvCxnSpPr>
        <p:spPr>
          <a:xfrm>
            <a:off x="11353127" y="5863550"/>
            <a:ext cx="2720835" cy="0"/>
          </a:xfrm>
          <a:prstGeom prst="line">
            <a:avLst/>
          </a:prstGeom>
          <a:ln w="57150">
            <a:solidFill>
              <a:srgbClr val="F585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9F08F4-4AD7-EFE2-8B53-2A037269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69D2C513-0229-D270-76D5-141A36D22633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개선안 </a:t>
            </a:r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- </a:t>
            </a:r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보안성 향상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27B86-54ED-A678-D57F-24E1D26F6C8C}"/>
              </a:ext>
            </a:extLst>
          </p:cNvPr>
          <p:cNvSpPr txBox="1"/>
          <p:nvPr/>
        </p:nvSpPr>
        <p:spPr>
          <a:xfrm>
            <a:off x="11660384" y="5172221"/>
            <a:ext cx="417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58534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VPC Peering</a:t>
            </a:r>
            <a:endParaRPr lang="ko-KR" altLang="en-US" sz="2400" b="1" dirty="0">
              <a:solidFill>
                <a:srgbClr val="F58534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1" name="모서리가 둥근 직사각형 11">
            <a:extLst>
              <a:ext uri="{FF2B5EF4-FFF2-40B4-BE49-F238E27FC236}">
                <a16:creationId xmlns:a16="http://schemas.microsoft.com/office/drawing/2014/main" id="{BF3C49C5-58E8-1771-DA17-0B5003FE301F}"/>
              </a:ext>
            </a:extLst>
          </p:cNvPr>
          <p:cNvSpPr/>
          <p:nvPr/>
        </p:nvSpPr>
        <p:spPr>
          <a:xfrm>
            <a:off x="14070455" y="3909555"/>
            <a:ext cx="2854220" cy="4268326"/>
          </a:xfrm>
          <a:prstGeom prst="roundRect">
            <a:avLst>
              <a:gd name="adj" fmla="val 11603"/>
            </a:avLst>
          </a:prstGeom>
          <a:noFill/>
          <a:ln w="57150">
            <a:solidFill>
              <a:srgbClr val="8C4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87FC71F-D516-FFF8-4E0E-726569A32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367"/>
          <a:stretch/>
        </p:blipFill>
        <p:spPr>
          <a:xfrm>
            <a:off x="14208394" y="4547143"/>
            <a:ext cx="2609135" cy="25584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95CC13-6166-1082-53AC-CABBC7A8E611}"/>
              </a:ext>
            </a:extLst>
          </p:cNvPr>
          <p:cNvSpPr txBox="1"/>
          <p:nvPr/>
        </p:nvSpPr>
        <p:spPr>
          <a:xfrm>
            <a:off x="14476036" y="3415447"/>
            <a:ext cx="204305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사내 </a:t>
            </a:r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Gitlab</a:t>
            </a:r>
          </a:p>
          <a:p>
            <a:pPr algn="ctr"/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VPC</a:t>
            </a:r>
            <a:endParaRPr lang="ko-KR" altLang="en-US" sz="2800" b="1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4C7580A-50E7-523E-DBA9-3D8C6571B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647" y="4934112"/>
            <a:ext cx="1887422" cy="1887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1BC83C2-297F-6EE9-B9CA-ABAC17C46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722" y="4934112"/>
            <a:ext cx="1848508" cy="18485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A3170E-CDE2-5D9F-AED6-C44B4AB21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177" y="4707576"/>
            <a:ext cx="2305420" cy="23054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6C60B5-3721-27AB-9659-267446EA6E1E}"/>
              </a:ext>
            </a:extLst>
          </p:cNvPr>
          <p:cNvSpPr txBox="1"/>
          <p:nvPr/>
        </p:nvSpPr>
        <p:spPr>
          <a:xfrm>
            <a:off x="5093649" y="6878333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58534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OpenVPN</a:t>
            </a:r>
            <a:endParaRPr lang="ko-KR" altLang="en-US" sz="3600" b="1" dirty="0">
              <a:solidFill>
                <a:srgbClr val="F58534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54BA31-441D-8545-8E97-4EBC60647E81}"/>
              </a:ext>
            </a:extLst>
          </p:cNvPr>
          <p:cNvSpPr txBox="1"/>
          <p:nvPr/>
        </p:nvSpPr>
        <p:spPr>
          <a:xfrm>
            <a:off x="1687524" y="6878333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Developer</a:t>
            </a:r>
            <a:endParaRPr lang="ko-KR" altLang="en-US" sz="3600" b="1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42" name="모서리가 둥근 직사각형 11">
            <a:extLst>
              <a:ext uri="{FF2B5EF4-FFF2-40B4-BE49-F238E27FC236}">
                <a16:creationId xmlns:a16="http://schemas.microsoft.com/office/drawing/2014/main" id="{4418C670-B3C7-5522-8554-42C70254DF8C}"/>
              </a:ext>
            </a:extLst>
          </p:cNvPr>
          <p:cNvSpPr/>
          <p:nvPr/>
        </p:nvSpPr>
        <p:spPr>
          <a:xfrm>
            <a:off x="8429938" y="3909555"/>
            <a:ext cx="2854220" cy="4268326"/>
          </a:xfrm>
          <a:prstGeom prst="roundRect">
            <a:avLst>
              <a:gd name="adj" fmla="val 11603"/>
            </a:avLst>
          </a:prstGeom>
          <a:noFill/>
          <a:ln w="57150">
            <a:solidFill>
              <a:srgbClr val="8C4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47D9C8-C6F4-9276-7F96-BF126534D22C}"/>
              </a:ext>
            </a:extLst>
          </p:cNvPr>
          <p:cNvSpPr txBox="1"/>
          <p:nvPr/>
        </p:nvSpPr>
        <p:spPr>
          <a:xfrm>
            <a:off x="8835519" y="3415447"/>
            <a:ext cx="204305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서비스 </a:t>
            </a:r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DEV </a:t>
            </a:r>
          </a:p>
          <a:p>
            <a:pPr algn="ctr"/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VPC</a:t>
            </a:r>
            <a:endParaRPr lang="ko-KR" altLang="en-US" sz="2800" b="1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84A6D4-E82F-4892-2953-86706A281ABD}"/>
              </a:ext>
            </a:extLst>
          </p:cNvPr>
          <p:cNvSpPr txBox="1"/>
          <p:nvPr/>
        </p:nvSpPr>
        <p:spPr>
          <a:xfrm>
            <a:off x="8491109" y="6871931"/>
            <a:ext cx="2720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rgbClr val="8C4FFF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ClientVPN</a:t>
            </a:r>
            <a:endParaRPr lang="ko-KR" altLang="en-US" sz="3600" b="1" dirty="0">
              <a:solidFill>
                <a:srgbClr val="8C4FFF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3381C-F7B2-1AAC-A80A-D346D87D1D3B}"/>
              </a:ext>
            </a:extLst>
          </p:cNvPr>
          <p:cNvSpPr txBox="1"/>
          <p:nvPr/>
        </p:nvSpPr>
        <p:spPr>
          <a:xfrm>
            <a:off x="14225019" y="6871931"/>
            <a:ext cx="25235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rgbClr val="E0432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Arial" panose="020B0604020202020204" pitchFamily="34" charset="0"/>
              </a:rPr>
              <a:t>Gitlab</a:t>
            </a:r>
            <a:endParaRPr lang="ko-KR" altLang="en-US" sz="3600" b="1" dirty="0">
              <a:solidFill>
                <a:srgbClr val="E0432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B9B3C5-06B2-2C44-F0B1-0B30FB5BB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6367" y="5468831"/>
            <a:ext cx="1282071" cy="1324806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74FB96-87CB-C745-B68D-4938D56EC8C0}"/>
              </a:ext>
            </a:extLst>
          </p:cNvPr>
          <p:cNvCxnSpPr>
            <a:cxnSpLocks/>
          </p:cNvCxnSpPr>
          <p:nvPr/>
        </p:nvCxnSpPr>
        <p:spPr>
          <a:xfrm>
            <a:off x="3923607" y="5916453"/>
            <a:ext cx="12365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4844936-A849-3666-6013-9708BF3670CA}"/>
              </a:ext>
            </a:extLst>
          </p:cNvPr>
          <p:cNvCxnSpPr>
            <a:cxnSpLocks/>
          </p:cNvCxnSpPr>
          <p:nvPr/>
        </p:nvCxnSpPr>
        <p:spPr>
          <a:xfrm>
            <a:off x="7369597" y="5916453"/>
            <a:ext cx="12365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005F36-6E3B-28B9-7E08-88B67FD7793C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  CICD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0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6AEE4AFD-0302-C0D1-42EE-EF5C11AC705F}"/>
              </a:ext>
            </a:extLst>
          </p:cNvPr>
          <p:cNvSpPr/>
          <p:nvPr/>
        </p:nvSpPr>
        <p:spPr>
          <a:xfrm>
            <a:off x="10359425" y="3335854"/>
            <a:ext cx="692984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D74A6E-9D85-978E-26DB-CDDBBDF0C8FA}"/>
              </a:ext>
            </a:extLst>
          </p:cNvPr>
          <p:cNvSpPr/>
          <p:nvPr/>
        </p:nvSpPr>
        <p:spPr>
          <a:xfrm>
            <a:off x="1504426" y="597445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8DC73-B379-B862-2066-2EC0A4C535E0}"/>
              </a:ext>
            </a:extLst>
          </p:cNvPr>
          <p:cNvSpPr/>
          <p:nvPr/>
        </p:nvSpPr>
        <p:spPr>
          <a:xfrm>
            <a:off x="10825539" y="415593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65EB097-767F-1C86-27E6-50F03D769857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D41AFEA-5314-712C-0F6E-D5491843A1DF}"/>
              </a:ext>
            </a:extLst>
          </p:cNvPr>
          <p:cNvSpPr txBox="1"/>
          <p:nvPr/>
        </p:nvSpPr>
        <p:spPr>
          <a:xfrm>
            <a:off x="1063207" y="470921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1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A43B2219-6E32-A8C8-99E6-55CF96226D2B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A2E19-C5FF-8B72-A9C1-B188B2206795}"/>
              </a:ext>
            </a:extLst>
          </p:cNvPr>
          <p:cNvSpPr txBox="1"/>
          <p:nvPr/>
        </p:nvSpPr>
        <p:spPr>
          <a:xfrm>
            <a:off x="15129164" y="1177674"/>
            <a:ext cx="1966693" cy="3651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/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B17C54-3B2A-3E73-DCC2-3CCAF8F5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45" y="4862383"/>
            <a:ext cx="311511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783CAF92-8F46-F81B-9496-D1F01E0E9691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B6100-C3A0-D6EA-557D-93E0616E657A}"/>
              </a:ext>
            </a:extLst>
          </p:cNvPr>
          <p:cNvSpPr txBox="1"/>
          <p:nvPr/>
        </p:nvSpPr>
        <p:spPr>
          <a:xfrm>
            <a:off x="3778482" y="3708400"/>
            <a:ext cx="119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Datadog + </a:t>
            </a:r>
            <a:r>
              <a:rPr lang="en-US" altLang="ko-KR" sz="36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Cloudwatch</a:t>
            </a:r>
            <a:r>
              <a:rPr lang="en-US" altLang="ko-KR" sz="36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vs Prometheus + Loki + Grafana</a:t>
            </a:r>
            <a:endParaRPr lang="ko-KR" altLang="ko-KR" sz="3600" dirty="0"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B2216-54DE-1C40-4172-5E833EF5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27" y="4608003"/>
            <a:ext cx="3016018" cy="3016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6D9350-1638-9305-5AFB-58EE1682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66" y="4714262"/>
            <a:ext cx="2436016" cy="2436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884446-A69B-CD0C-DF08-A373CB13F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903" y="5143500"/>
            <a:ext cx="9300294" cy="4156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FA377F-28EB-1603-9B36-D9C51AB9D842}"/>
              </a:ext>
            </a:extLst>
          </p:cNvPr>
          <p:cNvSpPr txBox="1"/>
          <p:nvPr/>
        </p:nvSpPr>
        <p:spPr>
          <a:xfrm>
            <a:off x="15129164" y="1177674"/>
            <a:ext cx="1966693" cy="3651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/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109645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E978-209D-F11C-E345-56C0BD8D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C9827-A570-0D6F-57FA-C1217F4C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17175CC4-B803-2D17-4044-5D4FF31252F5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54977-40BB-B68B-A0D5-7C83FBA4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64" y="4112544"/>
            <a:ext cx="3016018" cy="30160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DEED44-4FD5-A73A-8C03-7D6CB57F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087" y="4338585"/>
            <a:ext cx="2477182" cy="2477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966E1-0BE1-4316-7D27-5054DA3D5D30}"/>
              </a:ext>
            </a:extLst>
          </p:cNvPr>
          <p:cNvSpPr txBox="1"/>
          <p:nvPr/>
        </p:nvSpPr>
        <p:spPr>
          <a:xfrm>
            <a:off x="11155680" y="5143500"/>
            <a:ext cx="457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ecs.service.desired_count</a:t>
            </a:r>
            <a:endParaRPr lang="en-US" altLang="ko-KR" sz="28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변동을 감지하여 알람 트리거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A3F4-5B07-B138-C358-EC1D9F903067}"/>
              </a:ext>
            </a:extLst>
          </p:cNvPr>
          <p:cNvSpPr txBox="1"/>
          <p:nvPr/>
        </p:nvSpPr>
        <p:spPr>
          <a:xfrm>
            <a:off x="15129164" y="1177674"/>
            <a:ext cx="1966693" cy="3651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/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182674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C423-4C30-8E19-C76B-8CB0609D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99EDB3-EA50-4F59-9C8B-4A297706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625FB66B-4D99-A3E9-0556-8D1D66836FFF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 </a:t>
            </a:r>
            <a:r>
              <a:rPr lang="en-US" altLang="ko-KR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- </a:t>
            </a:r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시행착오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16CD6-712C-32D8-31A3-DB410AFDA14F}"/>
              </a:ext>
            </a:extLst>
          </p:cNvPr>
          <p:cNvSpPr txBox="1"/>
          <p:nvPr/>
        </p:nvSpPr>
        <p:spPr>
          <a:xfrm>
            <a:off x="6856396" y="5182985"/>
            <a:ext cx="457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APM </a:t>
            </a:r>
            <a:r>
              <a:rPr lang="ko-KR" altLang="en-US" sz="28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연결 이슈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AED3-5F05-32A4-EC5E-CE3CD54BDE4F}"/>
              </a:ext>
            </a:extLst>
          </p:cNvPr>
          <p:cNvSpPr txBox="1"/>
          <p:nvPr/>
        </p:nvSpPr>
        <p:spPr>
          <a:xfrm>
            <a:off x="15129164" y="1177674"/>
            <a:ext cx="1966693" cy="3651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/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205579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3766-439E-D0D4-FFD2-7CFE57BB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879AB-C27C-9E60-7C91-FA17A7643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1B17BAAF-B923-1AFC-25AC-A75ECB57FE9D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ABCC7-9DDE-2C5A-B9F8-5A3DC7AF056A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en-US" altLang="ko-KR" sz="19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DEV/QA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99AD09-B903-E425-21C5-541FECF5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57" y="4362247"/>
            <a:ext cx="2027439" cy="2216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6CE27-DB74-8C24-0DAF-BB7DF662F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028" y="4362249"/>
            <a:ext cx="2351829" cy="2216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65AF5B-96D6-62BB-F220-D5E402637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100" y="7002352"/>
            <a:ext cx="1621951" cy="2189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7043FB-0DE1-0B38-AEDA-3034E871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808" y="4362247"/>
            <a:ext cx="1648984" cy="22166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0160F7-2F5F-6229-12D9-72D5B0EB3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959" y="4246130"/>
            <a:ext cx="1941204" cy="24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266B-90BB-7407-263C-11DC10901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BF9599-5E94-D3BE-F06F-FC0F0E64E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7D82895D-FBFA-89A2-150C-76CF17C55C3A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보안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BE47D-78F5-DD4F-5948-41759B0CE0D2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 </a:t>
            </a:r>
            <a:r>
              <a:rPr lang="en-US" altLang="ko-KR" sz="19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DEV/QA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84FE15-1DE2-D589-2F64-853621DF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58" y="5228958"/>
            <a:ext cx="1372669" cy="1937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A1B3D4-A3F0-AC55-150C-D10D9EBC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397" y="5228958"/>
            <a:ext cx="1372669" cy="19378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B8DBFC-53DB-BF71-7A78-6AC9080B2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85" y="5228958"/>
            <a:ext cx="1991716" cy="2341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E9AB83-7E7C-CD67-C161-B4B0F326C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4662" y="5143500"/>
            <a:ext cx="1803310" cy="23416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656D33-A4CE-DFF7-CC43-8D653F3D7623}"/>
              </a:ext>
            </a:extLst>
          </p:cNvPr>
          <p:cNvSpPr/>
          <p:nvPr/>
        </p:nvSpPr>
        <p:spPr>
          <a:xfrm>
            <a:off x="2768138" y="4321899"/>
            <a:ext cx="12751723" cy="3397693"/>
          </a:xfrm>
          <a:prstGeom prst="rect">
            <a:avLst/>
          </a:prstGeom>
          <a:noFill/>
          <a:ln>
            <a:solidFill>
              <a:srgbClr val="DD344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8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6AEE4AFD-0302-C0D1-42EE-EF5C11AC705F}"/>
              </a:ext>
            </a:extLst>
          </p:cNvPr>
          <p:cNvSpPr/>
          <p:nvPr/>
        </p:nvSpPr>
        <p:spPr>
          <a:xfrm>
            <a:off x="10359425" y="5147363"/>
            <a:ext cx="678831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  <a:endParaRPr lang="ko-KR" altLang="en-US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D74A6E-9D85-978E-26DB-CDDBBDF0C8FA}"/>
              </a:ext>
            </a:extLst>
          </p:cNvPr>
          <p:cNvSpPr/>
          <p:nvPr/>
        </p:nvSpPr>
        <p:spPr>
          <a:xfrm>
            <a:off x="1504426" y="597445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8DC73-B379-B862-2066-2EC0A4C535E0}"/>
              </a:ext>
            </a:extLst>
          </p:cNvPr>
          <p:cNvSpPr/>
          <p:nvPr/>
        </p:nvSpPr>
        <p:spPr>
          <a:xfrm>
            <a:off x="10825539" y="5967443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65EB097-767F-1C86-27E6-50F03D769857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D41AFEA-5314-712C-0F6E-D5491843A1DF}"/>
              </a:ext>
            </a:extLst>
          </p:cNvPr>
          <p:cNvSpPr txBox="1"/>
          <p:nvPr/>
        </p:nvSpPr>
        <p:spPr>
          <a:xfrm>
            <a:off x="1063207" y="470921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98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4954" y="-3264677"/>
            <a:ext cx="1234381" cy="3661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7CADE-D302-5823-5A07-CACA307C036F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31291-8F8F-F5EE-A80D-71A90C7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42" y="3587172"/>
            <a:ext cx="4085267" cy="951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3BE79-39A7-FE14-649F-78BD79B7F82F}"/>
              </a:ext>
            </a:extLst>
          </p:cNvPr>
          <p:cNvSpPr txBox="1"/>
          <p:nvPr/>
        </p:nvSpPr>
        <p:spPr>
          <a:xfrm>
            <a:off x="2228242" y="4775515"/>
            <a:ext cx="55529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AWS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요금 계산기 활용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실제 비용 산정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총 </a:t>
            </a:r>
            <a:r>
              <a:rPr lang="en-US" altLang="ko-KR" sz="3200" dirty="0">
                <a:solidFill>
                  <a:srgbClr val="FF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$998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</a:b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75CCA0-FB6B-8333-0601-B6054F144BBD}"/>
              </a:ext>
            </a:extLst>
          </p:cNvPr>
          <p:cNvGrpSpPr/>
          <p:nvPr/>
        </p:nvGrpSpPr>
        <p:grpSpPr>
          <a:xfrm>
            <a:off x="7813366" y="2525256"/>
            <a:ext cx="10248086" cy="6931952"/>
            <a:chOff x="5802435" y="1885399"/>
            <a:chExt cx="10970858" cy="7340550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29B7F9FB-EC94-9074-0321-2405DC83EA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5921608"/>
                </p:ext>
              </p:extLst>
            </p:nvPr>
          </p:nvGraphicFramePr>
          <p:xfrm>
            <a:off x="6197463" y="2719635"/>
            <a:ext cx="10575830" cy="65063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D39F58-34EE-5451-8723-FD2A57C82651}"/>
                </a:ext>
              </a:extLst>
            </p:cNvPr>
            <p:cNvSpPr/>
            <p:nvPr/>
          </p:nvSpPr>
          <p:spPr>
            <a:xfrm>
              <a:off x="6007261" y="2427316"/>
              <a:ext cx="763929" cy="273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F54114-E99B-BC16-FACA-5FAD246955B2}"/>
                </a:ext>
              </a:extLst>
            </p:cNvPr>
            <p:cNvSpPr txBox="1"/>
            <p:nvPr/>
          </p:nvSpPr>
          <p:spPr>
            <a:xfrm>
              <a:off x="5802435" y="1885399"/>
              <a:ext cx="3591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J ONLYONE NEW 본문 Regular" panose="00000500000000000000" pitchFamily="2" charset="-127"/>
                  <a:ea typeface="CJ ONLYONE NEW 본문 Regular" panose="00000500000000000000" pitchFamily="2" charset="-127"/>
                </a:rPr>
                <a:t>월별 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J ONLYONE NEW 본문 Regular" panose="00000500000000000000" pitchFamily="2" charset="-127"/>
                  <a:ea typeface="CJ ONLYONE NEW 본문 Regular" panose="00000500000000000000" pitchFamily="2" charset="-127"/>
                </a:rPr>
                <a:t>/ $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5180D-2BCB-70C8-39E8-BB9A9728F245}"/>
              </a:ext>
            </a:extLst>
          </p:cNvPr>
          <p:cNvSpPr/>
          <p:nvPr/>
        </p:nvSpPr>
        <p:spPr>
          <a:xfrm>
            <a:off x="15112537" y="2295675"/>
            <a:ext cx="2948915" cy="6931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1D43F7F-0C97-5109-F719-57A47B021DE7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분석</a:t>
            </a:r>
          </a:p>
        </p:txBody>
      </p:sp>
    </p:spTree>
    <p:extLst>
      <p:ext uri="{BB962C8B-B14F-4D97-AF65-F5344CB8AC3E}">
        <p14:creationId xmlns:p14="http://schemas.microsoft.com/office/powerpoint/2010/main" val="22271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ADC826-6059-174B-FFDC-E0D34C93DE23}"/>
              </a:ext>
            </a:extLst>
          </p:cNvPr>
          <p:cNvSpPr/>
          <p:nvPr/>
        </p:nvSpPr>
        <p:spPr>
          <a:xfrm>
            <a:off x="1518009" y="4789682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8908CE-D03A-A58E-6D93-0EA9A7104E1C}"/>
              </a:ext>
            </a:extLst>
          </p:cNvPr>
          <p:cNvSpPr/>
          <p:nvPr/>
        </p:nvSpPr>
        <p:spPr>
          <a:xfrm>
            <a:off x="1518010" y="3296589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56B807-6EFB-55D7-7F1B-2BCA1A6934B8}"/>
              </a:ext>
            </a:extLst>
          </p:cNvPr>
          <p:cNvSpPr/>
          <p:nvPr/>
        </p:nvSpPr>
        <p:spPr>
          <a:xfrm>
            <a:off x="10875077" y="3245711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4C1E5D-D547-B9C8-955E-43F182A770B9}"/>
              </a:ext>
            </a:extLst>
          </p:cNvPr>
          <p:cNvSpPr/>
          <p:nvPr/>
        </p:nvSpPr>
        <p:spPr>
          <a:xfrm>
            <a:off x="10841945" y="4842274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0399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8554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E9E04095-3EF8-D0DC-1E2D-C60682D1E841}"/>
              </a:ext>
            </a:extLst>
          </p:cNvPr>
          <p:cNvSpPr txBox="1"/>
          <p:nvPr/>
        </p:nvSpPr>
        <p:spPr>
          <a:xfrm>
            <a:off x="1063207" y="466915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F5582F5F-8217-F357-74C5-87087D57753A}"/>
              </a:ext>
            </a:extLst>
          </p:cNvPr>
          <p:cNvSpPr txBox="1"/>
          <p:nvPr/>
        </p:nvSpPr>
        <p:spPr>
          <a:xfrm>
            <a:off x="1063206" y="6863199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endParaRPr lang="en-US" sz="72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54120"/>
            <a:ext cx="2311400" cy="237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7926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  <a:r>
              <a:rPr lang="ko-KR" altLang="en-US" sz="5400" b="0" i="0" u="none" strike="noStrike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 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8507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129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73" name="TextBox 5">
            <a:extLst>
              <a:ext uri="{FF2B5EF4-FFF2-40B4-BE49-F238E27FC236}">
                <a16:creationId xmlns:a16="http://schemas.microsoft.com/office/drawing/2014/main" id="{63AEDE5E-A4A1-237C-4D8E-B199830CC49A}"/>
              </a:ext>
            </a:extLst>
          </p:cNvPr>
          <p:cNvSpPr txBox="1"/>
          <p:nvPr/>
        </p:nvSpPr>
        <p:spPr>
          <a:xfrm>
            <a:off x="3508443" y="559136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75" name="Picture 7">
            <a:extLst>
              <a:ext uri="{FF2B5EF4-FFF2-40B4-BE49-F238E27FC236}">
                <a16:creationId xmlns:a16="http://schemas.microsoft.com/office/drawing/2014/main" id="{F05B4B12-7656-A471-0F60-4E3CB49A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591343"/>
            <a:ext cx="5505260" cy="107615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CEBC3321-BB9B-DCC7-ECEF-90BF9D372CC3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BBF0AD-6697-CAA2-6C1A-D80F0B828940}"/>
              </a:ext>
            </a:extLst>
          </p:cNvPr>
          <p:cNvSpPr/>
          <p:nvPr/>
        </p:nvSpPr>
        <p:spPr>
          <a:xfrm>
            <a:off x="1518009" y="6399568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71E5B9-FB25-1544-09B0-CB9D3C2F5986}"/>
              </a:ext>
            </a:extLst>
          </p:cNvPr>
          <p:cNvSpPr/>
          <p:nvPr/>
        </p:nvSpPr>
        <p:spPr>
          <a:xfrm>
            <a:off x="10841945" y="6452160"/>
            <a:ext cx="1268564" cy="258411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E8CD2135-9E5D-1FF3-B497-E4C68970F9FD}"/>
              </a:ext>
            </a:extLst>
          </p:cNvPr>
          <p:cNvSpPr txBox="1"/>
          <p:nvPr/>
        </p:nvSpPr>
        <p:spPr>
          <a:xfrm>
            <a:off x="1063207" y="6529168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42AB47C-DF78-A1E9-ADF7-E4BBB275B035}"/>
              </a:ext>
            </a:extLst>
          </p:cNvPr>
          <p:cNvSpPr txBox="1"/>
          <p:nvPr/>
        </p:nvSpPr>
        <p:spPr>
          <a:xfrm>
            <a:off x="10336321" y="6545088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F3BFCC4-5FFF-D0C1-D291-145D5A73CE44}"/>
              </a:ext>
            </a:extLst>
          </p:cNvPr>
          <p:cNvSpPr txBox="1"/>
          <p:nvPr/>
        </p:nvSpPr>
        <p:spPr>
          <a:xfrm>
            <a:off x="12908583" y="747130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en-US" altLang="ko-KR" sz="5400" b="0" i="0" u="none" strike="noStrike" dirty="0">
              <a:solidFill>
                <a:schemeClr val="bg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D1F86672-E566-AE79-5342-6576261F1A9F}"/>
              </a:ext>
            </a:extLst>
          </p:cNvPr>
          <p:cNvSpPr txBox="1"/>
          <p:nvPr/>
        </p:nvSpPr>
        <p:spPr>
          <a:xfrm>
            <a:off x="3508443" y="74513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chemeClr val="bg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  <p:pic>
        <p:nvPicPr>
          <p:cNvPr id="2" name="Graphic 10">
            <a:extLst>
              <a:ext uri="{FF2B5EF4-FFF2-40B4-BE49-F238E27FC236}">
                <a16:creationId xmlns:a16="http://schemas.microsoft.com/office/drawing/2014/main" id="{B9A6D140-A5D9-9E25-7A2D-83272099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21" y="9496670"/>
            <a:ext cx="1796464" cy="4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6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A239A0-D4CC-1313-DB74-A5758E696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24" t="-7016" r="5641" b="-5271"/>
          <a:stretch/>
        </p:blipFill>
        <p:spPr>
          <a:xfrm>
            <a:off x="6215684" y="3718696"/>
            <a:ext cx="1338721" cy="1424804"/>
          </a:xfrm>
          <a:prstGeom prst="rect">
            <a:avLst/>
          </a:prstGeom>
          <a:ln>
            <a:noFill/>
          </a:ln>
        </p:spPr>
      </p:pic>
      <p:sp>
        <p:nvSpPr>
          <p:cNvPr id="8" name="제목 6">
            <a:extLst>
              <a:ext uri="{FF2B5EF4-FFF2-40B4-BE49-F238E27FC236}">
                <a16:creationId xmlns:a16="http://schemas.microsoft.com/office/drawing/2014/main" id="{41CA1328-729A-27D5-A477-52A8010F0C59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65FE5-F7FC-1173-7FC5-B393CB72221E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40DA2E-DC50-D3AC-B904-110D92878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207" y="4602738"/>
            <a:ext cx="2020775" cy="2020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602910-868F-1FE9-DB0F-967CC45A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08" y="4602738"/>
            <a:ext cx="2029784" cy="20297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1E13A4-F0CA-67BD-47D8-DE825D7F3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1078" y="4585793"/>
            <a:ext cx="2020776" cy="202077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5CC098-6B73-EEC0-E115-E7C67D135189}"/>
              </a:ext>
            </a:extLst>
          </p:cNvPr>
          <p:cNvCxnSpPr>
            <a:cxnSpLocks/>
          </p:cNvCxnSpPr>
          <p:nvPr/>
        </p:nvCxnSpPr>
        <p:spPr>
          <a:xfrm>
            <a:off x="6011224" y="5613147"/>
            <a:ext cx="17029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DC9454-CB24-6675-E341-0A2BACDA73D9}"/>
              </a:ext>
            </a:extLst>
          </p:cNvPr>
          <p:cNvCxnSpPr>
            <a:cxnSpLocks/>
          </p:cNvCxnSpPr>
          <p:nvPr/>
        </p:nvCxnSpPr>
        <p:spPr>
          <a:xfrm>
            <a:off x="10439438" y="5613147"/>
            <a:ext cx="17029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D3E203-25CA-3ED8-7AE9-C64610CEBBF1}"/>
              </a:ext>
            </a:extLst>
          </p:cNvPr>
          <p:cNvSpPr txBox="1"/>
          <p:nvPr/>
        </p:nvSpPr>
        <p:spPr>
          <a:xfrm>
            <a:off x="6430574" y="5997647"/>
            <a:ext cx="15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9AM</a:t>
            </a:r>
            <a:endParaRPr lang="ko-KR" altLang="en-US" sz="2800" b="1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50FC1-D1B2-C5AE-E4A2-BEC5035886CE}"/>
              </a:ext>
            </a:extLst>
          </p:cNvPr>
          <p:cNvSpPr txBox="1"/>
          <p:nvPr/>
        </p:nvSpPr>
        <p:spPr>
          <a:xfrm>
            <a:off x="3601346" y="6643756"/>
            <a:ext cx="322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7157B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Event Bridge</a:t>
            </a:r>
            <a:endParaRPr lang="ko-KR" altLang="en-US" sz="2800" b="1" dirty="0">
              <a:solidFill>
                <a:srgbClr val="E7157B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96E00-29BD-2695-F0CA-132738E111CD}"/>
              </a:ext>
            </a:extLst>
          </p:cNvPr>
          <p:cNvSpPr txBox="1"/>
          <p:nvPr/>
        </p:nvSpPr>
        <p:spPr>
          <a:xfrm>
            <a:off x="8423446" y="6643756"/>
            <a:ext cx="322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Lambda</a:t>
            </a:r>
            <a:endParaRPr lang="ko-KR" altLang="en-US" sz="28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92A29-7DEC-DD23-9343-A818EFDED948}"/>
              </a:ext>
            </a:extLst>
          </p:cNvPr>
          <p:cNvSpPr txBox="1"/>
          <p:nvPr/>
        </p:nvSpPr>
        <p:spPr>
          <a:xfrm>
            <a:off x="12995034" y="6632522"/>
            <a:ext cx="322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D71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EC2</a:t>
            </a:r>
            <a:endParaRPr lang="ko-KR" altLang="en-US" sz="2800" b="1" dirty="0">
              <a:solidFill>
                <a:srgbClr val="ED71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0C9D6-10BA-784A-B097-897F08C8A417}"/>
              </a:ext>
            </a:extLst>
          </p:cNvPr>
          <p:cNvSpPr txBox="1"/>
          <p:nvPr/>
        </p:nvSpPr>
        <p:spPr>
          <a:xfrm>
            <a:off x="6425227" y="5993373"/>
            <a:ext cx="15492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7PM</a:t>
            </a:r>
            <a:endParaRPr lang="ko-KR" altLang="en-US" sz="2800" b="1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469050-4C1F-1ADA-C10C-FD0444EAC03C}"/>
              </a:ext>
            </a:extLst>
          </p:cNvPr>
          <p:cNvSpPr/>
          <p:nvPr/>
        </p:nvSpPr>
        <p:spPr>
          <a:xfrm>
            <a:off x="12441078" y="4201294"/>
            <a:ext cx="2567129" cy="316378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6AEE4AFD-0302-C0D1-42EE-EF5C11AC705F}"/>
              </a:ext>
            </a:extLst>
          </p:cNvPr>
          <p:cNvSpPr/>
          <p:nvPr/>
        </p:nvSpPr>
        <p:spPr>
          <a:xfrm>
            <a:off x="10359425" y="6969261"/>
            <a:ext cx="678831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en-US" altLang="ko-KR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DR</a:t>
            </a:r>
            <a:endParaRPr lang="ko-KR" altLang="en-US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분석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2DE94E7-946F-E042-2559-D07F4724C56E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ko-KR" altLang="en-US" sz="1900" dirty="0" err="1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드루와드루와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PROD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D74A6E-9D85-978E-26DB-CDDBBDF0C8FA}"/>
              </a:ext>
            </a:extLst>
          </p:cNvPr>
          <p:cNvSpPr/>
          <p:nvPr/>
        </p:nvSpPr>
        <p:spPr>
          <a:xfrm>
            <a:off x="1504426" y="597445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8DC73-B379-B862-2066-2EC0A4C535E0}"/>
              </a:ext>
            </a:extLst>
          </p:cNvPr>
          <p:cNvSpPr/>
          <p:nvPr/>
        </p:nvSpPr>
        <p:spPr>
          <a:xfrm>
            <a:off x="10825539" y="7789341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65EB097-767F-1C86-27E6-50F03D769857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DEV/QA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D41AFEA-5314-712C-0F6E-D5491843A1DF}"/>
              </a:ext>
            </a:extLst>
          </p:cNvPr>
          <p:cNvSpPr txBox="1"/>
          <p:nvPr/>
        </p:nvSpPr>
        <p:spPr>
          <a:xfrm>
            <a:off x="1063207" y="470921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73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2EFC87-214C-99BD-AC9F-E2200DE8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F7849627-303A-F7EE-E6C6-38B5C02A55D6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개선안</a:t>
            </a:r>
            <a:endParaRPr lang="ko-KR" altLang="en-US" b="1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FE3C5-FB3D-DAF6-F75A-A1F03260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16" y="3526328"/>
            <a:ext cx="3771900" cy="3771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D07F58-B3AF-263F-4D88-BEEEBBD1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04" y="3485457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8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60037F-032E-D981-B293-D602EFB3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E85451A6-A680-8B63-7030-F2372FCE8891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배운점</a:t>
            </a:r>
            <a:endParaRPr lang="ko-KR" altLang="en-US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1C74B-43E4-580A-892B-17468BD44219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</a:t>
            </a:r>
            <a:r>
              <a:rPr lang="en-US" altLang="ko-KR" sz="19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6 </a:t>
            </a:r>
            <a:r>
              <a:rPr lang="ko-KR" altLang="en-US" sz="19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마무리</a:t>
            </a:r>
            <a:endParaRPr lang="ko-KR" altLang="en-US" sz="1900" b="0" i="0" u="none" strike="noStrike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90C89DD4-982F-9827-06E0-7172E114A4C3}"/>
              </a:ext>
            </a:extLst>
          </p:cNvPr>
          <p:cNvSpPr txBox="1"/>
          <p:nvPr/>
        </p:nvSpPr>
        <p:spPr>
          <a:xfrm>
            <a:off x="12423599" y="3107682"/>
            <a:ext cx="48865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https://olive0-druwa.com</a:t>
            </a:r>
            <a:endParaRPr lang="ko-KR" altLang="en-US" sz="9600" dirty="0">
              <a:solidFill>
                <a:schemeClr val="bg1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79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8242" y="3494751"/>
            <a:ext cx="5238595" cy="42210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8770"/>
              </a:lnSpc>
            </a:pPr>
            <a:r>
              <a:rPr lang="ko-KR" altLang="en-US" sz="9600">
                <a:solidFill>
                  <a:srgbClr val="FFFFFF"/>
                </a:solidFill>
                <a:latin typeface="CJ ONLYONE NEW 제목 Medium" panose="00000600000000000000" pitchFamily="2" charset="-127"/>
                <a:ea typeface="CJ ONLYONE NEW 제목 Medium" panose="00000600000000000000" pitchFamily="2" charset="-127"/>
              </a:rPr>
              <a:t>Q&amp;A</a:t>
            </a:r>
            <a:endParaRPr lang="en-US" sz="9600" b="0" i="0" u="none" strike="noStrike">
              <a:solidFill>
                <a:srgbClr val="FFFFFF"/>
              </a:solidFill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DA0168B-54AA-D04C-AF04-4586C54CC17D}"/>
              </a:ext>
            </a:extLst>
          </p:cNvPr>
          <p:cNvSpPr txBox="1"/>
          <p:nvPr/>
        </p:nvSpPr>
        <p:spPr>
          <a:xfrm>
            <a:off x="755042" y="1134782"/>
            <a:ext cx="4064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78450"/>
              </a:lnSpc>
            </a:pPr>
            <a:r>
              <a:rPr lang="en-US" altLang="ko-KR" sz="2000" b="1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2024 </a:t>
            </a:r>
            <a:r>
              <a:rPr lang="ko-KR" altLang="en-US" sz="2000" b="1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하반기 신입 공채</a:t>
            </a:r>
            <a:endParaRPr lang="en-US" sz="2000" b="0" i="0" u="none" strike="noStrike" spc="-100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7CF30CD-C8E3-9CAB-0DAA-D1500F879982}"/>
              </a:ext>
            </a:extLst>
          </p:cNvPr>
          <p:cNvSpPr txBox="1"/>
          <p:nvPr/>
        </p:nvSpPr>
        <p:spPr>
          <a:xfrm>
            <a:off x="7777745" y="1152743"/>
            <a:ext cx="1981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78450"/>
              </a:lnSpc>
            </a:pPr>
            <a:r>
              <a:rPr lang="ko-KR" altLang="en-US" sz="2000" spc="-100" dirty="0">
                <a:solidFill>
                  <a:srgbClr val="FFFFFF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인턴십 발표</a:t>
            </a:r>
            <a:endParaRPr lang="ko-KR" sz="2000" b="0" i="0" u="none" strike="noStrike" spc="-100" dirty="0">
              <a:solidFill>
                <a:srgbClr val="FFFFFF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08BAEA1-7E93-D494-5F99-81FE8F51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4457700" y="1282700"/>
            <a:ext cx="2946400" cy="10160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F76D7AA9-BA9F-1E6C-C0F3-9CE8D9281D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10895340" y="1282700"/>
            <a:ext cx="2946400" cy="101600"/>
          </a:xfrm>
          <a:prstGeom prst="rect">
            <a:avLst/>
          </a:prstGeom>
        </p:spPr>
      </p:pic>
      <p:pic>
        <p:nvPicPr>
          <p:cNvPr id="7" name="Graphic 10">
            <a:extLst>
              <a:ext uri="{FF2B5EF4-FFF2-40B4-BE49-F238E27FC236}">
                <a16:creationId xmlns:a16="http://schemas.microsoft.com/office/drawing/2014/main" id="{5BA230F5-14C0-8C6A-D476-015B4338A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1002" y="983277"/>
            <a:ext cx="2329441" cy="5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F31B-A7B6-AE51-9313-D69DF358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923EFD-A0E6-89C4-8B98-AA4DC6CE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AAB89718-B7CA-22DB-0928-C17E891A9CFB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80BBD-E5B6-5E6D-9ABB-99D2761B9E5C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 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비용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4D7A2-0983-0D9B-597C-4886CBCF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29" y="4355869"/>
            <a:ext cx="8623942" cy="432261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EDC86902-6FD0-CC95-FFD0-867026652570}"/>
              </a:ext>
            </a:extLst>
          </p:cNvPr>
          <p:cNvSpPr txBox="1"/>
          <p:nvPr/>
        </p:nvSpPr>
        <p:spPr>
          <a:xfrm>
            <a:off x="2396641" y="2804867"/>
            <a:ext cx="12494274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2089"/>
              </a:lnSpc>
            </a:pPr>
            <a:r>
              <a:rPr lang="ko-KR" altLang="en-US" sz="24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실제 사용 중인 인스턴스 목록</a:t>
            </a:r>
            <a:endParaRPr lang="ko-KR" sz="2400" b="0" i="0" u="none" strike="noStrike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114154" y="-812819"/>
            <a:ext cx="17585" cy="847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4FA214-EE55-448D-011E-CB114B3C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1D9F3-C46C-99C4-851B-14CEFF598453}"/>
              </a:ext>
            </a:extLst>
          </p:cNvPr>
          <p:cNvSpPr/>
          <p:nvPr/>
        </p:nvSpPr>
        <p:spPr>
          <a:xfrm>
            <a:off x="10716622" y="5792053"/>
            <a:ext cx="3132114" cy="45719"/>
          </a:xfrm>
          <a:prstGeom prst="rect">
            <a:avLst/>
          </a:prstGeom>
          <a:solidFill>
            <a:srgbClr val="775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FDC56DDC-F6F8-8BE0-1E33-8C8FC6EEF122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시나리오 기획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0164F-1C21-0FA1-F006-7EC4013DEA08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B2CF21-2977-2CE6-2C41-6CD764B3F0AE}"/>
              </a:ext>
            </a:extLst>
          </p:cNvPr>
          <p:cNvSpPr/>
          <p:nvPr/>
        </p:nvSpPr>
        <p:spPr>
          <a:xfrm>
            <a:off x="10657355" y="6386413"/>
            <a:ext cx="3132114" cy="45719"/>
          </a:xfrm>
          <a:prstGeom prst="rect">
            <a:avLst/>
          </a:prstGeom>
          <a:solidFill>
            <a:srgbClr val="775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FCE77B0-8BE3-7417-5968-2619933D0F0E}"/>
              </a:ext>
            </a:extLst>
          </p:cNvPr>
          <p:cNvSpPr txBox="1"/>
          <p:nvPr/>
        </p:nvSpPr>
        <p:spPr>
          <a:xfrm>
            <a:off x="10657355" y="5019894"/>
            <a:ext cx="4281352" cy="173254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20350"/>
              </a:lnSpc>
            </a:pPr>
            <a:r>
              <a:rPr lang="ko-KR" altLang="en-US" sz="3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기대작 하얼빈 개봉</a:t>
            </a:r>
            <a:r>
              <a:rPr lang="en-US" altLang="ko-KR" sz="3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!</a:t>
            </a:r>
          </a:p>
          <a:p>
            <a:pPr>
              <a:lnSpc>
                <a:spcPct val="120350"/>
              </a:lnSpc>
            </a:pPr>
            <a:r>
              <a:rPr lang="ko-KR" altLang="en-US" sz="32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무대인사 예매 오픈</a:t>
            </a:r>
            <a:endParaRPr lang="en-US" altLang="ko-KR" sz="32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54648-5F40-9658-411F-D225E885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4" y="2738022"/>
            <a:ext cx="4281352" cy="61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6AEE4AFD-0302-C0D1-42EE-EF5C11AC705F}"/>
              </a:ext>
            </a:extLst>
          </p:cNvPr>
          <p:cNvSpPr/>
          <p:nvPr/>
        </p:nvSpPr>
        <p:spPr>
          <a:xfrm>
            <a:off x="1071520" y="3373498"/>
            <a:ext cx="6788316" cy="1442950"/>
          </a:xfrm>
          <a:prstGeom prst="round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0F5CA-B088-2335-7C23-570F2DA38D53}"/>
              </a:ext>
            </a:extLst>
          </p:cNvPr>
          <p:cNvSpPr/>
          <p:nvPr/>
        </p:nvSpPr>
        <p:spPr>
          <a:xfrm>
            <a:off x="1460373" y="4152083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8729" y="2869879"/>
            <a:ext cx="2311400" cy="2374900"/>
          </a:xfrm>
          <a:prstGeom prst="rect">
            <a:avLst/>
          </a:prstGeom>
          <a:noFill/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2356BBD-7FEC-73FC-18B8-FABD8FB806C5}"/>
              </a:ext>
            </a:extLst>
          </p:cNvPr>
          <p:cNvSpPr txBox="1"/>
          <p:nvPr/>
        </p:nvSpPr>
        <p:spPr>
          <a:xfrm>
            <a:off x="3508444" y="37950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기획 과정</a:t>
            </a:r>
            <a:endParaRPr lang="en-US" altLang="ko-KR" sz="5400" dirty="0">
              <a:solidFill>
                <a:srgbClr val="595959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0086AC6-527B-2BF7-BA08-E8DAB72BB696}"/>
              </a:ext>
            </a:extLst>
          </p:cNvPr>
          <p:cNvSpPr txBox="1"/>
          <p:nvPr/>
        </p:nvSpPr>
        <p:spPr>
          <a:xfrm>
            <a:off x="10359427" y="286360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04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37175773-1CC3-E87E-1E23-176529D850EB}"/>
              </a:ext>
            </a:extLst>
          </p:cNvPr>
          <p:cNvSpPr txBox="1"/>
          <p:nvPr/>
        </p:nvSpPr>
        <p:spPr>
          <a:xfrm>
            <a:off x="12898450" y="3788744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모니터링</a:t>
            </a: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/</a:t>
            </a: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보안</a:t>
            </a:r>
            <a:endParaRPr lang="ko-KR" altLang="en-US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054F184-AAF5-B37F-C09C-B4389DC90259}"/>
              </a:ext>
            </a:extLst>
          </p:cNvPr>
          <p:cNvSpPr txBox="1"/>
          <p:nvPr/>
        </p:nvSpPr>
        <p:spPr>
          <a:xfrm>
            <a:off x="10336321" y="4692472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05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id="{01F8B69E-D63F-B66A-715E-E23D567E3210}"/>
              </a:ext>
            </a:extLst>
          </p:cNvPr>
          <p:cNvSpPr txBox="1"/>
          <p:nvPr/>
        </p:nvSpPr>
        <p:spPr>
          <a:xfrm>
            <a:off x="12908583" y="5618688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비용 관리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38726-71D8-F027-DD3D-CC1C3EBDC439}"/>
              </a:ext>
            </a:extLst>
          </p:cNvPr>
          <p:cNvSpPr/>
          <p:nvPr/>
        </p:nvSpPr>
        <p:spPr>
          <a:xfrm>
            <a:off x="1504426" y="5974454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1FBE0FB-574E-7FD9-F384-D04ECE9210CB}"/>
              </a:ext>
            </a:extLst>
          </p:cNvPr>
          <p:cNvSpPr txBox="1"/>
          <p:nvPr/>
        </p:nvSpPr>
        <p:spPr>
          <a:xfrm>
            <a:off x="1063207" y="4709210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02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24692A37-F72D-18AF-CDC6-1A004573F5E0}"/>
              </a:ext>
            </a:extLst>
          </p:cNvPr>
          <p:cNvSpPr txBox="1"/>
          <p:nvPr/>
        </p:nvSpPr>
        <p:spPr>
          <a:xfrm>
            <a:off x="3508443" y="5631423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altLang="en-US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운영</a:t>
            </a:r>
            <a:endParaRPr lang="en-US" altLang="ko-KR" sz="5400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pic>
        <p:nvPicPr>
          <p:cNvPr id="28" name="Picture 7">
            <a:extLst>
              <a:ext uri="{FF2B5EF4-FFF2-40B4-BE49-F238E27FC236}">
                <a16:creationId xmlns:a16="http://schemas.microsoft.com/office/drawing/2014/main" id="{0157C59D-6442-A651-658D-3B86E2B6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43504" y="5467250"/>
            <a:ext cx="5505260" cy="107615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F71397F-B561-BF58-A238-D07DD954AC6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목차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5BED7DF-2130-BA70-3F38-8AB667919064}"/>
              </a:ext>
            </a:extLst>
          </p:cNvPr>
          <p:cNvSpPr txBox="1"/>
          <p:nvPr/>
        </p:nvSpPr>
        <p:spPr>
          <a:xfrm>
            <a:off x="10344314" y="6515665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06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82675C5-6466-11A1-431D-9E4CEACE15BD}"/>
              </a:ext>
            </a:extLst>
          </p:cNvPr>
          <p:cNvSpPr txBox="1"/>
          <p:nvPr/>
        </p:nvSpPr>
        <p:spPr>
          <a:xfrm>
            <a:off x="12916576" y="7441881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17029"/>
              </a:lnSpc>
            </a:pPr>
            <a:r>
              <a:rPr lang="ko-KR" altLang="en-US" sz="5400" b="0" i="0" u="none" strike="noStrike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마무리</a:t>
            </a:r>
            <a:endParaRPr lang="ko-KR" sz="54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3F2F5-5B28-6F7C-9972-A77E7729A86D}"/>
              </a:ext>
            </a:extLst>
          </p:cNvPr>
          <p:cNvSpPr/>
          <p:nvPr/>
        </p:nvSpPr>
        <p:spPr>
          <a:xfrm>
            <a:off x="1512419" y="7797647"/>
            <a:ext cx="1379175" cy="319862"/>
          </a:xfrm>
          <a:prstGeom prst="rect">
            <a:avLst/>
          </a:prstGeom>
          <a:solidFill>
            <a:srgbClr val="775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374D013-253F-6A7B-59E5-1C9A7473903B}"/>
              </a:ext>
            </a:extLst>
          </p:cNvPr>
          <p:cNvSpPr txBox="1"/>
          <p:nvPr/>
        </p:nvSpPr>
        <p:spPr>
          <a:xfrm>
            <a:off x="1071200" y="6532403"/>
            <a:ext cx="23114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sz="72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03</a:t>
            </a:r>
            <a:endParaRPr lang="en-US" sz="7200" b="0" i="0" u="none" strike="noStrike" dirty="0">
              <a:solidFill>
                <a:srgbClr val="8B76F1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ABA148C-5796-F88C-01F1-FB861A21353E}"/>
              </a:ext>
            </a:extLst>
          </p:cNvPr>
          <p:cNvSpPr txBox="1"/>
          <p:nvPr/>
        </p:nvSpPr>
        <p:spPr>
          <a:xfrm>
            <a:off x="3516436" y="7454616"/>
            <a:ext cx="43434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en-US" altLang="ko-KR" sz="5400" dirty="0">
                <a:solidFill>
                  <a:srgbClr val="8B76F1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  <a:cs typeface="Calibri"/>
              </a:rPr>
              <a:t>CICD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7E4511B5-FAB8-4261-3B0F-6E088434B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21" y="9496670"/>
            <a:ext cx="1796464" cy="4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21E0DF-B12E-0DCD-3C7F-9AD4264E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2C0EE6-6C3E-9AE1-6863-EF00F5F54CD4}"/>
              </a:ext>
            </a:extLst>
          </p:cNvPr>
          <p:cNvSpPr txBox="1"/>
          <p:nvPr/>
        </p:nvSpPr>
        <p:spPr>
          <a:xfrm>
            <a:off x="10039920" y="8013499"/>
            <a:ext cx="3821427" cy="1174746"/>
          </a:xfrm>
          <a:prstGeom prst="rect">
            <a:avLst/>
          </a:prstGeom>
          <a:solidFill>
            <a:srgbClr val="E4DFFC"/>
          </a:solidFill>
        </p:spPr>
        <p:txBody>
          <a:bodyPr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WBS, </a:t>
            </a:r>
            <a:r>
              <a:rPr lang="ko-KR" altLang="en-US" sz="24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칸반보드를</a:t>
            </a:r>
            <a:endParaRPr lang="en-US" altLang="ko-KR" sz="24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활용한 일정 관리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71A3603-049C-F0C3-9AF0-4F523937AAB7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C489C801-5755-F990-048A-78109D0003A4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프로젝트 진행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55" y="2630375"/>
            <a:ext cx="6742592" cy="4639106"/>
          </a:xfrm>
          <a:prstGeom prst="rect">
            <a:avLst/>
          </a:prstGeom>
          <a:ln w="57150">
            <a:solidFill>
              <a:srgbClr val="775EEE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42" y="5122968"/>
            <a:ext cx="5619647" cy="4065277"/>
          </a:xfrm>
          <a:prstGeom prst="rect">
            <a:avLst/>
          </a:prstGeom>
          <a:ln w="57150">
            <a:solidFill>
              <a:srgbClr val="775EEE"/>
            </a:solidFill>
          </a:ln>
        </p:spPr>
      </p:pic>
    </p:spTree>
    <p:extLst>
      <p:ext uri="{BB962C8B-B14F-4D97-AF65-F5344CB8AC3E}">
        <p14:creationId xmlns:p14="http://schemas.microsoft.com/office/powerpoint/2010/main" val="59455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86840" y="2804160"/>
            <a:ext cx="1584617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올리브 시네마는 전 세계적으로 영화관을 운영하는 글로벌 체인으로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고객들에게 최고의 영화 경험을 제공하는 것을 목표로 하고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하지만 최근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인기 영화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개봉일이나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대규모 이벤트가 있는 날이면 급격히 증가하는 트래픽으로 인해 웹사이트와 앱에서 응답 속도가 느려지거나 서버 과부하가 발생해 고객 불만이 높아지는 상황이 반복되고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또한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 데이터를 충분히 활용하지 못해 개인화된 서비스 제공에 어려움을 겪고 있으며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지역별로 최적화되지 않은 콘텐츠 배포로 인해 글로벌 사용자의 만족도가 떨어지고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이러한 문제를 해결하고자 올리브 시네마는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클라우드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기반의 혁신적인 예매 플랫폼을 구축하려고 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목표는 고객들에게 글로벌 사용자들에게 안정적이고 빠른 서비스를 보장하며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 효율성을 극대화하는 것입니다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인기 영화가 개봉하는 날처럼 트래픽이 급격히 증가할 경우를 대비해서 웹 애플리케이션과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백엔드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시스템을 설계하고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이를 자동으로 확장할 수 있는 구조를 도입합니다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이를 통해 예매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결제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좌석 관리와 같은 각 기능을 유연하게 설계하고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트래픽이 늘어날 때 필요한 리소스를 추가할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이러한 설계는 단순히 서버 과부하를 방지하는 데 그치지 않고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고객이 어떤 상황에서도 빠르고 안정적인 예매 서비스를 이용할 수 있도록 보장합니다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좌석 예약과 결제 처리는 빠른 응답 속도를 제공합니다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고객이 좌석을 선택하고 결제 요청을 보내면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예약 정보는 실시간으로 업데이트되며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고객은 결제가 완료된 후 확인 메시지를 받아볼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이러한 비동기 방식은 시스템 전체의 응답 속도를 높이고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동시에 결제와 예약 과정에서 발생할 수 있는 오류를 최소화합니다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글로벌 사용자를 위해 정적 콘텐츠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(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영화 포스터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예고편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이벤트 배너 등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)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는 전 세계적으로 분산된 네트워크를 통해 빠르게 제공됩니다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이를 통해 고객은 자신이 위치한 지역에서 최적화된 서버를 통해 콘텐츠를 전달받아 대기 시간을 크게 줄일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운영팀은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실시간 예매 데이터를 활용해 서비스 상태를 모니터링하고 마케팅 전략을 최적화할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예매 데이터를 실시간으로 수집하고 이를 분석 가능한 형태로 저장하여 인기 영화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시간대별 예매 패턴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지역별 트래픽 데이터를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시각화합니다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이를 통해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운영팀은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실시간으로 데이터를 확인하고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인기 영화에 추가 프로모션을 적용하거나 특정 시간대에 대한 추가 리소스 배포를 결정할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강화된 모니터링 시스템도 새로운 플랫폼의 핵심 요소 중 하나입니다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리소스를 실시간으로 추적하고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애플리케이션 성능과 트래픽 상태를 통합적으로 관리합니다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만약 이상 상황이 발생하면 자동 알림이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운영팀에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전송되어 즉각적인 대응이 가능하도록 설계됩니다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예를 들어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블록버스터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영화가 개봉하는 날에는 미리 설정된 확장 규칙이 발동되어 필요한 리소스가 자동으로 배포됩니다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영화 포스터와 예고편은 전 세계적으로 분산된 네트워크를 통해 빠르게 제공되고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고객에게 푸시 알림으로 맞춤형 프로모션을 보냅니다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고객이 영화와 좌석을 선택하면 예약 정보가 실시간으로 업데이트되고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결제 완료 후에는 확인 메시지가 전송됩니다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이벤트가 종료된 후에는 추가로 배포된 리소스가 자동으로 축소되어 비용을 절감합니다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저장된 데이터를 분석해 다음 이벤트를 위한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인사이트를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도출함으로써 지속적으로 서비스를 개선할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새로운 플랫폼은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AI,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컨테이너 기반 설계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 err="1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서버리스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아키텍처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글로벌 콘텐츠 배포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실시간 데이터 분석 등 고도화된 기술을 통해 제공되어 올리브 시네마가 글로벌 영화 예매 시장에서 디지털 리더로 자리 잡을 수 있도록 지원합니다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고객은 더 개인화된 추천과 빠른 서비스를 통해 최상의 예매 경험을 누릴 수 있으며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올리브 시네마는 강화된 운영 효율성으로 비용을 절감하면서도 글로벌 확장을 이어갈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.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0264" y="2653010"/>
            <a:ext cx="15952856" cy="6001643"/>
          </a:xfrm>
          <a:prstGeom prst="rect">
            <a:avLst/>
          </a:prstGeom>
          <a:solidFill>
            <a:srgbClr val="FFFFFF">
              <a:alpha val="73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r>
              <a:rPr lang="ko-KR" altLang="en-US" sz="4800" dirty="0">
                <a:latin typeface="CJ ONLYONE NEW 제목 Medium" panose="00000600000000000000" pitchFamily="2" charset="-127"/>
                <a:ea typeface="CJ ONLYONE NEW 제목 Medium" panose="00000600000000000000" pitchFamily="2" charset="-127"/>
              </a:rPr>
              <a:t>글로벌 영화 예매 플랫폼 혁신을 위한</a:t>
            </a:r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r>
              <a:rPr lang="ko-KR" altLang="en-US" sz="4800" dirty="0" err="1">
                <a:latin typeface="CJ ONLYONE NEW 제목 Medium" panose="00000600000000000000" pitchFamily="2" charset="-127"/>
                <a:ea typeface="CJ ONLYONE NEW 제목 Medium" panose="00000600000000000000" pitchFamily="2" charset="-127"/>
              </a:rPr>
              <a:t>클라우드</a:t>
            </a:r>
            <a:r>
              <a:rPr lang="ko-KR" altLang="en-US" sz="4800" dirty="0">
                <a:latin typeface="CJ ONLYONE NEW 제목 Medium" panose="00000600000000000000" pitchFamily="2" charset="-127"/>
                <a:ea typeface="CJ ONLYONE NEW 제목 Medium" panose="00000600000000000000" pitchFamily="2" charset="-127"/>
              </a:rPr>
              <a:t> 아키텍처 설계</a:t>
            </a:r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endParaRPr lang="en-US" altLang="ko-KR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  <a:p>
            <a:pPr algn="ctr"/>
            <a:endParaRPr lang="ko-KR" altLang="en-US" sz="4800" dirty="0">
              <a:latin typeface="CJ ONLYONE NEW 제목 Medium" panose="00000600000000000000" pitchFamily="2" charset="-127"/>
              <a:ea typeface="CJ ONLYONE NEW 제목 Medium" panose="000006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21E0DF-B12E-0DCD-3C7F-9AD4264E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71A3603-049C-F0C3-9AF0-4F523937AAB7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C489C801-5755-F990-048A-78109D0003A4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프로젝트 진행 과정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99763" y="2528146"/>
            <a:ext cx="16139160" cy="67085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03246" y="3081614"/>
            <a:ext cx="7272903" cy="2355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03246" y="3565680"/>
            <a:ext cx="6109526" cy="1906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97283" y="2833081"/>
            <a:ext cx="8342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최근</a:t>
            </a:r>
            <a:r>
              <a:rPr lang="en-US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, </a:t>
            </a:r>
            <a:r>
              <a:rPr lang="ko-KR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인기 영화 </a:t>
            </a:r>
            <a:r>
              <a:rPr lang="ko-KR" altLang="ko-KR" sz="3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개봉일이나</a:t>
            </a:r>
            <a:r>
              <a:rPr lang="ko-KR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대규모 이벤트가 </a:t>
            </a:r>
            <a:endParaRPr lang="en-US" altLang="ko-KR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ko-KR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있는 날이면 급격히 증가하는 트래픽</a:t>
            </a:r>
            <a:endParaRPr lang="ko-KR" altLang="en-US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966823" y="4678097"/>
            <a:ext cx="4898886" cy="2057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66823" y="4444691"/>
            <a:ext cx="489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자동으로 확장할 수 있는 구조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004834" y="4846846"/>
            <a:ext cx="2079486" cy="22807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04835" y="4613441"/>
            <a:ext cx="317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비동기 방식</a:t>
            </a:r>
            <a:endParaRPr lang="ko-KR" altLang="en-US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44474" y="5291791"/>
            <a:ext cx="5049739" cy="232859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4474" y="5058386"/>
            <a:ext cx="559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전 세계적으로 분산된 네트워크</a:t>
            </a:r>
            <a:endParaRPr lang="ko-KR" altLang="en-US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3496" y="6460911"/>
            <a:ext cx="3969246" cy="20871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23496" y="6227505"/>
            <a:ext cx="412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강화된 모니터링 시스템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097978" y="6603570"/>
            <a:ext cx="3654342" cy="20871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097978" y="7022549"/>
            <a:ext cx="4477302" cy="26426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097978" y="6334870"/>
            <a:ext cx="6541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이상 상황이 발생하면 </a:t>
            </a:r>
            <a:endParaRPr lang="en-US" altLang="ko-KR" sz="32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자동 알림이 </a:t>
            </a:r>
            <a:r>
              <a:rPr lang="ko-KR" altLang="en-US" sz="3200" dirty="0" err="1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운영팀에</a:t>
            </a:r>
            <a:r>
              <a:rPr lang="ko-KR" altLang="en-US" sz="3200" dirty="0"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29808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8" grpId="0" animBg="1"/>
      <p:bldP spid="16" grpId="0" animBg="1"/>
      <p:bldP spid="17" grpId="0" animBg="1"/>
      <p:bldP spid="13" grpId="0"/>
      <p:bldP spid="19" grpId="0" animBg="1"/>
      <p:bldP spid="21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5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D1240C-49CC-E08D-B275-D47C00DC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A273096-6B93-EB58-1209-F8ED3CE7F1A2}"/>
              </a:ext>
            </a:extLst>
          </p:cNvPr>
          <p:cNvSpPr txBox="1"/>
          <p:nvPr/>
        </p:nvSpPr>
        <p:spPr>
          <a:xfrm>
            <a:off x="2043653" y="4548822"/>
            <a:ext cx="8612626" cy="324772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# CGV</a:t>
            </a:r>
            <a:r>
              <a:rPr lang="ko-KR" altLang="en-US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의 </a:t>
            </a:r>
            <a:r>
              <a:rPr lang="en-US" altLang="ko-KR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ICECON </a:t>
            </a:r>
            <a:r>
              <a:rPr lang="ko-KR" altLang="en-US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사업</a:t>
            </a:r>
            <a:endParaRPr lang="en-US" altLang="ko-KR" sz="36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# </a:t>
            </a:r>
            <a:r>
              <a:rPr lang="ko-KR" altLang="en-US" sz="36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얼터콘텐츠</a:t>
            </a:r>
            <a:r>
              <a:rPr lang="ko-KR" altLang="en-US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상영을 통한 </a:t>
            </a:r>
            <a:r>
              <a:rPr lang="ko-KR" altLang="en-US" sz="3600" dirty="0" err="1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팬덤형</a:t>
            </a:r>
            <a:r>
              <a:rPr lang="ko-KR" altLang="en-US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소비자 증가</a:t>
            </a:r>
            <a:endParaRPr lang="en-US" altLang="ko-KR" sz="3600" dirty="0">
              <a:solidFill>
                <a:srgbClr val="595959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# </a:t>
            </a:r>
            <a:r>
              <a:rPr lang="ko-KR" altLang="en-US" sz="36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예매 오픈 시 트래픽 집중</a:t>
            </a:r>
            <a:endParaRPr lang="ko-KR" altLang="en-US" sz="24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AB7277CC-1B72-7EC6-A343-7FC739A8ECC8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시나리오 기획 과정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ADFCE53-8DC4-24DD-E596-AD15836AB39E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5418B3-7071-E50A-286D-8DB011E2D0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94213" y="3655939"/>
            <a:ext cx="4140610" cy="4140610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F9176104-7796-7FEE-C120-05A481F821DB}"/>
              </a:ext>
            </a:extLst>
          </p:cNvPr>
          <p:cNvSpPr txBox="1"/>
          <p:nvPr/>
        </p:nvSpPr>
        <p:spPr>
          <a:xfrm>
            <a:off x="12089181" y="7796549"/>
            <a:ext cx="7270955" cy="9689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24.10</a:t>
            </a:r>
            <a:r>
              <a:rPr lang="ko-KR" altLang="en-US" sz="2000" dirty="0">
                <a:solidFill>
                  <a:srgbClr val="595959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Calibri"/>
              </a:rPr>
              <a:t> 개봉 하이라이트 콘서트 영화</a:t>
            </a:r>
            <a:endParaRPr lang="ko-KR" altLang="en-US" sz="2000" dirty="0"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40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37481F-7B27-E5BB-1B85-5A2FE36A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제목 6">
            <a:extLst>
              <a:ext uri="{FF2B5EF4-FFF2-40B4-BE49-F238E27FC236}">
                <a16:creationId xmlns:a16="http://schemas.microsoft.com/office/drawing/2014/main" id="{736C3DD9-77B7-85D6-349B-25D0C31EF857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시나리오 기획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FE16B-357B-C259-BED4-023F9D73C142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F77D0B8D-4380-6E86-2198-8466C73FC16E}"/>
              </a:ext>
            </a:extLst>
          </p:cNvPr>
          <p:cNvSpPr/>
          <p:nvPr/>
        </p:nvSpPr>
        <p:spPr>
          <a:xfrm rot="9414251">
            <a:off x="8224162" y="6949692"/>
            <a:ext cx="2129354" cy="543789"/>
          </a:xfrm>
          <a:prstGeom prst="leftArrow">
            <a:avLst/>
          </a:prstGeom>
          <a:solidFill>
            <a:srgbClr val="775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44991-ED4B-267A-097B-2B05819E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46" y="3377927"/>
            <a:ext cx="6280842" cy="49354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12C4792-11ED-C3E3-56E3-EA56085D98BA}"/>
              </a:ext>
            </a:extLst>
          </p:cNvPr>
          <p:cNvSpPr/>
          <p:nvPr/>
        </p:nvSpPr>
        <p:spPr>
          <a:xfrm>
            <a:off x="7245674" y="7383259"/>
            <a:ext cx="1164758" cy="1142592"/>
          </a:xfrm>
          <a:prstGeom prst="ellipse">
            <a:avLst/>
          </a:prstGeom>
          <a:noFill/>
          <a:ln w="60325">
            <a:solidFill>
              <a:srgbClr val="775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7FEBCE-3842-4BB4-3E45-4D0EF7FF6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81" y="3351060"/>
            <a:ext cx="3341162" cy="2396921"/>
          </a:xfrm>
          <a:prstGeom prst="rect">
            <a:avLst/>
          </a:prstGeom>
          <a:ln w="25400">
            <a:solidFill>
              <a:srgbClr val="775EEE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0B9558-94B6-8938-D835-296AB11F07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655" y="4881294"/>
            <a:ext cx="3208720" cy="2434616"/>
          </a:xfrm>
          <a:prstGeom prst="rect">
            <a:avLst/>
          </a:prstGeom>
          <a:ln w="25400">
            <a:solidFill>
              <a:srgbClr val="775EEE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675655" y="7753915"/>
            <a:ext cx="353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775EEE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대기열</a:t>
            </a:r>
            <a:r>
              <a:rPr lang="ko-KR" altLang="en-US" sz="3200" dirty="0">
                <a:solidFill>
                  <a:srgbClr val="775EEE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0422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BA01-FED5-B74F-5F1F-64FC0F1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3CECC9-FD87-0AAA-3D82-3C273E50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91" y="2011596"/>
            <a:ext cx="9705617" cy="749364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80403A-F81A-1966-04F6-C902EF884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23CCE9F-4F2B-9E55-7943-D1D6CEA071F7}"/>
              </a:ext>
            </a:extLst>
          </p:cNvPr>
          <p:cNvSpPr txBox="1">
            <a:spLocks/>
          </p:cNvSpPr>
          <p:nvPr/>
        </p:nvSpPr>
        <p:spPr>
          <a:xfrm>
            <a:off x="905719" y="606175"/>
            <a:ext cx="108884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전체 아키텍처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95F3E-C039-3F05-F7CF-5A5BB99345A5}"/>
              </a:ext>
            </a:extLst>
          </p:cNvPr>
          <p:cNvSpPr/>
          <p:nvPr/>
        </p:nvSpPr>
        <p:spPr>
          <a:xfrm>
            <a:off x="3757353" y="3923606"/>
            <a:ext cx="3429797" cy="5581629"/>
          </a:xfrm>
          <a:prstGeom prst="rect">
            <a:avLst/>
          </a:prstGeom>
          <a:solidFill>
            <a:srgbClr val="775EEE">
              <a:alpha val="15000"/>
            </a:srgbClr>
          </a:solidFill>
          <a:ln w="76200">
            <a:solidFill>
              <a:srgbClr val="775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F1A5C-46D0-B6F0-229F-C8D0D2AA23A0}"/>
              </a:ext>
            </a:extLst>
          </p:cNvPr>
          <p:cNvSpPr/>
          <p:nvPr/>
        </p:nvSpPr>
        <p:spPr>
          <a:xfrm>
            <a:off x="10150063" y="1958723"/>
            <a:ext cx="4188597" cy="1857187"/>
          </a:xfrm>
          <a:prstGeom prst="rect">
            <a:avLst/>
          </a:prstGeom>
          <a:solidFill>
            <a:srgbClr val="1C35EC">
              <a:alpha val="15000"/>
            </a:srgbClr>
          </a:solidFill>
          <a:ln w="76200">
            <a:solidFill>
              <a:srgbClr val="1C3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0494-C411-7785-7442-E8790472553A}"/>
              </a:ext>
            </a:extLst>
          </p:cNvPr>
          <p:cNvSpPr txBox="1"/>
          <p:nvPr/>
        </p:nvSpPr>
        <p:spPr>
          <a:xfrm>
            <a:off x="10283058" y="2032298"/>
            <a:ext cx="418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1C35EC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모니터링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B094FA-D20C-3ECA-E511-17DF65FC4F21}"/>
              </a:ext>
            </a:extLst>
          </p:cNvPr>
          <p:cNvSpPr/>
          <p:nvPr/>
        </p:nvSpPr>
        <p:spPr>
          <a:xfrm>
            <a:off x="7348896" y="5096476"/>
            <a:ext cx="5602334" cy="4429461"/>
          </a:xfrm>
          <a:prstGeom prst="rect">
            <a:avLst/>
          </a:prstGeom>
          <a:solidFill>
            <a:srgbClr val="00B050">
              <a:alpha val="15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3B7BD-85B6-2815-C88A-3FFED1A578EF}"/>
              </a:ext>
            </a:extLst>
          </p:cNvPr>
          <p:cNvSpPr txBox="1"/>
          <p:nvPr/>
        </p:nvSpPr>
        <p:spPr>
          <a:xfrm>
            <a:off x="11483693" y="5414355"/>
            <a:ext cx="4525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B050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운영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FF525-4C47-ADB2-1570-2A1120EA644B}"/>
              </a:ext>
            </a:extLst>
          </p:cNvPr>
          <p:cNvSpPr txBox="1"/>
          <p:nvPr/>
        </p:nvSpPr>
        <p:spPr>
          <a:xfrm>
            <a:off x="3949339" y="8616860"/>
            <a:ext cx="247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75EEE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CICD</a:t>
            </a:r>
            <a:endParaRPr lang="ko-KR" altLang="en-US" sz="4000" dirty="0">
              <a:solidFill>
                <a:srgbClr val="775EEE"/>
              </a:soli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7D26-B337-67EB-0259-C04DFF53C50F}"/>
              </a:ext>
            </a:extLst>
          </p:cNvPr>
          <p:cNvSpPr txBox="1"/>
          <p:nvPr/>
        </p:nvSpPr>
        <p:spPr>
          <a:xfrm>
            <a:off x="15444857" y="1177675"/>
            <a:ext cx="16510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01</a:t>
            </a:r>
            <a:r>
              <a:rPr lang="ko-KR" altLang="en-US" sz="1900" b="0" i="0" u="none" strike="noStrike" dirty="0">
                <a:solidFill>
                  <a:srgbClr val="595959"/>
                </a:soli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기획과정</a:t>
            </a:r>
          </a:p>
        </p:txBody>
      </p:sp>
    </p:spTree>
    <p:extLst>
      <p:ext uri="{BB962C8B-B14F-4D97-AF65-F5344CB8AC3E}">
        <p14:creationId xmlns:p14="http://schemas.microsoft.com/office/powerpoint/2010/main" val="22298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1785</Words>
  <Application>Microsoft Office PowerPoint</Application>
  <PresentationFormat>사용자 지정</PresentationFormat>
  <Paragraphs>406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맑은 고딕</vt:lpstr>
      <vt:lpstr>Gmarket Sans Bold</vt:lpstr>
      <vt:lpstr>CJ ONLYONE NEW 제목 Medium</vt:lpstr>
      <vt:lpstr>Arial,Sans-Serif</vt:lpstr>
      <vt:lpstr>Arial</vt:lpstr>
      <vt:lpstr>Calibri</vt:lpstr>
      <vt:lpstr>CJ ONLYONE NEW 제목 Bold</vt:lpstr>
      <vt:lpstr>CJ ONLYONE NEW 본문 Regular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우정인</cp:lastModifiedBy>
  <cp:revision>293</cp:revision>
  <dcterms:created xsi:type="dcterms:W3CDTF">2006-08-16T00:00:00Z</dcterms:created>
  <dcterms:modified xsi:type="dcterms:W3CDTF">2024-12-23T18:22:46Z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