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315" r:id="rId3"/>
    <p:sldId id="377" r:id="rId4"/>
    <p:sldId id="384" r:id="rId5"/>
    <p:sldId id="383" r:id="rId6"/>
    <p:sldId id="378" r:id="rId7"/>
    <p:sldId id="379" r:id="rId8"/>
    <p:sldId id="365" r:id="rId9"/>
    <p:sldId id="385" r:id="rId10"/>
    <p:sldId id="320" r:id="rId11"/>
    <p:sldId id="324" r:id="rId12"/>
    <p:sldId id="381" r:id="rId13"/>
    <p:sldId id="369" r:id="rId14"/>
    <p:sldId id="352" r:id="rId15"/>
    <p:sldId id="354" r:id="rId16"/>
    <p:sldId id="380" r:id="rId17"/>
    <p:sldId id="353" r:id="rId18"/>
    <p:sldId id="339" r:id="rId19"/>
    <p:sldId id="382" r:id="rId20"/>
    <p:sldId id="388" r:id="rId21"/>
    <p:sldId id="390" r:id="rId22"/>
    <p:sldId id="389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4D98DC-2E71-45E6-8541-AEBECDF3DBF3}" v="320" dt="2020-07-21T15:33:20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92" autoAdjust="0"/>
  </p:normalViewPr>
  <p:slideViewPr>
    <p:cSldViewPr snapToGrid="0">
      <p:cViewPr varScale="1">
        <p:scale>
          <a:sx n="85" d="100"/>
          <a:sy n="85" d="100"/>
        </p:scale>
        <p:origin x="14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우진" userId="7bcee5eeb92dfb36" providerId="LiveId" clId="{EA4D98DC-2E71-45E6-8541-AEBECDF3DBF3}"/>
    <pc:docChg chg="undo custSel addSld delSld modSld sldOrd modMainMaster">
      <pc:chgData name="김 우진" userId="7bcee5eeb92dfb36" providerId="LiveId" clId="{EA4D98DC-2E71-45E6-8541-AEBECDF3DBF3}" dt="2020-07-21T15:33:20.692" v="4127"/>
      <pc:docMkLst>
        <pc:docMk/>
      </pc:docMkLst>
      <pc:sldChg chg="del ord">
        <pc:chgData name="김 우진" userId="7bcee5eeb92dfb36" providerId="LiveId" clId="{EA4D98DC-2E71-45E6-8541-AEBECDF3DBF3}" dt="2020-07-21T15:21:48.064" v="3617" actId="2696"/>
        <pc:sldMkLst>
          <pc:docMk/>
          <pc:sldMk cId="1118121906" sldId="256"/>
        </pc:sldMkLst>
      </pc:sldChg>
      <pc:sldChg chg="modSp add del">
        <pc:chgData name="김 우진" userId="7bcee5eeb92dfb36" providerId="LiveId" clId="{EA4D98DC-2E71-45E6-8541-AEBECDF3DBF3}" dt="2020-07-21T15:14:03.440" v="3529"/>
        <pc:sldMkLst>
          <pc:docMk/>
          <pc:sldMk cId="338925687" sldId="263"/>
        </pc:sldMkLst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3:57.013" v="3528"/>
          <ac:spMkLst>
            <pc:docMk/>
            <pc:sldMk cId="338925687" sldId="263"/>
            <ac:spMk id="2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338925687" sldId="263"/>
            <ac:spMk id="25" creationId="{00000000-0000-0000-0000-000000000000}"/>
          </ac:spMkLst>
        </pc:s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5" creationId="{00000000-0000-0000-0000-000000000000}"/>
          </ac:grpSpMkLst>
        </pc:grpChg>
        <pc:grpChg chg="mod">
          <ac:chgData name="김 우진" userId="7bcee5eeb92dfb36" providerId="LiveId" clId="{EA4D98DC-2E71-45E6-8541-AEBECDF3DBF3}" dt="2020-07-21T15:14:03.440" v="3529"/>
          <ac:grpSpMkLst>
            <pc:docMk/>
            <pc:sldMk cId="338925687" sldId="263"/>
            <ac:grpSpMk id="16" creationId="{00000000-0000-0000-0000-000000000000}"/>
          </ac:grpSpMkLst>
        </pc:gr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8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338925687" sldId="263"/>
            <ac:picMk id="11" creationId="{00000000-0000-0000-0000-000000000000}"/>
          </ac:picMkLst>
        </pc:picChg>
      </pc:sldChg>
      <pc:sldChg chg="add del">
        <pc:chgData name="김 우진" userId="7bcee5eeb92dfb36" providerId="LiveId" clId="{EA4D98DC-2E71-45E6-8541-AEBECDF3DBF3}" dt="2020-07-21T15:11:44.905" v="3522" actId="2696"/>
        <pc:sldMkLst>
          <pc:docMk/>
          <pc:sldMk cId="3562479093" sldId="263"/>
        </pc:sldMkLst>
      </pc:sldChg>
      <pc:sldChg chg="add">
        <pc:chgData name="김 우진" userId="7bcee5eeb92dfb36" providerId="LiveId" clId="{EA4D98DC-2E71-45E6-8541-AEBECDF3DBF3}" dt="2020-07-21T15:21:58.575" v="3618"/>
        <pc:sldMkLst>
          <pc:docMk/>
          <pc:sldMk cId="180784028" sldId="315"/>
        </pc:sldMkLst>
      </pc:sldChg>
      <pc:sldChg chg="add">
        <pc:chgData name="김 우진" userId="7bcee5eeb92dfb36" providerId="LiveId" clId="{EA4D98DC-2E71-45E6-8541-AEBECDF3DBF3}" dt="2020-07-21T15:22:14.265" v="3619"/>
        <pc:sldMkLst>
          <pc:docMk/>
          <pc:sldMk cId="997747008" sldId="318"/>
        </pc:sldMkLst>
      </pc:sldChg>
      <pc:sldChg chg="add del">
        <pc:chgData name="김 우진" userId="7bcee5eeb92dfb36" providerId="LiveId" clId="{EA4D98DC-2E71-45E6-8541-AEBECDF3DBF3}" dt="2020-07-21T03:49:35.341" v="1441" actId="2696"/>
        <pc:sldMkLst>
          <pc:docMk/>
          <pc:sldMk cId="1152041927" sldId="322"/>
        </pc:sldMkLst>
      </pc:sldChg>
      <pc:sldChg chg="delSp modSp add">
        <pc:chgData name="김 우진" userId="7bcee5eeb92dfb36" providerId="LiveId" clId="{EA4D98DC-2E71-45E6-8541-AEBECDF3DBF3}" dt="2020-07-21T15:33:20.692" v="4127"/>
        <pc:sldMkLst>
          <pc:docMk/>
          <pc:sldMk cId="904391866" sldId="339"/>
        </pc:sldMkLst>
        <pc:graphicFrameChg chg="mod modGraphic">
          <ac:chgData name="김 우진" userId="7bcee5eeb92dfb36" providerId="LiveId" clId="{EA4D98DC-2E71-45E6-8541-AEBECDF3DBF3}" dt="2020-07-21T15:33:20.692" v="4127"/>
          <ac:graphicFrameMkLst>
            <pc:docMk/>
            <pc:sldMk cId="904391866" sldId="339"/>
            <ac:graphicFrameMk id="2" creationId="{00000000-0000-0000-0000-000000000000}"/>
          </ac:graphicFrameMkLst>
        </pc:graphicFrame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3" creationId="{74ACAEF6-1515-4422-96A7-8E8CCAD7BE29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4" creationId="{008C5C21-DBCD-47DF-97EF-03A37121D0B2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5" creationId="{13552449-FBDD-45AA-A8A2-059149BE81EA}"/>
          </ac:inkMkLst>
        </pc:inkChg>
        <pc:inkChg chg="del">
          <ac:chgData name="김 우진" userId="7bcee5eeb92dfb36" providerId="LiveId" clId="{EA4D98DC-2E71-45E6-8541-AEBECDF3DBF3}" dt="2020-07-21T15:23:25.104" v="3623"/>
          <ac:inkMkLst>
            <pc:docMk/>
            <pc:sldMk cId="904391866" sldId="339"/>
            <ac:inkMk id="6" creationId="{23668BB8-2BD1-4444-A59E-E72087D5840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7" creationId="{42145FB3-9058-4C01-A094-A30F2DC4AF2A}"/>
          </ac:inkMkLst>
        </pc:inkChg>
        <pc:inkChg chg="del">
          <ac:chgData name="김 우진" userId="7bcee5eeb92dfb36" providerId="LiveId" clId="{EA4D98DC-2E71-45E6-8541-AEBECDF3DBF3}" dt="2020-07-21T15:23:23.509" v="3622"/>
          <ac:inkMkLst>
            <pc:docMk/>
            <pc:sldMk cId="904391866" sldId="339"/>
            <ac:inkMk id="8" creationId="{A4545531-74E8-4BB3-8C8A-514AB14A69F5}"/>
          </ac:inkMkLst>
        </pc:inkChg>
      </pc:sldChg>
      <pc:sldChg chg="addSp delSp modSp">
        <pc:chgData name="김 우진" userId="7bcee5eeb92dfb36" providerId="LiveId" clId="{EA4D98DC-2E71-45E6-8541-AEBECDF3DBF3}" dt="2020-07-21T15:20:53.405" v="3598"/>
        <pc:sldMkLst>
          <pc:docMk/>
          <pc:sldMk cId="633488305" sldId="352"/>
        </pc:sldMkLst>
        <pc:spChg chg="mod">
          <ac:chgData name="김 우진" userId="7bcee5eeb92dfb36" providerId="LiveId" clId="{EA4D98DC-2E71-45E6-8541-AEBECDF3DBF3}" dt="2020-07-21T15:18:25.221" v="3575" actId="1076"/>
          <ac:spMkLst>
            <pc:docMk/>
            <pc:sldMk cId="633488305" sldId="352"/>
            <ac:spMk id="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24" creationId="{9CD8C705-BF94-472F-BF02-93893AA42AD2}"/>
          </ac:spMkLst>
        </pc:spChg>
        <pc:spChg chg="add del">
          <ac:chgData name="김 우진" userId="7bcee5eeb92dfb36" providerId="LiveId" clId="{EA4D98DC-2E71-45E6-8541-AEBECDF3DBF3}" dt="2020-07-21T03:36:21.558" v="614"/>
          <ac:spMkLst>
            <pc:docMk/>
            <pc:sldMk cId="633488305" sldId="352"/>
            <ac:spMk id="52" creationId="{54DA0EBD-2682-41CE-97CA-90A49AAA5825}"/>
          </ac:spMkLst>
        </pc:spChg>
        <pc:spChg chg="add 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53" creationId="{1354432D-DC45-4A4A-A18C-F05EBEEACEB9}"/>
          </ac:spMkLst>
        </pc:spChg>
        <pc:spChg chg="mod ord">
          <ac:chgData name="김 우진" userId="7bcee5eeb92dfb36" providerId="LiveId" clId="{EA4D98DC-2E71-45E6-8541-AEBECDF3DBF3}" dt="2020-07-21T15:20:17.271" v="3593" actId="1076"/>
          <ac:spMkLst>
            <pc:docMk/>
            <pc:sldMk cId="633488305" sldId="352"/>
            <ac:spMk id="71" creationId="{00000000-0000-0000-0000-000000000000}"/>
          </ac:spMkLst>
        </pc:spChg>
        <pc:spChg chg="mod ord">
          <ac:chgData name="김 우진" userId="7bcee5eeb92dfb36" providerId="LiveId" clId="{EA4D98DC-2E71-45E6-8541-AEBECDF3DBF3}" dt="2020-07-21T15:20:29.139" v="3595" actId="1076"/>
          <ac:spMkLst>
            <pc:docMk/>
            <pc:sldMk cId="633488305" sldId="352"/>
            <ac:spMk id="7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633488305" sldId="352"/>
            <ac:spMk id="78" creationId="{00000000-0000-0000-0000-000000000000}"/>
          </ac:spMkLst>
        </pc:spChg>
        <pc:spChg chg="del">
          <ac:chgData name="김 우진" userId="7bcee5eeb92dfb36" providerId="LiveId" clId="{EA4D98DC-2E71-45E6-8541-AEBECDF3DBF3}" dt="2020-07-21T15:16:00.216" v="3546"/>
          <ac:spMkLst>
            <pc:docMk/>
            <pc:sldMk cId="633488305" sldId="352"/>
            <ac:spMk id="7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34.750" v="3553" actId="1076"/>
          <ac:spMkLst>
            <pc:docMk/>
            <pc:sldMk cId="633488305" sldId="352"/>
            <ac:spMk id="8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7:36.208" v="3565" actId="14100"/>
          <ac:spMkLst>
            <pc:docMk/>
            <pc:sldMk cId="633488305" sldId="352"/>
            <ac:spMk id="8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8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92" creationId="{00000000-0000-0000-0000-000000000000}"/>
          </ac:spMkLst>
        </pc:spChg>
        <pc:spChg chg="del">
          <ac:chgData name="김 우진" userId="7bcee5eeb92dfb36" providerId="LiveId" clId="{EA4D98DC-2E71-45E6-8541-AEBECDF3DBF3}" dt="2020-07-21T03:36:23.390" v="615"/>
          <ac:spMkLst>
            <pc:docMk/>
            <pc:sldMk cId="633488305" sldId="352"/>
            <ac:spMk id="10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3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5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6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7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0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4" creationId="{01E967E9-78C0-49B0-B3DE-2CBFCE1D9FB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5" creationId="{817D5771-CD92-49D4-A472-4F2B9EFE0087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6" creationId="{208730AE-46DD-497E-92D8-F6BEA805FF5A}"/>
          </ac:spMkLst>
        </pc:spChg>
        <pc:spChg chg="mod">
          <ac:chgData name="김 우진" userId="7bcee5eeb92dfb36" providerId="LiveId" clId="{EA4D98DC-2E71-45E6-8541-AEBECDF3DBF3}" dt="2020-07-21T15:16:25.718" v="3552" actId="1076"/>
          <ac:spMkLst>
            <pc:docMk/>
            <pc:sldMk cId="633488305" sldId="352"/>
            <ac:spMk id="127" creationId="{79F8D411-EF85-4DCA-A983-436D34F29F4D}"/>
          </ac:spMkLst>
        </pc:spChg>
        <pc:graphicFrameChg chg="mod modGraphic">
          <ac:chgData name="김 우진" userId="7bcee5eeb92dfb36" providerId="LiveId" clId="{EA4D98DC-2E71-45E6-8541-AEBECDF3DBF3}" dt="2020-07-21T15:19:33.855" v="3588" actId="14100"/>
          <ac:graphicFrameMkLst>
            <pc:docMk/>
            <pc:sldMk cId="633488305" sldId="352"/>
            <ac:graphicFrameMk id="81" creationId="{00000000-0000-0000-0000-000000000000}"/>
          </ac:graphicFrameMkLst>
        </pc:graphicFrameChg>
        <pc:graphicFrameChg chg="mod ord modGraphic">
          <ac:chgData name="김 우진" userId="7bcee5eeb92dfb36" providerId="LiveId" clId="{EA4D98DC-2E71-45E6-8541-AEBECDF3DBF3}" dt="2020-07-21T15:19:12.656" v="3585" actId="171"/>
          <ac:graphicFrameMkLst>
            <pc:docMk/>
            <pc:sldMk cId="633488305" sldId="352"/>
            <ac:graphicFrameMk id="121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20:44.585" v="3597" actId="166"/>
          <ac:picMkLst>
            <pc:docMk/>
            <pc:sldMk cId="633488305" sldId="352"/>
            <ac:picMk id="76" creationId="{00000000-0000-0000-0000-000000000000}"/>
          </ac:picMkLst>
        </pc:picChg>
        <pc:picChg chg="del mod">
          <ac:chgData name="김 우진" userId="7bcee5eeb92dfb36" providerId="LiveId" clId="{EA4D98DC-2E71-45E6-8541-AEBECDF3DBF3}" dt="2020-07-21T15:20:53.405" v="3598"/>
          <ac:picMkLst>
            <pc:docMk/>
            <pc:sldMk cId="633488305" sldId="352"/>
            <ac:picMk id="77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4" creationId="{5F85F107-C959-4688-A91D-C537817FEDEB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21" creationId="{2815906B-8C9A-43F1-9413-562E5EB83832}"/>
          </ac:cxnSpMkLst>
        </pc:cxnChg>
        <pc:cxnChg chg="mod or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20:24.386" v="3594" actId="1076"/>
          <ac:cxnSpMkLst>
            <pc:docMk/>
            <pc:sldMk cId="633488305" sldId="352"/>
            <ac:cxnSpMk id="7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75" creationId="{A2AA783A-CB8C-4B8A-A368-64B3ED48DE7C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8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0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1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3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5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8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09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6:25.718" v="3552" actId="1076"/>
          <ac:cxnSpMkLst>
            <pc:docMk/>
            <pc:sldMk cId="633488305" sldId="352"/>
            <ac:cxnSpMk id="110" creationId="{00000000-0000-0000-0000-000000000000}"/>
          </ac:cxnSpMkLst>
        </pc:cxnChg>
      </pc:sldChg>
      <pc:sldChg chg="addSp delSp modSp">
        <pc:chgData name="김 우진" userId="7bcee5eeb92dfb36" providerId="LiveId" clId="{EA4D98DC-2E71-45E6-8541-AEBECDF3DBF3}" dt="2020-07-21T15:14:03.440" v="3529"/>
        <pc:sldMkLst>
          <pc:docMk/>
          <pc:sldMk cId="1961503956" sldId="353"/>
        </pc:sldMkLst>
        <pc:spChg chg="add del">
          <ac:chgData name="김 우진" userId="7bcee5eeb92dfb36" providerId="LiveId" clId="{EA4D98DC-2E71-45E6-8541-AEBECDF3DBF3}" dt="2020-07-21T03:43:39.782" v="1390"/>
          <ac:spMkLst>
            <pc:docMk/>
            <pc:sldMk cId="1961503956" sldId="353"/>
            <ac:spMk id="2" creationId="{9CAA134E-50E5-4CCA-8781-1CA42515BE76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1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28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3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961503956" sldId="353"/>
            <ac:spMk id="51" creationId="{00000000-0000-0000-0000-000000000000}"/>
          </ac:spMkLst>
        </pc:sp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961503956" sldId="353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2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961503956" sldId="353"/>
            <ac:cxnSpMk id="25" creationId="{00000000-0000-0000-0000-000000000000}"/>
          </ac:cxnSpMkLst>
        </pc:cxnChg>
      </pc:sldChg>
      <pc:sldChg chg="addSp delSp modSp add ord">
        <pc:chgData name="김 우진" userId="7bcee5eeb92dfb36" providerId="LiveId" clId="{EA4D98DC-2E71-45E6-8541-AEBECDF3DBF3}" dt="2020-07-21T15:14:03.440" v="3529"/>
        <pc:sldMkLst>
          <pc:docMk/>
          <pc:sldMk cId="1138037735" sldId="354"/>
        </pc:sldMkLst>
        <pc:spChg chg="del">
          <ac:chgData name="김 우진" userId="7bcee5eeb92dfb36" providerId="LiveId" clId="{EA4D98DC-2E71-45E6-8541-AEBECDF3DBF3}" dt="2020-07-21T03:44:25.793" v="1401"/>
          <ac:spMkLst>
            <pc:docMk/>
            <pc:sldMk cId="1138037735" sldId="354"/>
            <ac:spMk id="1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4" creationId="{BC5CBDE0-C56C-4072-A650-ADB98F5BD973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6" creationId="{27707578-A953-48A0-911A-4E8992AE00D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8" creationId="{6E3BB00E-3751-4165-A2BB-BDA97276EE6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19" creationId="{01EC1624-1F3F-4DF0-B31F-8EBFE928E27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0" creationId="{AEC2A50C-633A-4656-9746-1997E035768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3" creationId="{DE7032D5-3C94-41CF-BD01-4CC24992F98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28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1" creationId="{95E6D703-DC57-41DC-8480-1184671D476B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2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3" creationId="{559CE50B-BEBF-4EFE-A352-BF7AFF31A77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34" creationId="{B0551889-7332-464B-97E8-96931067F99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4" creationId="{B062E29B-C077-4496-8214-CE9DF1B66C1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5" creationId="{3CB943FD-F073-43A7-AF82-B457EE36942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6" creationId="{962BBF19-E33B-4253-92D4-5FEEA47317CD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7" creationId="{1D996DF3-22FD-4A19-887D-464918A5ACD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8" creationId="{4A27948B-EF62-49B3-B38C-F00766877A39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49" creationId="{5366B746-1FBD-4ADF-89FF-AFC0E05CC52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0" creationId="{F2B04C14-C938-4A9F-B5B3-4A8CA1385E71}"/>
          </ac:spMkLst>
        </pc:spChg>
        <pc:spChg chg="del">
          <ac:chgData name="김 우진" userId="7bcee5eeb92dfb36" providerId="LiveId" clId="{EA4D98DC-2E71-45E6-8541-AEBECDF3DBF3}" dt="2020-07-21T03:44:33.859" v="1403"/>
          <ac:spMkLst>
            <pc:docMk/>
            <pc:sldMk cId="1138037735" sldId="354"/>
            <ac:spMk id="51" creationId="{00000000-0000-0000-0000-000000000000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2" creationId="{86DA2717-5249-449B-8D8B-99869D42F00B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3" creationId="{62150995-AFBA-45CE-8676-4C4AEB34F91F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4" creationId="{380C27B0-A652-4BCE-9CE5-5E62890C41F7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8" creationId="{6A0ED780-F5BE-4A36-9074-9D4BFD8D6612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59" creationId="{1107E826-7B6A-4F77-9DCB-C8E93A31D0A4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0" creationId="{DB2B01A9-387E-402A-8617-7FA3633F3C88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1" creationId="{FDF2AAD5-B269-476D-8256-1460A049DBC6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2" creationId="{BD591010-1DB2-4DFE-90D5-D181207DB621}"/>
          </ac:spMkLst>
        </pc:spChg>
        <pc:spChg chg="add mod">
          <ac:chgData name="김 우진" userId="7bcee5eeb92dfb36" providerId="LiveId" clId="{EA4D98DC-2E71-45E6-8541-AEBECDF3DBF3}" dt="2020-07-21T15:14:03.440" v="3529"/>
          <ac:spMkLst>
            <pc:docMk/>
            <pc:sldMk cId="1138037735" sldId="354"/>
            <ac:spMk id="63" creationId="{4A3D969A-E13F-4AC9-9B54-521EFB6ABE4B}"/>
          </ac:spMkLst>
        </pc:spChg>
        <pc:graphicFrameChg chg="add mod modGraphic">
          <ac:chgData name="김 우진" userId="7bcee5eeb92dfb36" providerId="LiveId" clId="{EA4D98DC-2E71-45E6-8541-AEBECDF3DBF3}" dt="2020-07-21T15:14:03.440" v="3529"/>
          <ac:graphicFrameMkLst>
            <pc:docMk/>
            <pc:sldMk cId="1138037735" sldId="354"/>
            <ac:graphicFrameMk id="15" creationId="{E47F7D35-8FA2-4D82-BE1A-402B9ED63272}"/>
          </ac:graphicFrameMkLst>
        </pc:graphicFrameChg>
        <pc:picChg chg="add del">
          <ac:chgData name="김 우진" userId="7bcee5eeb92dfb36" providerId="LiveId" clId="{EA4D98DC-2E71-45E6-8541-AEBECDF3DBF3}" dt="2020-07-21T03:44:07.504" v="1397"/>
          <ac:picMkLst>
            <pc:docMk/>
            <pc:sldMk cId="1138037735" sldId="354"/>
            <ac:picMk id="13" creationId="{D2AE176C-7573-438D-8032-4FF6BB63988E}"/>
          </ac:picMkLst>
        </pc:picChg>
        <pc:picChg chg="del">
          <ac:chgData name="김 우진" userId="7bcee5eeb92dfb36" providerId="LiveId" clId="{EA4D98DC-2E71-45E6-8541-AEBECDF3DBF3}" dt="2020-07-21T03:44:04.099" v="1395"/>
          <ac:picMkLst>
            <pc:docMk/>
            <pc:sldMk cId="1138037735" sldId="354"/>
            <ac:picMk id="17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29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138037735" sldId="354"/>
            <ac:picMk id="30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2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4" creationId="{A9397852-C28C-45C1-AB07-025ECA079B6A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5" creationId="{00000000-0000-0000-0000-000000000000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6" creationId="{7B0F1C92-F195-4C1E-9ABA-5902CB81FED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27" creationId="{0659E681-AAB1-48BC-A24A-DD334B30953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5" creationId="{B5C9619A-504E-4086-A8F3-1844E1DD46FF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6" creationId="{EA54135E-E2DB-4EF3-A9D4-6EAD87550F97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7" creationId="{30744BCD-DCF5-428D-BF2D-2BC6D6C317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8" creationId="{D8E09906-E7BF-46C4-9CAB-92D7DC75372D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39" creationId="{625CD5D3-ACF5-4AEB-8AA3-A8A6BC57B169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0" creationId="{8878DC62-AA53-45DB-A998-51F5F7983DAE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1" creationId="{037DAD59-575B-4813-9065-0011CF325E9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2" creationId="{26AEFD14-88AC-4AA5-B6FA-76819E80FB83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43" creationId="{3706B6AC-4240-475E-8616-2E2A7DEBB9A4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5" creationId="{8825156F-D595-441A-876A-0B5CFD81AE0C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6" creationId="{9D411D5B-A5DE-4ECB-821D-51D1E17923D2}"/>
          </ac:cxnSpMkLst>
        </pc:cxnChg>
        <pc:cxnChg chg="add mod">
          <ac:chgData name="김 우진" userId="7bcee5eeb92dfb36" providerId="LiveId" clId="{EA4D98DC-2E71-45E6-8541-AEBECDF3DBF3}" dt="2020-07-21T15:14:03.440" v="3529"/>
          <ac:cxnSpMkLst>
            <pc:docMk/>
            <pc:sldMk cId="1138037735" sldId="354"/>
            <ac:cxnSpMk id="57" creationId="{747C7E31-A052-4578-A4BB-5422472AEB3B}"/>
          </ac:cxnSpMkLst>
        </pc:cxnChg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642459016" sldId="358"/>
        </pc:sldMkLst>
      </pc:sldChg>
      <pc:sldChg chg="delSp modSp add">
        <pc:chgData name="김 우진" userId="7bcee5eeb92dfb36" providerId="LiveId" clId="{EA4D98DC-2E71-45E6-8541-AEBECDF3DBF3}" dt="2020-07-21T15:14:58.456" v="3538" actId="20577"/>
        <pc:sldMkLst>
          <pc:docMk/>
          <pc:sldMk cId="1323130607" sldId="365"/>
        </pc:sldMkLst>
        <pc:spChg chg="del mod">
          <ac:chgData name="김 우진" userId="7bcee5eeb92dfb36" providerId="LiveId" clId="{EA4D98DC-2E71-45E6-8541-AEBECDF3DBF3}" dt="2020-07-21T03:49:47.229" v="1443"/>
          <ac:spMkLst>
            <pc:docMk/>
            <pc:sldMk cId="1323130607" sldId="365"/>
            <ac:spMk id="11" creationId="{00000000-0000-0000-0000-000000000000}"/>
          </ac:spMkLst>
        </pc:spChg>
        <pc:spChg chg="del">
          <ac:chgData name="김 우진" userId="7bcee5eeb92dfb36" providerId="LiveId" clId="{EA4D98DC-2E71-45E6-8541-AEBECDF3DBF3}" dt="2020-07-21T03:49:58.710" v="1444"/>
          <ac:spMkLst>
            <pc:docMk/>
            <pc:sldMk cId="1323130607" sldId="365"/>
            <ac:spMk id="12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4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19" creationId="{00000000-0000-0000-0000-000000000000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k cId="1323130607" sldId="365"/>
            <ac:spMk id="35" creationId="{00000000-0000-0000-0000-000000000000}"/>
          </ac:spMkLst>
        </pc:spChg>
        <pc:graphicFrameChg chg="mod modGraphic">
          <ac:chgData name="김 우진" userId="7bcee5eeb92dfb36" providerId="LiveId" clId="{EA4D98DC-2E71-45E6-8541-AEBECDF3DBF3}" dt="2020-07-21T15:14:42.759" v="3534" actId="1076"/>
          <ac:graphicFrameMkLst>
            <pc:docMk/>
            <pc:sldMk cId="1323130607" sldId="365"/>
            <ac:graphicFrameMk id="3" creationId="{00000000-0000-0000-0000-000000000000}"/>
          </ac:graphicFrameMkLst>
        </pc:graphicFrameChg>
        <pc:graphicFrameChg chg="mod modGraphic">
          <ac:chgData name="김 우진" userId="7bcee5eeb92dfb36" providerId="LiveId" clId="{EA4D98DC-2E71-45E6-8541-AEBECDF3DBF3}" dt="2020-07-21T15:14:58.456" v="3538" actId="20577"/>
          <ac:graphicFrameMkLst>
            <pc:docMk/>
            <pc:sldMk cId="1323130607" sldId="365"/>
            <ac:graphicFrameMk id="4" creationId="{00000000-0000-0000-0000-000000000000}"/>
          </ac:graphicFrameMkLst>
        </pc:graphicFrame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21" creationId="{00000000-0000-0000-0000-000000000000}"/>
          </ac:picMkLst>
        </pc:picChg>
        <pc:picChg chg="mod">
          <ac:chgData name="김 우진" userId="7bcee5eeb92dfb36" providerId="LiveId" clId="{EA4D98DC-2E71-45E6-8541-AEBECDF3DBF3}" dt="2020-07-21T15:14:03.440" v="3529"/>
          <ac:picMkLst>
            <pc:docMk/>
            <pc:sldMk cId="1323130607" sldId="365"/>
            <ac:picMk id="1026" creationId="{00000000-0000-0000-0000-000000000000}"/>
          </ac:picMkLst>
        </pc:pic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7" creationId="{00000000-0000-0000-0000-000000000000}"/>
          </ac:cxnSpMkLst>
        </pc:cxnChg>
        <pc:cxnChg chg="mod">
          <ac:chgData name="김 우진" userId="7bcee5eeb92dfb36" providerId="LiveId" clId="{EA4D98DC-2E71-45E6-8541-AEBECDF3DBF3}" dt="2020-07-21T15:14:03.440" v="3529"/>
          <ac:cxnSpMkLst>
            <pc:docMk/>
            <pc:sldMk cId="1323130607" sldId="365"/>
            <ac:cxnSpMk id="18" creationId="{00000000-0000-0000-0000-000000000000}"/>
          </ac:cxnSpMkLst>
        </pc:cxnChg>
      </pc:sldChg>
      <pc:sldChg chg="addSp delSp modSp add del">
        <pc:chgData name="김 우진" userId="7bcee5eeb92dfb36" providerId="LiveId" clId="{EA4D98DC-2E71-45E6-8541-AEBECDF3DBF3}" dt="2020-07-21T15:21:46.326" v="3616" actId="2696"/>
        <pc:sldMkLst>
          <pc:docMk/>
          <pc:sldMk cId="1718896750" sldId="366"/>
        </pc:sldMkLst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2" creationId="{5C49478F-C137-44D2-A6FA-484F8D20D349}"/>
          </ac:spMkLst>
        </pc:spChg>
        <pc:spChg chg="del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3" creationId="{C7176C24-5190-4D19-9923-6570EB8540A5}"/>
          </ac:spMkLst>
        </pc:spChg>
        <pc:spChg chg="add mod">
          <ac:chgData name="김 우진" userId="7bcee5eeb92dfb36" providerId="LiveId" clId="{EA4D98DC-2E71-45E6-8541-AEBECDF3DBF3}" dt="2020-07-21T15:21:41.636" v="3615" actId="20577"/>
          <ac:spMkLst>
            <pc:docMk/>
            <pc:sldMk cId="1718896750" sldId="366"/>
            <ac:spMk id="4" creationId="{A9CA040F-7F2A-4A52-8CD6-10E3D3B8F8D5}"/>
          </ac:spMkLst>
        </pc:spChg>
        <pc:spChg chg="add mod">
          <ac:chgData name="김 우진" userId="7bcee5eeb92dfb36" providerId="LiveId" clId="{EA4D98DC-2E71-45E6-8541-AEBECDF3DBF3}" dt="2020-07-21T15:21:26.236" v="3601"/>
          <ac:spMkLst>
            <pc:docMk/>
            <pc:sldMk cId="1718896750" sldId="366"/>
            <ac:spMk id="5" creationId="{C84980F4-FE13-40E2-9C05-45ECC87E27AF}"/>
          </ac:spMkLst>
        </pc:spChg>
      </pc:sldChg>
      <pc:sldChg chg="add del">
        <pc:chgData name="김 우진" userId="7bcee5eeb92dfb36" providerId="LiveId" clId="{EA4D98DC-2E71-45E6-8541-AEBECDF3DBF3}" dt="2020-07-21T15:12:26.495" v="3526" actId="2696"/>
        <pc:sldMkLst>
          <pc:docMk/>
          <pc:sldMk cId="2896106473" sldId="366"/>
        </pc:sldMkLst>
      </pc:sldChg>
      <pc:sldChg chg="add">
        <pc:chgData name="김 우진" userId="7bcee5eeb92dfb36" providerId="LiveId" clId="{EA4D98DC-2E71-45E6-8541-AEBECDF3DBF3}" dt="2020-07-21T15:23:55.634" v="3624"/>
        <pc:sldMkLst>
          <pc:docMk/>
          <pc:sldMk cId="2420094323" sldId="374"/>
        </pc:sldMkLst>
      </pc:sldChg>
      <pc:sldChg chg="delSp add">
        <pc:chgData name="김 우진" userId="7bcee5eeb92dfb36" providerId="LiveId" clId="{EA4D98DC-2E71-45E6-8541-AEBECDF3DBF3}" dt="2020-07-21T15:22:17.395" v="3620"/>
        <pc:sldMkLst>
          <pc:docMk/>
          <pc:sldMk cId="230388494" sldId="377"/>
        </pc:sldMkLst>
        <pc:inkChg chg="del">
          <ac:chgData name="김 우진" userId="7bcee5eeb92dfb36" providerId="LiveId" clId="{EA4D98DC-2E71-45E6-8541-AEBECDF3DBF3}" dt="2020-07-21T15:22:17.395" v="3620"/>
          <ac:inkMkLst>
            <pc:docMk/>
            <pc:sldMk cId="230388494" sldId="377"/>
            <ac:inkMk id="2" creationId="{0493227D-F516-47E8-ADC5-681EB110BF94}"/>
          </ac:inkMkLst>
        </pc:inkChg>
      </pc:sldChg>
      <pc:sldMasterChg chg="modSp modSldLayout">
        <pc:chgData name="김 우진" userId="7bcee5eeb92dfb36" providerId="LiveId" clId="{EA4D98DC-2E71-45E6-8541-AEBECDF3DBF3}" dt="2020-07-21T15:14:03.440" v="3529"/>
        <pc:sldMasterMkLst>
          <pc:docMk/>
          <pc:sldMasterMk cId="724508464" sldId="2147483648"/>
        </pc:sldMasterMkLst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2" creationId="{D9741EBE-ABD4-4D11-8DFB-0BF37AD9170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3" creationId="{9E66BFA9-0D32-46CF-871F-515B19AD0AF3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4" creationId="{BA152229-43B1-403C-B3FA-CED079578D2A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5" creationId="{7BC459F1-4825-4B83-99AF-DDE5DDBA0E1D}"/>
          </ac:spMkLst>
        </pc:spChg>
        <pc:spChg chg="mod">
          <ac:chgData name="김 우진" userId="7bcee5eeb92dfb36" providerId="LiveId" clId="{EA4D98DC-2E71-45E6-8541-AEBECDF3DBF3}" dt="2020-07-21T15:14:03.440" v="3529"/>
          <ac:spMkLst>
            <pc:docMk/>
            <pc:sldMasterMk cId="724508464" sldId="2147483648"/>
            <ac:spMk id="6" creationId="{AEA68CC5-38F0-4321-B210-70E4F6118003}"/>
          </ac:spMkLst>
        </pc:sp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050637717" sldId="214748364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2" creationId="{78E67AFE-98B2-485B-BF23-DC4EE6AE4777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050637717" sldId="2147483649"/>
              <ac:spMk id="3" creationId="{9F32FB14-8A13-4D88-8C3D-90FD8BC932F3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586995675" sldId="2147483651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2" creationId="{2795E695-D3FE-4DDB-B2AF-22F7E27947F9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586995675" sldId="2147483651"/>
              <ac:spMk id="3" creationId="{EE2A8427-39DF-41D7-AC99-DA7702AFC451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662874405" sldId="2147483652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3" creationId="{F3916A03-B778-4F9A-BA3C-DF1205693DBA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662874405" sldId="2147483652"/>
              <ac:spMk id="4" creationId="{97A5B028-F4CC-459E-9744-5286984BD2C7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1727224364" sldId="2147483653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2" creationId="{C8192943-55F3-4204-8F6F-B0E9155DD8B0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3" creationId="{C41EBCA1-0ADF-4010-AD7B-AC8FC66593E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4" creationId="{DC84A219-DF1D-4699-B120-FD3E79803162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5" creationId="{668A8AD4-B008-4411-9B76-151734F1BA9F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1727224364" sldId="2147483653"/>
              <ac:spMk id="6" creationId="{71B21068-5492-4D98-9DF5-9C877872BBC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3294114556" sldId="2147483656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2" creationId="{49165DF5-EA20-413D-AE2B-B700CD14E6E1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3" creationId="{A6461362-8FEA-4BAA-ACED-07B4AF34323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3294114556" sldId="2147483656"/>
              <ac:spMk id="4" creationId="{25BE0E2C-56DB-47F4-93C4-E360CCA9068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248718505" sldId="2147483657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2" creationId="{9AEBDBEA-460E-45B6-94E3-D7762D1DFBA5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3" creationId="{D8CC0BB4-CE9B-49EC-8E78-D3B995AF326C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248718505" sldId="2147483657"/>
              <ac:spMk id="4" creationId="{0E6C81DB-CB90-4252-86C2-880A8CD32C6E}"/>
            </ac:spMkLst>
          </pc:spChg>
        </pc:sldLayoutChg>
        <pc:sldLayoutChg chg="modSp">
          <pc:chgData name="김 우진" userId="7bcee5eeb92dfb36" providerId="LiveId" clId="{EA4D98DC-2E71-45E6-8541-AEBECDF3DBF3}" dt="2020-07-21T15:14:03.440" v="3529"/>
          <pc:sldLayoutMkLst>
            <pc:docMk/>
            <pc:sldMasterMk cId="724508464" sldId="2147483648"/>
            <pc:sldLayoutMk cId="2050281507" sldId="2147483659"/>
          </pc:sldLayoutMkLst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2" creationId="{8064AE23-2C8C-4DFD-B6FD-E2665B0AB044}"/>
            </ac:spMkLst>
          </pc:spChg>
          <pc:spChg chg="mod">
            <ac:chgData name="김 우진" userId="7bcee5eeb92dfb36" providerId="LiveId" clId="{EA4D98DC-2E71-45E6-8541-AEBECDF3DBF3}" dt="2020-07-21T15:14:03.440" v="3529"/>
            <ac:spMkLst>
              <pc:docMk/>
              <pc:sldMasterMk cId="724508464" sldId="2147483648"/>
              <pc:sldLayoutMk cId="2050281507" sldId="2147483659"/>
              <ac:spMk id="3" creationId="{7197BD99-A207-4D00-B200-F1F608FC0B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748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57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61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6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90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26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2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8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25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6DD9E-CBA2-4CC8-AA80-6840ED2F7CD9}" type="datetimeFigureOut">
              <a:rPr lang="ko-KR" altLang="en-US" smtClean="0"/>
              <a:t>2020-07-25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8D195-3FFF-444F-B832-FAFB2C42EE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20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5.png"/><Relationship Id="rId4" Type="http://schemas.openxmlformats.org/officeDocument/2006/relationships/image" Target="../media/image24.jpe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g"/><Relationship Id="rId4" Type="http://schemas.openxmlformats.org/officeDocument/2006/relationships/image" Target="../media/image9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econovill.com/news/articleView.html?idxno=364709" TargetMode="External"/><Relationship Id="rId5" Type="http://schemas.openxmlformats.org/officeDocument/2006/relationships/hyperlink" Target="https://www.sedaily.com/NewsVIew/1Z3WPE3NT4" TargetMode="Externa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549" y="116634"/>
            <a:ext cx="936104" cy="489971"/>
          </a:xfrm>
          <a:prstGeom prst="rect">
            <a:avLst/>
          </a:prstGeom>
        </p:spPr>
      </p:pic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709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1115619" y="1916832"/>
            <a:ext cx="708072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SW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개발</a:t>
            </a:r>
            <a:r>
              <a:rPr lang="en-US" altLang="ko-KR" sz="5000" b="1" spc="-151" dirty="0">
                <a:solidFill>
                  <a:schemeClr val="accent2">
                    <a:lumMod val="75000"/>
                  </a:schemeClr>
                </a:solidFill>
              </a:rPr>
              <a:t>/HW</a:t>
            </a:r>
            <a:r>
              <a:rPr lang="ko-KR" altLang="en-US" sz="5000" b="1" spc="-151" dirty="0">
                <a:solidFill>
                  <a:schemeClr val="accent2">
                    <a:lumMod val="75000"/>
                  </a:schemeClr>
                </a:solidFill>
              </a:rPr>
              <a:t>제작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5453" y="3630290"/>
            <a:ext cx="68030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1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1" dirty="0">
                <a:solidFill>
                  <a:srgbClr val="77787B"/>
                </a:solidFill>
              </a:rPr>
              <a:t>: </a:t>
            </a:r>
            <a:r>
              <a:rPr lang="ko-KR" altLang="en-US" b="1" dirty="0"/>
              <a:t>대중교통</a:t>
            </a:r>
            <a:r>
              <a:rPr lang="en-US" altLang="ko-KR" b="1" dirty="0"/>
              <a:t>(</a:t>
            </a:r>
            <a:r>
              <a:rPr lang="ko-KR" altLang="en-US" b="1" dirty="0"/>
              <a:t>광역버스</a:t>
            </a:r>
            <a:r>
              <a:rPr lang="en-US" altLang="ko-KR" b="1" dirty="0"/>
              <a:t>) </a:t>
            </a:r>
            <a:r>
              <a:rPr lang="ko-KR" altLang="en-US" b="1" dirty="0"/>
              <a:t>대기인원을 판별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		</a:t>
            </a:r>
            <a:r>
              <a:rPr lang="ko-KR" altLang="en-US" b="1" dirty="0"/>
              <a:t>계산 후 더 정확한 최소시간 경로 지원 시스템</a:t>
            </a:r>
          </a:p>
          <a:p>
            <a:endParaRPr lang="ko-KR" altLang="en-US" sz="2400" b="1" spc="-151" dirty="0">
              <a:solidFill>
                <a:srgbClr val="77787B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75732" y="166949"/>
            <a:ext cx="2192015" cy="600145"/>
            <a:chOff x="75729" y="166947"/>
            <a:chExt cx="2192015" cy="600145"/>
          </a:xfrm>
        </p:grpSpPr>
        <p:grpSp>
          <p:nvGrpSpPr>
            <p:cNvPr id="16" name="그룹 6"/>
            <p:cNvGrpSpPr/>
            <p:nvPr/>
          </p:nvGrpSpPr>
          <p:grpSpPr>
            <a:xfrm>
              <a:off x="683568" y="199273"/>
              <a:ext cx="1584176" cy="461665"/>
              <a:chOff x="683568" y="199273"/>
              <a:chExt cx="1584176" cy="461665"/>
            </a:xfrm>
          </p:grpSpPr>
          <p:cxnSp>
            <p:nvCxnSpPr>
              <p:cNvPr id="23" name="직선 연결선 22"/>
              <p:cNvCxnSpPr/>
              <p:nvPr/>
            </p:nvCxnSpPr>
            <p:spPr>
              <a:xfrm>
                <a:off x="728966" y="206489"/>
                <a:ext cx="1538778" cy="0"/>
              </a:xfrm>
              <a:prstGeom prst="line">
                <a:avLst/>
              </a:prstGeom>
              <a:ln w="38100">
                <a:solidFill>
                  <a:srgbClr val="3B5AA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68" y="199273"/>
                <a:ext cx="14526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내가 기획한 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ICT</a:t>
                </a:r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가</a:t>
                </a:r>
                <a:endParaRPr lang="en-US" altLang="ko-KR" sz="1200" b="1" dirty="0">
                  <a:solidFill>
                    <a:srgbClr val="3B5AA8"/>
                  </a:solidFill>
                  <a:latin typeface="+mn-ea"/>
                </a:endParaRPr>
              </a:p>
              <a:p>
                <a:r>
                  <a:rPr lang="ko-KR" altLang="en-US" sz="1200" b="1" dirty="0">
                    <a:solidFill>
                      <a:srgbClr val="3B5AA8"/>
                    </a:solidFill>
                    <a:latin typeface="+mn-ea"/>
                  </a:rPr>
                  <a:t>세상을 바꾼다면</a:t>
                </a:r>
                <a:r>
                  <a:rPr lang="en-US" altLang="ko-KR" sz="1200" b="1" dirty="0">
                    <a:solidFill>
                      <a:srgbClr val="3B5AA8"/>
                    </a:solidFill>
                    <a:latin typeface="+mn-ea"/>
                  </a:rPr>
                  <a:t>?</a:t>
                </a:r>
                <a:endParaRPr lang="ko-KR" altLang="en-US" sz="1200" b="1" dirty="0">
                  <a:solidFill>
                    <a:srgbClr val="3B5AA8"/>
                  </a:solidFill>
                  <a:latin typeface="+mn-ea"/>
                </a:endParaRPr>
              </a:p>
            </p:txBody>
          </p:sp>
        </p:grpSp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29" y="166947"/>
              <a:ext cx="607839" cy="60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808680" y="4754470"/>
            <a:ext cx="7526640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2020. 07. 25</a:t>
            </a: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(THE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파코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–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김우진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이유진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이채민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eaLnBrk="0" latinLnBrk="0" hangingPunct="0">
              <a:lnSpc>
                <a:spcPct val="150000"/>
              </a:lnSpc>
              <a:buClr>
                <a:schemeClr val="tx2">
                  <a:lumMod val="40000"/>
                  <a:lumOff val="60000"/>
                </a:schemeClr>
              </a:buClr>
              <a:buSzPct val="120000"/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Mentor 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 승 협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7" y="692696"/>
            <a:ext cx="3565521" cy="28520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시나리오</a:t>
            </a:r>
            <a:endParaRPr kumimoji="0" lang="ko-KR" altLang="en-US" sz="105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4D241D6-A4C2-4DC3-A052-5FDE6FC1E0D8}"/>
              </a:ext>
            </a:extLst>
          </p:cNvPr>
          <p:cNvSpPr/>
          <p:nvPr/>
        </p:nvSpPr>
        <p:spPr>
          <a:xfrm>
            <a:off x="1748115" y="1143002"/>
            <a:ext cx="7031761" cy="4312737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EC75A48-B9B0-467A-9B1D-C3219956C596}"/>
              </a:ext>
            </a:extLst>
          </p:cNvPr>
          <p:cNvGrpSpPr/>
          <p:nvPr/>
        </p:nvGrpSpPr>
        <p:grpSpPr>
          <a:xfrm>
            <a:off x="286948" y="1893467"/>
            <a:ext cx="1324338" cy="1463523"/>
            <a:chOff x="616953" y="2293113"/>
            <a:chExt cx="2141317" cy="2388062"/>
          </a:xfrm>
        </p:grpSpPr>
        <p:pic>
          <p:nvPicPr>
            <p:cNvPr id="65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DEC4CAAA-4B93-44E5-AC99-B0369D032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E3D092DF-A330-4815-B008-4B972EF536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8B2A619-835A-48FE-AC97-5074CAE0AB09}"/>
              </a:ext>
            </a:extLst>
          </p:cNvPr>
          <p:cNvSpPr txBox="1"/>
          <p:nvPr/>
        </p:nvSpPr>
        <p:spPr>
          <a:xfrm>
            <a:off x="1005005" y="1988542"/>
            <a:ext cx="941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Video.h264</a:t>
            </a: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A9A79590-5AC7-4A53-ACF9-F56359CCF6F5}"/>
              </a:ext>
            </a:extLst>
          </p:cNvPr>
          <p:cNvCxnSpPr>
            <a:cxnSpLocks/>
            <a:stCxn id="65" idx="3"/>
            <a:endCxn id="82" idx="1"/>
          </p:cNvCxnSpPr>
          <p:nvPr/>
        </p:nvCxnSpPr>
        <p:spPr>
          <a:xfrm flipV="1">
            <a:off x="1611286" y="2855554"/>
            <a:ext cx="600252" cy="932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CA13317-93E8-411E-8130-3C70477C3462}"/>
              </a:ext>
            </a:extLst>
          </p:cNvPr>
          <p:cNvSpPr txBox="1"/>
          <p:nvPr/>
        </p:nvSpPr>
        <p:spPr>
          <a:xfrm>
            <a:off x="3171267" y="1773098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Video.mp4</a:t>
            </a:r>
          </a:p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(1280x720)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8E915B-361E-42C5-A933-8F868AC0DD37}"/>
              </a:ext>
            </a:extLst>
          </p:cNvPr>
          <p:cNvSpPr txBox="1"/>
          <p:nvPr/>
        </p:nvSpPr>
        <p:spPr>
          <a:xfrm>
            <a:off x="4795619" y="143898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Video-240.mp4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71F50A-9EE6-42F4-8416-AED3A372CC9F}"/>
              </a:ext>
            </a:extLst>
          </p:cNvPr>
          <p:cNvSpPr txBox="1"/>
          <p:nvPr/>
        </p:nvSpPr>
        <p:spPr>
          <a:xfrm>
            <a:off x="4826859" y="1840525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Video-480.mp4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CCE98F-6582-4CDD-8BEC-9A881D9F9EF9}"/>
              </a:ext>
            </a:extLst>
          </p:cNvPr>
          <p:cNvSpPr txBox="1"/>
          <p:nvPr/>
        </p:nvSpPr>
        <p:spPr>
          <a:xfrm>
            <a:off x="4795620" y="2162153"/>
            <a:ext cx="109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Video-720.mp4</a:t>
            </a:r>
            <a:b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(original file)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4E992256-95A1-418F-8FD3-7D9D0B046CA5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 flipV="1">
            <a:off x="4013164" y="1569786"/>
            <a:ext cx="782455" cy="41875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9D3D6E4-1DB3-40C1-AD7B-CC558629D195}"/>
              </a:ext>
            </a:extLst>
          </p:cNvPr>
          <p:cNvCxnSpPr>
            <a:cxnSpLocks/>
            <a:stCxn id="69" idx="3"/>
            <a:endCxn id="71" idx="1"/>
          </p:cNvCxnSpPr>
          <p:nvPr/>
        </p:nvCxnSpPr>
        <p:spPr>
          <a:xfrm flipV="1">
            <a:off x="4013164" y="1971330"/>
            <a:ext cx="813695" cy="17212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8074CE8-8CD9-4040-92A7-60EA99D28F68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4013164" y="1988542"/>
            <a:ext cx="782456" cy="38905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D3860639-A5EC-4F6F-9585-D87D5AD30018}"/>
              </a:ext>
            </a:extLst>
          </p:cNvPr>
          <p:cNvCxnSpPr>
            <a:cxnSpLocks/>
          </p:cNvCxnSpPr>
          <p:nvPr/>
        </p:nvCxnSpPr>
        <p:spPr>
          <a:xfrm flipV="1">
            <a:off x="2614557" y="2203985"/>
            <a:ext cx="981715" cy="346321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9BB2CBD-81E2-4F40-9F6A-2B49549B5AED}"/>
              </a:ext>
            </a:extLst>
          </p:cNvPr>
          <p:cNvCxnSpPr>
            <a:stCxn id="70" idx="3"/>
            <a:endCxn id="72" idx="3"/>
          </p:cNvCxnSpPr>
          <p:nvPr/>
        </p:nvCxnSpPr>
        <p:spPr>
          <a:xfrm>
            <a:off x="5892394" y="1569786"/>
            <a:ext cx="12700" cy="807811"/>
          </a:xfrm>
          <a:prstGeom prst="bentConnector3">
            <a:avLst>
              <a:gd name="adj1" fmla="val 1800000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78" name="직선 화살표 연결선 49">
            <a:extLst>
              <a:ext uri="{FF2B5EF4-FFF2-40B4-BE49-F238E27FC236}">
                <a16:creationId xmlns:a16="http://schemas.microsoft.com/office/drawing/2014/main" id="{34E89A06-0FA4-4E28-9BA4-1B0369690834}"/>
              </a:ext>
            </a:extLst>
          </p:cNvPr>
          <p:cNvCxnSpPr>
            <a:cxnSpLocks/>
            <a:stCxn id="71" idx="3"/>
            <a:endCxn id="89" idx="3"/>
          </p:cNvCxnSpPr>
          <p:nvPr/>
        </p:nvCxnSpPr>
        <p:spPr>
          <a:xfrm>
            <a:off x="5923634" y="1971330"/>
            <a:ext cx="81176" cy="2327301"/>
          </a:xfrm>
          <a:prstGeom prst="bentConnector3">
            <a:avLst>
              <a:gd name="adj1" fmla="val 1009462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32A5484-1E13-4B66-9A25-FAB327DD2FF9}"/>
              </a:ext>
            </a:extLst>
          </p:cNvPr>
          <p:cNvSpPr txBox="1"/>
          <p:nvPr/>
        </p:nvSpPr>
        <p:spPr>
          <a:xfrm>
            <a:off x="3672585" y="1449292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169E57-32F2-48C9-BF77-1277EB8703EF}"/>
              </a:ext>
            </a:extLst>
          </p:cNvPr>
          <p:cNvSpPr txBox="1"/>
          <p:nvPr/>
        </p:nvSpPr>
        <p:spPr>
          <a:xfrm>
            <a:off x="4561561" y="2303245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MP4Box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E61B631-6C68-4E52-BEA0-6BCC6AB9BEB5}"/>
              </a:ext>
            </a:extLst>
          </p:cNvPr>
          <p:cNvGrpSpPr/>
          <p:nvPr/>
        </p:nvGrpSpPr>
        <p:grpSpPr>
          <a:xfrm>
            <a:off x="2069660" y="2341685"/>
            <a:ext cx="939803" cy="819117"/>
            <a:chOff x="3973901" y="2185317"/>
            <a:chExt cx="1924492" cy="1804070"/>
          </a:xfrm>
        </p:grpSpPr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BA889D0B-F64F-412E-9E28-49A25F169DDC}"/>
                </a:ext>
              </a:extLst>
            </p:cNvPr>
            <p:cNvSpPr/>
            <p:nvPr/>
          </p:nvSpPr>
          <p:spPr>
            <a:xfrm>
              <a:off x="4264433" y="2644795"/>
              <a:ext cx="1633960" cy="1344592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83" name="Picture 12" descr="ftpì ëí ì´ë¯¸ì§ ê²ìê²°ê³¼">
              <a:extLst>
                <a:ext uri="{FF2B5EF4-FFF2-40B4-BE49-F238E27FC236}">
                  <a16:creationId xmlns:a16="http://schemas.microsoft.com/office/drawing/2014/main" id="{9E556BBF-D8D3-4987-B1F5-E06FB70203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901" y="2185317"/>
              <a:ext cx="918956" cy="918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그래픽 83" descr="클래퍼 보드">
              <a:extLst>
                <a:ext uri="{FF2B5EF4-FFF2-40B4-BE49-F238E27FC236}">
                  <a16:creationId xmlns:a16="http://schemas.microsoft.com/office/drawing/2014/main" id="{B8269E0E-746B-4783-995C-A4404213B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20207" y="2791291"/>
              <a:ext cx="914400" cy="914400"/>
            </a:xfrm>
            <a:prstGeom prst="rect">
              <a:avLst/>
            </a:prstGeom>
          </p:spPr>
        </p:pic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9322A46-906A-453D-ACEB-5D00F710ECAA}"/>
              </a:ext>
            </a:extLst>
          </p:cNvPr>
          <p:cNvSpPr txBox="1"/>
          <p:nvPr/>
        </p:nvSpPr>
        <p:spPr>
          <a:xfrm>
            <a:off x="6118068" y="4310139"/>
            <a:ext cx="125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Video.mpd</a:t>
            </a:r>
            <a:endParaRPr lang="en-US" altLang="ko-KR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4D2BA7FA-A07A-4F47-9032-940ED3213DC6}"/>
              </a:ext>
            </a:extLst>
          </p:cNvPr>
          <p:cNvGrpSpPr/>
          <p:nvPr/>
        </p:nvGrpSpPr>
        <p:grpSpPr>
          <a:xfrm>
            <a:off x="4095089" y="3349075"/>
            <a:ext cx="1909721" cy="1619964"/>
            <a:chOff x="8199016" y="2427174"/>
            <a:chExt cx="2154475" cy="204369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FB09B8F1-9E4F-46D5-AA98-E854B3918EB2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89" name="사각형: 둥근 모서리 88">
                <a:extLst>
                  <a:ext uri="{FF2B5EF4-FFF2-40B4-BE49-F238E27FC236}">
                    <a16:creationId xmlns:a16="http://schemas.microsoft.com/office/drawing/2014/main" id="{923C69CF-2D11-495D-BE35-E68E6E422BDE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D494EA2A-2A8E-41E9-8BFB-C53308A6455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88" name="그래픽 87" descr="문서">
              <a:extLst>
                <a:ext uri="{FF2B5EF4-FFF2-40B4-BE49-F238E27FC236}">
                  <a16:creationId xmlns:a16="http://schemas.microsoft.com/office/drawing/2014/main" id="{3CDD8F74-E9DE-42E2-A3A6-A1A357B21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1FE79C0-A424-4470-A7FB-9AA317A8E45F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5049950" y="4969039"/>
            <a:ext cx="1988107" cy="633688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headEnd type="none"/>
            <a:tailEnd type="none"/>
          </a:ln>
          <a:effectLst/>
        </p:spPr>
      </p:cxnSp>
      <p:pic>
        <p:nvPicPr>
          <p:cNvPr id="92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FA6F8DC0-4EBF-4170-9686-F38B7B0E5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6408204" y="5602727"/>
            <a:ext cx="1259705" cy="8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그림 114">
            <a:extLst>
              <a:ext uri="{FF2B5EF4-FFF2-40B4-BE49-F238E27FC236}">
                <a16:creationId xmlns:a16="http://schemas.microsoft.com/office/drawing/2014/main" id="{7BB7E62D-3214-4152-98F0-30FE75DE7A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95089" y="813175"/>
            <a:ext cx="2280723" cy="5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8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구성도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서비스 시나리오</a:t>
            </a:r>
            <a:endParaRPr kumimoji="0" lang="ko-KR" altLang="en-US" sz="1000" b="0" i="0" u="none" strike="noStrike" kern="1200" cap="none" spc="-5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marR="0" lvl="0" indent="-265113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샘플</a:t>
            </a:r>
            <a:r>
              <a:rPr kumimoji="0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1</a:t>
            </a:r>
            <a:endParaRPr kumimoji="0" lang="ko-KR" altLang="en-US" sz="16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9E862D-DEC1-4F85-9CD2-0CF387D69237}"/>
              </a:ext>
            </a:extLst>
          </p:cNvPr>
          <p:cNvSpPr/>
          <p:nvPr/>
        </p:nvSpPr>
        <p:spPr>
          <a:xfrm>
            <a:off x="4572000" y="1473901"/>
            <a:ext cx="4291660" cy="43864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back-end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라즈베리파이를</a:t>
            </a:r>
            <a:r>
              <a:rPr lang="ko-KR" altLang="en-US" sz="1400" b="1" dirty="0">
                <a:solidFill>
                  <a:prstClr val="black"/>
                </a:solidFill>
              </a:rPr>
              <a:t> 통해 영상처리를 해서 사람인원 수 파악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영상분석 결과 </a:t>
            </a:r>
            <a:r>
              <a:rPr lang="en-US" altLang="ko-KR" sz="1400" b="1" dirty="0">
                <a:solidFill>
                  <a:prstClr val="black"/>
                </a:solidFill>
              </a:rPr>
              <a:t>: </a:t>
            </a:r>
            <a:r>
              <a:rPr lang="ko-KR" altLang="en-US" sz="1400" b="1" dirty="0">
                <a:solidFill>
                  <a:prstClr val="black"/>
                </a:solidFill>
              </a:rPr>
              <a:t>현재 정거장 대기인원수 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측정된 시간</a:t>
            </a:r>
            <a:r>
              <a:rPr lang="en-US" altLang="ko-KR" sz="1400" b="1" dirty="0">
                <a:solidFill>
                  <a:prstClr val="black"/>
                </a:solidFill>
              </a:rPr>
              <a:t>, </a:t>
            </a:r>
            <a:r>
              <a:rPr lang="ko-KR" altLang="en-US" sz="1400" b="1" dirty="0">
                <a:solidFill>
                  <a:prstClr val="black"/>
                </a:solidFill>
              </a:rPr>
              <a:t>해당 정류장의 </a:t>
            </a:r>
            <a:r>
              <a:rPr lang="en-US" altLang="ko-KR" sz="1400" b="1" dirty="0">
                <a:solidFill>
                  <a:prstClr val="black"/>
                </a:solidFill>
              </a:rPr>
              <a:t>ID</a:t>
            </a:r>
            <a:r>
              <a:rPr lang="ko-KR" altLang="en-US" sz="1400" b="1" dirty="0">
                <a:solidFill>
                  <a:prstClr val="black"/>
                </a:solidFill>
              </a:rPr>
              <a:t>를 서버 데이터 베이스에 저장</a:t>
            </a:r>
          </a:p>
          <a:p>
            <a:pPr lvl="0" algn="ctr">
              <a:defRPr/>
            </a:pPr>
            <a:endParaRPr lang="ko-KR" altLang="en-US" sz="1400" b="1" dirty="0">
              <a:solidFill>
                <a:prstClr val="black"/>
              </a:solidFill>
            </a:endParaRP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- front-end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1.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영상처리한 사람의 인원 수 정보 데이터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2.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 err="1">
                <a:solidFill>
                  <a:prstClr val="black"/>
                </a:solidFill>
              </a:rPr>
              <a:t>라즈베리파이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요청한 데이터 서버로 전달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3.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요청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앱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서버에 있는 데이터를 앱에서 요청</a:t>
            </a:r>
          </a:p>
          <a:p>
            <a:pPr lvl="0" algn="ctr">
              <a:defRPr/>
            </a:pPr>
            <a:r>
              <a:rPr lang="en-US" altLang="ko-KR" sz="1400" b="1" dirty="0">
                <a:solidFill>
                  <a:prstClr val="black"/>
                </a:solidFill>
              </a:rPr>
              <a:t>4. </a:t>
            </a:r>
            <a:r>
              <a:rPr lang="ko-KR" altLang="en-US" sz="1400" b="1" dirty="0">
                <a:solidFill>
                  <a:prstClr val="black"/>
                </a:solidFill>
              </a:rPr>
              <a:t>데이터 전달</a:t>
            </a:r>
            <a:r>
              <a:rPr lang="en-US" altLang="ko-KR" sz="1400" b="1" dirty="0">
                <a:solidFill>
                  <a:prstClr val="black"/>
                </a:solidFill>
              </a:rPr>
              <a:t>(</a:t>
            </a:r>
            <a:r>
              <a:rPr lang="ko-KR" altLang="en-US" sz="1400" b="1" dirty="0">
                <a:solidFill>
                  <a:prstClr val="black"/>
                </a:solidFill>
              </a:rPr>
              <a:t>서버</a:t>
            </a:r>
            <a:r>
              <a:rPr lang="en-US" altLang="ko-KR" sz="1400" b="1" dirty="0">
                <a:solidFill>
                  <a:prstClr val="black"/>
                </a:solidFill>
              </a:rPr>
              <a:t>) : </a:t>
            </a:r>
            <a:r>
              <a:rPr lang="ko-KR" altLang="en-US" sz="1400" b="1" dirty="0">
                <a:solidFill>
                  <a:prstClr val="black"/>
                </a:solidFill>
              </a:rPr>
              <a:t>데이터를 앱으로 전달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122093-295D-4670-965C-41CF40784A50}"/>
              </a:ext>
            </a:extLst>
          </p:cNvPr>
          <p:cNvGrpSpPr/>
          <p:nvPr/>
        </p:nvGrpSpPr>
        <p:grpSpPr>
          <a:xfrm>
            <a:off x="280340" y="3156274"/>
            <a:ext cx="828668" cy="743445"/>
            <a:chOff x="616953" y="2293113"/>
            <a:chExt cx="2141317" cy="2388062"/>
          </a:xfrm>
        </p:grpSpPr>
        <p:pic>
          <p:nvPicPr>
            <p:cNvPr id="17" name="Picture 4" descr="íì´ì¹´ë©ë¼ì ëí ì´ë¯¸ì§ ê²ìê²°ê³¼">
              <a:extLst>
                <a:ext uri="{FF2B5EF4-FFF2-40B4-BE49-F238E27FC236}">
                  <a16:creationId xmlns:a16="http://schemas.microsoft.com/office/drawing/2014/main" id="{11D0BFF9-D05D-47C6-B255-8744AEA1FC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953" y="3075187"/>
              <a:ext cx="2141317" cy="1605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ë¼ì¦ë² ë¦¬íì´ì ëí ì´ë¯¸ì§ ê²ìê²°ê³¼">
              <a:extLst>
                <a:ext uri="{FF2B5EF4-FFF2-40B4-BE49-F238E27FC236}">
                  <a16:creationId xmlns:a16="http://schemas.microsoft.com/office/drawing/2014/main" id="{725F36B8-F8C7-4882-A1F5-27CA40D1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622" y="2293113"/>
              <a:ext cx="950990" cy="985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A5FEB31-87CC-4EAD-9854-11E9D533D072}"/>
              </a:ext>
            </a:extLst>
          </p:cNvPr>
          <p:cNvSpPr/>
          <p:nvPr/>
        </p:nvSpPr>
        <p:spPr>
          <a:xfrm>
            <a:off x="1628410" y="3293430"/>
            <a:ext cx="1167701" cy="747389"/>
          </a:xfrm>
          <a:prstGeom prst="roundRect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41B2D19-9248-41E0-92F3-E00708BA4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570" y="3181889"/>
            <a:ext cx="783500" cy="184475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656CE79-E3B6-4BB2-8A2F-902B11E26EA1}"/>
              </a:ext>
            </a:extLst>
          </p:cNvPr>
          <p:cNvGrpSpPr/>
          <p:nvPr/>
        </p:nvGrpSpPr>
        <p:grpSpPr>
          <a:xfrm>
            <a:off x="1927267" y="3435129"/>
            <a:ext cx="568106" cy="439965"/>
            <a:chOff x="8199016" y="2427174"/>
            <a:chExt cx="2154475" cy="204369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5770EB7D-EC93-47A7-A489-60BEE4C7FC5C}"/>
                </a:ext>
              </a:extLst>
            </p:cNvPr>
            <p:cNvGrpSpPr/>
            <p:nvPr/>
          </p:nvGrpSpPr>
          <p:grpSpPr>
            <a:xfrm>
              <a:off x="8199016" y="2427174"/>
              <a:ext cx="2154475" cy="2043695"/>
              <a:chOff x="8719531" y="2586456"/>
              <a:chExt cx="1633960" cy="1624526"/>
            </a:xfrm>
          </p:grpSpPr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D4541CD-9632-46AD-BF04-90CB7D569D17}"/>
                  </a:ext>
                </a:extLst>
              </p:cNvPr>
              <p:cNvSpPr/>
              <p:nvPr/>
            </p:nvSpPr>
            <p:spPr>
              <a:xfrm>
                <a:off x="8719531" y="2866390"/>
                <a:ext cx="1633960" cy="1344592"/>
              </a:xfrm>
              <a:prstGeom prst="roundRect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426D894C-B38B-468E-9D29-4AA5FA5EF3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t="18042" b="17115"/>
              <a:stretch/>
            </p:blipFill>
            <p:spPr>
              <a:xfrm>
                <a:off x="8912971" y="2586456"/>
                <a:ext cx="1202857" cy="637713"/>
              </a:xfrm>
              <a:prstGeom prst="rect">
                <a:avLst/>
              </a:prstGeom>
            </p:spPr>
          </p:pic>
        </p:grpSp>
        <p:pic>
          <p:nvPicPr>
            <p:cNvPr id="26" name="그래픽 25" descr="문서">
              <a:extLst>
                <a:ext uri="{FF2B5EF4-FFF2-40B4-BE49-F238E27FC236}">
                  <a16:creationId xmlns:a16="http://schemas.microsoft.com/office/drawing/2014/main" id="{31B8E6B8-590D-4E24-AAD4-603168D1D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50851" y="3196096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Picture 16" descr="exoplayerì ëí ì´ë¯¸ì§ ê²ìê²°ê³¼">
            <a:extLst>
              <a:ext uri="{FF2B5EF4-FFF2-40B4-BE49-F238E27FC236}">
                <a16:creationId xmlns:a16="http://schemas.microsoft.com/office/drawing/2014/main" id="{C20169C3-A450-4EB4-88BE-1313F0DD6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5" t="12070" r="19529" b="12286"/>
          <a:stretch/>
        </p:blipFill>
        <p:spPr bwMode="auto">
          <a:xfrm>
            <a:off x="3415435" y="3456449"/>
            <a:ext cx="690223" cy="444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977BF88-04E6-4D7D-A4CD-665F28B5EFC3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1109008" y="3649733"/>
            <a:ext cx="818259" cy="43286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325B3C2-00B1-4A3F-994E-C94CB45BCB61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2495373" y="3678902"/>
            <a:ext cx="920062" cy="1411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5267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E20FDF8-4CAC-4E9C-B135-9B1D5075C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35" y="1963188"/>
            <a:ext cx="8172400" cy="41793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D7C552-9426-4E75-995D-C3B01246B128}"/>
              </a:ext>
            </a:extLst>
          </p:cNvPr>
          <p:cNvSpPr/>
          <p:nvPr/>
        </p:nvSpPr>
        <p:spPr>
          <a:xfrm flipH="1">
            <a:off x="-806533" y="1465884"/>
            <a:ext cx="403244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메뉴구성도</a:t>
            </a:r>
            <a:endParaRPr lang="en-US" altLang="ko-KR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2FC7E8DE-0A25-49F1-9D57-D19484AD9F6A}"/>
              </a:ext>
            </a:extLst>
          </p:cNvPr>
          <p:cNvSpPr txBox="1">
            <a:spLocks/>
          </p:cNvSpPr>
          <p:nvPr/>
        </p:nvSpPr>
        <p:spPr>
          <a:xfrm>
            <a:off x="3181350" y="65087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</p:spTree>
    <p:extLst>
      <p:ext uri="{BB962C8B-B14F-4D97-AF65-F5344CB8AC3E}">
        <p14:creationId xmlns:p14="http://schemas.microsoft.com/office/powerpoint/2010/main" val="713903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851920" y="548680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1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28800" y="1352550"/>
            <a:ext cx="8331200" cy="50038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E1AB0E4-7ABB-46B3-BCD7-AF55D6ABEAF3}"/>
              </a:ext>
            </a:extLst>
          </p:cNvPr>
          <p:cNvSpPr/>
          <p:nvPr/>
        </p:nvSpPr>
        <p:spPr>
          <a:xfrm>
            <a:off x="5868144" y="1556792"/>
            <a:ext cx="2808312" cy="25202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B8D5EA-9A96-43F3-99E8-4537D790A113}"/>
              </a:ext>
            </a:extLst>
          </p:cNvPr>
          <p:cNvSpPr/>
          <p:nvPr/>
        </p:nvSpPr>
        <p:spPr>
          <a:xfrm>
            <a:off x="5883763" y="1120982"/>
            <a:ext cx="2808312" cy="368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3653F-FE86-4C1A-B6B2-65C800C159C3}"/>
              </a:ext>
            </a:extLst>
          </p:cNvPr>
          <p:cNvSpPr txBox="1"/>
          <p:nvPr/>
        </p:nvSpPr>
        <p:spPr>
          <a:xfrm>
            <a:off x="5796136" y="791322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Application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168352" cy="819213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>
            <a:cxnSpLocks/>
          </p:cNvCxnSpPr>
          <p:nvPr/>
        </p:nvCxnSpPr>
        <p:spPr>
          <a:xfrm>
            <a:off x="424356" y="380328"/>
            <a:ext cx="2652001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387813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438200"/>
            <a:ext cx="2873622" cy="2160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처리도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(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기능 흐름도</a:t>
            </a: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sp>
        <p:nvSpPr>
          <p:cNvPr id="78" name="막힌 원호 77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28248"/>
              </p:ext>
            </p:extLst>
          </p:nvPr>
        </p:nvGraphicFramePr>
        <p:xfrm>
          <a:off x="133278" y="2477198"/>
          <a:ext cx="8849855" cy="44653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3302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marL="91451" marR="91451" marT="45726" marB="4572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468696" y="2798493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펌웨어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라즈베리파이의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연산에서의 기능 흐름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83" name="AutoShape 85"/>
          <p:cNvSpPr>
            <a:spLocks noChangeArrowheads="1"/>
          </p:cNvSpPr>
          <p:nvPr/>
        </p:nvSpPr>
        <p:spPr bwMode="auto">
          <a:xfrm>
            <a:off x="721930" y="3121195"/>
            <a:ext cx="7848600" cy="323748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4" name="Rectangle 41"/>
          <p:cNvSpPr>
            <a:spLocks noChangeArrowheads="1"/>
          </p:cNvSpPr>
          <p:nvPr/>
        </p:nvSpPr>
        <p:spPr bwMode="auto">
          <a:xfrm>
            <a:off x="1502158" y="3355733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85" name="AutoShape 46"/>
          <p:cNvSpPr>
            <a:spLocks noChangeArrowheads="1"/>
          </p:cNvSpPr>
          <p:nvPr/>
        </p:nvSpPr>
        <p:spPr bwMode="auto">
          <a:xfrm>
            <a:off x="1502158" y="4629726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사람 객체인식 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대기줄을 파악 대기줄의 인원을 확인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순서도: 판단 85"/>
          <p:cNvSpPr/>
          <p:nvPr/>
        </p:nvSpPr>
        <p:spPr>
          <a:xfrm>
            <a:off x="1139454" y="4044537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카메라 모듈을 이용한 프로그램 실행</a:t>
            </a:r>
          </a:p>
        </p:txBody>
      </p:sp>
      <p:cxnSp>
        <p:nvCxnSpPr>
          <p:cNvPr id="87" name="직선 화살표 연결선 86"/>
          <p:cNvCxnSpPr/>
          <p:nvPr/>
        </p:nvCxnSpPr>
        <p:spPr>
          <a:xfrm rot="5400000">
            <a:off x="2008570" y="3852621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8" name="직선 화살표 연결선 87"/>
          <p:cNvCxnSpPr/>
          <p:nvPr/>
        </p:nvCxnSpPr>
        <p:spPr>
          <a:xfrm rot="5400000">
            <a:off x="2018891" y="4572552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89" name="꺾인 연결선 88"/>
          <p:cNvCxnSpPr>
            <a:cxnSpLocks/>
            <a:stCxn id="86" idx="3"/>
            <a:endCxn id="84" idx="3"/>
          </p:cNvCxnSpPr>
          <p:nvPr/>
        </p:nvCxnSpPr>
        <p:spPr>
          <a:xfrm flipH="1" flipV="1">
            <a:off x="2942019" y="3510514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90" name="TextBox 71"/>
          <p:cNvSpPr txBox="1">
            <a:spLocks noChangeArrowheads="1"/>
          </p:cNvSpPr>
          <p:nvPr/>
        </p:nvSpPr>
        <p:spPr bwMode="auto">
          <a:xfrm>
            <a:off x="1965101" y="4409109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TextBox 71"/>
          <p:cNvSpPr txBox="1">
            <a:spLocks noChangeArrowheads="1"/>
          </p:cNvSpPr>
          <p:nvPr/>
        </p:nvSpPr>
        <p:spPr bwMode="auto">
          <a:xfrm>
            <a:off x="3012472" y="3663593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Rectangle 41"/>
          <p:cNvSpPr>
            <a:spLocks noChangeArrowheads="1"/>
          </p:cNvSpPr>
          <p:nvPr/>
        </p:nvSpPr>
        <p:spPr bwMode="auto">
          <a:xfrm>
            <a:off x="3626676" y="3235082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서버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5096319" y="392643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1" name="직선 연결선 100"/>
          <p:cNvCxnSpPr/>
          <p:nvPr/>
        </p:nvCxnSpPr>
        <p:spPr>
          <a:xfrm>
            <a:off x="5096319" y="4455870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2" name="직선 연결선 101"/>
          <p:cNvCxnSpPr/>
          <p:nvPr/>
        </p:nvCxnSpPr>
        <p:spPr>
          <a:xfrm>
            <a:off x="5086159" y="4986158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3" name="직선 연결선 102"/>
          <p:cNvCxnSpPr/>
          <p:nvPr/>
        </p:nvCxnSpPr>
        <p:spPr>
          <a:xfrm>
            <a:off x="5096319" y="5544894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105" name="직선 화살표 연결선 104"/>
          <p:cNvCxnSpPr/>
          <p:nvPr/>
        </p:nvCxnSpPr>
        <p:spPr>
          <a:xfrm>
            <a:off x="6761543" y="34128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7" name="직선 화살표 연결선 106"/>
          <p:cNvCxnSpPr/>
          <p:nvPr/>
        </p:nvCxnSpPr>
        <p:spPr>
          <a:xfrm>
            <a:off x="6771069" y="392882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8" name="직선 화살표 연결선 107"/>
          <p:cNvCxnSpPr/>
          <p:nvPr/>
        </p:nvCxnSpPr>
        <p:spPr>
          <a:xfrm>
            <a:off x="6752019" y="4455871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09" name="직선 화살표 연결선 108"/>
          <p:cNvCxnSpPr/>
          <p:nvPr/>
        </p:nvCxnSpPr>
        <p:spPr>
          <a:xfrm>
            <a:off x="6752019" y="4987681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110" name="직선 화살표 연결선 109"/>
          <p:cNvCxnSpPr/>
          <p:nvPr/>
        </p:nvCxnSpPr>
        <p:spPr>
          <a:xfrm>
            <a:off x="6752019" y="5530606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111" name="Rectangle 41"/>
          <p:cNvSpPr>
            <a:spLocks noChangeArrowheads="1"/>
          </p:cNvSpPr>
          <p:nvPr/>
        </p:nvSpPr>
        <p:spPr bwMode="auto">
          <a:xfrm>
            <a:off x="6993318" y="4290768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Python </a:t>
            </a:r>
            <a:r>
              <a:rPr lang="en-US" altLang="ko-KR" sz="800" b="1" kern="0" dirty="0" err="1">
                <a:latin typeface="맑은 고딕" pitchFamily="50" charset="-127"/>
                <a:ea typeface="맑은 고딕" pitchFamily="50" charset="-127"/>
              </a:rPr>
              <a:t>Numpy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각 객체사이의 거리를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 확인 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줄 형성</a:t>
            </a:r>
          </a:p>
        </p:txBody>
      </p:sp>
      <p:sp>
        <p:nvSpPr>
          <p:cNvPr id="112" name="AutoShape 46"/>
          <p:cNvSpPr>
            <a:spLocks noChangeArrowheads="1"/>
          </p:cNvSpPr>
          <p:nvPr/>
        </p:nvSpPr>
        <p:spPr bwMode="auto">
          <a:xfrm>
            <a:off x="6982207" y="31414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미리 </a:t>
            </a:r>
            <a:r>
              <a:rPr lang="ko-KR" altLang="en-US" sz="800" b="1" kern="0" dirty="0" err="1">
                <a:latin typeface="맑은 고딕" pitchFamily="50" charset="-127"/>
                <a:ea typeface="맑은 고딕" pitchFamily="50" charset="-127"/>
              </a:rPr>
              <a:t>파악후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데이터화 하거나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사용 와이파이를 통해 판별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3" name="AutoShape 46"/>
          <p:cNvSpPr>
            <a:spLocks noChangeArrowheads="1"/>
          </p:cNvSpPr>
          <p:nvPr/>
        </p:nvSpPr>
        <p:spPr bwMode="auto">
          <a:xfrm>
            <a:off x="6982207" y="4709870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HOG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알고리즘을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4" name="AutoShape 46"/>
          <p:cNvSpPr>
            <a:spLocks noChangeArrowheads="1"/>
          </p:cNvSpPr>
          <p:nvPr/>
        </p:nvSpPr>
        <p:spPr bwMode="auto">
          <a:xfrm>
            <a:off x="6982207" y="5275019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Haar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 err="1">
                <a:latin typeface="맑은 고딕" pitchFamily="50" charset="-127"/>
                <a:ea typeface="맑은 고딕" pitchFamily="50" charset="-127"/>
              </a:rPr>
              <a:t>캐스캐이드를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open CV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영상처리</a:t>
            </a:r>
            <a:endParaRPr lang="en-US" altLang="ko-KR" sz="9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5" name="Oval 44"/>
          <p:cNvSpPr>
            <a:spLocks noChangeArrowheads="1"/>
          </p:cNvSpPr>
          <p:nvPr/>
        </p:nvSpPr>
        <p:spPr bwMode="auto">
          <a:xfrm>
            <a:off x="4837493" y="3136655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6" name="Oval 58"/>
          <p:cNvSpPr>
            <a:spLocks noChangeArrowheads="1"/>
          </p:cNvSpPr>
          <p:nvPr/>
        </p:nvSpPr>
        <p:spPr bwMode="auto">
          <a:xfrm>
            <a:off x="929068" y="58830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Text Box 59"/>
          <p:cNvSpPr txBox="1">
            <a:spLocks noChangeArrowheads="1"/>
          </p:cNvSpPr>
          <p:nvPr/>
        </p:nvSpPr>
        <p:spPr bwMode="auto">
          <a:xfrm>
            <a:off x="1126191" y="5846522"/>
            <a:ext cx="7420621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사람 객체인식으로 인한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대기줄파악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프로그램을 실행하여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펌웨어에서 측정하는 정류장에서 실제 기다리는 대기인원을 알아냄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8" name="Oval 73"/>
          <p:cNvSpPr>
            <a:spLocks noChangeArrowheads="1"/>
          </p:cNvSpPr>
          <p:nvPr/>
        </p:nvSpPr>
        <p:spPr bwMode="auto">
          <a:xfrm>
            <a:off x="929068" y="6124330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119" name="Text Box 59"/>
          <p:cNvSpPr txBox="1">
            <a:spLocks noChangeArrowheads="1"/>
          </p:cNvSpPr>
          <p:nvPr/>
        </p:nvSpPr>
        <p:spPr bwMode="auto">
          <a:xfrm>
            <a:off x="1139456" y="6099886"/>
            <a:ext cx="755847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프로그램을 통해 알아낸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대기인원과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해당 정거장의 아이디를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데이터화하여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현재 시간과 함께 저장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이를 클라우드 서버에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Oval 44"/>
          <p:cNvSpPr>
            <a:spLocks noChangeArrowheads="1"/>
          </p:cNvSpPr>
          <p:nvPr/>
        </p:nvSpPr>
        <p:spPr bwMode="auto">
          <a:xfrm>
            <a:off x="2776920" y="4715451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939991"/>
              </p:ext>
            </p:extLst>
          </p:nvPr>
        </p:nvGraphicFramePr>
        <p:xfrm>
          <a:off x="133278" y="913093"/>
          <a:ext cx="8865668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504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20_HF054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b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대중교통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광역버스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대기인원을 판별</a:t>
                      </a: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계산 후 더 정확한 최소시간 경로 지원 시스템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20  . 7 . 20 .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1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1/3</a:t>
                      </a:r>
                      <a:endParaRPr lang="ko-KR" altLang="en-US" sz="11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1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객체 영상처리를 이용해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광역버스 정류장 대기줄을 파악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이를 서버로 전송하여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어플리케이션에 전달하며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공공 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와 접목시켜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기존 대중교통 길 찾기 서비스의 정확도</a:t>
                      </a:r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특히 출퇴근시간의 정확도를 높이는 시스템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작성자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김우진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12049" y="265294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5F85F107-C959-4688-A91D-C537817FEDEB}"/>
              </a:ext>
            </a:extLst>
          </p:cNvPr>
          <p:cNvCxnSpPr>
            <a:cxnSpLocks/>
          </p:cNvCxnSpPr>
          <p:nvPr/>
        </p:nvCxnSpPr>
        <p:spPr>
          <a:xfrm>
            <a:off x="2195244" y="5369053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2815906B-8C9A-43F1-9413-562E5EB83832}"/>
              </a:ext>
            </a:extLst>
          </p:cNvPr>
          <p:cNvCxnSpPr/>
          <p:nvPr/>
        </p:nvCxnSpPr>
        <p:spPr>
          <a:xfrm rot="16200000" flipV="1">
            <a:off x="3847687" y="4507569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A2AA783A-CB8C-4B8A-A368-64B3ED48DE7C}"/>
              </a:ext>
            </a:extLst>
          </p:cNvPr>
          <p:cNvCxnSpPr/>
          <p:nvPr/>
        </p:nvCxnSpPr>
        <p:spPr>
          <a:xfrm>
            <a:off x="5086159" y="3399927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CD8C705-BF94-472F-BF02-93893AA42AD2}"/>
              </a:ext>
            </a:extLst>
          </p:cNvPr>
          <p:cNvSpPr/>
          <p:nvPr/>
        </p:nvSpPr>
        <p:spPr>
          <a:xfrm>
            <a:off x="5296886" y="320323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해당 정거장의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아이디를 데이터화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1E967E9-78C0-49B0-B3DE-2CBFCE1D9FBA}"/>
              </a:ext>
            </a:extLst>
          </p:cNvPr>
          <p:cNvSpPr/>
          <p:nvPr/>
        </p:nvSpPr>
        <p:spPr>
          <a:xfrm>
            <a:off x="5296886" y="3725175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형성 대기줄을 일정한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간격마다 데이터화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817D5771-CD92-49D4-A472-4F2B9EFE0087}"/>
              </a:ext>
            </a:extLst>
          </p:cNvPr>
          <p:cNvSpPr/>
          <p:nvPr/>
        </p:nvSpPr>
        <p:spPr>
          <a:xfrm>
            <a:off x="5296886" y="4271342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인식한 사람 객체사이의</a:t>
            </a:r>
            <a:endParaRPr lang="en-US" altLang="ko-KR" sz="800" b="1" dirty="0"/>
          </a:p>
          <a:p>
            <a:pPr algn="ctr"/>
            <a:r>
              <a:rPr lang="ko-KR" altLang="en-US" sz="800" b="1" dirty="0"/>
              <a:t> 간격을 이용하여</a:t>
            </a:r>
            <a:r>
              <a:rPr lang="en-US" altLang="ko-KR" sz="800" b="1" dirty="0"/>
              <a:t>,</a:t>
            </a:r>
          </a:p>
          <a:p>
            <a:pPr algn="ctr"/>
            <a:r>
              <a:rPr lang="en-US" altLang="ko-KR" sz="800" b="1" dirty="0"/>
              <a:t> </a:t>
            </a:r>
            <a:r>
              <a:rPr lang="ko-KR" altLang="en-US" sz="800" b="1" dirty="0"/>
              <a:t>대기 줄의 형성 파악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208730AE-46DD-497E-92D8-F6BEA805FF5A}"/>
              </a:ext>
            </a:extLst>
          </p:cNvPr>
          <p:cNvSpPr/>
          <p:nvPr/>
        </p:nvSpPr>
        <p:spPr>
          <a:xfrm>
            <a:off x="5296886" y="4793286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HOG </a:t>
            </a:r>
            <a:r>
              <a:rPr lang="ko-KR" altLang="en-US" sz="800" b="1" dirty="0"/>
              <a:t>알고리즘을 이용한 사람 객체 인식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9F8D411-EF85-4DCA-A983-436D34F29F4D}"/>
              </a:ext>
            </a:extLst>
          </p:cNvPr>
          <p:cNvSpPr/>
          <p:nvPr/>
        </p:nvSpPr>
        <p:spPr>
          <a:xfrm>
            <a:off x="5296886" y="532677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 err="1"/>
              <a:t>Haar</a:t>
            </a:r>
            <a:r>
              <a:rPr lang="en-US" altLang="ko-KR" sz="800" b="1" dirty="0"/>
              <a:t> </a:t>
            </a:r>
            <a:r>
              <a:rPr lang="ko-KR" altLang="en-US" sz="800" b="1" dirty="0" err="1"/>
              <a:t>알고림즘을</a:t>
            </a:r>
            <a:r>
              <a:rPr lang="ko-KR" altLang="en-US" sz="800" b="1" dirty="0"/>
              <a:t> 이용한 사람 객체인식</a:t>
            </a:r>
          </a:p>
        </p:txBody>
      </p:sp>
      <p:sp>
        <p:nvSpPr>
          <p:cNvPr id="53" name="Rectangle 41">
            <a:extLst>
              <a:ext uri="{FF2B5EF4-FFF2-40B4-BE49-F238E27FC236}">
                <a16:creationId xmlns:a16="http://schemas.microsoft.com/office/drawing/2014/main" id="{1354432D-DC45-4A4A-A18C-F05EBEEA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318" y="3742892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실시간 영상처리를 이용하여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객체인식을 하기때문에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일정한 프레임에 따라 계산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348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97964"/>
              </p:ext>
            </p:extLst>
          </p:nvPr>
        </p:nvGraphicFramePr>
        <p:xfrm>
          <a:off x="27885" y="1213753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489035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서버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–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741308"/>
            <a:ext cx="7848600" cy="4669019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Rectangle 41">
            <a:extLst>
              <a:ext uri="{FF2B5EF4-FFF2-40B4-BE49-F238E27FC236}">
                <a16:creationId xmlns:a16="http://schemas.microsoft.com/office/drawing/2014/main" id="{01EC1624-1F3F-4DF0-B31F-8EBFE928E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1982749"/>
            <a:ext cx="1439863" cy="309563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AWS(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클라우드 컴퓨터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실행</a:t>
            </a:r>
          </a:p>
        </p:txBody>
      </p:sp>
      <p:sp>
        <p:nvSpPr>
          <p:cNvPr id="20" name="AutoShape 46">
            <a:extLst>
              <a:ext uri="{FF2B5EF4-FFF2-40B4-BE49-F238E27FC236}">
                <a16:creationId xmlns:a16="http://schemas.microsoft.com/office/drawing/2014/main" id="{AEC2A50C-633A-4656-9746-1997E035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911" y="3256743"/>
            <a:ext cx="1439863" cy="75639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S3(DB)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를 통해 영상처리한 파일을 </a:t>
            </a:r>
            <a:r>
              <a:rPr lang="ko-KR" altLang="en-US" sz="1000" b="1" kern="0" dirty="0" err="1">
                <a:latin typeface="맑은 고딕" pitchFamily="50" charset="-127"/>
                <a:ea typeface="맑은 고딕" pitchFamily="50" charset="-127"/>
              </a:rPr>
              <a:t>라즈베리파이를</a:t>
            </a: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 통해 받는다</a:t>
            </a:r>
            <a:r>
              <a:rPr lang="en-US" altLang="ko-KR" sz="1000" b="1" kern="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3" name="순서도: 판단 22">
            <a:extLst>
              <a:ext uri="{FF2B5EF4-FFF2-40B4-BE49-F238E27FC236}">
                <a16:creationId xmlns:a16="http://schemas.microsoft.com/office/drawing/2014/main" id="{DE7032D5-3C94-41CF-BD01-4CC24992F980}"/>
              </a:ext>
            </a:extLst>
          </p:cNvPr>
          <p:cNvSpPr/>
          <p:nvPr/>
        </p:nvSpPr>
        <p:spPr>
          <a:xfrm>
            <a:off x="1008208" y="2671553"/>
            <a:ext cx="2064395" cy="357187"/>
          </a:xfrm>
          <a:prstGeom prst="flowChartDecision">
            <a:avLst/>
          </a:prstGeom>
          <a:solidFill>
            <a:srgbClr val="FFFFE9"/>
          </a:solidFill>
          <a:ln w="3175" cap="flat" cmpd="sng" algn="ctr">
            <a:solidFill>
              <a:srgbClr val="00264C"/>
            </a:solidFill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r>
              <a:rPr lang="en-US" altLang="ko-KR" sz="900" b="1" kern="0" dirty="0" err="1">
                <a:latin typeface="맑은 고딕" pitchFamily="50" charset="-127"/>
                <a:ea typeface="맑은 고딕" pitchFamily="50" charset="-127"/>
              </a:rPr>
              <a:t>Xshell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을 이용한 </a:t>
            </a:r>
            <a:r>
              <a:rPr lang="en-US" altLang="ko-KR" sz="900" b="1" kern="0" dirty="0">
                <a:latin typeface="맑은 고딕" pitchFamily="50" charset="-127"/>
                <a:ea typeface="맑은 고딕" pitchFamily="50" charset="-127"/>
              </a:rPr>
              <a:t>Apache </a:t>
            </a:r>
            <a:r>
              <a:rPr lang="ko-KR" altLang="en-US" sz="900" b="1" kern="0" dirty="0">
                <a:latin typeface="맑은 고딕" pitchFamily="50" charset="-127"/>
                <a:ea typeface="맑은 고딕" pitchFamily="50" charset="-127"/>
              </a:rPr>
              <a:t>서버 구축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397852-C28C-45C1-AB07-025ECA079B6A}"/>
              </a:ext>
            </a:extLst>
          </p:cNvPr>
          <p:cNvCxnSpPr/>
          <p:nvPr/>
        </p:nvCxnSpPr>
        <p:spPr>
          <a:xfrm rot="5400000">
            <a:off x="1877324" y="2479637"/>
            <a:ext cx="360363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B0F1C92-F195-4C1E-9ABA-5902CB81FED3}"/>
              </a:ext>
            </a:extLst>
          </p:cNvPr>
          <p:cNvCxnSpPr/>
          <p:nvPr/>
        </p:nvCxnSpPr>
        <p:spPr>
          <a:xfrm rot="5400000">
            <a:off x="1887643" y="3199568"/>
            <a:ext cx="358775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꺾인 연결선 88">
            <a:extLst>
              <a:ext uri="{FF2B5EF4-FFF2-40B4-BE49-F238E27FC236}">
                <a16:creationId xmlns:a16="http://schemas.microsoft.com/office/drawing/2014/main" id="{0659E681-AAB1-48BC-A24A-DD334B30953E}"/>
              </a:ext>
            </a:extLst>
          </p:cNvPr>
          <p:cNvCxnSpPr>
            <a:cxnSpLocks/>
            <a:stCxn id="23" idx="3"/>
            <a:endCxn id="19" idx="3"/>
          </p:cNvCxnSpPr>
          <p:nvPr/>
        </p:nvCxnSpPr>
        <p:spPr>
          <a:xfrm flipH="1" flipV="1">
            <a:off x="2810772" y="2137529"/>
            <a:ext cx="261831" cy="712616"/>
          </a:xfrm>
          <a:prstGeom prst="bentConnector3">
            <a:avLst>
              <a:gd name="adj1" fmla="val -87309"/>
            </a:avLst>
          </a:prstGeom>
          <a:noFill/>
          <a:ln w="9525" cap="flat" cmpd="sng" algn="ctr">
            <a:solidFill>
              <a:srgbClr val="00264C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1" name="TextBox 71">
            <a:extLst>
              <a:ext uri="{FF2B5EF4-FFF2-40B4-BE49-F238E27FC236}">
                <a16:creationId xmlns:a16="http://schemas.microsoft.com/office/drawing/2014/main" id="{95E6D703-DC57-41DC-8480-1184671D4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3854" y="3036124"/>
            <a:ext cx="25680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Y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71">
            <a:extLst>
              <a:ext uri="{FF2B5EF4-FFF2-40B4-BE49-F238E27FC236}">
                <a16:creationId xmlns:a16="http://schemas.microsoft.com/office/drawing/2014/main" id="{559CE50B-BEBF-4EFE-A352-BF7AFF31A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224" y="2290610"/>
            <a:ext cx="28245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/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N</a:t>
            </a:r>
            <a:endParaRPr lang="ko-KR" altLang="en-US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Rectangle 41">
            <a:extLst>
              <a:ext uri="{FF2B5EF4-FFF2-40B4-BE49-F238E27FC236}">
                <a16:creationId xmlns:a16="http://schemas.microsoft.com/office/drawing/2014/main" id="{B0551889-7332-464B-97E8-96931067F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9617" y="1792815"/>
            <a:ext cx="1334643" cy="490095"/>
          </a:xfrm>
          <a:prstGeom prst="rect">
            <a:avLst/>
          </a:prstGeom>
          <a:noFill/>
          <a:ln w="6350" algn="ctr">
            <a:solidFill>
              <a:srgbClr val="00264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정보 데이터를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  <a:p>
            <a:pPr algn="ctr" latinLnBrk="0">
              <a:defRPr/>
            </a:pPr>
            <a:r>
              <a:rPr lang="ko-KR" altLang="en-US" sz="1000" b="1" kern="0" dirty="0">
                <a:latin typeface="맑은 고딕" pitchFamily="50" charset="-127"/>
                <a:ea typeface="맑은 고딕" pitchFamily="50" charset="-127"/>
              </a:rPr>
              <a:t>서버에서 앱으로 전송</a:t>
            </a:r>
            <a:endParaRPr lang="en-US" altLang="ko-KR" sz="1000" b="1" kern="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C9619A-504E-4086-A8F3-1844E1DD46FF}"/>
              </a:ext>
            </a:extLst>
          </p:cNvPr>
          <p:cNvCxnSpPr/>
          <p:nvPr/>
        </p:nvCxnSpPr>
        <p:spPr>
          <a:xfrm>
            <a:off x="4965073" y="255345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25CD5D3-ACF5-4AEB-8AA3-A8A6BC57B169}"/>
              </a:ext>
            </a:extLst>
          </p:cNvPr>
          <p:cNvCxnSpPr/>
          <p:nvPr/>
        </p:nvCxnSpPr>
        <p:spPr>
          <a:xfrm>
            <a:off x="6630297" y="2037863"/>
            <a:ext cx="215900" cy="1588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8DC62-AA53-45DB-A998-51F5F7983DAE}"/>
              </a:ext>
            </a:extLst>
          </p:cNvPr>
          <p:cNvCxnSpPr/>
          <p:nvPr/>
        </p:nvCxnSpPr>
        <p:spPr>
          <a:xfrm>
            <a:off x="6639822" y="2555837"/>
            <a:ext cx="215900" cy="1587"/>
          </a:xfrm>
          <a:prstGeom prst="straightConnector1">
            <a:avLst/>
          </a:prstGeom>
          <a:noFill/>
          <a:ln w="9525" cap="flat" cmpd="sng" algn="ctr">
            <a:solidFill>
              <a:srgbClr val="00264C"/>
            </a:solidFill>
            <a:prstDash val="solid"/>
            <a:headEnd type="triangle" w="med" len="med"/>
            <a:tailEnd type="none" w="med" len="med"/>
          </a:ln>
          <a:effectLst/>
        </p:spPr>
      </p:cxnSp>
      <p:sp>
        <p:nvSpPr>
          <p:cNvPr id="45" name="AutoShape 46">
            <a:extLst>
              <a:ext uri="{FF2B5EF4-FFF2-40B4-BE49-F238E27FC236}">
                <a16:creationId xmlns:a16="http://schemas.microsoft.com/office/drawing/2014/main" id="{3CB943FD-F073-43A7-AF82-B457EE369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960" y="1768435"/>
            <a:ext cx="1439863" cy="539751"/>
          </a:xfrm>
          <a:prstGeom prst="can">
            <a:avLst>
              <a:gd name="adj" fmla="val 25000"/>
            </a:avLst>
          </a:prstGeom>
          <a:solidFill>
            <a:srgbClr val="EAEAEA"/>
          </a:solidFill>
          <a:ln w="6350">
            <a:solidFill>
              <a:srgbClr val="00264C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  <a:endParaRPr lang="en-US" altLang="ko-KR" sz="800" b="1" kern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Oval 44">
            <a:extLst>
              <a:ext uri="{FF2B5EF4-FFF2-40B4-BE49-F238E27FC236}">
                <a16:creationId xmlns:a16="http://schemas.microsoft.com/office/drawing/2014/main" id="{4A27948B-EF62-49B3-B38C-F0076687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247" y="1763671"/>
            <a:ext cx="268288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49" name="Oval 58">
            <a:extLst>
              <a:ext uri="{FF2B5EF4-FFF2-40B4-BE49-F238E27FC236}">
                <a16:creationId xmlns:a16="http://schemas.microsoft.com/office/drawing/2014/main" id="{5366B746-1FBD-4ADF-89FF-AFC0E05CC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5100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2B04C14-C938-4A9F-B5B3-4A8CA138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461413"/>
            <a:ext cx="4036682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라즈베리파이로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b="0" dirty="0" err="1">
                <a:latin typeface="맑은 고딕" pitchFamily="50" charset="-127"/>
                <a:ea typeface="맑은 고딕" pitchFamily="50" charset="-127"/>
              </a:rPr>
              <a:t>영상처리하여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받은 정보들을 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AWS S3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에 전달한다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86DA2717-5249-449B-8D8B-99869D42F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821" y="4751347"/>
            <a:ext cx="268288" cy="203200"/>
          </a:xfrm>
          <a:prstGeom prst="ellipse">
            <a:avLst/>
          </a:prstGeom>
          <a:solidFill>
            <a:srgbClr val="77787B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latinLnBrk="0">
              <a:spcBef>
                <a:spcPct val="50000"/>
              </a:spcBef>
              <a:defRPr/>
            </a:pPr>
            <a:r>
              <a:rPr lang="en-US" altLang="ko-KR" sz="1000" ker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</a:p>
        </p:txBody>
      </p:sp>
      <p:sp>
        <p:nvSpPr>
          <p:cNvPr id="53" name="Text Box 59">
            <a:extLst>
              <a:ext uri="{FF2B5EF4-FFF2-40B4-BE49-F238E27FC236}">
                <a16:creationId xmlns:a16="http://schemas.microsoft.com/office/drawing/2014/main" id="{62150995-AFBA-45CE-8676-4C4AEB34F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208" y="4726903"/>
            <a:ext cx="3778599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데이터화 한 사람의 인원수와</a:t>
            </a:r>
            <a:r>
              <a:rPr lang="en-US" altLang="ko-KR" sz="1000" b="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b="0" dirty="0">
                <a:latin typeface="맑은 고딕" pitchFamily="50" charset="-127"/>
                <a:ea typeface="맑은 고딕" pitchFamily="50" charset="-127"/>
              </a:rPr>
              <a:t>그 시각을 서버에서 앱으로 전송</a:t>
            </a:r>
            <a:endParaRPr lang="en-US" altLang="ko-KR" sz="10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380C27B0-A652-4BCE-9CE5-5E62890C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674" y="3342467"/>
            <a:ext cx="268287" cy="203200"/>
          </a:xfrm>
          <a:prstGeom prst="ellipse">
            <a:avLst/>
          </a:prstGeom>
          <a:solidFill>
            <a:srgbClr val="3B5AA8"/>
          </a:solidFill>
          <a:ln>
            <a:noFill/>
          </a:ln>
        </p:spPr>
        <p:txBody>
          <a:bodyPr wrap="none" lIns="54000" tIns="54000" rIns="54000" bIns="54000" anchor="ctr"/>
          <a:lstStyle/>
          <a:p>
            <a:pPr marL="85723" indent="-85723" algn="ctr" latinLnBrk="0">
              <a:spcBef>
                <a:spcPct val="50000"/>
              </a:spcBef>
              <a:defRPr/>
            </a:pPr>
            <a:r>
              <a:rPr lang="en-US" altLang="ko-KR" sz="10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8825156F-D595-441A-876A-0B5CFD81AE0C}"/>
              </a:ext>
            </a:extLst>
          </p:cNvPr>
          <p:cNvCxnSpPr>
            <a:cxnSpLocks/>
          </p:cNvCxnSpPr>
          <p:nvPr/>
        </p:nvCxnSpPr>
        <p:spPr>
          <a:xfrm>
            <a:off x="2063997" y="3996069"/>
            <a:ext cx="2896251" cy="387603"/>
          </a:xfrm>
          <a:prstGeom prst="bentConnector3">
            <a:avLst>
              <a:gd name="adj1" fmla="val 187"/>
            </a:avLst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9D411D5B-A5DE-4ECB-821D-51D1E17923D2}"/>
              </a:ext>
            </a:extLst>
          </p:cNvPr>
          <p:cNvCxnSpPr/>
          <p:nvPr/>
        </p:nvCxnSpPr>
        <p:spPr>
          <a:xfrm rot="16200000" flipV="1">
            <a:off x="3716440" y="3134585"/>
            <a:ext cx="2343151" cy="134937"/>
          </a:xfrm>
          <a:prstGeom prst="bentConnector3">
            <a:avLst>
              <a:gd name="adj1" fmla="val 1000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47C7E31-A052-4578-A4BB-5422472AEB3B}"/>
              </a:ext>
            </a:extLst>
          </p:cNvPr>
          <p:cNvCxnSpPr/>
          <p:nvPr/>
        </p:nvCxnSpPr>
        <p:spPr>
          <a:xfrm>
            <a:off x="4954913" y="2026943"/>
            <a:ext cx="215900" cy="0"/>
          </a:xfrm>
          <a:prstGeom prst="line">
            <a:avLst/>
          </a:prstGeom>
          <a:noFill/>
          <a:ln w="12700" cap="flat" cmpd="sng" algn="ctr">
            <a:solidFill>
              <a:srgbClr val="00264C"/>
            </a:solidFill>
            <a:prstDash val="solid"/>
          </a:ln>
          <a:effectLst/>
        </p:spPr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A0ED780-F5BE-4A36-9074-9D4BFD8D6612}"/>
              </a:ext>
            </a:extLst>
          </p:cNvPr>
          <p:cNvSpPr/>
          <p:nvPr/>
        </p:nvSpPr>
        <p:spPr>
          <a:xfrm>
            <a:off x="5165638" y="1830700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사람의 인원수를 프로토콜을 이용하여 전달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107E826-7B6A-4F77-9DCB-C8E93A31D0A4}"/>
              </a:ext>
            </a:extLst>
          </p:cNvPr>
          <p:cNvSpPr/>
          <p:nvPr/>
        </p:nvSpPr>
        <p:spPr>
          <a:xfrm>
            <a:off x="5165638" y="2352191"/>
            <a:ext cx="1464659" cy="381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b="1" dirty="0"/>
              <a:t>인원수 체크 시간을 프로토콜을 이용하여 전달 </a:t>
            </a:r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4A3D969A-E13F-4AC9-9B54-521EFB6AB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2072" y="2369909"/>
            <a:ext cx="1395107" cy="3811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36000" tIns="36000" rIns="36000" bIns="36000" anchor="ctr"/>
          <a:lstStyle/>
          <a:p>
            <a:pPr algn="ctr" latinLnBrk="0">
              <a:defRPr/>
            </a:pP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FTP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또는 </a:t>
            </a:r>
            <a:r>
              <a:rPr lang="en-US" altLang="ko-KR" sz="800" b="1" kern="0" dirty="0">
                <a:latin typeface="맑은 고딕" pitchFamily="50" charset="-127"/>
                <a:ea typeface="맑은 고딕" pitchFamily="50" charset="-127"/>
              </a:rPr>
              <a:t>HTTP </a:t>
            </a:r>
            <a:r>
              <a:rPr lang="ko-KR" altLang="en-US" sz="800" b="1" kern="0" dirty="0">
                <a:latin typeface="맑은 고딕" pitchFamily="50" charset="-127"/>
                <a:ea typeface="맑은 고딕" pitchFamily="50" charset="-127"/>
              </a:rPr>
              <a:t>프로토콜을 사용하여 정보 전달</a:t>
            </a:r>
          </a:p>
        </p:txBody>
      </p:sp>
    </p:spTree>
    <p:extLst>
      <p:ext uri="{BB962C8B-B14F-4D97-AF65-F5344CB8AC3E}">
        <p14:creationId xmlns:p14="http://schemas.microsoft.com/office/powerpoint/2010/main" val="1138037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바닥글 개체 틀 78">
            <a:extLst>
              <a:ext uri="{FF2B5EF4-FFF2-40B4-BE49-F238E27FC236}">
                <a16:creationId xmlns:a16="http://schemas.microsoft.com/office/drawing/2014/main" id="{BC5CBDE0-C56C-4072-A650-ADB98F5BD973}"/>
              </a:ext>
            </a:extLst>
          </p:cNvPr>
          <p:cNvSpPr txBox="1">
            <a:spLocks/>
          </p:cNvSpPr>
          <p:nvPr/>
        </p:nvSpPr>
        <p:spPr>
          <a:xfrm>
            <a:off x="2383353" y="520911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47F7D35-8FA2-4D82-BE1A-402B9ED63272}"/>
              </a:ext>
            </a:extLst>
          </p:cNvPr>
          <p:cNvGraphicFramePr>
            <a:graphicFrameLocks noGrp="1"/>
          </p:cNvGraphicFramePr>
          <p:nvPr/>
        </p:nvGraphicFramePr>
        <p:xfrm>
          <a:off x="107504" y="1214738"/>
          <a:ext cx="8876051" cy="53765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7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6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6915">
                <a:tc>
                  <a:txBody>
                    <a:bodyPr/>
                    <a:lstStyle/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1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Text Box 62">
            <a:extLst>
              <a:ext uri="{FF2B5EF4-FFF2-40B4-BE49-F238E27FC236}">
                <a16:creationId xmlns:a16="http://schemas.microsoft.com/office/drawing/2014/main" id="{27707578-A953-48A0-911A-4E8992AE0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449" y="1556792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어플리케이션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8" name="AutoShape 85">
            <a:extLst>
              <a:ext uri="{FF2B5EF4-FFF2-40B4-BE49-F238E27FC236}">
                <a16:creationId xmlns:a16="http://schemas.microsoft.com/office/drawing/2014/main" id="{6E3BB00E-3751-4165-A2BB-BDA97276E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85" y="1862807"/>
            <a:ext cx="7848600" cy="4547520"/>
          </a:xfrm>
          <a:prstGeom prst="roundRect">
            <a:avLst>
              <a:gd name="adj" fmla="val 2189"/>
            </a:avLst>
          </a:prstGeom>
          <a:noFill/>
          <a:ln w="19050">
            <a:solidFill>
              <a:srgbClr val="C4045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 sz="1000">
              <a:ln w="1270">
                <a:solidFill>
                  <a:schemeClr val="tx1"/>
                </a:solidFill>
              </a:ln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57BF17-E8AF-4B3B-86E1-57CADCAC48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77" b="1957"/>
          <a:stretch/>
        </p:blipFill>
        <p:spPr>
          <a:xfrm>
            <a:off x="827584" y="2059919"/>
            <a:ext cx="7200800" cy="412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10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8"/>
            <a:ext cx="2952328" cy="2724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처리도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기능 흐름도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1700" spc="-5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851920" y="548682"/>
            <a:ext cx="5112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07" indent="-265107" algn="r" latinLnBrk="0"/>
            <a:r>
              <a:rPr lang="ko-KR" altLang="en-US" sz="1600" b="1" i="1" dirty="0">
                <a:solidFill>
                  <a:srgbClr val="FF0000"/>
                </a:solidFill>
                <a:latin typeface="+mj-lt"/>
              </a:rPr>
              <a:t>샘플</a:t>
            </a:r>
            <a:r>
              <a:rPr lang="en-US" altLang="ko-KR" sz="1600" b="1" i="1" dirty="0">
                <a:solidFill>
                  <a:srgbClr val="FF0000"/>
                </a:solidFill>
                <a:latin typeface="+mj-lt"/>
              </a:rPr>
              <a:t> 2</a:t>
            </a:r>
            <a:endParaRPr lang="ko-KR" altLang="en-US" sz="1600" b="1" i="1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95" y="1280718"/>
            <a:ext cx="8461079" cy="491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03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700600"/>
              </p:ext>
            </p:extLst>
          </p:nvPr>
        </p:nvGraphicFramePr>
        <p:xfrm>
          <a:off x="298210" y="1286056"/>
          <a:ext cx="8547580" cy="4656729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VED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(Video Edit)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HOG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알고리즘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영상처리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Haar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cascade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대기줄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파악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VED-01-04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현재 정류장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파악한 대기인원을 데이터화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VED-01-05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서버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클라우드 컴퓨터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전송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603490"/>
                  </a:ext>
                </a:extLst>
              </a:tr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SV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(Server)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SV-01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전달받은 데이터를 앱으로 전달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04">
                <a:tc rowSpan="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main)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조회할 버스선택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-01-02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대기인원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-02-01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현 위치 표시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-03-01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출발지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도착지 설정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MAIN</a:t>
                      </a:r>
                      <a:r>
                        <a:rPr lang="en-US" altLang="ko-KR" sz="1200" b="0" dirty="0">
                          <a:latin typeface="+mj-lt"/>
                        </a:rPr>
                        <a:t>-03-02</a:t>
                      </a:r>
                      <a:endParaRPr lang="ko-KR" altLang="en-US" sz="1200" b="0" dirty="0">
                        <a:latin typeface="+mj-lt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추천 경로 안내</a:t>
                      </a:r>
                    </a:p>
                  </a:txBody>
                  <a:tcPr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556327"/>
              </p:ext>
            </p:extLst>
          </p:nvPr>
        </p:nvGraphicFramePr>
        <p:xfrm>
          <a:off x="298210" y="1255576"/>
          <a:ext cx="8547580" cy="1113012"/>
        </p:xfrm>
        <a:graphic>
          <a:graphicData uri="http://schemas.openxmlformats.org/drawingml/2006/table">
            <a:tbl>
              <a:tblPr/>
              <a:tblGrid>
                <a:gridCol w="123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00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4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(App menu)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즐겨찾기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경로 저장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MENU-04-02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– </a:t>
                      </a:r>
                      <a:r>
                        <a:rPr lang="en-US" altLang="ko-KR" sz="12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TheFaCo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app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안내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91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700" b="1" i="0" u="none" strike="noStrike" kern="120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수행 단계별 주요 산출물</a:t>
            </a: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56454"/>
              </p:ext>
            </p:extLst>
          </p:nvPr>
        </p:nvGraphicFramePr>
        <p:xfrm>
          <a:off x="1187625" y="1412776"/>
          <a:ext cx="6010907" cy="463573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89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0066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단계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산출물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일반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소프트웨어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응용 하드웨어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모바일</a:t>
                      </a:r>
                      <a:r>
                        <a:rPr lang="ko-KR" altLang="en-US" sz="700" kern="0" spc="0" dirty="0">
                          <a:effectLst/>
                        </a:rPr>
                        <a:t> </a:t>
                      </a:r>
                      <a:r>
                        <a:rPr lang="en-US" sz="700" kern="0" spc="0" dirty="0">
                          <a:effectLst/>
                        </a:rPr>
                        <a:t>APP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∙Web </a:t>
                      </a:r>
                      <a:r>
                        <a:rPr lang="ko-KR" altLang="en-US" sz="700" kern="0" spc="0" dirty="0">
                          <a:effectLst/>
                        </a:rPr>
                        <a:t>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빅데이터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∙인공지능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∙블록체인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en-US" sz="700" kern="0" spc="0" dirty="0" err="1">
                          <a:effectLst/>
                        </a:rPr>
                        <a:t>IoT</a:t>
                      </a:r>
                      <a:endParaRPr 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>
                          <a:effectLst/>
                        </a:rPr>
                        <a:t>로봇</a:t>
                      </a:r>
                      <a:endParaRPr lang="ko-KR" altLang="en-US" sz="800" kern="0" spc="0" dirty="0">
                        <a:effectLst/>
                      </a:endParaRPr>
                    </a:p>
                    <a:p>
                      <a:pPr marL="0" marR="0" indent="-17145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kern="0" spc="0" dirty="0">
                          <a:effectLst/>
                        </a:rPr>
                        <a:t>∙</a:t>
                      </a:r>
                      <a:r>
                        <a:rPr lang="ko-KR" altLang="en-US" sz="700" kern="0" spc="0" dirty="0" err="1">
                          <a:effectLst/>
                        </a:rPr>
                        <a:t>드론</a:t>
                      </a:r>
                      <a:r>
                        <a:rPr lang="ko-KR" altLang="en-US" sz="700" kern="0" spc="0" dirty="0">
                          <a:effectLst/>
                        </a:rPr>
                        <a:t> 등</a:t>
                      </a:r>
                      <a:endParaRPr lang="ko-KR" altLang="en-US" sz="8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환경 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시장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기술 환경 분석서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설문조사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인터뷰 결과서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599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요구사항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분석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요구사항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유즈케이스</a:t>
                      </a:r>
                      <a:r>
                        <a:rPr lang="ko-KR" altLang="en-US" sz="800" kern="0" spc="0" dirty="0">
                          <a:effectLst/>
                        </a:rPr>
                        <a:t>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639">
                <a:tc rowSpan="4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아키텍처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구성도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시스템 구성도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서비스 흐름도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데이터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UI/UX </a:t>
                      </a:r>
                      <a:r>
                        <a:rPr lang="ko-KR" altLang="en-US" sz="800" kern="0" spc="0" dirty="0">
                          <a:effectLst/>
                        </a:rPr>
                        <a:t>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센서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59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기능 설계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메뉴 구성도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화면 설계서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△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err="1">
                          <a:effectLst/>
                        </a:rPr>
                        <a:t>엔티티</a:t>
                      </a:r>
                      <a:r>
                        <a:rPr lang="ko-KR" altLang="en-US" sz="800" kern="0" spc="0" dirty="0">
                          <a:effectLst/>
                        </a:rPr>
                        <a:t> 관계도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기능 처리도</a:t>
                      </a:r>
                      <a:r>
                        <a:rPr lang="en-US" altLang="ko-KR" sz="800" kern="0" spc="0" dirty="0">
                          <a:effectLst/>
                        </a:rPr>
                        <a:t>(</a:t>
                      </a:r>
                      <a:r>
                        <a:rPr lang="ko-KR" altLang="en-US" sz="800" kern="0" spc="0" dirty="0">
                          <a:effectLst/>
                        </a:rPr>
                        <a:t>기능 흐름도</a:t>
                      </a:r>
                      <a:r>
                        <a:rPr lang="en-US" altLang="ko-KR" sz="800" kern="0" spc="0" dirty="0">
                          <a:effectLst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알고리즘 명세서</a:t>
                      </a:r>
                      <a:r>
                        <a:rPr lang="en-US" altLang="ko-KR" sz="800" kern="0" spc="0" dirty="0">
                          <a:effectLst/>
                        </a:rPr>
                        <a:t>/</a:t>
                      </a:r>
                      <a:r>
                        <a:rPr lang="ko-KR" altLang="en-US" sz="800" kern="0" spc="0" dirty="0">
                          <a:effectLst/>
                        </a:rPr>
                        <a:t>설명서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데이터 수집처리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하드웨어 설계도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effectLst/>
                        </a:rPr>
                        <a:t>-</a:t>
                      </a:r>
                      <a:endParaRPr 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0599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effectLst/>
                        </a:rPr>
                        <a:t>개발 </a:t>
                      </a:r>
                      <a:r>
                        <a:rPr lang="en-US" altLang="ko-KR" sz="900" kern="0" spc="0" dirty="0">
                          <a:effectLst/>
                        </a:rPr>
                        <a:t>/ </a:t>
                      </a:r>
                      <a:r>
                        <a:rPr lang="ko-KR" altLang="en-US" sz="900" kern="0" spc="0" dirty="0">
                          <a:effectLst/>
                        </a:rPr>
                        <a:t>구현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프로그램 목록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테이블 정의서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effectLst/>
                        </a:rPr>
                        <a:t>○</a:t>
                      </a:r>
                      <a:endParaRPr lang="ko-KR" altLang="en-US" sz="9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△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05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핵심 소스코드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tc>
                  <a:txBody>
                    <a:bodyPr/>
                    <a:lstStyle/>
                    <a:p>
                      <a:pPr marL="215900" marR="25400" indent="-15240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effectLst/>
                        </a:rPr>
                        <a:t>○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6460" marR="46460" marT="12845" marB="12845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971600" y="6453336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87624" y="6453336"/>
            <a:ext cx="34563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※ ○ </a:t>
            </a:r>
            <a:r>
              <a:rPr lang="ko-KR" altLang="en-US" sz="1500" dirty="0"/>
              <a:t>필수</a:t>
            </a:r>
            <a:r>
              <a:rPr lang="en-US" altLang="ko-KR" sz="1500" dirty="0"/>
              <a:t>, △ </a:t>
            </a:r>
            <a:r>
              <a:rPr lang="ko-KR" altLang="en-US" sz="15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8078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B3DC14-37DC-42D7-91B5-213AED6C214C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437C0B-6788-4A14-AA92-1C8740DB47AE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8D70542-86F0-4987-829F-BD17418C2675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제목 12">
            <a:extLst>
              <a:ext uri="{FF2B5EF4-FFF2-40B4-BE49-F238E27FC236}">
                <a16:creationId xmlns:a16="http://schemas.microsoft.com/office/drawing/2014/main" id="{7B7F16A0-DE67-46D7-AB49-9B59BEB770AD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4" name="Picture 6">
            <a:extLst>
              <a:ext uri="{FF2B5EF4-FFF2-40B4-BE49-F238E27FC236}">
                <a16:creationId xmlns:a16="http://schemas.microsoft.com/office/drawing/2014/main" id="{5A780C21-34A1-405C-B744-B5687E7D5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D0986A7D-8ACF-428C-8E71-3BB2434D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바닥글 개체 틀 11">
            <a:extLst>
              <a:ext uri="{FF2B5EF4-FFF2-40B4-BE49-F238E27FC236}">
                <a16:creationId xmlns:a16="http://schemas.microsoft.com/office/drawing/2014/main" id="{4D16C82D-7F24-4378-AB19-4AFBC6B3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83B160B-4E72-4E4B-9069-2746DC3CA995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9" name="image14.png">
            <a:extLst>
              <a:ext uri="{FF2B5EF4-FFF2-40B4-BE49-F238E27FC236}">
                <a16:creationId xmlns:a16="http://schemas.microsoft.com/office/drawing/2014/main" id="{F6DA875D-6156-4C87-9B6B-FCF7FA2E63FB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255" y="1241378"/>
            <a:ext cx="8740117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086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E3D1B-2F5B-4B11-BFCB-275FFE69E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AC33F8-4D52-466D-931E-40A3B27DFF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D3BF92-8577-451A-854F-AEAE90E86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825409-9BE1-4DE0-9260-793A261172A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819778-300F-4A72-A641-6EE2522C3134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97A6C53-2BDE-4D1B-8751-0051FC99D21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6FF317-EFD8-4654-BA63-838EBEF01D2A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제목 12">
            <a:extLst>
              <a:ext uri="{FF2B5EF4-FFF2-40B4-BE49-F238E27FC236}">
                <a16:creationId xmlns:a16="http://schemas.microsoft.com/office/drawing/2014/main" id="{82D08DA1-865F-4C88-BAB3-908808378135}"/>
              </a:ext>
            </a:extLst>
          </p:cNvPr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)(2)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DC38F748-B738-49B9-949D-60A73EF9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84C1F475-8841-4293-BEAB-5D334726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A023A023-BF9D-49B9-A65A-E5457CE4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4513" y="6365804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▶ 프로그램 설계서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DEC60D1-A07F-402C-8CB6-D726B9E275E0}"/>
              </a:ext>
            </a:extLst>
          </p:cNvPr>
          <p:cNvSpPr/>
          <p:nvPr/>
        </p:nvSpPr>
        <p:spPr>
          <a:xfrm>
            <a:off x="222255" y="1473901"/>
            <a:ext cx="8740117" cy="47634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image14.png">
            <a:extLst>
              <a:ext uri="{FF2B5EF4-FFF2-40B4-BE49-F238E27FC236}">
                <a16:creationId xmlns:a16="http://schemas.microsoft.com/office/drawing/2014/main" id="{05EDF701-EF48-469D-81FD-CA31C728E4C0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28" y="1241378"/>
            <a:ext cx="8780744" cy="52119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1788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C3EC6D74-2C06-47E1-AED4-80F9D634B145}"/>
              </a:ext>
            </a:extLst>
          </p:cNvPr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BB70BE0-1EBD-45A5-8DF2-C02CBD31DA57}"/>
              </a:ext>
            </a:extLst>
          </p:cNvPr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5A3B05-9D5F-4FD7-836C-B5614B102748}"/>
              </a:ext>
            </a:extLst>
          </p:cNvPr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제목 12">
            <a:extLst>
              <a:ext uri="{FF2B5EF4-FFF2-40B4-BE49-F238E27FC236}">
                <a16:creationId xmlns:a16="http://schemas.microsoft.com/office/drawing/2014/main" id="{747C4CCF-54A7-440B-9417-FE2C9020E9BC}"/>
              </a:ext>
            </a:extLst>
          </p:cNvPr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| </a:t>
            </a:r>
            <a:r>
              <a:rPr kumimoji="0" lang="ko-KR" altLang="en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핵심소스코드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(open </a:t>
            </a:r>
            <a:r>
              <a:rPr kumimoji="0" lang="en-US" altLang="ko-KR" sz="1700" b="0" i="0" u="none" strike="noStrike" kern="1200" cap="none" spc="-5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api</a:t>
            </a:r>
            <a:r>
              <a:rPr kumimoji="0" lang="en-US" altLang="ko-KR" sz="1700" b="0" i="0" u="none" strike="noStrike" kern="1200" cap="none" spc="-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)(3)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1" name="Picture 6">
            <a:extLst>
              <a:ext uri="{FF2B5EF4-FFF2-40B4-BE49-F238E27FC236}">
                <a16:creationId xmlns:a16="http://schemas.microsoft.com/office/drawing/2014/main" id="{B56B0575-0273-4AC5-B540-92D3DB6AE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893EE317-200E-4B27-BFA6-A38E6C4E4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바닥글 개체 틀 10">
            <a:extLst>
              <a:ext uri="{FF2B5EF4-FFF2-40B4-BE49-F238E27FC236}">
                <a16:creationId xmlns:a16="http://schemas.microsoft.com/office/drawing/2014/main" id="{86833BBE-6662-4272-B441-9E2EB3E0F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한이음 ▶ 프로그램 설계서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B35E6A4-0538-4AFE-9D8C-FA8E25640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369" y="2109177"/>
            <a:ext cx="7248662" cy="424717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A4F7975-6080-4A4C-85D2-580BB27369E1}"/>
              </a:ext>
            </a:extLst>
          </p:cNvPr>
          <p:cNvSpPr txBox="1"/>
          <p:nvPr/>
        </p:nvSpPr>
        <p:spPr>
          <a:xfrm>
            <a:off x="323528" y="1175040"/>
            <a:ext cx="759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신청한 공공데이터 포털의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xml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파일을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Android studio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에서 사용하기위해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Parsing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하는 메인 코드</a:t>
            </a:r>
          </a:p>
        </p:txBody>
      </p:sp>
    </p:spTree>
    <p:extLst>
      <p:ext uri="{BB962C8B-B14F-4D97-AF65-F5344CB8AC3E}">
        <p14:creationId xmlns:p14="http://schemas.microsoft.com/office/powerpoint/2010/main" val="343049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29E37A2-DDD9-43AF-8963-0BB0E757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4" y="1181877"/>
            <a:ext cx="3988246" cy="1836869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현재 전세계와 마찬가지로 한국 또한 코로나 바이러스</a:t>
            </a:r>
            <a:r>
              <a:rPr lang="en-US" altLang="ko-KR" sz="1400" dirty="0">
                <a:latin typeface="+mj-ea"/>
                <a:ea typeface="+mj-ea"/>
              </a:rPr>
              <a:t>(C19)</a:t>
            </a:r>
            <a:r>
              <a:rPr lang="ko-KR" altLang="en-US" sz="1400" dirty="0">
                <a:latin typeface="+mj-ea"/>
                <a:ea typeface="+mj-ea"/>
              </a:rPr>
              <a:t>의 영향을 많이 받고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영향으로 인하여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우리나라는 생활 속 사회적 거리두기를 진행중에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거리두기 방침은 현재까지 대략 반년동안 진행되고 있고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 err="1">
                <a:latin typeface="+mj-ea"/>
                <a:ea typeface="+mj-ea"/>
              </a:rPr>
              <a:t>이로인해</a:t>
            </a:r>
            <a:r>
              <a:rPr lang="ko-KR" altLang="en-US" sz="1400" dirty="0">
                <a:latin typeface="+mj-ea"/>
                <a:ea typeface="+mj-ea"/>
              </a:rPr>
              <a:t> 어느 순간 이러한 거리두기의 수칙들은 일상이 된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F46F35-ED7A-479C-A27A-943C3C4F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1124744"/>
            <a:ext cx="4011216" cy="112474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하지만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동시에 마찬가지로 이러한 수칙을 지키기 어려운 장소와 어려운 상황이 존재하다는 것도</a:t>
            </a:r>
            <a:r>
              <a:rPr lang="en-US" altLang="ko-KR" sz="1400" dirty="0">
                <a:latin typeface="+mj-ea"/>
                <a:ea typeface="+mj-ea"/>
              </a:rPr>
              <a:t>, C19</a:t>
            </a:r>
            <a:r>
              <a:rPr lang="ko-KR" altLang="en-US" sz="1400" dirty="0">
                <a:latin typeface="+mj-ea"/>
                <a:ea typeface="+mj-ea"/>
              </a:rPr>
              <a:t>로 </a:t>
            </a:r>
            <a:r>
              <a:rPr lang="en-US" altLang="ko-KR" sz="1400" dirty="0">
                <a:latin typeface="+mj-ea"/>
                <a:ea typeface="+mj-ea"/>
              </a:rPr>
              <a:t>6</a:t>
            </a:r>
            <a:r>
              <a:rPr lang="ko-KR" altLang="en-US" sz="1400" dirty="0">
                <a:latin typeface="+mj-ea"/>
                <a:ea typeface="+mj-ea"/>
              </a:rPr>
              <a:t>개월이 지난 지금은 모두들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알고 있으리라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227AA3D-37A2-4A7E-8071-FF9D71DD2C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2" t="22548" r="7403" b="18972"/>
          <a:stretch/>
        </p:blipFill>
        <p:spPr>
          <a:xfrm>
            <a:off x="4475806" y="2249488"/>
            <a:ext cx="4375111" cy="4274339"/>
          </a:xfrm>
        </p:spPr>
      </p:pic>
      <p:pic>
        <p:nvPicPr>
          <p:cNvPr id="9" name="내용 개체 틀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D95E6AF-DB83-49D6-9548-DC0FB8371CF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32779"/>
          <a:stretch/>
        </p:blipFill>
        <p:spPr>
          <a:xfrm>
            <a:off x="107504" y="2976221"/>
            <a:ext cx="3988246" cy="3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8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60826-8A2B-49C7-8C0F-F23E8AA26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990" y="1279147"/>
            <a:ext cx="4343718" cy="293591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앞서 보여진 표와 같이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현재 수도권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일 대중교통 사용건수는 약</a:t>
            </a:r>
            <a:r>
              <a:rPr lang="en-US" altLang="ko-KR" sz="1400" dirty="0">
                <a:latin typeface="+mj-ea"/>
                <a:ea typeface="+mj-ea"/>
              </a:rPr>
              <a:t>, 1380</a:t>
            </a:r>
            <a:r>
              <a:rPr lang="ko-KR" altLang="en-US" sz="1400" dirty="0">
                <a:latin typeface="+mj-ea"/>
                <a:ea typeface="+mj-ea"/>
              </a:rPr>
              <a:t>만이며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인구는 약 </a:t>
            </a:r>
            <a:r>
              <a:rPr lang="en-US" altLang="ko-KR" sz="1400" dirty="0">
                <a:latin typeface="+mj-ea"/>
                <a:ea typeface="+mj-ea"/>
              </a:rPr>
              <a:t>720</a:t>
            </a:r>
            <a:r>
              <a:rPr lang="ko-KR" altLang="en-US" sz="1400" dirty="0">
                <a:latin typeface="+mj-ea"/>
                <a:ea typeface="+mj-ea"/>
              </a:rPr>
              <a:t>만명이다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이러한 사용자들 중에서 출퇴근을 위해 이용하는 대중교통 사용자들은 평균적으로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시간 </a:t>
            </a:r>
            <a:r>
              <a:rPr lang="en-US" altLang="ko-KR" sz="1400" dirty="0">
                <a:latin typeface="+mj-ea"/>
                <a:ea typeface="+mj-ea"/>
              </a:rPr>
              <a:t>30</a:t>
            </a:r>
            <a:r>
              <a:rPr lang="ko-KR" altLang="en-US" sz="1400" dirty="0">
                <a:latin typeface="+mj-ea"/>
                <a:ea typeface="+mj-ea"/>
              </a:rPr>
              <a:t>분정도를 대중교통을 사용하며 보낸다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이용자들 중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버스를 이용한 인원은 </a:t>
            </a:r>
            <a:r>
              <a:rPr lang="en-US" altLang="ko-KR" sz="1400" dirty="0">
                <a:latin typeface="+mj-ea"/>
                <a:ea typeface="+mj-ea"/>
              </a:rPr>
              <a:t>43%,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지하철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r>
              <a:rPr lang="ko-KR" altLang="en-US" sz="1400" dirty="0">
                <a:latin typeface="+mj-ea"/>
                <a:ea typeface="+mj-ea"/>
              </a:rPr>
              <a:t>철도 등을 환승하여 이용하는 정도는 </a:t>
            </a:r>
            <a:r>
              <a:rPr lang="en-US" altLang="ko-KR" sz="1400" dirty="0">
                <a:latin typeface="+mj-ea"/>
                <a:ea typeface="+mj-ea"/>
              </a:rPr>
              <a:t>17%</a:t>
            </a:r>
            <a:r>
              <a:rPr lang="ko-KR" altLang="en-US" sz="1400" dirty="0">
                <a:latin typeface="+mj-ea"/>
                <a:ea typeface="+mj-ea"/>
              </a:rPr>
              <a:t>로 대략 </a:t>
            </a:r>
            <a:r>
              <a:rPr lang="en-US" altLang="ko-KR" sz="1400" dirty="0">
                <a:latin typeface="+mj-ea"/>
                <a:ea typeface="+mj-ea"/>
              </a:rPr>
              <a:t>60%</a:t>
            </a:r>
            <a:r>
              <a:rPr lang="ko-KR" altLang="en-US" sz="1400" dirty="0">
                <a:latin typeface="+mj-ea"/>
                <a:ea typeface="+mj-ea"/>
              </a:rPr>
              <a:t>의 수도권 직장인이 출퇴근을 위하여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버스를 이용한다는 것을 알 수가 있었다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90AA46DC-BE58-4C9B-A2A5-320D27A7BD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6" t="5860" r="12579" b="70616"/>
          <a:stretch/>
        </p:blipFill>
        <p:spPr>
          <a:xfrm>
            <a:off x="107504" y="4215061"/>
            <a:ext cx="4374204" cy="1938568"/>
          </a:xfr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B99CF82-D110-44F1-939F-0DB832182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2294" y="692695"/>
            <a:ext cx="3887391" cy="6012903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결과적으로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앞서 설명한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와 함께 수도권에서 이용하는 대중교통 특히 버스를 이용하여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출퇴근을 하는 직장인의 경우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일 사용자 </a:t>
            </a:r>
            <a:r>
              <a:rPr lang="en-US" altLang="ko-KR" sz="1400" dirty="0">
                <a:latin typeface="+mj-ea"/>
                <a:ea typeface="+mj-ea"/>
              </a:rPr>
              <a:t>700</a:t>
            </a:r>
            <a:r>
              <a:rPr lang="ko-KR" altLang="en-US" sz="1400" dirty="0">
                <a:latin typeface="+mj-ea"/>
                <a:ea typeface="+mj-ea"/>
              </a:rPr>
              <a:t>만명의 인원들과 마찬가지로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출퇴근시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많은 인원들이 붐비는 장소에서 함께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시간을 보내고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직장으로 향하는 만큼 이를 피할 수 있는 방법을 찾기가 어려운 상황속에서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의 생활 속 거리두기의 지침과는 괴리가 있는 방식으로 하루를 보내고 있음을 알 수가 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</a:t>
            </a:r>
            <a:r>
              <a:rPr lang="en-US" altLang="ko-KR" sz="1400" dirty="0">
                <a:latin typeface="+mj-ea"/>
                <a:ea typeface="+mj-ea"/>
              </a:rPr>
              <a:t>C19</a:t>
            </a:r>
            <a:r>
              <a:rPr lang="ko-KR" altLang="en-US" sz="1400" dirty="0">
                <a:latin typeface="+mj-ea"/>
                <a:ea typeface="+mj-ea"/>
              </a:rPr>
              <a:t>로 발행한 생활에서</a:t>
            </a:r>
            <a:r>
              <a:rPr lang="en-US" altLang="ko-KR" sz="1400" dirty="0">
                <a:latin typeface="+mj-ea"/>
                <a:ea typeface="+mj-ea"/>
              </a:rPr>
              <a:t>, 6</a:t>
            </a:r>
            <a:r>
              <a:rPr lang="ko-KR" altLang="en-US" sz="1400" dirty="0">
                <a:latin typeface="+mj-ea"/>
                <a:ea typeface="+mj-ea"/>
              </a:rPr>
              <a:t>개월이 흐르고 언제 이를 해결 할 수 있을지도 미지수인 상황이다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동시에 대중교통을 이용하는 대다수인 직장인들에게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언제나 좋은 컨디션으로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서로 간의 </a:t>
            </a:r>
            <a:r>
              <a:rPr lang="en-US" altLang="ko-KR" sz="1400" dirty="0">
                <a:latin typeface="+mj-ea"/>
                <a:ea typeface="+mj-ea"/>
              </a:rPr>
              <a:t>2m</a:t>
            </a:r>
            <a:r>
              <a:rPr lang="ko-KR" altLang="en-US" sz="1400" dirty="0">
                <a:latin typeface="+mj-ea"/>
                <a:ea typeface="+mj-ea"/>
              </a:rPr>
              <a:t> 거리를 유지한채 대중교통을 이용하며 매일매일 출퇴근을 하라는 것은 단연코 불가능한 주문이라 확신한다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다만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이러한 생활속에서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우리의 프로젝트 아이디어가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이러한 문제점이 존재하는 현실에 한가지의 해결책으로서 제시 될 수가 있음을 해당 프로젝트 목표를 배경으로 시사한다 생각한다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ko-KR" altLang="en-US" sz="1400" dirty="0">
                <a:latin typeface="+mj-ea"/>
                <a:ea typeface="+mj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39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E7E3E1F-B5D4-4C4E-A412-05336AA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503" y="1163224"/>
            <a:ext cx="4229823" cy="823912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현재까지 </a:t>
            </a:r>
            <a:r>
              <a:rPr lang="en-US" altLang="ko-KR" sz="1600" dirty="0">
                <a:latin typeface="+mj-ea"/>
                <a:ea typeface="+mj-ea"/>
              </a:rPr>
              <a:t>2</a:t>
            </a:r>
            <a:r>
              <a:rPr lang="ko-KR" altLang="en-US" sz="1600" dirty="0">
                <a:latin typeface="+mj-ea"/>
                <a:ea typeface="+mj-ea"/>
              </a:rPr>
              <a:t>기 신도시까지 건설 후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입주가 되어있고</a:t>
            </a:r>
            <a:r>
              <a:rPr lang="en-US" altLang="ko-KR" sz="1600" dirty="0">
                <a:latin typeface="+mj-ea"/>
                <a:ea typeface="+mj-ea"/>
              </a:rPr>
              <a:t>, </a:t>
            </a:r>
            <a:r>
              <a:rPr lang="ko-KR" altLang="en-US" sz="1600" dirty="0">
                <a:latin typeface="+mj-ea"/>
                <a:ea typeface="+mj-ea"/>
              </a:rPr>
              <a:t>위 신도시들의 대부분은 광역버스만이 서울과 연결되는 유일한 교통이다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CF2676F1-8F6B-4DEC-A7A9-7160E3C00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372" y="762004"/>
            <a:ext cx="4403099" cy="1252689"/>
          </a:xfrm>
        </p:spPr>
        <p:txBody>
          <a:bodyPr>
            <a:norm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현재 계획되어 있는 </a:t>
            </a:r>
            <a:r>
              <a:rPr lang="en-US" altLang="ko-KR" sz="1600" dirty="0">
                <a:latin typeface="+mj-ea"/>
                <a:ea typeface="+mj-ea"/>
              </a:rPr>
              <a:t>3</a:t>
            </a:r>
            <a:r>
              <a:rPr lang="ko-KR" altLang="en-US" sz="1600" dirty="0">
                <a:latin typeface="+mj-ea"/>
                <a:ea typeface="+mj-ea"/>
              </a:rPr>
              <a:t>기 신도시의 경우</a:t>
            </a:r>
            <a:br>
              <a:rPr lang="en-US" altLang="ko-KR" sz="1600" dirty="0">
                <a:latin typeface="+mj-ea"/>
                <a:ea typeface="+mj-ea"/>
              </a:rPr>
            </a:br>
            <a:r>
              <a:rPr lang="ko-KR" altLang="en-US" sz="1600" dirty="0">
                <a:latin typeface="+mj-ea"/>
                <a:ea typeface="+mj-ea"/>
              </a:rPr>
              <a:t> </a:t>
            </a:r>
            <a:r>
              <a:rPr lang="en-US" altLang="ko-KR" sz="1600" dirty="0">
                <a:latin typeface="+mj-ea"/>
                <a:ea typeface="+mj-ea"/>
              </a:rPr>
              <a:t>GTX(</a:t>
            </a:r>
            <a:r>
              <a:rPr lang="ko-KR" altLang="en-US" sz="1600" dirty="0">
                <a:latin typeface="+mj-ea"/>
                <a:ea typeface="+mj-ea"/>
              </a:rPr>
              <a:t>수도권 광역급행철도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  <a:r>
              <a:rPr lang="ko-KR" altLang="en-US" sz="1600" dirty="0">
                <a:latin typeface="+mj-ea"/>
                <a:ea typeface="+mj-ea"/>
              </a:rPr>
              <a:t>의 완성 전까지는 매일 </a:t>
            </a:r>
            <a:r>
              <a:rPr lang="en-US" altLang="ko-KR" sz="1600" dirty="0">
                <a:latin typeface="+mj-ea"/>
                <a:ea typeface="+mj-ea"/>
              </a:rPr>
              <a:t>12</a:t>
            </a:r>
            <a:r>
              <a:rPr lang="ko-KR" altLang="en-US" sz="1600" dirty="0">
                <a:latin typeface="+mj-ea"/>
                <a:ea typeface="+mj-ea"/>
              </a:rPr>
              <a:t>만 세대의 가구가 자가용을 이용한 출퇴근을 하거나</a:t>
            </a:r>
            <a:r>
              <a:rPr lang="en-US" altLang="ko-KR" sz="1600" dirty="0">
                <a:latin typeface="+mj-ea"/>
                <a:ea typeface="+mj-ea"/>
              </a:rPr>
              <a:t>,</a:t>
            </a:r>
            <a:r>
              <a:rPr lang="ko-KR" altLang="en-US" sz="1600" dirty="0">
                <a:latin typeface="+mj-ea"/>
                <a:ea typeface="+mj-ea"/>
              </a:rPr>
              <a:t> 광역버스를 이용하여 출퇴근을 해야 한다</a:t>
            </a:r>
            <a:r>
              <a:rPr lang="en-US" altLang="ko-KR" sz="1600" dirty="0">
                <a:latin typeface="+mj-ea"/>
                <a:ea typeface="+mj-ea"/>
              </a:rPr>
              <a:t>.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내용 개체 틀 1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4FBA2EF9-C6CA-4BDB-83CB-3B1D6D5393D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233680"/>
            <a:ext cx="4406250" cy="3246302"/>
          </a:xfrm>
        </p:spPr>
      </p:pic>
      <p:sp>
        <p:nvSpPr>
          <p:cNvPr id="33" name="텍스트 개체 틀 5">
            <a:extLst>
              <a:ext uri="{FF2B5EF4-FFF2-40B4-BE49-F238E27FC236}">
                <a16:creationId xmlns:a16="http://schemas.microsoft.com/office/drawing/2014/main" id="{01B47355-B750-4BD7-8C55-8BDA112B4C0B}"/>
              </a:ext>
            </a:extLst>
          </p:cNvPr>
          <p:cNvSpPr txBox="1">
            <a:spLocks/>
          </p:cNvSpPr>
          <p:nvPr/>
        </p:nvSpPr>
        <p:spPr>
          <a:xfrm>
            <a:off x="107503" y="5835714"/>
            <a:ext cx="4229823" cy="9621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더불어</a:t>
            </a:r>
            <a:r>
              <a:rPr lang="en-US" altLang="ko-KR" sz="1400" dirty="0">
                <a:latin typeface="+mj-ea"/>
                <a:ea typeface="+mj-ea"/>
              </a:rPr>
              <a:t>, 2</a:t>
            </a:r>
            <a:r>
              <a:rPr lang="ko-KR" altLang="en-US" sz="1400" dirty="0">
                <a:latin typeface="+mj-ea"/>
                <a:ea typeface="+mj-ea"/>
              </a:rPr>
              <a:t>기 신도시 대부분이 </a:t>
            </a:r>
            <a:r>
              <a:rPr lang="en-US" altLang="ko-KR" sz="1400" dirty="0">
                <a:latin typeface="+mj-ea"/>
                <a:ea typeface="+mj-ea"/>
              </a:rPr>
              <a:t>1</a:t>
            </a:r>
            <a:r>
              <a:rPr lang="ko-KR" altLang="en-US" sz="1400" dirty="0">
                <a:latin typeface="+mj-ea"/>
                <a:ea typeface="+mj-ea"/>
              </a:rPr>
              <a:t>기 신도시에 비해 서울과 거리가 멀고 교통 인프라가 미흡하다는 것이 문제점으로 지적되고 이는 교통수단의 문제가 크게 작용한다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34" name="텍스트 개체 틀 5">
            <a:extLst>
              <a:ext uri="{FF2B5EF4-FFF2-40B4-BE49-F238E27FC236}">
                <a16:creationId xmlns:a16="http://schemas.microsoft.com/office/drawing/2014/main" id="{5150648B-808B-43AB-9CA9-0BC3E0371100}"/>
              </a:ext>
            </a:extLst>
          </p:cNvPr>
          <p:cNvSpPr txBox="1">
            <a:spLocks/>
          </p:cNvSpPr>
          <p:nvPr/>
        </p:nvSpPr>
        <p:spPr>
          <a:xfrm>
            <a:off x="4560330" y="5835715"/>
            <a:ext cx="4505430" cy="7936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+mj-ea"/>
                <a:ea typeface="+mj-ea"/>
              </a:rPr>
              <a:t>  </a:t>
            </a:r>
            <a:r>
              <a:rPr lang="ko-KR" altLang="en-US" sz="1400" dirty="0">
                <a:latin typeface="+mj-ea"/>
                <a:ea typeface="+mj-ea"/>
              </a:rPr>
              <a:t>특히 </a:t>
            </a:r>
            <a:r>
              <a:rPr lang="en-US" altLang="ko-KR" sz="1400" dirty="0">
                <a:latin typeface="+mj-ea"/>
                <a:ea typeface="+mj-ea"/>
              </a:rPr>
              <a:t>3</a:t>
            </a:r>
            <a:r>
              <a:rPr lang="ko-KR" altLang="en-US" sz="1400" dirty="0">
                <a:latin typeface="+mj-ea"/>
                <a:ea typeface="+mj-ea"/>
              </a:rPr>
              <a:t>기 신도시의 경우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정부의 청년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신혼부부의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ko-KR" altLang="en-US" sz="1400" dirty="0">
                <a:latin typeface="+mj-ea"/>
                <a:ea typeface="+mj-ea"/>
              </a:rPr>
              <a:t> 주거지원방안으로서 시작된 신도시인 만큼</a:t>
            </a:r>
            <a:r>
              <a:rPr lang="en-US" altLang="ko-KR" sz="1400" dirty="0">
                <a:latin typeface="+mj-ea"/>
                <a:ea typeface="+mj-ea"/>
              </a:rPr>
              <a:t>,</a:t>
            </a:r>
            <a:br>
              <a:rPr lang="en-US" altLang="ko-KR" sz="1400" dirty="0">
                <a:latin typeface="+mj-ea"/>
                <a:ea typeface="+mj-ea"/>
              </a:rPr>
            </a:b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대중교통의 필요성이 더욱 절실할 것이라 예상한다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pic>
        <p:nvPicPr>
          <p:cNvPr id="17" name="내용 개체 틀 16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0C1B2B37-D44C-4647-9FA9-21AD68DE77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65" y="2014693"/>
            <a:ext cx="3975298" cy="3936638"/>
          </a:xfrm>
        </p:spPr>
      </p:pic>
    </p:spTree>
    <p:extLst>
      <p:ext uri="{BB962C8B-B14F-4D97-AF65-F5344CB8AC3E}">
        <p14:creationId xmlns:p14="http://schemas.microsoft.com/office/powerpoint/2010/main" val="154886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84B796F-FB0F-4022-8EB0-F256196C6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315" y="989327"/>
            <a:ext cx="3868340" cy="2939008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좀더 자세히 알아보자면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</a:p>
          <a:p>
            <a:r>
              <a:rPr lang="ko-KR" altLang="en-US" sz="1400" dirty="0">
                <a:latin typeface="+mj-ea"/>
                <a:ea typeface="+mj-ea"/>
              </a:rPr>
              <a:t>이는 아직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신도시의 교통 인프라 문제가 해결이 되지 않았음을 상기해볼 때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큰 문제점으로 여겨진다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특히나 </a:t>
            </a:r>
            <a:r>
              <a:rPr lang="en-US" altLang="ko-KR" sz="1400" dirty="0">
                <a:latin typeface="+mj-ea"/>
                <a:ea typeface="+mj-ea"/>
              </a:rPr>
              <a:t>2</a:t>
            </a:r>
            <a:r>
              <a:rPr lang="ko-KR" altLang="en-US" sz="1400" dirty="0">
                <a:latin typeface="+mj-ea"/>
                <a:ea typeface="+mj-ea"/>
              </a:rPr>
              <a:t>기 신도시중 </a:t>
            </a:r>
            <a:r>
              <a:rPr lang="en-US" altLang="ko-KR" sz="1400" dirty="0">
                <a:latin typeface="+mj-ea"/>
                <a:ea typeface="+mj-ea"/>
              </a:rPr>
              <a:t>1,2</a:t>
            </a:r>
            <a:r>
              <a:rPr lang="ko-KR" altLang="en-US" sz="1400" dirty="0">
                <a:latin typeface="+mj-ea"/>
                <a:ea typeface="+mj-ea"/>
              </a:rPr>
              <a:t>번째로 큰 신도시들의 교통수단이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광역버스를 통해서만이 출퇴근이 이루어지고있다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게다가</a:t>
            </a:r>
            <a:r>
              <a:rPr lang="en-US" altLang="ko-KR" sz="1400" dirty="0">
                <a:latin typeface="+mj-ea"/>
                <a:ea typeface="+mj-ea"/>
              </a:rPr>
              <a:t>, 21</a:t>
            </a:r>
            <a:r>
              <a:rPr lang="ko-KR" altLang="en-US" sz="1400" dirty="0">
                <a:latin typeface="+mj-ea"/>
                <a:ea typeface="+mj-ea"/>
              </a:rPr>
              <a:t>만세대가 존재하는 파주 운정지구에는 아직까지</a:t>
            </a:r>
            <a:r>
              <a:rPr lang="en-US" altLang="ko-KR" sz="1400" dirty="0">
                <a:latin typeface="+mj-ea"/>
                <a:ea typeface="+mj-ea"/>
              </a:rPr>
              <a:t> </a:t>
            </a:r>
            <a:r>
              <a:rPr lang="ko-KR" altLang="en-US" sz="1400" dirty="0">
                <a:latin typeface="+mj-ea"/>
                <a:ea typeface="+mj-ea"/>
              </a:rPr>
              <a:t>계획중인 대체 교통시설이 없기에 출퇴근시 문제점이 해결될 시기가 정확하지 않다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E097F10-100E-4C47-BE16-9E8DFDA0B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240" y="4191849"/>
            <a:ext cx="8302736" cy="2276454"/>
          </a:xfrm>
        </p:spPr>
        <p:txBody>
          <a:bodyPr>
            <a:normAutofit/>
          </a:bodyPr>
          <a:lstStyle/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앞서 설명한 바와 같이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현재 수도권에 형성되어 있는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신도시의 경우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대부분이 광역버스만을 이용하여</a:t>
            </a:r>
            <a:r>
              <a:rPr lang="en-US" altLang="ko-KR" sz="1400" dirty="0">
                <a:latin typeface="+mj-ea"/>
              </a:rPr>
              <a:t>,</a:t>
            </a:r>
            <a:br>
              <a:rPr lang="en-US" altLang="ko-KR" sz="1400" dirty="0">
                <a:latin typeface="+mj-ea"/>
              </a:rPr>
            </a:br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출퇴근</a:t>
            </a:r>
            <a:r>
              <a:rPr lang="en-US" altLang="ko-KR" sz="1400" dirty="0">
                <a:latin typeface="+mj-ea"/>
              </a:rPr>
              <a:t>(</a:t>
            </a:r>
            <a:r>
              <a:rPr lang="ko-KR" altLang="en-US" sz="1400" dirty="0" err="1">
                <a:latin typeface="+mj-ea"/>
              </a:rPr>
              <a:t>등하교</a:t>
            </a:r>
            <a:r>
              <a:rPr lang="en-US" altLang="ko-KR" sz="1400" dirty="0">
                <a:latin typeface="+mj-ea"/>
              </a:rPr>
              <a:t>)</a:t>
            </a:r>
            <a:r>
              <a:rPr lang="ko-KR" altLang="en-US" sz="1400" dirty="0">
                <a:latin typeface="+mj-ea"/>
              </a:rPr>
              <a:t>를 한다는 것을</a:t>
            </a:r>
            <a:br>
              <a:rPr lang="en-US" altLang="ko-KR" sz="1400" dirty="0">
                <a:latin typeface="+mj-ea"/>
              </a:rPr>
            </a:br>
            <a:r>
              <a:rPr lang="ko-KR" altLang="en-US" sz="1400" dirty="0">
                <a:latin typeface="+mj-ea"/>
              </a:rPr>
              <a:t> 살펴 볼 수가 있었다</a:t>
            </a:r>
            <a:r>
              <a:rPr lang="en-US" altLang="ko-KR" sz="1400" dirty="0">
                <a:latin typeface="+mj-ea"/>
              </a:rPr>
              <a:t>.</a:t>
            </a:r>
          </a:p>
          <a:p>
            <a:endParaRPr lang="en-US" altLang="ko-KR" sz="1400" dirty="0">
              <a:latin typeface="+mj-ea"/>
            </a:endParaRPr>
          </a:p>
          <a:p>
            <a:r>
              <a:rPr lang="en-US" altLang="ko-KR" sz="1400" dirty="0">
                <a:latin typeface="+mj-ea"/>
              </a:rPr>
              <a:t> </a:t>
            </a:r>
            <a:r>
              <a:rPr lang="ko-KR" altLang="en-US" sz="1400" dirty="0">
                <a:latin typeface="+mj-ea"/>
              </a:rPr>
              <a:t>동시에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최소 </a:t>
            </a:r>
            <a:r>
              <a:rPr lang="en-US" altLang="ko-KR" sz="1400" dirty="0">
                <a:latin typeface="+mj-ea"/>
              </a:rPr>
              <a:t>10</a:t>
            </a:r>
            <a:r>
              <a:rPr lang="ko-KR" altLang="en-US" sz="1400" dirty="0">
                <a:latin typeface="+mj-ea"/>
              </a:rPr>
              <a:t>년 가까이는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현재 건설된 신도시들에 절반과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앞으로 건설될 </a:t>
            </a:r>
            <a:r>
              <a:rPr lang="en-US" altLang="ko-KR" sz="1400" dirty="0">
                <a:latin typeface="+mj-ea"/>
              </a:rPr>
              <a:t>3</a:t>
            </a:r>
            <a:r>
              <a:rPr lang="ko-KR" altLang="en-US" sz="1400" dirty="0">
                <a:latin typeface="+mj-ea"/>
              </a:rPr>
              <a:t>기 신도시까지</a:t>
            </a:r>
            <a:r>
              <a:rPr lang="en-US" altLang="ko-KR" sz="1400" dirty="0">
                <a:latin typeface="+mj-ea"/>
              </a:rPr>
              <a:t>, </a:t>
            </a:r>
            <a:r>
              <a:rPr lang="ko-KR" altLang="en-US" sz="1400" dirty="0">
                <a:latin typeface="+mj-ea"/>
              </a:rPr>
              <a:t>출퇴근시 교통수단이 광역버스만이 이용 가능하다는 것 또한 알 수가 있다</a:t>
            </a:r>
            <a:r>
              <a:rPr lang="en-US" altLang="ko-KR" sz="1400" dirty="0">
                <a:latin typeface="+mj-ea"/>
              </a:rPr>
              <a:t>.</a:t>
            </a:r>
            <a:endParaRPr lang="ko-KR" altLang="en-US" sz="1400" dirty="0"/>
          </a:p>
        </p:txBody>
      </p:sp>
      <p:pic>
        <p:nvPicPr>
          <p:cNvPr id="13" name="내용 개체 틀 12" descr="텍스트이(가) 표시된 사진&#10;&#10;자동 생성된 설명">
            <a:extLst>
              <a:ext uri="{FF2B5EF4-FFF2-40B4-BE49-F238E27FC236}">
                <a16:creationId xmlns:a16="http://schemas.microsoft.com/office/drawing/2014/main" id="{2457779F-D224-40FE-A185-E148A6FDE8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687" y="590726"/>
            <a:ext cx="3868737" cy="3449623"/>
          </a:xfr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C79816-3E64-44A1-8CC4-B7631ACE3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760" y="4103107"/>
            <a:ext cx="60960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1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시장</a:t>
            </a:r>
            <a:r>
              <a:rPr lang="en-US" altLang="ko-KR" sz="1700" b="1" noProof="0" dirty="0">
                <a:solidFill>
                  <a:schemeClr val="bg1"/>
                </a:solidFill>
                <a:latin typeface="+mn-ea"/>
                <a:cs typeface="+mj-cs"/>
              </a:rPr>
              <a:t>/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기술 동향 분석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내용 개체 틀 15" descr="도로, 실외, 건물, 거리이(가) 표시된 사진&#10;&#10;자동 생성된 설명">
            <a:extLst>
              <a:ext uri="{FF2B5EF4-FFF2-40B4-BE49-F238E27FC236}">
                <a16:creationId xmlns:a16="http://schemas.microsoft.com/office/drawing/2014/main" id="{9953F0B5-8841-4CA1-B587-E36D5872F3D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192" y="762448"/>
            <a:ext cx="3887788" cy="2162582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6FAD6-12B9-4C02-A7D3-CD2B66EAB61B}"/>
              </a:ext>
            </a:extLst>
          </p:cNvPr>
          <p:cNvSpPr txBox="1"/>
          <p:nvPr/>
        </p:nvSpPr>
        <p:spPr>
          <a:xfrm>
            <a:off x="4597192" y="3004422"/>
            <a:ext cx="4079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latin typeface="+mj-ea"/>
                <a:ea typeface="+mj-ea"/>
              </a:rPr>
              <a:t>경기도 화성시 </a:t>
            </a:r>
            <a:r>
              <a:rPr lang="ko-KR" altLang="en-US" sz="1000" b="1" dirty="0" err="1">
                <a:latin typeface="+mj-ea"/>
                <a:ea typeface="+mj-ea"/>
              </a:rPr>
              <a:t>동탄</a:t>
            </a:r>
            <a:r>
              <a:rPr lang="en-US" altLang="ko-KR" sz="1000" b="1" dirty="0">
                <a:latin typeface="+mj-ea"/>
                <a:ea typeface="+mj-ea"/>
              </a:rPr>
              <a:t>1</a:t>
            </a:r>
            <a:r>
              <a:rPr lang="ko-KR" altLang="en-US" sz="1000" b="1" dirty="0">
                <a:latin typeface="+mj-ea"/>
                <a:ea typeface="+mj-ea"/>
              </a:rPr>
              <a:t>신도시의 한 버스 정류장에서 출근길 시민들이 서울로 가는 버스를 타기 위해 길게 줄을 서 있다</a:t>
            </a:r>
            <a:r>
              <a:rPr lang="en-US" altLang="ko-KR" sz="1000" b="1" dirty="0">
                <a:latin typeface="+mj-ea"/>
                <a:ea typeface="+mj-ea"/>
              </a:rPr>
              <a:t>. /</a:t>
            </a:r>
            <a:r>
              <a:rPr lang="ko-KR" altLang="en-US" sz="1000" b="1" dirty="0">
                <a:latin typeface="+mj-ea"/>
                <a:ea typeface="+mj-ea"/>
              </a:rPr>
              <a:t>연합뉴스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40A25-3911-483B-B89E-DA21DF488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356" y="1063425"/>
            <a:ext cx="3868340" cy="2382836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latin typeface="+mj-ea"/>
                <a:ea typeface="+mj-ea"/>
              </a:rPr>
              <a:t> 따라서</a:t>
            </a:r>
            <a:r>
              <a:rPr lang="en-US" altLang="ko-KR" sz="1400" dirty="0">
                <a:latin typeface="+mj-ea"/>
                <a:ea typeface="+mj-ea"/>
              </a:rPr>
              <a:t>, </a:t>
            </a:r>
            <a:r>
              <a:rPr lang="ko-KR" altLang="en-US" sz="1400" dirty="0">
                <a:latin typeface="+mj-ea"/>
                <a:ea typeface="+mj-ea"/>
              </a:rPr>
              <a:t>현 프로젝트 아이디어인</a:t>
            </a:r>
            <a:r>
              <a:rPr lang="en-US" altLang="ko-KR" sz="1400" dirty="0">
                <a:latin typeface="+mj-ea"/>
                <a:ea typeface="+mj-ea"/>
              </a:rPr>
              <a:t>, ‘</a:t>
            </a:r>
            <a:r>
              <a:rPr lang="ko-KR" altLang="en-US" sz="1400" dirty="0"/>
              <a:t>대중교통</a:t>
            </a:r>
            <a:r>
              <a:rPr lang="en-US" altLang="ko-KR" sz="1400" dirty="0"/>
              <a:t>(</a:t>
            </a:r>
            <a:r>
              <a:rPr lang="ko-KR" altLang="en-US" sz="1400" dirty="0"/>
              <a:t>광역버스</a:t>
            </a:r>
            <a:r>
              <a:rPr lang="en-US" altLang="ko-KR" sz="1400" dirty="0"/>
              <a:t>) </a:t>
            </a:r>
            <a:r>
              <a:rPr lang="ko-KR" altLang="en-US" sz="1400" dirty="0"/>
              <a:t>대기인원을 판별</a:t>
            </a:r>
            <a:r>
              <a:rPr lang="en-US" altLang="ko-KR" sz="1400" dirty="0"/>
              <a:t>, </a:t>
            </a:r>
            <a:r>
              <a:rPr lang="ko-KR" altLang="en-US" sz="1400" dirty="0"/>
              <a:t>계산 후 더 정확한 최소시간 경로 지원 시스템</a:t>
            </a:r>
            <a:r>
              <a:rPr lang="en-US" altLang="ko-KR" sz="1400" dirty="0"/>
              <a:t>’</a:t>
            </a:r>
            <a:r>
              <a:rPr lang="ko-KR" altLang="en-US" sz="1400" dirty="0"/>
              <a:t> 의 경우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앞으로 오랜 시간동안 많은 인원들이 사용가능한 아이디어 이면서</a:t>
            </a:r>
            <a:r>
              <a:rPr lang="en-US" altLang="ko-KR" sz="1400" dirty="0"/>
              <a:t>,</a:t>
            </a:r>
          </a:p>
          <a:p>
            <a:r>
              <a:rPr lang="ko-KR" altLang="en-US" sz="1400" dirty="0"/>
              <a:t>  출퇴근시</a:t>
            </a:r>
            <a:r>
              <a:rPr lang="en-US" altLang="ko-KR" sz="1400" dirty="0"/>
              <a:t>, </a:t>
            </a:r>
            <a:r>
              <a:rPr lang="ko-KR" altLang="en-US" sz="1400" dirty="0"/>
              <a:t>직장이나</a:t>
            </a:r>
            <a:r>
              <a:rPr lang="en-US" altLang="ko-KR" sz="1400" dirty="0"/>
              <a:t> </a:t>
            </a:r>
            <a:r>
              <a:rPr lang="ko-KR" altLang="en-US" sz="1400" dirty="0"/>
              <a:t>집으로 가기 위해 긴 줄을 서며 오랜 시간 기다릴 수 밖에 없는 상황에서 큰 도움을 줄 수가 있는 아이디어라고 생각한다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r>
              <a:rPr lang="en-US" altLang="ko-KR" sz="1400" dirty="0">
                <a:latin typeface="+mj-ea"/>
                <a:ea typeface="+mj-ea"/>
              </a:rPr>
              <a:t> 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55232B-7FB8-46A0-805D-F6B917334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748" y="3498481"/>
            <a:ext cx="8350150" cy="3398794"/>
          </a:xfrm>
        </p:spPr>
        <p:txBody>
          <a:bodyPr>
            <a:normAutofit lnSpcReduction="10000"/>
          </a:bodyPr>
          <a:lstStyle/>
          <a:p>
            <a:r>
              <a:rPr lang="ko-KR" altLang="en-US" sz="1400" b="1" dirty="0">
                <a:latin typeface="+mj-ea"/>
                <a:ea typeface="+mj-ea"/>
              </a:rPr>
              <a:t>출처 </a:t>
            </a:r>
            <a:r>
              <a:rPr lang="en-US" altLang="ko-KR" sz="1400" b="1" dirty="0">
                <a:latin typeface="+mj-ea"/>
                <a:ea typeface="+mj-ea"/>
              </a:rPr>
              <a:t>: </a:t>
            </a: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"</a:t>
            </a:r>
            <a:r>
              <a:rPr lang="ko-KR" altLang="en-US" sz="1400" b="1" dirty="0">
                <a:latin typeface="+mj-ea"/>
                <a:ea typeface="+mj-ea"/>
              </a:rPr>
              <a:t>지하철 개통 </a:t>
            </a:r>
            <a:r>
              <a:rPr lang="en-US" altLang="ko-KR" sz="1400" b="1" dirty="0">
                <a:latin typeface="+mj-ea"/>
                <a:ea typeface="+mj-ea"/>
              </a:rPr>
              <a:t>10</a:t>
            </a:r>
            <a:r>
              <a:rPr lang="ko-KR" altLang="en-US" sz="1400" b="1" dirty="0">
                <a:latin typeface="+mj-ea"/>
                <a:ea typeface="+mj-ea"/>
              </a:rPr>
              <a:t>년째 기다려요</a:t>
            </a:r>
            <a:r>
              <a:rPr lang="en-US" altLang="ko-KR" sz="1400" b="1" dirty="0">
                <a:latin typeface="+mj-ea"/>
                <a:ea typeface="+mj-ea"/>
              </a:rPr>
              <a:t>"...</a:t>
            </a:r>
            <a:r>
              <a:rPr lang="ko-KR" altLang="en-US" sz="1400" b="1" dirty="0" err="1">
                <a:latin typeface="+mj-ea"/>
                <a:ea typeface="+mj-ea"/>
              </a:rPr>
              <a:t>잊혀져가는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  </a:t>
            </a:r>
            <a:r>
              <a:rPr lang="en-US" altLang="ko-KR" sz="1400" b="1" dirty="0">
                <a:latin typeface="+mj-ea"/>
                <a:ea typeface="+mj-ea"/>
              </a:rPr>
              <a:t>- </a:t>
            </a:r>
            <a:r>
              <a:rPr lang="ko-KR" altLang="en-US" sz="1400" b="1" dirty="0">
                <a:latin typeface="+mj-ea"/>
                <a:ea typeface="+mj-ea"/>
              </a:rPr>
              <a:t>서울경제 </a:t>
            </a:r>
            <a:r>
              <a:rPr lang="ko-KR" altLang="en-US" sz="1400" b="1" dirty="0" err="1">
                <a:latin typeface="+mj-ea"/>
                <a:ea typeface="+mj-ea"/>
              </a:rPr>
              <a:t>김흥록기자</a:t>
            </a:r>
            <a:br>
              <a:rPr lang="ko-KR" altLang="en-US" sz="1400" b="1" dirty="0">
                <a:latin typeface="+mj-ea"/>
                <a:ea typeface="+mj-ea"/>
              </a:rPr>
            </a:br>
            <a:r>
              <a:rPr lang="en-US" altLang="ko-KR" sz="1400" b="1" dirty="0">
                <a:latin typeface="+mj-ea"/>
                <a:ea typeface="+mj-ea"/>
                <a:hlinkClick r:id="rId5"/>
              </a:rPr>
              <a:t>https://www.sedaily.com/NewsVIew/1Z3WPE3NT4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[</a:t>
            </a:r>
            <a:r>
              <a:rPr lang="ko-KR" altLang="en-US" sz="1400" b="1" dirty="0">
                <a:latin typeface="+mj-ea"/>
                <a:ea typeface="+mj-ea"/>
              </a:rPr>
              <a:t>신도시 </a:t>
            </a:r>
            <a:r>
              <a:rPr lang="en-US" altLang="ko-KR" sz="1400" b="1" dirty="0">
                <a:latin typeface="+mj-ea"/>
                <a:ea typeface="+mj-ea"/>
              </a:rPr>
              <a:t>30</a:t>
            </a:r>
            <a:r>
              <a:rPr lang="ko-KR" altLang="en-US" sz="1400" b="1" dirty="0">
                <a:latin typeface="+mj-ea"/>
                <a:ea typeface="+mj-ea"/>
              </a:rPr>
              <a:t>년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신도시 재해석</a:t>
            </a:r>
            <a:r>
              <a:rPr lang="en-US" altLang="ko-KR" sz="1400" b="1" dirty="0">
                <a:latin typeface="+mj-ea"/>
                <a:ea typeface="+mj-ea"/>
              </a:rPr>
              <a:t>] ②‘</a:t>
            </a:r>
            <a:r>
              <a:rPr lang="ko-KR" altLang="en-US" sz="1400" b="1" dirty="0">
                <a:latin typeface="+mj-ea"/>
                <a:ea typeface="+mj-ea"/>
              </a:rPr>
              <a:t>낀’ 세대 </a:t>
            </a:r>
            <a:r>
              <a:rPr lang="en-US" altLang="ko-KR" sz="1400" b="1" dirty="0">
                <a:latin typeface="+mj-ea"/>
                <a:ea typeface="+mj-ea"/>
              </a:rPr>
              <a:t>2</a:t>
            </a:r>
            <a:r>
              <a:rPr lang="ko-KR" altLang="en-US" sz="1400" b="1" dirty="0">
                <a:latin typeface="+mj-ea"/>
                <a:ea typeface="+mj-ea"/>
              </a:rPr>
              <a:t>기 신도시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성적표는</a:t>
            </a:r>
            <a:r>
              <a:rPr lang="en-US" altLang="ko-KR" sz="1400" b="1" dirty="0">
                <a:latin typeface="+mj-ea"/>
                <a:ea typeface="+mj-ea"/>
              </a:rPr>
              <a:t>? –</a:t>
            </a:r>
            <a:r>
              <a:rPr lang="ko-KR" altLang="en-US" sz="1400" b="1" dirty="0" err="1">
                <a:latin typeface="+mj-ea"/>
                <a:ea typeface="+mj-ea"/>
              </a:rPr>
              <a:t>이코노믹리뷰</a:t>
            </a:r>
            <a:r>
              <a:rPr lang="ko-KR" altLang="en-US" sz="1400" b="1" dirty="0">
                <a:latin typeface="+mj-ea"/>
                <a:ea typeface="+mj-ea"/>
              </a:rPr>
              <a:t> 정경진기자</a:t>
            </a:r>
            <a:r>
              <a:rPr lang="en-US" altLang="ko-KR" sz="1400" b="1" dirty="0">
                <a:latin typeface="+mj-ea"/>
                <a:ea typeface="+mj-ea"/>
                <a:hlinkClick r:id="rId6"/>
              </a:rPr>
              <a:t>http://www.econovill.com/news/articleView.html?idxno=364709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3</a:t>
            </a:r>
            <a:r>
              <a:rPr lang="ko-KR" altLang="en-US" sz="1400" b="1" dirty="0">
                <a:latin typeface="+mj-ea"/>
                <a:ea typeface="+mj-ea"/>
              </a:rPr>
              <a:t>기 신도시정책의 특징과 향후과제</a:t>
            </a:r>
            <a:r>
              <a:rPr lang="en-US" altLang="ko-KR" sz="1400" b="1" dirty="0">
                <a:latin typeface="+mj-ea"/>
                <a:ea typeface="+mj-ea"/>
              </a:rPr>
              <a:t>	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-</a:t>
            </a:r>
            <a:r>
              <a:rPr lang="ko-KR" altLang="en-US" sz="1400" b="1" dirty="0">
                <a:latin typeface="+mj-ea"/>
                <a:ea typeface="+mj-ea"/>
              </a:rPr>
              <a:t>국회입법조사처 </a:t>
            </a:r>
            <a:r>
              <a:rPr lang="ko-KR" altLang="en-US" sz="1400" b="1" dirty="0" err="1">
                <a:latin typeface="+mj-ea"/>
                <a:ea typeface="+mj-ea"/>
              </a:rPr>
              <a:t>김하중</a:t>
            </a:r>
            <a:r>
              <a:rPr lang="ko-KR" altLang="en-US" sz="1400" b="1" dirty="0">
                <a:latin typeface="+mj-ea"/>
                <a:ea typeface="+mj-ea"/>
              </a:rPr>
              <a:t> 국회입법조사처장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ko-KR" altLang="en-US" sz="1400" b="1" dirty="0">
                <a:latin typeface="+mj-ea"/>
                <a:ea typeface="+mj-ea"/>
              </a:rPr>
              <a:t>교통카드 데이터 기반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대중교통 이용실태분석 </a:t>
            </a:r>
            <a:r>
              <a:rPr lang="en-US" altLang="ko-KR" sz="1400" b="1" dirty="0">
                <a:latin typeface="+mj-ea"/>
                <a:ea typeface="+mj-ea"/>
              </a:rPr>
              <a:t> – </a:t>
            </a:r>
            <a:r>
              <a:rPr lang="ko-KR" altLang="en-US" sz="1400" b="1" dirty="0">
                <a:latin typeface="+mj-ea"/>
                <a:ea typeface="+mj-ea"/>
              </a:rPr>
              <a:t>국토교통부</a:t>
            </a:r>
            <a:r>
              <a:rPr lang="en-US" altLang="ko-KR" sz="1400" b="1" dirty="0">
                <a:latin typeface="+mj-ea"/>
                <a:ea typeface="+mj-ea"/>
              </a:rPr>
              <a:t>, </a:t>
            </a:r>
            <a:r>
              <a:rPr lang="ko-KR" altLang="en-US" sz="1400" b="1" dirty="0">
                <a:latin typeface="+mj-ea"/>
                <a:ea typeface="+mj-ea"/>
              </a:rPr>
              <a:t>한국교통안전공단 박건수</a:t>
            </a:r>
            <a:r>
              <a:rPr lang="en-US" altLang="ko-KR" sz="1400" b="1" dirty="0">
                <a:latin typeface="+mj-ea"/>
                <a:ea typeface="+mj-ea"/>
              </a:rPr>
              <a:t>,</a:t>
            </a:r>
            <a:r>
              <a:rPr lang="ko-KR" altLang="en-US" sz="1400" b="1" dirty="0">
                <a:latin typeface="+mj-ea"/>
                <a:ea typeface="+mj-ea"/>
              </a:rPr>
              <a:t>박선영</a:t>
            </a: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sz="1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ko-KR" sz="1400" b="1" dirty="0">
                <a:latin typeface="+mj-ea"/>
                <a:ea typeface="+mj-ea"/>
              </a:rPr>
              <a:t>&lt;</a:t>
            </a:r>
            <a:r>
              <a:rPr lang="ko-KR" altLang="en-US" sz="1400" b="1" dirty="0">
                <a:latin typeface="+mj-ea"/>
                <a:ea typeface="+mj-ea"/>
              </a:rPr>
              <a:t>생활 속 거리 두기</a:t>
            </a:r>
            <a:r>
              <a:rPr lang="en-US" altLang="ko-KR" sz="1400" b="1" dirty="0">
                <a:latin typeface="+mj-ea"/>
                <a:ea typeface="+mj-ea"/>
              </a:rPr>
              <a:t>&gt; </a:t>
            </a:r>
            <a:r>
              <a:rPr lang="ko-KR" altLang="en-US" sz="1400" b="1" dirty="0">
                <a:latin typeface="+mj-ea"/>
                <a:ea typeface="+mj-ea"/>
              </a:rPr>
              <a:t>기본 수칙 관련 공식 </a:t>
            </a:r>
            <a:r>
              <a:rPr lang="ko-KR" altLang="en-US" sz="1400" b="1" dirty="0" err="1">
                <a:latin typeface="+mj-ea"/>
                <a:ea typeface="+mj-ea"/>
              </a:rPr>
              <a:t>리플릿</a:t>
            </a:r>
            <a:r>
              <a:rPr lang="ko-KR" altLang="en-US" sz="1400" b="1" dirty="0">
                <a:latin typeface="+mj-ea"/>
                <a:ea typeface="+mj-ea"/>
              </a:rPr>
              <a:t> </a:t>
            </a:r>
            <a:r>
              <a:rPr lang="en-US" altLang="ko-KR" sz="1400" b="1" dirty="0">
                <a:latin typeface="+mj-ea"/>
                <a:ea typeface="+mj-ea"/>
              </a:rPr>
              <a:t>	–</a:t>
            </a:r>
            <a:r>
              <a:rPr lang="ko-KR" altLang="en-US" sz="1400" b="1" dirty="0">
                <a:latin typeface="+mj-ea"/>
                <a:ea typeface="+mj-ea"/>
              </a:rPr>
              <a:t>질병관리본부 기본수칙</a:t>
            </a:r>
            <a:endParaRPr lang="en-US" altLang="ko-KR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89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298677"/>
              </p:ext>
            </p:extLst>
          </p:nvPr>
        </p:nvGraphicFramePr>
        <p:xfrm>
          <a:off x="107504" y="1268762"/>
          <a:ext cx="4320480" cy="4352854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99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739">
                <a:tc rowSpan="7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CV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이용한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영상 처리를 하며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실시간으로 버스정류장의 대기인원을 파악한다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Haar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cascade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7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객체인식 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HOG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알고리즘을 이용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사람의 객체 인식을 측정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 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측정한 사람의 객체 사이의 거리를 이용하여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이하의 거리로 유지되는 간격을 가진 줄을 생성</a:t>
                      </a: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8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대기인원 파악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측정되는 사람의 들어오는 위치와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지나가는 위치를 알아내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가상의 출입구를 형성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이를 지나면 카운트를 실시하여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대기줄의 인원파악을 진행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9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버스도착정보항목조회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빈좌석을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9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버스위치정보조회</a:t>
                      </a:r>
                      <a:endParaRPr lang="en-US" altLang="ko-KR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</a:t>
                      </a:r>
                      <a:r>
                        <a:rPr lang="en-US" altLang="ko-KR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/>
                        <a:t>8100</a:t>
                      </a:r>
                      <a:r>
                        <a:rPr lang="ko-KR" altLang="en-US" sz="900" dirty="0"/>
                        <a:t>번 버스와 </a:t>
                      </a:r>
                      <a:r>
                        <a:rPr lang="en-US" altLang="ko-KR" sz="900" dirty="0"/>
                        <a:t>M4102</a:t>
                      </a:r>
                      <a:r>
                        <a:rPr lang="ko-KR" altLang="en-US" sz="900" dirty="0"/>
                        <a:t>번 버스의 현 위치정보를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057527"/>
              </p:ext>
            </p:extLst>
          </p:nvPr>
        </p:nvGraphicFramePr>
        <p:xfrm>
          <a:off x="4521462" y="1268762"/>
          <a:ext cx="4544298" cy="4176839"/>
        </p:xfrm>
        <a:graphic>
          <a:graphicData uri="http://schemas.openxmlformats.org/drawingml/2006/table">
            <a:tbl>
              <a:tblPr/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7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65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859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S/W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/>
                        <a:t>대중교통환승경로</a:t>
                      </a:r>
                      <a:r>
                        <a:rPr lang="ko-KR" altLang="en-US" sz="900" dirty="0"/>
                        <a:t> 조회</a:t>
                      </a:r>
                    </a:p>
                  </a:txBody>
                  <a:tcPr marL="36000" marR="36000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출발지와 목적지를 기준으로 </a:t>
                      </a:r>
                      <a:r>
                        <a:rPr lang="ko-KR" altLang="en-US" sz="900" dirty="0" err="1"/>
                        <a:t>환승경로를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dirty="0" err="1"/>
                        <a:t>주변정류소목록조회</a:t>
                      </a:r>
                      <a:endParaRPr lang="ko-KR" altLang="en-US" sz="9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위치좌표 반경</a:t>
                      </a:r>
                      <a:r>
                        <a:rPr lang="en-US" altLang="ko-KR" sz="900" dirty="0"/>
                        <a:t>200m</a:t>
                      </a:r>
                      <a:r>
                        <a:rPr lang="ko-KR" altLang="en-US" sz="900" dirty="0"/>
                        <a:t>내에 있는 정류소 목록을 </a:t>
                      </a:r>
                      <a:r>
                        <a:rPr lang="ko-KR" altLang="en-US" sz="900" dirty="0" err="1"/>
                        <a:t>공공데이터포털에서</a:t>
                      </a:r>
                      <a:r>
                        <a:rPr lang="ko-KR" altLang="en-US" sz="900" dirty="0"/>
                        <a:t> 받아온다</a:t>
                      </a:r>
                      <a:r>
                        <a:rPr lang="en-US" altLang="ko-KR" sz="900" dirty="0"/>
                        <a:t>.</a:t>
                      </a:r>
                      <a:endParaRPr lang="ko-KR" altLang="en-US" sz="900" dirty="0"/>
                    </a:p>
                  </a:txBody>
                  <a:tcPr marL="36000" marR="36000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Server(DB)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영상처리한 데이터를 서버를 통해 앱으로 전달한다</a:t>
                      </a:r>
                      <a:r>
                        <a:rPr lang="en-US" altLang="ko-KR" sz="1100" dirty="0"/>
                        <a:t>.</a:t>
                      </a:r>
                      <a:endParaRPr lang="ko-KR" altLang="en-US" sz="1100" dirty="0"/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20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1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9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ko-KR" sz="1700" b="1" dirty="0">
                <a:solidFill>
                  <a:schemeClr val="bg1"/>
                </a:solidFill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lang="ko-KR" altLang="en-US" sz="1700" spc="-5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4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3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4" y="-576000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60D7AE1-08A7-4CEA-98F4-45D5EA48F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11542"/>
              </p:ext>
            </p:extLst>
          </p:nvPr>
        </p:nvGraphicFramePr>
        <p:xfrm>
          <a:off x="107503" y="1268762"/>
          <a:ext cx="4993885" cy="4590615"/>
        </p:xfrm>
        <a:graphic>
          <a:graphicData uri="http://schemas.openxmlformats.org/drawingml/2006/table">
            <a:tbl>
              <a:tblPr/>
              <a:tblGrid>
                <a:gridCol w="57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2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구분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기능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rgbClr val="000000"/>
                          </a:solidFill>
                          <a:effectLst/>
                          <a:ea typeface="맑은 고딕"/>
                        </a:rPr>
                        <a:t>설명</a:t>
                      </a:r>
                      <a:endParaRPr lang="ko-KR" altLang="en-US" sz="9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782">
                <a:tc rowSpan="6"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H/W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영상 처리를 진행하는데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필요한 연산처리를 진행하는 컴퓨터의 역할을 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2600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카메라 모듈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버스 정거장의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CCTV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대신하는 구현으로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재료로서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대기인원을 측정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 인원의 파악을 도움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라즈베리파이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쿨러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야외에서 하드웨어를 설치하는것과 더불어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여름의 기온이 높은 날씨에 측정을 </a:t>
                      </a:r>
                      <a:endParaRPr lang="en-US" altLang="ko-KR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진행함으로써 전자기기의 발열을 줄이기위해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041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배터리</a:t>
                      </a: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사용되는 하드웨어 제품들의 전력을 프로젝트의 구현화 상황에서는 따로 공공 전력을 이용할 수가 없으므로 이를 해결하기위해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보조적인 전력원을 이용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9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1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0996" marR="30996" marT="8571" marB="857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28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</TotalTime>
  <Words>1897</Words>
  <Application>Microsoft Office PowerPoint</Application>
  <PresentationFormat>화면 슬라이드 쇼(4:3)</PresentationFormat>
  <Paragraphs>418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Arial</vt:lpstr>
      <vt:lpstr>Calibri</vt:lpstr>
      <vt:lpstr>Calibri Light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우진 파트</dc:title>
  <dc:creator>김 우진</dc:creator>
  <cp:lastModifiedBy>채민</cp:lastModifiedBy>
  <cp:revision>28</cp:revision>
  <dcterms:created xsi:type="dcterms:W3CDTF">2020-07-20T13:24:56Z</dcterms:created>
  <dcterms:modified xsi:type="dcterms:W3CDTF">2020-07-25T07:05:24Z</dcterms:modified>
</cp:coreProperties>
</file>