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315" r:id="rId3"/>
    <p:sldId id="377" r:id="rId4"/>
    <p:sldId id="384" r:id="rId5"/>
    <p:sldId id="383" r:id="rId6"/>
    <p:sldId id="378" r:id="rId7"/>
    <p:sldId id="379" r:id="rId8"/>
    <p:sldId id="391" r:id="rId9"/>
    <p:sldId id="385" r:id="rId10"/>
    <p:sldId id="320" r:id="rId11"/>
    <p:sldId id="324" r:id="rId12"/>
    <p:sldId id="381" r:id="rId13"/>
    <p:sldId id="396" r:id="rId14"/>
    <p:sldId id="369" r:id="rId15"/>
    <p:sldId id="352" r:id="rId16"/>
    <p:sldId id="354" r:id="rId17"/>
    <p:sldId id="380" r:id="rId18"/>
    <p:sldId id="339" r:id="rId19"/>
    <p:sldId id="382" r:id="rId20"/>
    <p:sldId id="388" r:id="rId21"/>
    <p:sldId id="389" r:id="rId22"/>
    <p:sldId id="393" r:id="rId23"/>
    <p:sldId id="394" r:id="rId24"/>
    <p:sldId id="39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80" d="100"/>
          <a:sy n="80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9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4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6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0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2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8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6DD9E-CBA2-4CC8-AA80-6840ED2F7CD9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23.jpeg"/><Relationship Id="rId9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econovill.com/news/articleView.html?idxno=364709" TargetMode="External"/><Relationship Id="rId5" Type="http://schemas.openxmlformats.org/officeDocument/2006/relationships/hyperlink" Target="https://www.sedaily.com/NewsVIew/1Z3WPE3NT4" TargetMode="Externa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4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709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9" y="1916832"/>
            <a:ext cx="7080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5453" y="3630290"/>
            <a:ext cx="6803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1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1" dirty="0">
                <a:solidFill>
                  <a:srgbClr val="77787B"/>
                </a:solidFill>
              </a:rPr>
              <a:t>: </a:t>
            </a:r>
            <a:r>
              <a:rPr lang="ko-KR" altLang="en-US" b="1" dirty="0"/>
              <a:t>대중교통</a:t>
            </a:r>
            <a:r>
              <a:rPr lang="en-US" altLang="ko-KR" b="1" dirty="0"/>
              <a:t>(</a:t>
            </a:r>
            <a:r>
              <a:rPr lang="ko-KR" altLang="en-US" b="1" dirty="0"/>
              <a:t>광역버스</a:t>
            </a:r>
            <a:r>
              <a:rPr lang="en-US" altLang="ko-KR" b="1" dirty="0"/>
              <a:t>) </a:t>
            </a:r>
            <a:r>
              <a:rPr lang="ko-KR" altLang="en-US" b="1" dirty="0"/>
              <a:t>대기인원을 판별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		</a:t>
            </a:r>
            <a:r>
              <a:rPr lang="ko-KR" altLang="en-US" b="1" dirty="0"/>
              <a:t>계산 후 더 정확한 최소시간 경로 지원 시스템</a:t>
            </a:r>
          </a:p>
          <a:p>
            <a:endParaRPr lang="ko-KR" altLang="en-US" sz="2400" b="1" spc="-151" dirty="0">
              <a:solidFill>
                <a:srgbClr val="77787B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32" y="166949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70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2020. 07. 25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(THE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김우진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이유진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이채민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 승 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4D241D6-A4C2-4DC3-A052-5FDE6FC1E0D8}"/>
              </a:ext>
            </a:extLst>
          </p:cNvPr>
          <p:cNvSpPr/>
          <p:nvPr/>
        </p:nvSpPr>
        <p:spPr>
          <a:xfrm>
            <a:off x="3829885" y="3348581"/>
            <a:ext cx="4949991" cy="2107158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EC75A48-B9B0-467A-9B1D-C3219956C596}"/>
              </a:ext>
            </a:extLst>
          </p:cNvPr>
          <p:cNvGrpSpPr/>
          <p:nvPr/>
        </p:nvGrpSpPr>
        <p:grpSpPr>
          <a:xfrm>
            <a:off x="266928" y="1885058"/>
            <a:ext cx="1324338" cy="1463523"/>
            <a:chOff x="616953" y="2293113"/>
            <a:chExt cx="2141317" cy="2388062"/>
          </a:xfrm>
        </p:grpSpPr>
        <p:pic>
          <p:nvPicPr>
            <p:cNvPr id="65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DEC4CAAA-4B93-44E5-AC99-B0369D032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E3D092DF-A330-4815-B008-4B972EF53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9A79590-5AC7-4A53-ACF9-F56359CCF6F5}"/>
              </a:ext>
            </a:extLst>
          </p:cNvPr>
          <p:cNvCxnSpPr>
            <a:cxnSpLocks/>
            <a:stCxn id="65" idx="3"/>
            <a:endCxn id="82" idx="1"/>
          </p:cNvCxnSpPr>
          <p:nvPr/>
        </p:nvCxnSpPr>
        <p:spPr>
          <a:xfrm flipV="1">
            <a:off x="1591266" y="2339886"/>
            <a:ext cx="914734" cy="51658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CA13317-93E8-411E-8130-3C70477C3462}"/>
              </a:ext>
            </a:extLst>
          </p:cNvPr>
          <p:cNvSpPr txBox="1"/>
          <p:nvPr/>
        </p:nvSpPr>
        <p:spPr>
          <a:xfrm>
            <a:off x="3684084" y="1697183"/>
            <a:ext cx="841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Video.mp4</a:t>
            </a:r>
          </a:p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(1280x720)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3860639-A5EC-4F6F-9585-D87D5AD30018}"/>
              </a:ext>
            </a:extLst>
          </p:cNvPr>
          <p:cNvCxnSpPr>
            <a:cxnSpLocks/>
            <a:stCxn id="82" idx="3"/>
            <a:endCxn id="69" idx="1"/>
          </p:cNvCxnSpPr>
          <p:nvPr/>
        </p:nvCxnSpPr>
        <p:spPr>
          <a:xfrm flipV="1">
            <a:off x="3303925" y="1912627"/>
            <a:ext cx="380159" cy="427259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E61B631-6C68-4E52-BEA0-6BCC6AB9BEB5}"/>
              </a:ext>
            </a:extLst>
          </p:cNvPr>
          <p:cNvGrpSpPr/>
          <p:nvPr/>
        </p:nvGrpSpPr>
        <p:grpSpPr>
          <a:xfrm>
            <a:off x="2506000" y="2034638"/>
            <a:ext cx="797925" cy="610496"/>
            <a:chOff x="4264433" y="2644795"/>
            <a:chExt cx="1633960" cy="1344592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BA889D0B-F64F-412E-9E28-49A25F169DDC}"/>
                </a:ext>
              </a:extLst>
            </p:cNvPr>
            <p:cNvSpPr/>
            <p:nvPr/>
          </p:nvSpPr>
          <p:spPr>
            <a:xfrm>
              <a:off x="4264433" y="2644795"/>
              <a:ext cx="1633960" cy="134459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84" name="그래픽 83" descr="클래퍼 보드">
              <a:extLst>
                <a:ext uri="{FF2B5EF4-FFF2-40B4-BE49-F238E27FC236}">
                  <a16:creationId xmlns:a16="http://schemas.microsoft.com/office/drawing/2014/main" id="{B8269E0E-746B-4783-995C-A4404213B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20207" y="2791291"/>
              <a:ext cx="914400" cy="914400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D2BA7FA-A07A-4F47-9032-940ED3213DC6}"/>
              </a:ext>
            </a:extLst>
          </p:cNvPr>
          <p:cNvGrpSpPr/>
          <p:nvPr/>
        </p:nvGrpSpPr>
        <p:grpSpPr>
          <a:xfrm>
            <a:off x="5214243" y="3528077"/>
            <a:ext cx="1909721" cy="1619964"/>
            <a:chOff x="8199016" y="2427174"/>
            <a:chExt cx="2154475" cy="2043695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B09B8F1-9E4F-46D5-AA98-E854B3918EB2}"/>
                </a:ext>
              </a:extLst>
            </p:cNvPr>
            <p:cNvGrpSpPr/>
            <p:nvPr/>
          </p:nvGrpSpPr>
          <p:grpSpPr>
            <a:xfrm>
              <a:off x="8199016" y="2427174"/>
              <a:ext cx="2154475" cy="2043695"/>
              <a:chOff x="8719531" y="2586456"/>
              <a:chExt cx="1633960" cy="1624526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923C69CF-2D11-495D-BE35-E68E6E422BDE}"/>
                  </a:ext>
                </a:extLst>
              </p:cNvPr>
              <p:cNvSpPr/>
              <p:nvPr/>
            </p:nvSpPr>
            <p:spPr>
              <a:xfrm>
                <a:off x="8719531" y="2866390"/>
                <a:ext cx="1633960" cy="1344592"/>
              </a:xfrm>
              <a:prstGeom prst="round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D494EA2A-2A8E-41E9-8BFB-C53308A645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t="18042" b="17115"/>
              <a:stretch/>
            </p:blipFill>
            <p:spPr>
              <a:xfrm>
                <a:off x="8912971" y="2586456"/>
                <a:ext cx="1202857" cy="637713"/>
              </a:xfrm>
              <a:prstGeom prst="rect">
                <a:avLst/>
              </a:prstGeom>
            </p:spPr>
          </p:pic>
        </p:grpSp>
        <p:pic>
          <p:nvPicPr>
            <p:cNvPr id="88" name="그래픽 87" descr="문서">
              <a:extLst>
                <a:ext uri="{FF2B5EF4-FFF2-40B4-BE49-F238E27FC236}">
                  <a16:creationId xmlns:a16="http://schemas.microsoft.com/office/drawing/2014/main" id="{3CDD8F74-E9DE-42E2-A3A6-A1A357B21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50851" y="3196096"/>
              <a:ext cx="914400" cy="914400"/>
            </a:xfrm>
            <a:prstGeom prst="rect">
              <a:avLst/>
            </a:prstGeom>
          </p:spPr>
        </p:pic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1FE79C0-A424-4470-A7FB-9AA317A8E45F}"/>
              </a:ext>
            </a:extLst>
          </p:cNvPr>
          <p:cNvCxnSpPr>
            <a:cxnSpLocks/>
            <a:stCxn id="89" idx="2"/>
            <a:endCxn id="44" idx="1"/>
          </p:cNvCxnSpPr>
          <p:nvPr/>
        </p:nvCxnSpPr>
        <p:spPr>
          <a:xfrm>
            <a:off x="6169104" y="5148041"/>
            <a:ext cx="1792064" cy="99632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headEnd type="triangle" w="med" len="med"/>
            <a:tailEnd type="triangle" w="med" len="med"/>
          </a:ln>
          <a:effectLst/>
        </p:spPr>
      </p:cxnSp>
      <p:pic>
        <p:nvPicPr>
          <p:cNvPr id="115" name="그림 114">
            <a:extLst>
              <a:ext uri="{FF2B5EF4-FFF2-40B4-BE49-F238E27FC236}">
                <a16:creationId xmlns:a16="http://schemas.microsoft.com/office/drawing/2014/main" id="{7BB7E62D-3214-4152-98F0-30FE75DE7A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6627" y="3007364"/>
            <a:ext cx="2280723" cy="536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A52DCD-4191-4254-AFFA-666CF3B09C57}"/>
              </a:ext>
            </a:extLst>
          </p:cNvPr>
          <p:cNvSpPr txBox="1"/>
          <p:nvPr/>
        </p:nvSpPr>
        <p:spPr>
          <a:xfrm>
            <a:off x="1983693" y="1654225"/>
            <a:ext cx="106674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92D050"/>
                </a:solidFill>
                <a:latin typeface="Snap ITC" panose="04040A07060A02020202" pitchFamily="82" charset="0"/>
                <a:ea typeface="+mj-ea"/>
              </a:rPr>
              <a:t>EDIT</a:t>
            </a:r>
            <a:endParaRPr lang="ko-KR" altLang="en-US" sz="2400" b="1" dirty="0">
              <a:solidFill>
                <a:srgbClr val="92D050"/>
              </a:solidFill>
              <a:latin typeface="Snap ITC" panose="04040A07060A02020202" pitchFamily="82" charset="0"/>
              <a:ea typeface="+mj-ea"/>
            </a:endParaRPr>
          </a:p>
        </p:txBody>
      </p:sp>
      <p:pic>
        <p:nvPicPr>
          <p:cNvPr id="44" name="그림 43" descr="거리, 시계, 측면, 표지판이(가) 표시된 사진&#10;&#10;자동 생성된 설명">
            <a:extLst>
              <a:ext uri="{FF2B5EF4-FFF2-40B4-BE49-F238E27FC236}">
                <a16:creationId xmlns:a16="http://schemas.microsoft.com/office/drawing/2014/main" id="{FEF99C4F-F51D-45C9-92CD-FD68443C932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2" t="17881" r="37100" b="19945"/>
          <a:stretch/>
        </p:blipFill>
        <p:spPr>
          <a:xfrm>
            <a:off x="7961168" y="5567245"/>
            <a:ext cx="679419" cy="115423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98C6114-73EB-4EF8-A5DF-E6C9339CD0A9}"/>
              </a:ext>
            </a:extLst>
          </p:cNvPr>
          <p:cNvSpPr txBox="1"/>
          <p:nvPr/>
        </p:nvSpPr>
        <p:spPr>
          <a:xfrm>
            <a:off x="2326271" y="2641022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Video.mp4</a:t>
            </a:r>
          </a:p>
        </p:txBody>
      </p:sp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</a:t>
            </a: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시나리오</a:t>
            </a:r>
            <a:endParaRPr kumimoji="0" lang="ko-KR" altLang="en-US" sz="1000" b="0" i="0" u="none" strike="noStrike" kern="1200" cap="none" spc="-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back-end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1.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라즈베리파이를</a:t>
            </a:r>
            <a:r>
              <a:rPr lang="ko-KR" altLang="en-US" sz="1400" b="1" dirty="0">
                <a:solidFill>
                  <a:prstClr val="black"/>
                </a:solidFill>
              </a:rPr>
              <a:t> 통해 영상처리를 해서 사람인원 수 파악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</a:rPr>
              <a:t>영상분석 결과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>
                <a:solidFill>
                  <a:prstClr val="black"/>
                </a:solidFill>
              </a:rPr>
              <a:t>현재 정거장 대기인원수 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측정된 시간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해당 정류장의 </a:t>
            </a:r>
            <a:r>
              <a:rPr lang="en-US" altLang="ko-KR" sz="1400" b="1" dirty="0">
                <a:solidFill>
                  <a:prstClr val="black"/>
                </a:solidFill>
              </a:rPr>
              <a:t>ID</a:t>
            </a:r>
            <a:r>
              <a:rPr lang="ko-KR" altLang="en-US" sz="1400" b="1" dirty="0">
                <a:solidFill>
                  <a:prstClr val="black"/>
                </a:solidFill>
              </a:rPr>
              <a:t>를 서버 데이터 베이스에 저장</a:t>
            </a:r>
          </a:p>
          <a:p>
            <a:pPr lvl="0" algn="ctr">
              <a:defRPr/>
            </a:pPr>
            <a:endParaRPr lang="ko-KR" altLang="en-US" sz="1400" b="1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front-end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1.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영상처리한 사람의 인원 수 정보 데이터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요청한 데이터 서버로 전달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3.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앱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서버에 있는 데이터를 앱에서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4.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데이터를 앱으로 전달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122093-295D-4670-965C-41CF40784A50}"/>
              </a:ext>
            </a:extLst>
          </p:cNvPr>
          <p:cNvGrpSpPr/>
          <p:nvPr/>
        </p:nvGrpSpPr>
        <p:grpSpPr>
          <a:xfrm>
            <a:off x="323528" y="1632561"/>
            <a:ext cx="1167701" cy="1047611"/>
            <a:chOff x="616953" y="2293113"/>
            <a:chExt cx="2141317" cy="2388062"/>
          </a:xfrm>
        </p:grpSpPr>
        <p:pic>
          <p:nvPicPr>
            <p:cNvPr id="17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11D0BFF9-D05D-47C6-B255-8744AEA1FC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725F36B8-F8C7-4882-A1F5-27CA40D1C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A5FEB31-87CC-4EAD-9854-11E9D533D072}"/>
              </a:ext>
            </a:extLst>
          </p:cNvPr>
          <p:cNvSpPr/>
          <p:nvPr/>
        </p:nvSpPr>
        <p:spPr>
          <a:xfrm>
            <a:off x="1575106" y="2945285"/>
            <a:ext cx="1482143" cy="1384688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41B2D19-9248-41E0-92F3-E00708BA4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865" y="3065317"/>
            <a:ext cx="783500" cy="18447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56CE79-E3B6-4BB2-8A2F-902B11E26EA1}"/>
              </a:ext>
            </a:extLst>
          </p:cNvPr>
          <p:cNvGrpSpPr/>
          <p:nvPr/>
        </p:nvGrpSpPr>
        <p:grpSpPr>
          <a:xfrm>
            <a:off x="1912865" y="3533071"/>
            <a:ext cx="783500" cy="606775"/>
            <a:chOff x="8199016" y="2427174"/>
            <a:chExt cx="2154475" cy="204369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770EB7D-EC93-47A7-A489-60BEE4C7FC5C}"/>
                </a:ext>
              </a:extLst>
            </p:cNvPr>
            <p:cNvGrpSpPr/>
            <p:nvPr/>
          </p:nvGrpSpPr>
          <p:grpSpPr>
            <a:xfrm>
              <a:off x="8199016" y="2427174"/>
              <a:ext cx="2154475" cy="2043695"/>
              <a:chOff x="8719531" y="2586456"/>
              <a:chExt cx="1633960" cy="1624526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AD4541CD-9632-46AD-BF04-90CB7D569D17}"/>
                  </a:ext>
                </a:extLst>
              </p:cNvPr>
              <p:cNvSpPr/>
              <p:nvPr/>
            </p:nvSpPr>
            <p:spPr>
              <a:xfrm>
                <a:off x="8719531" y="2866390"/>
                <a:ext cx="1633960" cy="1344592"/>
              </a:xfrm>
              <a:prstGeom prst="round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426D894C-B38B-468E-9D29-4AA5FA5EF3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18042" b="17115"/>
              <a:stretch/>
            </p:blipFill>
            <p:spPr>
              <a:xfrm>
                <a:off x="8912971" y="2586456"/>
                <a:ext cx="1202857" cy="637713"/>
              </a:xfrm>
              <a:prstGeom prst="rect">
                <a:avLst/>
              </a:prstGeom>
            </p:spPr>
          </p:pic>
        </p:grpSp>
        <p:pic>
          <p:nvPicPr>
            <p:cNvPr id="26" name="그래픽 25" descr="문서">
              <a:extLst>
                <a:ext uri="{FF2B5EF4-FFF2-40B4-BE49-F238E27FC236}">
                  <a16:creationId xmlns:a16="http://schemas.microsoft.com/office/drawing/2014/main" id="{31B8E6B8-590D-4E24-AAD4-603168D1D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50851" y="3196096"/>
              <a:ext cx="914400" cy="914400"/>
            </a:xfrm>
            <a:prstGeom prst="rect">
              <a:avLst/>
            </a:prstGeom>
          </p:spPr>
        </p:pic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977BF88-04E6-4D7D-A4CD-665F28B5EFC3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1491229" y="2327909"/>
            <a:ext cx="824949" cy="61737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325B3C2-00B1-4A3F-994E-C94CB45BCB61}"/>
              </a:ext>
            </a:extLst>
          </p:cNvPr>
          <p:cNvCxnSpPr>
            <a:cxnSpLocks/>
            <a:stCxn id="19" idx="2"/>
            <a:endCxn id="42" idx="1"/>
          </p:cNvCxnSpPr>
          <p:nvPr/>
        </p:nvCxnSpPr>
        <p:spPr>
          <a:xfrm>
            <a:off x="2316178" y="4329973"/>
            <a:ext cx="1359367" cy="74763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headEnd type="triangle" w="med" len="med"/>
            <a:tailEnd type="triangle" w="med" len="med"/>
          </a:ln>
          <a:effectLst/>
        </p:spPr>
      </p:cxnSp>
      <p:pic>
        <p:nvPicPr>
          <p:cNvPr id="42" name="그림 41" descr="거리, 시계, 측면, 표지판이(가) 표시된 사진&#10;&#10;자동 생성된 설명">
            <a:extLst>
              <a:ext uri="{FF2B5EF4-FFF2-40B4-BE49-F238E27FC236}">
                <a16:creationId xmlns:a16="http://schemas.microsoft.com/office/drawing/2014/main" id="{26FD2A88-EA2F-472E-BC7E-DA663E12CC9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2" t="17881" r="37100" b="19945"/>
          <a:stretch/>
        </p:blipFill>
        <p:spPr>
          <a:xfrm>
            <a:off x="3675545" y="4500489"/>
            <a:ext cx="679419" cy="11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20FDF8-4CAC-4E9C-B135-9B1D5075C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35" y="1963188"/>
            <a:ext cx="8172400" cy="4179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D7C552-9426-4E75-995D-C3B01246B128}"/>
              </a:ext>
            </a:extLst>
          </p:cNvPr>
          <p:cNvSpPr/>
          <p:nvPr/>
        </p:nvSpPr>
        <p:spPr>
          <a:xfrm flipH="1">
            <a:off x="-806533" y="1465884"/>
            <a:ext cx="40324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메뉴구성도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바닥글 개체 틀 11">
            <a:extLst>
              <a:ext uri="{FF2B5EF4-FFF2-40B4-BE49-F238E27FC236}">
                <a16:creationId xmlns:a16="http://schemas.microsoft.com/office/drawing/2014/main" id="{2FC7E8DE-0A25-49F1-9D57-D19484AD9F6A}"/>
              </a:ext>
            </a:extLst>
          </p:cNvPr>
          <p:cNvSpPr txBox="1">
            <a:spLocks/>
          </p:cNvSpPr>
          <p:nvPr/>
        </p:nvSpPr>
        <p:spPr>
          <a:xfrm>
            <a:off x="3181350" y="65087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F40A16-C755-47A8-8BA3-14F795DAA6CA}"/>
              </a:ext>
            </a:extLst>
          </p:cNvPr>
          <p:cNvSpPr/>
          <p:nvPr/>
        </p:nvSpPr>
        <p:spPr>
          <a:xfrm>
            <a:off x="755576" y="1541402"/>
            <a:ext cx="3240360" cy="172819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br>
              <a:rPr lang="en-US" altLang="ko-KR" sz="1600" b="1" dirty="0"/>
            </a:br>
            <a:r>
              <a:rPr lang="en-US" altLang="ko-KR" sz="1600" b="1" dirty="0"/>
              <a:t>  VED_LINE INT(2)</a:t>
            </a:r>
          </a:p>
          <a:p>
            <a:r>
              <a:rPr lang="en-US" altLang="ko-KR" sz="1600" b="1" dirty="0"/>
              <a:t>  VED_BUSSTA VARCHAR(10)</a:t>
            </a:r>
          </a:p>
          <a:p>
            <a:r>
              <a:rPr lang="en-US" altLang="ko-KR" sz="1600" b="1" dirty="0"/>
              <a:t>  VED_NOW DATE </a:t>
            </a:r>
          </a:p>
          <a:p>
            <a:pPr algn="ctr"/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6ABA17-F9B5-46B7-ACD6-21438D30E2BF}"/>
              </a:ext>
            </a:extLst>
          </p:cNvPr>
          <p:cNvSpPr/>
          <p:nvPr/>
        </p:nvSpPr>
        <p:spPr>
          <a:xfrm>
            <a:off x="3016084" y="4293093"/>
            <a:ext cx="3240360" cy="172819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err="1"/>
              <a:t>Role_Line</a:t>
            </a:r>
            <a:r>
              <a:rPr lang="en-US" altLang="ko-KR" b="1" dirty="0"/>
              <a:t> INT(2)</a:t>
            </a:r>
          </a:p>
          <a:p>
            <a:r>
              <a:rPr lang="en-US" altLang="ko-KR" b="1" dirty="0" err="1"/>
              <a:t>Role_Bus_id</a:t>
            </a:r>
            <a:r>
              <a:rPr lang="en-US" altLang="ko-KR" b="1" dirty="0"/>
              <a:t> INT(2)</a:t>
            </a:r>
          </a:p>
          <a:p>
            <a:r>
              <a:rPr lang="en-US" altLang="ko-KR" b="1" dirty="0" err="1"/>
              <a:t>Role_Now</a:t>
            </a:r>
            <a:r>
              <a:rPr lang="en-US" altLang="ko-KR" b="1" dirty="0"/>
              <a:t> Date</a:t>
            </a:r>
            <a:endParaRPr lang="ko-KR" altLang="en-US" b="1" dirty="0"/>
          </a:p>
          <a:p>
            <a:pPr algn="ctr"/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C3B5E4-EAA1-49F9-8B94-E98DC54E3AB0}"/>
              </a:ext>
            </a:extLst>
          </p:cNvPr>
          <p:cNvSpPr/>
          <p:nvPr/>
        </p:nvSpPr>
        <p:spPr>
          <a:xfrm>
            <a:off x="5148064" y="1556792"/>
            <a:ext cx="3240360" cy="172819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ko-KR" sz="1600" b="1" dirty="0" err="1">
                <a:solidFill>
                  <a:prstClr val="black"/>
                </a:solidFill>
              </a:rPr>
              <a:t>user_bus</a:t>
            </a:r>
            <a:r>
              <a:rPr lang="en-US" altLang="ko-KR" sz="1600" b="1" dirty="0">
                <a:solidFill>
                  <a:prstClr val="black"/>
                </a:solidFill>
              </a:rPr>
              <a:t>   INT(2)</a:t>
            </a:r>
          </a:p>
          <a:p>
            <a:pPr lvl="0"/>
            <a:r>
              <a:rPr lang="en-US" altLang="ko-KR" sz="1600" b="1" dirty="0" err="1">
                <a:solidFill>
                  <a:prstClr val="black"/>
                </a:solidFill>
              </a:rPr>
              <a:t>user_busstop</a:t>
            </a:r>
            <a:r>
              <a:rPr lang="en-US" altLang="ko-KR" sz="1600" b="1" dirty="0">
                <a:solidFill>
                  <a:prstClr val="black"/>
                </a:solidFill>
              </a:rPr>
              <a:t>   VARCHAR(10)</a:t>
            </a:r>
          </a:p>
          <a:p>
            <a:pPr lvl="0"/>
            <a:r>
              <a:rPr lang="en-US" altLang="ko-KR" sz="1600" b="1" dirty="0" err="1">
                <a:solidFill>
                  <a:prstClr val="black"/>
                </a:solidFill>
              </a:rPr>
              <a:t>user_count</a:t>
            </a:r>
            <a:r>
              <a:rPr lang="en-US" altLang="ko-KR" sz="1600" b="1" dirty="0">
                <a:solidFill>
                  <a:prstClr val="black"/>
                </a:solidFill>
              </a:rPr>
              <a:t>   INT(1)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B62EA3-A02B-4C5A-803F-6AD7E86AB389}"/>
              </a:ext>
            </a:extLst>
          </p:cNvPr>
          <p:cNvSpPr txBox="1"/>
          <p:nvPr/>
        </p:nvSpPr>
        <p:spPr>
          <a:xfrm>
            <a:off x="603350" y="3269592"/>
            <a:ext cx="188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Raspberry Pi</a:t>
            </a:r>
            <a:endParaRPr lang="ko-KR" altLang="en-US" b="1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6E60106-F55D-44CB-9C64-2D9D67BCA596}"/>
              </a:ext>
            </a:extLst>
          </p:cNvPr>
          <p:cNvCxnSpPr/>
          <p:nvPr/>
        </p:nvCxnSpPr>
        <p:spPr>
          <a:xfrm rot="16200000" flipH="1">
            <a:off x="1619672" y="4077072"/>
            <a:ext cx="1800200" cy="504056"/>
          </a:xfrm>
          <a:prstGeom prst="bentConnector3">
            <a:avLst>
              <a:gd name="adj1" fmla="val 100224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287BEE6-1C12-47ED-B615-8621FF9279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83408" y="4146320"/>
            <a:ext cx="1800200" cy="365560"/>
          </a:xfrm>
          <a:prstGeom prst="bentConnector3">
            <a:avLst>
              <a:gd name="adj1" fmla="val 148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8EB8B2-7D2C-4F4F-966B-BB7D76F8380B}"/>
              </a:ext>
            </a:extLst>
          </p:cNvPr>
          <p:cNvSpPr txBox="1"/>
          <p:nvPr/>
        </p:nvSpPr>
        <p:spPr>
          <a:xfrm>
            <a:off x="7024070" y="3269592"/>
            <a:ext cx="188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User </a:t>
            </a:r>
            <a:r>
              <a:rPr lang="en-US" altLang="ko-KR" b="1" dirty="0" err="1"/>
              <a:t>InFo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14F60E-BBCA-4D28-9AAD-858C6452DEA3}"/>
              </a:ext>
            </a:extLst>
          </p:cNvPr>
          <p:cNvSpPr txBox="1"/>
          <p:nvPr/>
        </p:nvSpPr>
        <p:spPr>
          <a:xfrm>
            <a:off x="3825773" y="3939151"/>
            <a:ext cx="188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Server Role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7688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25" y="1305194"/>
            <a:ext cx="8331200" cy="5003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1AB0E4-7ABB-46B3-BCD7-AF55D6ABEAF3}"/>
              </a:ext>
            </a:extLst>
          </p:cNvPr>
          <p:cNvSpPr/>
          <p:nvPr/>
        </p:nvSpPr>
        <p:spPr>
          <a:xfrm>
            <a:off x="5868144" y="1556792"/>
            <a:ext cx="2808312" cy="2520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B8D5EA-9A96-43F3-99E8-4537D790A113}"/>
              </a:ext>
            </a:extLst>
          </p:cNvPr>
          <p:cNvSpPr/>
          <p:nvPr/>
        </p:nvSpPr>
        <p:spPr>
          <a:xfrm>
            <a:off x="5883763" y="1120982"/>
            <a:ext cx="2808312" cy="368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3653F-FE86-4C1A-B6B2-65C800C159C3}"/>
              </a:ext>
            </a:extLst>
          </p:cNvPr>
          <p:cNvSpPr txBox="1"/>
          <p:nvPr/>
        </p:nvSpPr>
        <p:spPr>
          <a:xfrm>
            <a:off x="5796136" y="79132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Application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68352" cy="819213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>
            <a:off x="424356" y="380328"/>
            <a:ext cx="2652001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387813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438200"/>
            <a:ext cx="2873622" cy="2160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처리도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78" name="막힌 원호 77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50382"/>
              </p:ext>
            </p:extLst>
          </p:nvPr>
        </p:nvGraphicFramePr>
        <p:xfrm>
          <a:off x="133278" y="2477210"/>
          <a:ext cx="8849855" cy="4465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302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468696" y="2798493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펌웨어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라즈베리파이의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연산에서의 기능 흐름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21930" y="3121195"/>
            <a:ext cx="7848600" cy="323748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8" y="3355733"/>
            <a:ext cx="143986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</a:rPr>
              <a:t>라즈베리파이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8" y="4629726"/>
            <a:ext cx="1439863" cy="75639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사람 객체인식 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대기줄을 파악 대기줄의 인원을 확인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70" y="3852621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91" y="4572552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cxnSpLocks/>
            <a:endCxn id="84" idx="3"/>
          </p:cNvCxnSpPr>
          <p:nvPr/>
        </p:nvCxnSpPr>
        <p:spPr>
          <a:xfrm flipH="1" flipV="1">
            <a:off x="2942019" y="3510514"/>
            <a:ext cx="261831" cy="712616"/>
          </a:xfrm>
          <a:prstGeom prst="bentConnector3">
            <a:avLst>
              <a:gd name="adj1" fmla="val -87309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1965101" y="4409109"/>
            <a:ext cx="256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3012472" y="3663593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626676" y="3235082"/>
            <a:ext cx="1334643" cy="49009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정보 데이터를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서버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로 전송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5096319" y="392643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096319" y="4455870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086159" y="498615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096319" y="5544894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4128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7" name="직선 화살표 연결선 106"/>
          <p:cNvCxnSpPr/>
          <p:nvPr/>
        </p:nvCxnSpPr>
        <p:spPr>
          <a:xfrm>
            <a:off x="6771069" y="392882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9" y="445587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9" y="49876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9" y="5530606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290768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800" b="1" kern="0" dirty="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각 객체사이의 거리를</a:t>
            </a:r>
            <a:endParaRPr lang="en-US" altLang="ko-KR" sz="8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 확인 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줄 형성</a:t>
            </a:r>
          </a:p>
        </p:txBody>
      </p:sp>
      <p:sp>
        <p:nvSpPr>
          <p:cNvPr id="112" name="AutoShape 46"/>
          <p:cNvSpPr>
            <a:spLocks noChangeArrowheads="1"/>
          </p:cNvSpPr>
          <p:nvPr/>
        </p:nvSpPr>
        <p:spPr bwMode="auto">
          <a:xfrm>
            <a:off x="6982207" y="31414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미리 </a:t>
            </a:r>
            <a:r>
              <a:rPr lang="ko-KR" altLang="en-US" sz="800" b="1" kern="0" dirty="0" err="1">
                <a:latin typeface="맑은 고딕" pitchFamily="50" charset="-127"/>
                <a:ea typeface="맑은 고딕" pitchFamily="50" charset="-127"/>
              </a:rPr>
              <a:t>파악후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데이터화 하거나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사용 와이파이를 통해 판별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6982207" y="4709870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HOG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알고리즘을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7" y="52750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 err="1">
                <a:latin typeface="맑은 고딕" pitchFamily="50" charset="-127"/>
                <a:ea typeface="맑은 고딕" pitchFamily="50" charset="-127"/>
              </a:rPr>
              <a:t>Haar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 err="1">
                <a:latin typeface="맑은 고딕" pitchFamily="50" charset="-127"/>
                <a:ea typeface="맑은 고딕" pitchFamily="50" charset="-127"/>
              </a:rPr>
              <a:t>캐스캐이드를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3136655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8830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26191" y="5846522"/>
            <a:ext cx="742062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사람 객체인식으로 인한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대기줄파악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프로그램을 실행하여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펌웨어에서 측정하는 정류장에서 실제 기다리는 대기인원을 알아냄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61243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39456" y="6099886"/>
            <a:ext cx="755847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프로그램을 통해 알아낸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대기인원과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정거장의 아이디를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데이터화하여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현재 시간과 함께 저장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이를 클라우드 서버에 전송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776920" y="4715451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66895"/>
              </p:ext>
            </p:extLst>
          </p:nvPr>
        </p:nvGraphicFramePr>
        <p:xfrm>
          <a:off x="133278" y="913093"/>
          <a:ext cx="886566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0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20_HF054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b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대중교통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광역버스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판별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계산 후 더 정확한 최소시간 경로 지원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20  . 7 . 20 .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1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 영상처리를 이용해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광역버스 정류장 대기줄을 파악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이를 서버로 전송하여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어플리케이션에 전달하며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공공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접목시켜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대중교통 길 찾기 서비스의 정확도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특히 출퇴근시간의 정확도를 높이는 시스템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김우진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12049" y="265294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F85F107-C959-4688-A91D-C537817FEDEB}"/>
              </a:ext>
            </a:extLst>
          </p:cNvPr>
          <p:cNvCxnSpPr>
            <a:cxnSpLocks/>
          </p:cNvCxnSpPr>
          <p:nvPr/>
        </p:nvCxnSpPr>
        <p:spPr>
          <a:xfrm>
            <a:off x="2195244" y="5369053"/>
            <a:ext cx="2896251" cy="387603"/>
          </a:xfrm>
          <a:prstGeom prst="bentConnector3">
            <a:avLst>
              <a:gd name="adj1" fmla="val 18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815906B-8C9A-43F1-9413-562E5EB83832}"/>
              </a:ext>
            </a:extLst>
          </p:cNvPr>
          <p:cNvCxnSpPr/>
          <p:nvPr/>
        </p:nvCxnSpPr>
        <p:spPr>
          <a:xfrm rot="16200000" flipV="1">
            <a:off x="3847687" y="4507569"/>
            <a:ext cx="2343151" cy="134937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2AA783A-CB8C-4B8A-A368-64B3ED48DE7C}"/>
              </a:ext>
            </a:extLst>
          </p:cNvPr>
          <p:cNvCxnSpPr/>
          <p:nvPr/>
        </p:nvCxnSpPr>
        <p:spPr>
          <a:xfrm>
            <a:off x="5086159" y="3399927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CD8C705-BF94-472F-BF02-93893AA42AD2}"/>
              </a:ext>
            </a:extLst>
          </p:cNvPr>
          <p:cNvSpPr/>
          <p:nvPr/>
        </p:nvSpPr>
        <p:spPr>
          <a:xfrm>
            <a:off x="5296886" y="320323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해당 정거장의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아이디를 데이터화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1E967E9-78C0-49B0-B3DE-2CBFCE1D9FBA}"/>
              </a:ext>
            </a:extLst>
          </p:cNvPr>
          <p:cNvSpPr/>
          <p:nvPr/>
        </p:nvSpPr>
        <p:spPr>
          <a:xfrm>
            <a:off x="5296886" y="3725175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형성 대기줄을 일정한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간격마다 데이터화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17D5771-CD92-49D4-A472-4F2B9EFE0087}"/>
              </a:ext>
            </a:extLst>
          </p:cNvPr>
          <p:cNvSpPr/>
          <p:nvPr/>
        </p:nvSpPr>
        <p:spPr>
          <a:xfrm>
            <a:off x="5296886" y="4271342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인식한 사람 객체사이의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간격을 이용하여</a:t>
            </a:r>
            <a:r>
              <a:rPr lang="en-US" altLang="ko-KR" sz="800" b="1" dirty="0"/>
              <a:t>,</a:t>
            </a:r>
          </a:p>
          <a:p>
            <a:pPr algn="ctr"/>
            <a:r>
              <a:rPr lang="en-US" altLang="ko-KR" sz="800" b="1" dirty="0"/>
              <a:t> </a:t>
            </a:r>
            <a:r>
              <a:rPr lang="ko-KR" altLang="en-US" sz="800" b="1" dirty="0"/>
              <a:t>대기 줄의 형성 파악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08730AE-46DD-497E-92D8-F6BEA805FF5A}"/>
              </a:ext>
            </a:extLst>
          </p:cNvPr>
          <p:cNvSpPr/>
          <p:nvPr/>
        </p:nvSpPr>
        <p:spPr>
          <a:xfrm>
            <a:off x="5296886" y="4793286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HOG </a:t>
            </a:r>
            <a:r>
              <a:rPr lang="ko-KR" altLang="en-US" sz="800" b="1" dirty="0"/>
              <a:t>알고리즘을 이용한 사람 객체 인식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9F8D411-EF85-4DCA-A983-436D34F29F4D}"/>
              </a:ext>
            </a:extLst>
          </p:cNvPr>
          <p:cNvSpPr/>
          <p:nvPr/>
        </p:nvSpPr>
        <p:spPr>
          <a:xfrm>
            <a:off x="5296886" y="532677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/>
              <a:t>Haar</a:t>
            </a:r>
            <a:r>
              <a:rPr lang="en-US" altLang="ko-KR" sz="800" b="1" dirty="0"/>
              <a:t> </a:t>
            </a:r>
            <a:r>
              <a:rPr lang="ko-KR" altLang="en-US" sz="800" b="1" dirty="0" err="1"/>
              <a:t>알고림즘을</a:t>
            </a:r>
            <a:r>
              <a:rPr lang="ko-KR" altLang="en-US" sz="800" b="1" dirty="0"/>
              <a:t> 이용한 사람 객체인식</a:t>
            </a:r>
          </a:p>
        </p:txBody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1354432D-DC45-4A4A-A18C-F05EBEEA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318" y="3742892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실시간 영상처리를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객체인식을 하기때문에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일정한 프레임에 따라 계산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b="1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사각형: 잘린 대각선 방향 모서리 50">
            <a:extLst>
              <a:ext uri="{FF2B5EF4-FFF2-40B4-BE49-F238E27FC236}">
                <a16:creationId xmlns:a16="http://schemas.microsoft.com/office/drawing/2014/main" id="{17467AC0-E577-4AF9-93F8-FCD802785640}"/>
              </a:ext>
            </a:extLst>
          </p:cNvPr>
          <p:cNvSpPr/>
          <p:nvPr/>
        </p:nvSpPr>
        <p:spPr>
          <a:xfrm>
            <a:off x="1142524" y="4079282"/>
            <a:ext cx="2061326" cy="345327"/>
          </a:xfrm>
          <a:prstGeom prst="snip2Diag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000" b="1" kern="0" dirty="0">
                <a:latin typeface="맑은 고딕" pitchFamily="50" charset="-127"/>
              </a:rPr>
              <a:t>카메라 모듈을 이용한</a:t>
            </a:r>
            <a:br>
              <a:rPr lang="en-US" altLang="ko-KR" sz="1000" b="1" kern="0" dirty="0">
                <a:latin typeface="맑은 고딕" pitchFamily="50" charset="-127"/>
              </a:rPr>
            </a:br>
            <a:r>
              <a:rPr lang="ko-KR" altLang="en-US" sz="1000" b="1" kern="0" dirty="0">
                <a:latin typeface="맑은 고딕" pitchFamily="50" charset="-127"/>
              </a:rPr>
              <a:t> 프로그램 실행</a:t>
            </a:r>
          </a:p>
        </p:txBody>
      </p:sp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38181"/>
              </p:ext>
            </p:extLst>
          </p:nvPr>
        </p:nvGraphicFramePr>
        <p:xfrm>
          <a:off x="107504" y="1226229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718714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53" y="2008880"/>
            <a:ext cx="7848600" cy="4394729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41">
            <a:extLst>
              <a:ext uri="{FF2B5EF4-FFF2-40B4-BE49-F238E27FC236}">
                <a16:creationId xmlns:a16="http://schemas.microsoft.com/office/drawing/2014/main" id="{01EC1624-1F3F-4DF0-B31F-8EBFE928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11" y="2249040"/>
            <a:ext cx="1439863" cy="309563"/>
          </a:xfrm>
          <a:prstGeom prst="rect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AWS(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9397852-C28C-45C1-AB07-025ECA079B6A}"/>
              </a:ext>
            </a:extLst>
          </p:cNvPr>
          <p:cNvCxnSpPr>
            <a:cxnSpLocks/>
          </p:cNvCxnSpPr>
          <p:nvPr/>
        </p:nvCxnSpPr>
        <p:spPr>
          <a:xfrm>
            <a:off x="2056712" y="2554515"/>
            <a:ext cx="1" cy="528760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0F1C92-F195-4C1E-9ABA-5902CB81FED3}"/>
              </a:ext>
            </a:extLst>
          </p:cNvPr>
          <p:cNvCxnSpPr/>
          <p:nvPr/>
        </p:nvCxnSpPr>
        <p:spPr>
          <a:xfrm rot="5400000">
            <a:off x="1887643" y="3651024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4" name="Rectangle 41">
            <a:extLst>
              <a:ext uri="{FF2B5EF4-FFF2-40B4-BE49-F238E27FC236}">
                <a16:creationId xmlns:a16="http://schemas.microsoft.com/office/drawing/2014/main" id="{B0551889-7332-464B-97E8-96931067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617" y="2465121"/>
            <a:ext cx="1334643" cy="4900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정보 데이터를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서버에서 앱으로 전송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5C9619A-504E-4086-A8F3-1844E1DD46FF}"/>
              </a:ext>
            </a:extLst>
          </p:cNvPr>
          <p:cNvCxnSpPr/>
          <p:nvPr/>
        </p:nvCxnSpPr>
        <p:spPr>
          <a:xfrm>
            <a:off x="4965073" y="3225759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25CD5D3-ACF5-4AEB-8AA3-A8A6BC57B169}"/>
              </a:ext>
            </a:extLst>
          </p:cNvPr>
          <p:cNvCxnSpPr/>
          <p:nvPr/>
        </p:nvCxnSpPr>
        <p:spPr>
          <a:xfrm>
            <a:off x="6630297" y="2710169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878DC62-AA53-45DB-A998-51F5F7983DAE}"/>
              </a:ext>
            </a:extLst>
          </p:cNvPr>
          <p:cNvCxnSpPr/>
          <p:nvPr/>
        </p:nvCxnSpPr>
        <p:spPr>
          <a:xfrm>
            <a:off x="6639822" y="3228143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45" name="AutoShape 46">
            <a:extLst>
              <a:ext uri="{FF2B5EF4-FFF2-40B4-BE49-F238E27FC236}">
                <a16:creationId xmlns:a16="http://schemas.microsoft.com/office/drawing/2014/main" id="{3CB943FD-F073-43A7-AF82-B457EE369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2393096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FTP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프로토콜을 사용하여 정보 전달</a:t>
            </a:r>
            <a:endParaRPr lang="en-US" altLang="ko-KR" sz="8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Oval 44">
            <a:extLst>
              <a:ext uri="{FF2B5EF4-FFF2-40B4-BE49-F238E27FC236}">
                <a16:creationId xmlns:a16="http://schemas.microsoft.com/office/drawing/2014/main" id="{4A27948B-EF62-49B3-B38C-F00766877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47" y="2342453"/>
            <a:ext cx="268288" cy="203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Oval 58">
            <a:extLst>
              <a:ext uri="{FF2B5EF4-FFF2-40B4-BE49-F238E27FC236}">
                <a16:creationId xmlns:a16="http://schemas.microsoft.com/office/drawing/2014/main" id="{5366B746-1FBD-4ADF-89FF-AFC0E05CC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21" y="5525533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 Box 59">
            <a:extLst>
              <a:ext uri="{FF2B5EF4-FFF2-40B4-BE49-F238E27FC236}">
                <a16:creationId xmlns:a16="http://schemas.microsoft.com/office/drawing/2014/main" id="{F2B04C14-C938-4A9F-B5B3-4A8CA1385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942" y="5476899"/>
            <a:ext cx="410721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라즈베리파이로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영상처리하여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받은 정보들을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AWS IoT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에 전달한다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Oval 73">
            <a:extLst>
              <a:ext uri="{FF2B5EF4-FFF2-40B4-BE49-F238E27FC236}">
                <a16:creationId xmlns:a16="http://schemas.microsoft.com/office/drawing/2014/main" id="{86DA2717-5249-449B-8D8B-99869D42F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21" y="5766833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3" name="Text Box 59">
            <a:extLst>
              <a:ext uri="{FF2B5EF4-FFF2-40B4-BE49-F238E27FC236}">
                <a16:creationId xmlns:a16="http://schemas.microsoft.com/office/drawing/2014/main" id="{62150995-AFBA-45CE-8676-4C4AEB34F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208" y="5742389"/>
            <a:ext cx="377859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데이터화 한 사람의 인원수와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그 시각을 서버에서 앱으로 전송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825156F-D595-441A-876A-0B5CFD81AE0C}"/>
              </a:ext>
            </a:extLst>
          </p:cNvPr>
          <p:cNvCxnSpPr>
            <a:cxnSpLocks/>
          </p:cNvCxnSpPr>
          <p:nvPr/>
        </p:nvCxnSpPr>
        <p:spPr>
          <a:xfrm>
            <a:off x="2063997" y="4643564"/>
            <a:ext cx="2896251" cy="387603"/>
          </a:xfrm>
          <a:prstGeom prst="bentConnector3">
            <a:avLst>
              <a:gd name="adj1" fmla="val 18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9D411D5B-A5DE-4ECB-821D-51D1E17923D2}"/>
              </a:ext>
            </a:extLst>
          </p:cNvPr>
          <p:cNvCxnSpPr/>
          <p:nvPr/>
        </p:nvCxnSpPr>
        <p:spPr>
          <a:xfrm rot="16200000" flipV="1">
            <a:off x="3716440" y="3806891"/>
            <a:ext cx="2343151" cy="134937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47C7E31-A052-4578-A4BB-5422472AEB3B}"/>
              </a:ext>
            </a:extLst>
          </p:cNvPr>
          <p:cNvCxnSpPr/>
          <p:nvPr/>
        </p:nvCxnSpPr>
        <p:spPr>
          <a:xfrm>
            <a:off x="4954913" y="2704317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0ED780-F5BE-4A36-9074-9D4BFD8D6612}"/>
              </a:ext>
            </a:extLst>
          </p:cNvPr>
          <p:cNvSpPr/>
          <p:nvPr/>
        </p:nvSpPr>
        <p:spPr>
          <a:xfrm>
            <a:off x="5165638" y="2503006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사람의 인원수를 프로토콜을 이용하여 전달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107E826-7B6A-4F77-9DCB-C8E93A31D0A4}"/>
              </a:ext>
            </a:extLst>
          </p:cNvPr>
          <p:cNvSpPr/>
          <p:nvPr/>
        </p:nvSpPr>
        <p:spPr>
          <a:xfrm>
            <a:off x="5165638" y="302449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인원수 체크 시간을 프로토콜을 이용하여 전달 </a:t>
            </a:r>
          </a:p>
        </p:txBody>
      </p:sp>
      <p:sp>
        <p:nvSpPr>
          <p:cNvPr id="63" name="Rectangle 41">
            <a:extLst>
              <a:ext uri="{FF2B5EF4-FFF2-40B4-BE49-F238E27FC236}">
                <a16:creationId xmlns:a16="http://schemas.microsoft.com/office/drawing/2014/main" id="{4A3D969A-E13F-4AC9-9B54-521EFB6A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072" y="3042215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FTP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프로토콜을 사용하여 정보 전달</a:t>
            </a:r>
          </a:p>
        </p:txBody>
      </p:sp>
      <p:sp>
        <p:nvSpPr>
          <p:cNvPr id="2" name="사각형: 위쪽 모서리의 한쪽은 둥글고 다른 한쪽은 잘림 1">
            <a:extLst>
              <a:ext uri="{FF2B5EF4-FFF2-40B4-BE49-F238E27FC236}">
                <a16:creationId xmlns:a16="http://schemas.microsoft.com/office/drawing/2014/main" id="{A814B405-F18E-4270-8E81-540943EAB9C4}"/>
              </a:ext>
            </a:extLst>
          </p:cNvPr>
          <p:cNvSpPr/>
          <p:nvPr/>
        </p:nvSpPr>
        <p:spPr>
          <a:xfrm>
            <a:off x="1370913" y="3877595"/>
            <a:ext cx="1439861" cy="755584"/>
          </a:xfrm>
          <a:prstGeom prst="snip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50" b="1" kern="0" dirty="0">
              <a:latin typeface="맑은 고딕" pitchFamily="50" charset="-127"/>
            </a:endParaRPr>
          </a:p>
          <a:p>
            <a:pPr algn="ctr"/>
            <a:r>
              <a:rPr lang="en-US" altLang="ko-KR" sz="1000" b="1" kern="0" dirty="0">
                <a:latin typeface="맑은 고딕" pitchFamily="50" charset="-127"/>
              </a:rPr>
              <a:t>AWS(IoT)</a:t>
            </a:r>
            <a:r>
              <a:rPr lang="ko-KR" altLang="en-US" sz="1000" b="1" kern="0" dirty="0">
                <a:latin typeface="맑은 고딕" pitchFamily="50" charset="-127"/>
              </a:rPr>
              <a:t>를 통해 영상처리한 정보를 </a:t>
            </a:r>
            <a:r>
              <a:rPr lang="ko-KR" altLang="en-US" sz="1000" b="1" kern="0" dirty="0" err="1">
                <a:latin typeface="맑은 고딕" pitchFamily="50" charset="-127"/>
              </a:rPr>
              <a:t>라즈베리파이를</a:t>
            </a:r>
            <a:r>
              <a:rPr lang="ko-KR" altLang="en-US" sz="1000" b="1" kern="0" dirty="0">
                <a:latin typeface="맑은 고딕" pitchFamily="50" charset="-127"/>
              </a:rPr>
              <a:t> 통해 받는다</a:t>
            </a:r>
            <a:r>
              <a:rPr lang="en-US" altLang="ko-KR" sz="1000" b="1" kern="0" dirty="0">
                <a:latin typeface="맑은 고딕" pitchFamily="50" charset="-127"/>
              </a:rPr>
              <a:t>.</a:t>
            </a:r>
          </a:p>
          <a:p>
            <a:pPr algn="ctr"/>
            <a:endParaRPr lang="ko-KR" altLang="en-US" sz="1600" dirty="0"/>
          </a:p>
        </p:txBody>
      </p:sp>
      <p:sp>
        <p:nvSpPr>
          <p:cNvPr id="54" name="Oval 44">
            <a:extLst>
              <a:ext uri="{FF2B5EF4-FFF2-40B4-BE49-F238E27FC236}">
                <a16:creationId xmlns:a16="http://schemas.microsoft.com/office/drawing/2014/main" id="{380C27B0-A652-4BCE-9CE5-5E62890C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728" y="4545516"/>
            <a:ext cx="268287" cy="203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5CBAA70E-A70C-4ED5-8B7F-B7A63F118FF4}"/>
              </a:ext>
            </a:extLst>
          </p:cNvPr>
          <p:cNvSpPr/>
          <p:nvPr/>
        </p:nvSpPr>
        <p:spPr>
          <a:xfrm>
            <a:off x="1102348" y="3120402"/>
            <a:ext cx="2061326" cy="345327"/>
          </a:xfrm>
          <a:prstGeom prst="snip2Diag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b="1" kern="0" dirty="0">
              <a:latin typeface="맑은 고딕" pitchFamily="50" charset="-127"/>
            </a:endParaRPr>
          </a:p>
          <a:p>
            <a:pPr algn="ctr"/>
            <a:endParaRPr lang="en-US" altLang="ko-KR" sz="1000" b="1" kern="0" dirty="0">
              <a:latin typeface="맑은 고딕" pitchFamily="50" charset="-127"/>
            </a:endParaRPr>
          </a:p>
          <a:p>
            <a:pPr algn="ctr"/>
            <a:r>
              <a:rPr lang="en-US" altLang="ko-KR" sz="1000" b="1" kern="0" dirty="0" err="1">
                <a:latin typeface="맑은 고딕" pitchFamily="50" charset="-127"/>
              </a:rPr>
              <a:t>Xshell</a:t>
            </a:r>
            <a:r>
              <a:rPr lang="en-US" altLang="ko-KR" sz="1000" b="1" kern="0" dirty="0">
                <a:latin typeface="맑은 고딕" pitchFamily="50" charset="-127"/>
              </a:rPr>
              <a:t> </a:t>
            </a:r>
            <a:r>
              <a:rPr lang="ko-KR" altLang="en-US" sz="1000" b="1" kern="0" dirty="0">
                <a:latin typeface="맑은 고딕" pitchFamily="50" charset="-127"/>
              </a:rPr>
              <a:t>을 이용한 </a:t>
            </a:r>
            <a:r>
              <a:rPr lang="en-US" altLang="ko-KR" sz="1000" b="1" kern="0" dirty="0">
                <a:latin typeface="맑은 고딕" pitchFamily="50" charset="-127"/>
              </a:rPr>
              <a:t>Apache </a:t>
            </a:r>
            <a:r>
              <a:rPr lang="ko-KR" altLang="en-US" sz="1000" b="1" kern="0" dirty="0">
                <a:latin typeface="맑은 고딕" pitchFamily="50" charset="-127"/>
              </a:rPr>
              <a:t>서버 구축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10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1214738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592660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어플리케이션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862807"/>
            <a:ext cx="7848600" cy="454752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7BF17-E8AF-4B3B-86E1-57CADCAC48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7" b="1957"/>
          <a:stretch/>
        </p:blipFill>
        <p:spPr>
          <a:xfrm>
            <a:off x="827584" y="2059919"/>
            <a:ext cx="7200800" cy="41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1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00600"/>
              </p:ext>
            </p:extLst>
          </p:nvPr>
        </p:nvGraphicFramePr>
        <p:xfrm>
          <a:off x="298210" y="1286056"/>
          <a:ext cx="8547580" cy="4656729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(Video Edit)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HOG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알고리즘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Haar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cascade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파악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정류장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파악한 대기인원을 데이터화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VED-01-05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서버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컴퓨터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전송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603490"/>
                  </a:ext>
                </a:extLst>
              </a:tr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SV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(Server)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SV-01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전달받은 데이터를 앱으로 전달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0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(App main)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-01-01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대기인원 조회할 버스선택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-01-02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대기인원 안내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-02-01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사용자의 현 위치 표시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-03-01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출발지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도착지 설정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-03-02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추천 경로 안내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56327"/>
              </p:ext>
            </p:extLst>
          </p:nvPr>
        </p:nvGraphicFramePr>
        <p:xfrm>
          <a:off x="298210" y="1255576"/>
          <a:ext cx="8547580" cy="1113012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(App menu)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MENU-04-01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즐겨찾기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경로 저장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MENU-04-02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TheFaCo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app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사용법 안내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91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96546"/>
              </p:ext>
            </p:extLst>
          </p:nvPr>
        </p:nvGraphicFramePr>
        <p:xfrm>
          <a:off x="1187625" y="1412776"/>
          <a:ext cx="6010907" cy="46357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B3DC14-37DC-42D7-91B5-213AED6C214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437C0B-6788-4A14-AA92-1C8740DB47A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70542-86F0-4987-829F-BD17418C267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제목 12">
            <a:extLst>
              <a:ext uri="{FF2B5EF4-FFF2-40B4-BE49-F238E27FC236}">
                <a16:creationId xmlns:a16="http://schemas.microsoft.com/office/drawing/2014/main" id="{7B7F16A0-DE67-46D7-AB49-9B59BEB770AD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5A780C21-34A1-405C-B744-B5687E7D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D0986A7D-8ACF-428C-8E71-3BB2434D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image14.png">
            <a:extLst>
              <a:ext uri="{FF2B5EF4-FFF2-40B4-BE49-F238E27FC236}">
                <a16:creationId xmlns:a16="http://schemas.microsoft.com/office/drawing/2014/main" id="{F6DA875D-6156-4C87-9B6B-FCF7FA2E63FB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1233892"/>
            <a:ext cx="3829980" cy="5211957"/>
          </a:xfrm>
          <a:prstGeom prst="rect">
            <a:avLst/>
          </a:prstGeom>
          <a:noFill/>
        </p:spPr>
      </p:pic>
      <p:pic>
        <p:nvPicPr>
          <p:cNvPr id="11" name="image14.png">
            <a:extLst>
              <a:ext uri="{FF2B5EF4-FFF2-40B4-BE49-F238E27FC236}">
                <a16:creationId xmlns:a16="http://schemas.microsoft.com/office/drawing/2014/main" id="{93B3366B-3D6E-403E-AA48-F0801C7806E3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7484" y="660600"/>
            <a:ext cx="5086975" cy="60418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086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EC6D74-2C06-47E1-AED4-80F9D634B145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BB70BE0-1EBD-45A5-8DF2-C02CBD31DA57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15A3B05-9D5F-4FD7-836C-B5614B102748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제목 12">
            <a:extLst>
              <a:ext uri="{FF2B5EF4-FFF2-40B4-BE49-F238E27FC236}">
                <a16:creationId xmlns:a16="http://schemas.microsoft.com/office/drawing/2014/main" id="{747C4CCF-54A7-440B-9417-FE2C9020E9BC}"/>
              </a:ext>
            </a:extLst>
          </p:cNvPr>
          <p:cNvSpPr txBox="1">
            <a:spLocks/>
          </p:cNvSpPr>
          <p:nvPr/>
        </p:nvSpPr>
        <p:spPr>
          <a:xfrm>
            <a:off x="323528" y="701817"/>
            <a:ext cx="2952328" cy="2715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 </a:t>
            </a:r>
            <a:r>
              <a:rPr kumimoji="0" lang="en-US" altLang="ko-KR" sz="1700" b="1" i="0" u="none" strike="noStrike" kern="1200" cap="none" spc="-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1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)(2)</a:t>
            </a:r>
            <a:endParaRPr kumimoji="0" lang="ko-KR" altLang="en-US" sz="17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id="{B56B0575-0273-4AC5-B540-92D3DB6AE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93EE317-200E-4B27-BFA6-A38E6C4E4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바닥글 개체 틀 10">
            <a:extLst>
              <a:ext uri="{FF2B5EF4-FFF2-40B4-BE49-F238E27FC236}">
                <a16:creationId xmlns:a16="http://schemas.microsoft.com/office/drawing/2014/main" id="{86833BBE-6662-4272-B441-9E2EB3E0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B35E6A4-0538-4AFE-9D8C-FA8E25640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369" y="2109178"/>
            <a:ext cx="4663275" cy="273233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A4F7975-6080-4A4C-85D2-580BB27369E1}"/>
              </a:ext>
            </a:extLst>
          </p:cNvPr>
          <p:cNvSpPr txBox="1"/>
          <p:nvPr/>
        </p:nvSpPr>
        <p:spPr>
          <a:xfrm>
            <a:off x="775248" y="1293795"/>
            <a:ext cx="759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신청한 공공데이터 포털의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xml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파일을</a:t>
            </a:r>
            <a:b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Android studio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사용하기위해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Parsing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하는 메인 코드</a:t>
            </a:r>
          </a:p>
        </p:txBody>
      </p:sp>
    </p:spTree>
    <p:extLst>
      <p:ext uri="{BB962C8B-B14F-4D97-AF65-F5344CB8AC3E}">
        <p14:creationId xmlns:p14="http://schemas.microsoft.com/office/powerpoint/2010/main" val="343049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B3DC14-37DC-42D7-91B5-213AED6C214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437C0B-6788-4A14-AA92-1C8740DB47A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70542-86F0-4987-829F-BD17418C267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제목 12">
            <a:extLst>
              <a:ext uri="{FF2B5EF4-FFF2-40B4-BE49-F238E27FC236}">
                <a16:creationId xmlns:a16="http://schemas.microsoft.com/office/drawing/2014/main" id="{7B7F16A0-DE67-46D7-AB49-9B59BEB770AD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3791272" cy="332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(App </a:t>
            </a:r>
            <a:r>
              <a:rPr lang="en-US" altLang="ko-KR" sz="17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5A780C21-34A1-405C-B744-B5687E7D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D0986A7D-8ACF-428C-8E71-3BB2434D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EB93BC-7B79-4684-AF73-D7EA9CCAA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8" y="2072681"/>
            <a:ext cx="3657947" cy="46078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DD8D53-5E3A-48FD-A2AE-1771796EA5A7}"/>
              </a:ext>
            </a:extLst>
          </p:cNvPr>
          <p:cNvSpPr txBox="1"/>
          <p:nvPr/>
        </p:nvSpPr>
        <p:spPr>
          <a:xfrm>
            <a:off x="323528" y="1353064"/>
            <a:ext cx="788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FrameLayout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bottomNavi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이루어진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menu.xml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하단 메뉴 세 개 중 하나를 선택하면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FramgeLayout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이루는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Fragment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교체함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294574-623C-4CE2-819D-4A7233670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801" y="2220311"/>
            <a:ext cx="5285891" cy="3633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FA8187-CDCC-42D4-A5AF-2793ECB98D1A}"/>
              </a:ext>
            </a:extLst>
          </p:cNvPr>
          <p:cNvSpPr txBox="1"/>
          <p:nvPr/>
        </p:nvSpPr>
        <p:spPr>
          <a:xfrm flipH="1">
            <a:off x="7197690" y="5424887"/>
            <a:ext cx="194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MainActivity.java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47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B3DC14-37DC-42D7-91B5-213AED6C214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437C0B-6788-4A14-AA92-1C8740DB47A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70542-86F0-4987-829F-BD17418C267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제목 12">
            <a:extLst>
              <a:ext uri="{FF2B5EF4-FFF2-40B4-BE49-F238E27FC236}">
                <a16:creationId xmlns:a16="http://schemas.microsoft.com/office/drawing/2014/main" id="{7B7F16A0-DE67-46D7-AB49-9B59BEB770AD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3791272" cy="332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(App UI)(2)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5A780C21-34A1-405C-B744-B5687E7D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D0986A7D-8ACF-428C-8E71-3BB2434D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DD8D53-5E3A-48FD-A2AE-1771796EA5A7}"/>
              </a:ext>
            </a:extLst>
          </p:cNvPr>
          <p:cNvSpPr txBox="1"/>
          <p:nvPr/>
        </p:nvSpPr>
        <p:spPr>
          <a:xfrm>
            <a:off x="323528" y="1353064"/>
            <a:ext cx="78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enu_right.xml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만들어서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우측 상단에 메뉴가 보이도록 설정함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1F04F4E-CFF4-47A4-99E1-14D4DDE18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33" y="1889161"/>
            <a:ext cx="8866934" cy="46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65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B3DC14-37DC-42D7-91B5-213AED6C214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437C0B-6788-4A14-AA92-1C8740DB47A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70542-86F0-4987-829F-BD17418C267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제목 12">
            <a:extLst>
              <a:ext uri="{FF2B5EF4-FFF2-40B4-BE49-F238E27FC236}">
                <a16:creationId xmlns:a16="http://schemas.microsoft.com/office/drawing/2014/main" id="{7B7F16A0-DE67-46D7-AB49-9B59BEB770AD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3791272" cy="332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(App UI)(3)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5A780C21-34A1-405C-B744-B5687E7D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D0986A7D-8ACF-428C-8E71-3BB2434D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DD8D53-5E3A-48FD-A2AE-1771796EA5A7}"/>
              </a:ext>
            </a:extLst>
          </p:cNvPr>
          <p:cNvSpPr txBox="1"/>
          <p:nvPr/>
        </p:nvSpPr>
        <p:spPr>
          <a:xfrm>
            <a:off x="323528" y="1353064"/>
            <a:ext cx="78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버스 번호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(8100, M4102)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클릭 시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subActivity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showActivity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가 각각 실행되도록 함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B2A7BD-A018-4A12-8A67-16C7238AA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14" y="1718041"/>
            <a:ext cx="7786771" cy="489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9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29E37A2-DDD9-43AF-8963-0BB0E7571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4" y="1181877"/>
            <a:ext cx="3988246" cy="1836869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현재 전세계와 마찬가지로 한국 또한 코로나 바이러스</a:t>
            </a:r>
            <a:r>
              <a:rPr lang="en-US" altLang="ko-KR" sz="1400" dirty="0">
                <a:latin typeface="+mj-ea"/>
                <a:ea typeface="+mj-ea"/>
              </a:rPr>
              <a:t>(C19)</a:t>
            </a:r>
            <a:r>
              <a:rPr lang="ko-KR" altLang="en-US" sz="1400" dirty="0">
                <a:latin typeface="+mj-ea"/>
                <a:ea typeface="+mj-ea"/>
              </a:rPr>
              <a:t>의 영향을 많이 받고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영향으로 인하여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현재 우리나라는 생활 속 사회적 거리두기를 진행중에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거리두기 방침은 현재까지 대략 반년동안 진행되고 있고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이로인해</a:t>
            </a:r>
            <a:r>
              <a:rPr lang="ko-KR" altLang="en-US" sz="1400" dirty="0">
                <a:latin typeface="+mj-ea"/>
                <a:ea typeface="+mj-ea"/>
              </a:rPr>
              <a:t> 어느 순간 이러한 거리두기의 수칙들은 일상이 된 상황이다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F46F35-ED7A-479C-A27A-943C3C4F0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24744"/>
            <a:ext cx="4011216" cy="1124744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하지만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동시에 마찬가지로 이러한 수칙을 지키기 어려운 장소와 어려운 상황이 존재하다는 것도</a:t>
            </a:r>
            <a:r>
              <a:rPr lang="en-US" altLang="ko-KR" sz="1400" dirty="0">
                <a:latin typeface="+mj-ea"/>
                <a:ea typeface="+mj-ea"/>
              </a:rPr>
              <a:t>, C19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en-US" altLang="ko-KR" sz="1400" dirty="0">
                <a:latin typeface="+mj-ea"/>
                <a:ea typeface="+mj-ea"/>
              </a:rPr>
              <a:t>6</a:t>
            </a:r>
            <a:r>
              <a:rPr lang="ko-KR" altLang="en-US" sz="1400" dirty="0">
                <a:latin typeface="+mj-ea"/>
                <a:ea typeface="+mj-ea"/>
              </a:rPr>
              <a:t>개월이 지난 지금은 모두들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알고 있으리라 생각한다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227AA3D-37A2-4A7E-8071-FF9D71DD2C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2" t="22548" r="7403" b="18972"/>
          <a:stretch/>
        </p:blipFill>
        <p:spPr>
          <a:xfrm>
            <a:off x="4475806" y="2249488"/>
            <a:ext cx="4375111" cy="4274339"/>
          </a:xfrm>
        </p:spPr>
      </p:pic>
      <p:pic>
        <p:nvPicPr>
          <p:cNvPr id="9" name="내용 개체 틀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D95E6AF-DB83-49D6-9548-DC0FB8371C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2779"/>
          <a:stretch/>
        </p:blipFill>
        <p:spPr>
          <a:xfrm>
            <a:off x="107504" y="2976221"/>
            <a:ext cx="3988246" cy="376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60826-8A2B-49C7-8C0F-F23E8AA2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990" y="1279147"/>
            <a:ext cx="4343718" cy="2935914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앞서 보여진 표와 같이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현재 수도권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일 대중교통 사용건수는 약</a:t>
            </a:r>
            <a:r>
              <a:rPr lang="en-US" altLang="ko-KR" sz="1400" dirty="0">
                <a:latin typeface="+mj-ea"/>
                <a:ea typeface="+mj-ea"/>
              </a:rPr>
              <a:t>, 1380</a:t>
            </a:r>
            <a:r>
              <a:rPr lang="ko-KR" altLang="en-US" sz="1400" dirty="0">
                <a:latin typeface="+mj-ea"/>
                <a:ea typeface="+mj-ea"/>
              </a:rPr>
              <a:t>만이며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인구는 약 </a:t>
            </a:r>
            <a:r>
              <a:rPr lang="en-US" altLang="ko-KR" sz="1400" dirty="0">
                <a:latin typeface="+mj-ea"/>
                <a:ea typeface="+mj-ea"/>
              </a:rPr>
              <a:t>720</a:t>
            </a:r>
            <a:r>
              <a:rPr lang="ko-KR" altLang="en-US" sz="1400" dirty="0">
                <a:latin typeface="+mj-ea"/>
                <a:ea typeface="+mj-ea"/>
              </a:rPr>
              <a:t>만명이다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 이러한 사용자들 중에서 출퇴근을 위해 이용하는 대중교통 사용자들은 평균적으로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시간 </a:t>
            </a:r>
            <a:r>
              <a:rPr lang="en-US" altLang="ko-KR" sz="1400" dirty="0">
                <a:latin typeface="+mj-ea"/>
                <a:ea typeface="+mj-ea"/>
              </a:rPr>
              <a:t>30</a:t>
            </a:r>
            <a:r>
              <a:rPr lang="ko-KR" altLang="en-US" sz="1400" dirty="0">
                <a:latin typeface="+mj-ea"/>
                <a:ea typeface="+mj-ea"/>
              </a:rPr>
              <a:t>분정도를 대중교통을 사용하며 보낸다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이용자들 중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버스를 이용한 인원은 </a:t>
            </a:r>
            <a:r>
              <a:rPr lang="en-US" altLang="ko-KR" sz="1400" dirty="0">
                <a:latin typeface="+mj-ea"/>
                <a:ea typeface="+mj-ea"/>
              </a:rPr>
              <a:t>43%,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지하철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철도 등을 환승하여 이용하는 정도는 </a:t>
            </a:r>
            <a:r>
              <a:rPr lang="en-US" altLang="ko-KR" sz="1400" dirty="0">
                <a:latin typeface="+mj-ea"/>
                <a:ea typeface="+mj-ea"/>
              </a:rPr>
              <a:t>17%</a:t>
            </a:r>
            <a:r>
              <a:rPr lang="ko-KR" altLang="en-US" sz="1400" dirty="0">
                <a:latin typeface="+mj-ea"/>
                <a:ea typeface="+mj-ea"/>
              </a:rPr>
              <a:t>로 대략 </a:t>
            </a:r>
            <a:r>
              <a:rPr lang="en-US" altLang="ko-KR" sz="1400" dirty="0">
                <a:latin typeface="+mj-ea"/>
                <a:ea typeface="+mj-ea"/>
              </a:rPr>
              <a:t>60%</a:t>
            </a:r>
            <a:r>
              <a:rPr lang="ko-KR" altLang="en-US" sz="1400" dirty="0">
                <a:latin typeface="+mj-ea"/>
                <a:ea typeface="+mj-ea"/>
              </a:rPr>
              <a:t>의 수도권 직장인이 출퇴근을 위하여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버스를 이용한다는 것을 알 수가 있었다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0AA46DC-BE58-4C9B-A2A5-320D27A7B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5860" r="12579" b="70616"/>
          <a:stretch/>
        </p:blipFill>
        <p:spPr>
          <a:xfrm>
            <a:off x="107504" y="4215061"/>
            <a:ext cx="4374204" cy="1938568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B99CF82-D110-44F1-939F-0DB832182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2294" y="692695"/>
            <a:ext cx="3887391" cy="6012903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결과적으로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앞서 설명한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와 함께 수도권에서 이용하는 대중교통 특히 버스를 이용하여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출퇴근을 하는 직장인의 경우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일 사용자 </a:t>
            </a:r>
            <a:r>
              <a:rPr lang="en-US" altLang="ko-KR" sz="1400" dirty="0">
                <a:latin typeface="+mj-ea"/>
                <a:ea typeface="+mj-ea"/>
              </a:rPr>
              <a:t>700</a:t>
            </a:r>
            <a:r>
              <a:rPr lang="ko-KR" altLang="en-US" sz="1400" dirty="0">
                <a:latin typeface="+mj-ea"/>
                <a:ea typeface="+mj-ea"/>
              </a:rPr>
              <a:t>만명의 인원들과 마찬가지로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출퇴근시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많은 인원들이 붐비는 장소에서 함께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시간을 보내고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직장으로 향하는 만큼 이를 피할 수 있는 방법을 찾기가 어려운 상황속에서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이러한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의 생활 속 거리두기의 지침과는 괴리가 있는 방식으로 하루를 보내고 있음을 알 수가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로 발행한 생활에서</a:t>
            </a:r>
            <a:r>
              <a:rPr lang="en-US" altLang="ko-KR" sz="1400" dirty="0">
                <a:latin typeface="+mj-ea"/>
                <a:ea typeface="+mj-ea"/>
              </a:rPr>
              <a:t>, 6</a:t>
            </a:r>
            <a:r>
              <a:rPr lang="ko-KR" altLang="en-US" sz="1400" dirty="0">
                <a:latin typeface="+mj-ea"/>
                <a:ea typeface="+mj-ea"/>
              </a:rPr>
              <a:t>개월이 흐르고 언제 이를 해결 할 수 있을지도 미지수인 상황이다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동시에 대중교통을 이용하는 대다수인 직장인들에게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언제나 좋은 컨디션으로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서로 간의 </a:t>
            </a:r>
            <a:r>
              <a:rPr lang="en-US" altLang="ko-KR" sz="1400" dirty="0">
                <a:latin typeface="+mj-ea"/>
                <a:ea typeface="+mj-ea"/>
              </a:rPr>
              <a:t>2m</a:t>
            </a:r>
            <a:r>
              <a:rPr lang="ko-KR" altLang="en-US" sz="1400" dirty="0">
                <a:latin typeface="+mj-ea"/>
                <a:ea typeface="+mj-ea"/>
              </a:rPr>
              <a:t> 거리를 유지한채 대중교통을 이용하며 매일매일 출퇴근을 하라는 것은 단연코 불가능한 주문이라 확신한다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다만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이러한 생활속에서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우리의 프로젝트 아이디어가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문제점이 존재하는 현실에 한가지의 해결책으로서 제시 될 수가 있음을 해당 프로젝트 목표를 배경으로 시사한다 생각한다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39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E3E1F-B5D4-4C4E-A412-05336AA2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3" y="1163224"/>
            <a:ext cx="4229823" cy="823912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현재까지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기 신도시까지 건설 후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입주가 되어있고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위 신도시들의 대부분은 광역버스만이 서울과 연결되는 유일한 교통이다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F2676F1-8F6B-4DEC-A7A9-7160E3C00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372" y="762004"/>
            <a:ext cx="4403099" cy="1252689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 계획되어 있는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기 신도시의 경우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GTX(</a:t>
            </a:r>
            <a:r>
              <a:rPr lang="ko-KR" altLang="en-US" sz="1600" dirty="0">
                <a:latin typeface="+mj-ea"/>
                <a:ea typeface="+mj-ea"/>
              </a:rPr>
              <a:t>수도권 광역급행철도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의 완성 전까지는 매일 </a:t>
            </a:r>
            <a:r>
              <a:rPr lang="en-US" altLang="ko-KR" sz="1600" dirty="0">
                <a:latin typeface="+mj-ea"/>
                <a:ea typeface="+mj-ea"/>
              </a:rPr>
              <a:t>12</a:t>
            </a:r>
            <a:r>
              <a:rPr lang="ko-KR" altLang="en-US" sz="1600" dirty="0">
                <a:latin typeface="+mj-ea"/>
                <a:ea typeface="+mj-ea"/>
              </a:rPr>
              <a:t>만 세대의 가구가 자가용을 이용한 출퇴근을 하거나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광역버스를 이용하여 출퇴근을 해야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14" name="내용 개체 틀 1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FBA2EF9-C6CA-4BDB-83CB-3B1D6D5393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33680"/>
            <a:ext cx="4406250" cy="3246302"/>
          </a:xfrm>
        </p:spPr>
      </p:pic>
      <p:sp>
        <p:nvSpPr>
          <p:cNvPr id="33" name="텍스트 개체 틀 5">
            <a:extLst>
              <a:ext uri="{FF2B5EF4-FFF2-40B4-BE49-F238E27FC236}">
                <a16:creationId xmlns:a16="http://schemas.microsoft.com/office/drawing/2014/main" id="{01B47355-B750-4BD7-8C55-8BDA112B4C0B}"/>
              </a:ext>
            </a:extLst>
          </p:cNvPr>
          <p:cNvSpPr txBox="1">
            <a:spLocks/>
          </p:cNvSpPr>
          <p:nvPr/>
        </p:nvSpPr>
        <p:spPr>
          <a:xfrm>
            <a:off x="107503" y="5835714"/>
            <a:ext cx="4229823" cy="962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더불어</a:t>
            </a:r>
            <a:r>
              <a:rPr lang="en-US" altLang="ko-KR" sz="1400" dirty="0">
                <a:latin typeface="+mj-ea"/>
                <a:ea typeface="+mj-ea"/>
              </a:rPr>
              <a:t>, 2</a:t>
            </a:r>
            <a:r>
              <a:rPr lang="ko-KR" altLang="en-US" sz="1400" dirty="0">
                <a:latin typeface="+mj-ea"/>
                <a:ea typeface="+mj-ea"/>
              </a:rPr>
              <a:t>기 신도시 대부분이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기 신도시에 비해 서울과 거리가 멀고 교통 인프라가 미흡하다는 것이 문제점으로 지적되고 이는 교통수단의 문제가 크게 작용한다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4" name="텍스트 개체 틀 5">
            <a:extLst>
              <a:ext uri="{FF2B5EF4-FFF2-40B4-BE49-F238E27FC236}">
                <a16:creationId xmlns:a16="http://schemas.microsoft.com/office/drawing/2014/main" id="{5150648B-808B-43AB-9CA9-0BC3E0371100}"/>
              </a:ext>
            </a:extLst>
          </p:cNvPr>
          <p:cNvSpPr txBox="1">
            <a:spLocks/>
          </p:cNvSpPr>
          <p:nvPr/>
        </p:nvSpPr>
        <p:spPr>
          <a:xfrm>
            <a:off x="4560330" y="5835715"/>
            <a:ext cx="4505430" cy="793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 </a:t>
            </a:r>
            <a:r>
              <a:rPr lang="ko-KR" altLang="en-US" sz="1400" dirty="0">
                <a:latin typeface="+mj-ea"/>
                <a:ea typeface="+mj-ea"/>
              </a:rPr>
              <a:t>특히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기 신도시의 경우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정부의 청년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신혼부부의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 주거지원방안으로서 시작된 신도시인 만큼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대중교통의 필요성이 더욱 절실할 것이라 예상한다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7" name="내용 개체 틀 1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C1B2B37-D44C-4647-9FA9-21AD68DE77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5" y="2014693"/>
            <a:ext cx="3975298" cy="3936638"/>
          </a:xfrm>
        </p:spPr>
      </p:pic>
    </p:spTree>
    <p:extLst>
      <p:ext uri="{BB962C8B-B14F-4D97-AF65-F5344CB8AC3E}">
        <p14:creationId xmlns:p14="http://schemas.microsoft.com/office/powerpoint/2010/main" val="154886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4B796F-FB0F-4022-8EB0-F256196C6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315" y="989327"/>
            <a:ext cx="3868340" cy="2939008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좀더 자세히 알아보자면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ko-KR" altLang="en-US" sz="1400" dirty="0">
                <a:latin typeface="+mj-ea"/>
                <a:ea typeface="+mj-ea"/>
              </a:rPr>
              <a:t>이는 아직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신도시의 교통 인프라 문제가 해결이 되지 않았음을 상기해볼 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큰 문제점으로 여겨진다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특히나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신도시중 </a:t>
            </a:r>
            <a:r>
              <a:rPr lang="en-US" altLang="ko-KR" sz="1400" dirty="0">
                <a:latin typeface="+mj-ea"/>
                <a:ea typeface="+mj-ea"/>
              </a:rPr>
              <a:t>1,2</a:t>
            </a:r>
            <a:r>
              <a:rPr lang="ko-KR" altLang="en-US" sz="1400" dirty="0">
                <a:latin typeface="+mj-ea"/>
                <a:ea typeface="+mj-ea"/>
              </a:rPr>
              <a:t>번째로 큰 신도시들의 교통수단이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광역버스를 통해서만이 출퇴근이 이루어지고있다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게다가</a:t>
            </a:r>
            <a:r>
              <a:rPr lang="en-US" altLang="ko-KR" sz="1400" dirty="0">
                <a:latin typeface="+mj-ea"/>
                <a:ea typeface="+mj-ea"/>
              </a:rPr>
              <a:t>, 21</a:t>
            </a:r>
            <a:r>
              <a:rPr lang="ko-KR" altLang="en-US" sz="1400" dirty="0">
                <a:latin typeface="+mj-ea"/>
                <a:ea typeface="+mj-ea"/>
              </a:rPr>
              <a:t>만세대가 존재하는 파주 운정지구에는 아직까지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계획중인 대체 교통시설이 없기에 출퇴근시 문제점이 해결될 시기가 정확하지 않다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097F10-100E-4C47-BE16-9E8DFDA0B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240" y="4191849"/>
            <a:ext cx="8302736" cy="2276454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앞서 설명한 바와 같이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현재 수도권에 형성되어 있는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신도시의 경우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대부분이 광역버스만을 이용하여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출퇴근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 err="1">
                <a:latin typeface="+mj-ea"/>
              </a:rPr>
              <a:t>등하교</a:t>
            </a:r>
            <a:r>
              <a:rPr lang="en-US" altLang="ko-KR" sz="1400" dirty="0">
                <a:latin typeface="+mj-ea"/>
              </a:rPr>
              <a:t>)</a:t>
            </a:r>
            <a:r>
              <a:rPr lang="ko-KR" altLang="en-US" sz="1400" dirty="0">
                <a:latin typeface="+mj-ea"/>
              </a:rPr>
              <a:t>를 한다는 것을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살펴 볼 수가 있었다</a:t>
            </a:r>
            <a:r>
              <a:rPr lang="en-US" altLang="ko-KR" sz="1400" dirty="0">
                <a:latin typeface="+mj-ea"/>
              </a:rPr>
              <a:t>.</a:t>
            </a:r>
          </a:p>
          <a:p>
            <a:endParaRPr lang="en-US" altLang="ko-KR" sz="1400" dirty="0">
              <a:latin typeface="+mj-ea"/>
            </a:endParaRPr>
          </a:p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동시에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최소 </a:t>
            </a:r>
            <a:r>
              <a:rPr lang="en-US" altLang="ko-KR" sz="1400" dirty="0">
                <a:latin typeface="+mj-ea"/>
              </a:rPr>
              <a:t>10</a:t>
            </a:r>
            <a:r>
              <a:rPr lang="ko-KR" altLang="en-US" sz="1400" dirty="0">
                <a:latin typeface="+mj-ea"/>
              </a:rPr>
              <a:t>년 가까이는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현재 건설된 신도시들에 절반과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건설될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기 신도시까지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출퇴근시 교통수단이 광역버스만이 이용 가능하다는 것 또한 알 수가 있다</a:t>
            </a:r>
            <a:r>
              <a:rPr lang="en-US" altLang="ko-KR" sz="1400" dirty="0">
                <a:latin typeface="+mj-ea"/>
              </a:rPr>
              <a:t>.</a:t>
            </a:r>
            <a:endParaRPr lang="ko-KR" altLang="en-US" sz="1400" dirty="0"/>
          </a:p>
        </p:txBody>
      </p:sp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2457779F-D224-40FE-A185-E148A6FDE8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87" y="590726"/>
            <a:ext cx="3868737" cy="3449623"/>
          </a:xfr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0C79816-3E64-44A1-8CC4-B7631ACE3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60" y="4103107"/>
            <a:ext cx="6096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내용 개체 틀 15" descr="도로, 실외, 건물, 거리이(가) 표시된 사진&#10;&#10;자동 생성된 설명">
            <a:extLst>
              <a:ext uri="{FF2B5EF4-FFF2-40B4-BE49-F238E27FC236}">
                <a16:creationId xmlns:a16="http://schemas.microsoft.com/office/drawing/2014/main" id="{9953F0B5-8841-4CA1-B587-E36D5872F3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92" y="762448"/>
            <a:ext cx="3887788" cy="216258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6FAD6-12B9-4C02-A7D3-CD2B66EAB61B}"/>
              </a:ext>
            </a:extLst>
          </p:cNvPr>
          <p:cNvSpPr txBox="1"/>
          <p:nvPr/>
        </p:nvSpPr>
        <p:spPr>
          <a:xfrm>
            <a:off x="4597192" y="3004422"/>
            <a:ext cx="4079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j-ea"/>
                <a:ea typeface="+mj-ea"/>
              </a:rPr>
              <a:t>경기도 화성시 </a:t>
            </a:r>
            <a:r>
              <a:rPr lang="ko-KR" altLang="en-US" sz="1000" b="1" dirty="0" err="1">
                <a:latin typeface="+mj-ea"/>
                <a:ea typeface="+mj-ea"/>
              </a:rPr>
              <a:t>동탄</a:t>
            </a:r>
            <a:r>
              <a:rPr lang="en-US" altLang="ko-KR" sz="1000" b="1" dirty="0">
                <a:latin typeface="+mj-ea"/>
                <a:ea typeface="+mj-ea"/>
              </a:rPr>
              <a:t>1</a:t>
            </a:r>
            <a:r>
              <a:rPr lang="ko-KR" altLang="en-US" sz="1000" b="1" dirty="0">
                <a:latin typeface="+mj-ea"/>
                <a:ea typeface="+mj-ea"/>
              </a:rPr>
              <a:t>신도시의 한 버스 정류장에서 출근길 시민들이 서울로 가는 버스를 타기 위해 길게 줄을 서 있다</a:t>
            </a:r>
            <a:r>
              <a:rPr lang="en-US" altLang="ko-KR" sz="1000" b="1" dirty="0">
                <a:latin typeface="+mj-ea"/>
                <a:ea typeface="+mj-ea"/>
              </a:rPr>
              <a:t>. /</a:t>
            </a:r>
            <a:r>
              <a:rPr lang="ko-KR" altLang="en-US" sz="1000" b="1" dirty="0">
                <a:latin typeface="+mj-ea"/>
                <a:ea typeface="+mj-ea"/>
              </a:rPr>
              <a:t>연합뉴스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40A25-3911-483B-B89E-DA21DF48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56" y="1063425"/>
            <a:ext cx="3868340" cy="2382836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 따라서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 프로젝트 아이디어인</a:t>
            </a:r>
            <a:r>
              <a:rPr lang="en-US" altLang="ko-KR" sz="1400" dirty="0">
                <a:latin typeface="+mj-ea"/>
                <a:ea typeface="+mj-ea"/>
              </a:rPr>
              <a:t>, ‘</a:t>
            </a:r>
            <a:r>
              <a:rPr lang="ko-KR" altLang="en-US" sz="1400" dirty="0"/>
              <a:t>대중교통</a:t>
            </a:r>
            <a:r>
              <a:rPr lang="en-US" altLang="ko-KR" sz="1400" dirty="0"/>
              <a:t>(</a:t>
            </a:r>
            <a:r>
              <a:rPr lang="ko-KR" altLang="en-US" sz="1400" dirty="0"/>
              <a:t>광역버스</a:t>
            </a:r>
            <a:r>
              <a:rPr lang="en-US" altLang="ko-KR" sz="1400" dirty="0"/>
              <a:t>) </a:t>
            </a:r>
            <a:r>
              <a:rPr lang="ko-KR" altLang="en-US" sz="1400" dirty="0"/>
              <a:t>대기인원을 판별</a:t>
            </a:r>
            <a:r>
              <a:rPr lang="en-US" altLang="ko-KR" sz="1400" dirty="0"/>
              <a:t>, </a:t>
            </a:r>
            <a:r>
              <a:rPr lang="ko-KR" altLang="en-US" sz="1400" dirty="0"/>
              <a:t>계산 후 더 정확한 최소시간 경로 지원 시스템</a:t>
            </a:r>
            <a:r>
              <a:rPr lang="en-US" altLang="ko-KR" sz="1400" dirty="0"/>
              <a:t>’</a:t>
            </a:r>
            <a:r>
              <a:rPr lang="ko-KR" altLang="en-US" sz="1400" dirty="0"/>
              <a:t> 의 경우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앞으로 오랜 시간동안 많은 인원들이 사용가능한 아이디어 이면서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 출퇴근시</a:t>
            </a:r>
            <a:r>
              <a:rPr lang="en-US" altLang="ko-KR" sz="1400" dirty="0"/>
              <a:t>, </a:t>
            </a:r>
            <a:r>
              <a:rPr lang="ko-KR" altLang="en-US" sz="1400" dirty="0"/>
              <a:t>직장이나</a:t>
            </a:r>
            <a:r>
              <a:rPr lang="en-US" altLang="ko-KR" sz="1400" dirty="0"/>
              <a:t> </a:t>
            </a:r>
            <a:r>
              <a:rPr lang="ko-KR" altLang="en-US" sz="1400" dirty="0"/>
              <a:t>집으로 가기 위해 긴 줄을 서며 오랜 시간 기다릴 수 밖에 없는 상황에서 큰 도움을 줄 수가 있는 아이디어라고 생각한다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55232B-7FB8-46A0-805D-F6B917334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748" y="3498481"/>
            <a:ext cx="8350150" cy="3398794"/>
          </a:xfrm>
        </p:spPr>
        <p:txBody>
          <a:bodyPr>
            <a:normAutofit lnSpcReduction="10000"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출처 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"</a:t>
            </a:r>
            <a:r>
              <a:rPr lang="ko-KR" altLang="en-US" sz="1400" b="1" dirty="0">
                <a:latin typeface="+mj-ea"/>
                <a:ea typeface="+mj-ea"/>
              </a:rPr>
              <a:t>지하철 개통 </a:t>
            </a:r>
            <a:r>
              <a:rPr lang="en-US" altLang="ko-KR" sz="1400" b="1" dirty="0">
                <a:latin typeface="+mj-ea"/>
                <a:ea typeface="+mj-ea"/>
              </a:rPr>
              <a:t>10</a:t>
            </a:r>
            <a:r>
              <a:rPr lang="ko-KR" altLang="en-US" sz="1400" b="1" dirty="0">
                <a:latin typeface="+mj-ea"/>
                <a:ea typeface="+mj-ea"/>
              </a:rPr>
              <a:t>년째 기다려요</a:t>
            </a:r>
            <a:r>
              <a:rPr lang="en-US" altLang="ko-KR" sz="1400" b="1" dirty="0">
                <a:latin typeface="+mj-ea"/>
                <a:ea typeface="+mj-ea"/>
              </a:rPr>
              <a:t>"...</a:t>
            </a:r>
            <a:r>
              <a:rPr lang="ko-KR" altLang="en-US" sz="1400" b="1" dirty="0" err="1">
                <a:latin typeface="+mj-ea"/>
                <a:ea typeface="+mj-ea"/>
              </a:rPr>
              <a:t>잊혀져가는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  </a:t>
            </a:r>
            <a:r>
              <a:rPr lang="en-US" altLang="ko-KR" sz="1400" b="1" dirty="0">
                <a:latin typeface="+mj-ea"/>
                <a:ea typeface="+mj-ea"/>
              </a:rPr>
              <a:t>- </a:t>
            </a:r>
            <a:r>
              <a:rPr lang="ko-KR" altLang="en-US" sz="1400" b="1" dirty="0">
                <a:latin typeface="+mj-ea"/>
                <a:ea typeface="+mj-ea"/>
              </a:rPr>
              <a:t>서울경제 </a:t>
            </a:r>
            <a:r>
              <a:rPr lang="ko-KR" altLang="en-US" sz="1400" b="1" dirty="0" err="1">
                <a:latin typeface="+mj-ea"/>
                <a:ea typeface="+mj-ea"/>
              </a:rPr>
              <a:t>김흥록기자</a:t>
            </a:r>
            <a:br>
              <a:rPr lang="ko-KR" altLang="en-US" sz="1400" b="1" dirty="0">
                <a:latin typeface="+mj-ea"/>
                <a:ea typeface="+mj-ea"/>
              </a:rPr>
            </a:br>
            <a:r>
              <a:rPr lang="en-US" altLang="ko-KR" sz="1400" b="1" dirty="0">
                <a:latin typeface="+mj-ea"/>
                <a:ea typeface="+mj-ea"/>
                <a:hlinkClick r:id="rId5"/>
              </a:rPr>
              <a:t>https://www.sedaily.com/NewsVIew/1Z3WPE3NT4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신도시 </a:t>
            </a:r>
            <a:r>
              <a:rPr lang="en-US" altLang="ko-KR" sz="1400" b="1" dirty="0">
                <a:latin typeface="+mj-ea"/>
                <a:ea typeface="+mj-ea"/>
              </a:rPr>
              <a:t>30</a:t>
            </a:r>
            <a:r>
              <a:rPr lang="ko-KR" altLang="en-US" sz="1400" b="1" dirty="0">
                <a:latin typeface="+mj-ea"/>
                <a:ea typeface="+mj-ea"/>
              </a:rPr>
              <a:t>년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신도시 재해석</a:t>
            </a:r>
            <a:r>
              <a:rPr lang="en-US" altLang="ko-KR" sz="1400" b="1" dirty="0">
                <a:latin typeface="+mj-ea"/>
                <a:ea typeface="+mj-ea"/>
              </a:rPr>
              <a:t>] ②‘</a:t>
            </a:r>
            <a:r>
              <a:rPr lang="ko-KR" altLang="en-US" sz="1400" b="1" dirty="0">
                <a:latin typeface="+mj-ea"/>
                <a:ea typeface="+mj-ea"/>
              </a:rPr>
              <a:t>낀’ 세대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성적표는</a:t>
            </a:r>
            <a:r>
              <a:rPr lang="en-US" altLang="ko-KR" sz="1400" b="1" dirty="0">
                <a:latin typeface="+mj-ea"/>
                <a:ea typeface="+mj-ea"/>
              </a:rPr>
              <a:t>? –</a:t>
            </a:r>
            <a:r>
              <a:rPr lang="ko-KR" altLang="en-US" sz="1400" b="1" dirty="0" err="1">
                <a:latin typeface="+mj-ea"/>
                <a:ea typeface="+mj-ea"/>
              </a:rPr>
              <a:t>이코노믹리뷰</a:t>
            </a:r>
            <a:r>
              <a:rPr lang="ko-KR" altLang="en-US" sz="1400" b="1" dirty="0">
                <a:latin typeface="+mj-ea"/>
                <a:ea typeface="+mj-ea"/>
              </a:rPr>
              <a:t> 정경진기자</a:t>
            </a:r>
            <a:r>
              <a:rPr lang="en-US" altLang="ko-KR" sz="1400" b="1" dirty="0">
                <a:latin typeface="+mj-ea"/>
                <a:ea typeface="+mj-ea"/>
                <a:hlinkClick r:id="rId6"/>
              </a:rPr>
              <a:t>http://www.econovill.com/news/articleView.html?idxno=364709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3</a:t>
            </a:r>
            <a:r>
              <a:rPr lang="ko-KR" altLang="en-US" sz="1400" b="1" dirty="0">
                <a:latin typeface="+mj-ea"/>
                <a:ea typeface="+mj-ea"/>
              </a:rPr>
              <a:t>기 신도시정책의 특징과 향후과제</a:t>
            </a:r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ko-KR" altLang="en-US" sz="1400" b="1" dirty="0">
                <a:latin typeface="+mj-ea"/>
                <a:ea typeface="+mj-ea"/>
              </a:rPr>
              <a:t>국회입법조사처 </a:t>
            </a:r>
            <a:r>
              <a:rPr lang="ko-KR" altLang="en-US" sz="1400" b="1" dirty="0" err="1">
                <a:latin typeface="+mj-ea"/>
                <a:ea typeface="+mj-ea"/>
              </a:rPr>
              <a:t>김하중</a:t>
            </a:r>
            <a:r>
              <a:rPr lang="ko-KR" altLang="en-US" sz="1400" b="1" dirty="0">
                <a:latin typeface="+mj-ea"/>
                <a:ea typeface="+mj-ea"/>
              </a:rPr>
              <a:t> 국회입법조사처장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400" b="1" dirty="0">
                <a:latin typeface="+mj-ea"/>
                <a:ea typeface="+mj-ea"/>
              </a:rPr>
              <a:t>교통카드 데이터 기반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대중교통 이용실태분석 </a:t>
            </a:r>
            <a:r>
              <a:rPr lang="en-US" altLang="ko-KR" sz="1400" b="1" dirty="0">
                <a:latin typeface="+mj-ea"/>
                <a:ea typeface="+mj-ea"/>
              </a:rPr>
              <a:t> – </a:t>
            </a:r>
            <a:r>
              <a:rPr lang="ko-KR" altLang="en-US" sz="1400" b="1" dirty="0">
                <a:latin typeface="+mj-ea"/>
                <a:ea typeface="+mj-ea"/>
              </a:rPr>
              <a:t>국토교통부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한국교통안전공단 박건수</a:t>
            </a:r>
            <a:r>
              <a:rPr lang="en-US" altLang="ko-KR" sz="1400" b="1" dirty="0">
                <a:latin typeface="+mj-ea"/>
                <a:ea typeface="+mj-ea"/>
              </a:rPr>
              <a:t>,</a:t>
            </a:r>
            <a:r>
              <a:rPr lang="ko-KR" altLang="en-US" sz="1400" b="1" dirty="0">
                <a:latin typeface="+mj-ea"/>
                <a:ea typeface="+mj-ea"/>
              </a:rPr>
              <a:t>박선영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&lt;</a:t>
            </a:r>
            <a:r>
              <a:rPr lang="ko-KR" altLang="en-US" sz="1400" b="1" dirty="0">
                <a:latin typeface="+mj-ea"/>
                <a:ea typeface="+mj-ea"/>
              </a:rPr>
              <a:t>생활 속 거리 두기</a:t>
            </a:r>
            <a:r>
              <a:rPr lang="en-US" altLang="ko-KR" sz="1400" b="1" dirty="0">
                <a:latin typeface="+mj-ea"/>
                <a:ea typeface="+mj-ea"/>
              </a:rPr>
              <a:t>&gt; </a:t>
            </a:r>
            <a:r>
              <a:rPr lang="ko-KR" altLang="en-US" sz="1400" b="1" dirty="0">
                <a:latin typeface="+mj-ea"/>
                <a:ea typeface="+mj-ea"/>
              </a:rPr>
              <a:t>기본 수칙 관련 공식 </a:t>
            </a:r>
            <a:r>
              <a:rPr lang="ko-KR" altLang="en-US" sz="1400" b="1" dirty="0" err="1">
                <a:latin typeface="+mj-ea"/>
                <a:ea typeface="+mj-ea"/>
              </a:rPr>
              <a:t>리플릿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	–</a:t>
            </a:r>
            <a:r>
              <a:rPr lang="ko-KR" altLang="en-US" sz="1400" b="1" dirty="0">
                <a:latin typeface="+mj-ea"/>
                <a:ea typeface="+mj-ea"/>
              </a:rPr>
              <a:t>질병관리본부 기본수칙</a:t>
            </a:r>
            <a:endParaRPr lang="en-US" altLang="ko-KR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893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9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07504" y="1268762"/>
          <a:ext cx="4320480" cy="4352854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3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CV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처리를 하며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실시간으로 버스정류장의 대기인원을 파악함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Haar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cascade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HOG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알고리즘을 이용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 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측정한 사람의 객체 사이의 거리를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이하의 거리로 유지되는 간격을 가진 줄을 생성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측정되는 사람의 들어오는 위치와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지나가는 위치를 알아내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가상의 출입구를 형성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이를 지나면 카운트를 실시하여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대기줄의 인원파악을 진행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버스도착정보항목조회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8100</a:t>
                      </a:r>
                      <a:r>
                        <a:rPr lang="ko-KR" altLang="en-US" sz="900" dirty="0"/>
                        <a:t>번 버스와 </a:t>
                      </a:r>
                      <a:r>
                        <a:rPr lang="en-US" altLang="ko-KR" sz="900" dirty="0"/>
                        <a:t>M4102</a:t>
                      </a:r>
                      <a:r>
                        <a:rPr lang="ko-KR" altLang="en-US" sz="900" dirty="0"/>
                        <a:t>번 버스의 빈좌석을 공공데이터 포털에서 받아 옴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버스위치정보조회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8100</a:t>
                      </a:r>
                      <a:r>
                        <a:rPr lang="ko-KR" altLang="en-US" sz="900" dirty="0"/>
                        <a:t>번 버스와 </a:t>
                      </a:r>
                      <a:r>
                        <a:rPr lang="en-US" altLang="ko-KR" sz="900" dirty="0"/>
                        <a:t>M4102</a:t>
                      </a:r>
                      <a:r>
                        <a:rPr lang="ko-KR" altLang="en-US" sz="900" dirty="0"/>
                        <a:t>번 버스의 현 위치정보를 공공데이터 포털에서 받아 옴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AC90CA3-72D1-4057-9FAF-C29E54C4E9C1}"/>
              </a:ext>
            </a:extLst>
          </p:cNvPr>
          <p:cNvGraphicFramePr>
            <a:graphicFrameLocks noGrp="1"/>
          </p:cNvGraphicFramePr>
          <p:nvPr/>
        </p:nvGraphicFramePr>
        <p:xfrm>
          <a:off x="4583456" y="1268762"/>
          <a:ext cx="4320480" cy="3061778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39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대중교통환승경로</a:t>
                      </a:r>
                      <a:r>
                        <a:rPr lang="ko-KR" altLang="en-US" sz="900" dirty="0"/>
                        <a:t> 조회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출발지와 목적지를 기준으로 환승 경로를 공공데이터 포털에서 받아 옴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err="1"/>
                        <a:t>주변정류소목록조회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위치좌표 반경</a:t>
                      </a:r>
                      <a:r>
                        <a:rPr lang="en-US" altLang="ko-KR" sz="900" dirty="0"/>
                        <a:t>200m</a:t>
                      </a:r>
                      <a:r>
                        <a:rPr lang="ko-KR" altLang="en-US" sz="900" dirty="0"/>
                        <a:t>내에 있는 정류소 목록을 공공데이터 포털에서 받아 옴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Server(DB)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영상처리한 데이터를 서버를 통해 앱으로 전달함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위치 표시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Google map SDK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사용하여 사용자의 현 위치 표시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대체 경로 안내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서버에 데이터 요청하여 이전 정류장들의 대기인원수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버스의 잔여 좌석수 등을 고려하여 추천 경로를 안내함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82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9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60D7AE1-08A7-4CEA-98F4-45D5EA48F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82440"/>
              </p:ext>
            </p:extLst>
          </p:nvPr>
        </p:nvGraphicFramePr>
        <p:xfrm>
          <a:off x="706905" y="1268761"/>
          <a:ext cx="5601539" cy="5191299"/>
        </p:xfrm>
        <a:graphic>
          <a:graphicData uri="http://schemas.openxmlformats.org/drawingml/2006/table">
            <a:tbl>
              <a:tblPr/>
              <a:tblGrid>
                <a:gridCol w="644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8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1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954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02566" marR="102566" marT="51283" marB="51283"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768" marR="34768" marT="9614" marB="9614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영상 처리를 진행하는데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필요한 연산처리를 </a:t>
                      </a:r>
                      <a:b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진행하는 컴퓨터의 역할을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71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카메라 모듈</a:t>
                      </a: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버스 정거장의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CCTV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대신하는 구현으로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재료로서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대기인원을 측정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 인원의 파악을 도움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94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쿨러</a:t>
                      </a: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야외에서 하드웨어를 설치하는것과 더불어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여름의 기온이 높은 날씨에 측정을 진행함으로써 전자기기의 발열을 줄이기위해 이용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94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배터리</a:t>
                      </a: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사용되는 하드웨어 제품들의 전력을 프로젝트의 구현화 상황에서는 따로 공공 전력을 이용할 수가 없으므로 이를 해결하기위해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보조적인 전력원을 이용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9482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02566" marR="102566" marT="51283" marB="51283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b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거치대 겸 케이스</a:t>
                      </a: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8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28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1080</TotalTime>
  <Words>2041</Words>
  <Application>Microsoft Office PowerPoint</Application>
  <PresentationFormat>화면 슬라이드 쇼(4:3)</PresentationFormat>
  <Paragraphs>430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Snap ITC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우진 파트</dc:title>
  <dc:creator>김 우진</dc:creator>
  <cp:lastModifiedBy>leyujin1007@naver.com</cp:lastModifiedBy>
  <cp:revision>35</cp:revision>
  <dcterms:created xsi:type="dcterms:W3CDTF">2020-07-20T13:24:56Z</dcterms:created>
  <dcterms:modified xsi:type="dcterms:W3CDTF">2020-07-27T03:42:22Z</dcterms:modified>
</cp:coreProperties>
</file>