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2" r:id="rId2"/>
    <p:sldId id="320" r:id="rId3"/>
    <p:sldId id="324" r:id="rId4"/>
    <p:sldId id="369" r:id="rId5"/>
    <p:sldId id="381" r:id="rId6"/>
    <p:sldId id="325" r:id="rId7"/>
    <p:sldId id="358" r:id="rId8"/>
    <p:sldId id="382" r:id="rId9"/>
    <p:sldId id="374" r:id="rId10"/>
    <p:sldId id="383" r:id="rId11"/>
    <p:sldId id="38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22"/>
            <p14:sldId id="320"/>
            <p14:sldId id="324"/>
            <p14:sldId id="369"/>
            <p14:sldId id="381"/>
            <p14:sldId id="325"/>
          </p14:sldIdLst>
        </p14:section>
        <p14:section name="설계단계" id="{079FB007-4044-4E60-AD09-4E9512A5438F}">
          <p14:sldIdLst>
            <p14:sldId id="358"/>
            <p14:sldId id="382"/>
            <p14:sldId id="374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ED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4" autoAdjust="0"/>
    <p:restoredTop sz="94766" autoAdjust="0"/>
  </p:normalViewPr>
  <p:slideViewPr>
    <p:cSldViewPr>
      <p:cViewPr varScale="1">
        <p:scale>
          <a:sx n="81" d="100"/>
          <a:sy n="81" d="100"/>
        </p:scale>
        <p:origin x="151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7180C48-29CE-448F-B1A1-D21E964FB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09881"/>
              </p:ext>
            </p:extLst>
          </p:nvPr>
        </p:nvGraphicFramePr>
        <p:xfrm>
          <a:off x="107504" y="1349122"/>
          <a:ext cx="8765123" cy="510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446372062"/>
                    </a:ext>
                  </a:extLst>
                </a:gridCol>
                <a:gridCol w="1151255">
                  <a:extLst>
                    <a:ext uri="{9D8B030D-6E8A-4147-A177-3AD203B41FA5}">
                      <a16:colId xmlns:a16="http://schemas.microsoft.com/office/drawing/2014/main" val="978816188"/>
                    </a:ext>
                  </a:extLst>
                </a:gridCol>
                <a:gridCol w="1203019">
                  <a:extLst>
                    <a:ext uri="{9D8B030D-6E8A-4147-A177-3AD203B41FA5}">
                      <a16:colId xmlns:a16="http://schemas.microsoft.com/office/drawing/2014/main" val="4255630460"/>
                    </a:ext>
                  </a:extLst>
                </a:gridCol>
                <a:gridCol w="896188">
                  <a:extLst>
                    <a:ext uri="{9D8B030D-6E8A-4147-A177-3AD203B41FA5}">
                      <a16:colId xmlns:a16="http://schemas.microsoft.com/office/drawing/2014/main" val="4287768943"/>
                    </a:ext>
                  </a:extLst>
                </a:gridCol>
                <a:gridCol w="3620446">
                  <a:extLst>
                    <a:ext uri="{9D8B030D-6E8A-4147-A177-3AD203B41FA5}">
                      <a16:colId xmlns:a16="http://schemas.microsoft.com/office/drawing/2014/main" val="2346275316"/>
                    </a:ext>
                  </a:extLst>
                </a:gridCol>
                <a:gridCol w="885835">
                  <a:extLst>
                    <a:ext uri="{9D8B030D-6E8A-4147-A177-3AD203B41FA5}">
                      <a16:colId xmlns:a16="http://schemas.microsoft.com/office/drawing/2014/main" val="314495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요구사항명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기능명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세부사항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예외사항</a:t>
                      </a:r>
                    </a:p>
                  </a:txBody>
                  <a:tcPr anchor="ctr"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66559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Api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버스도착정보항목조회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getBusArrivalItem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빈좌석정보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빈좌석을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77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버스위치정보조회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getBusLocationList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버스위치정보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버스의 현 위치정보를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69039"/>
                  </a:ext>
                </a:extLst>
              </a:tr>
              <a:tr h="52512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주변정류소목록조회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</a:rPr>
                        <a:t>getBusStationAroundList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주변정류소찾기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위치좌표 반경</a:t>
                      </a:r>
                      <a:r>
                        <a:rPr lang="en-US" altLang="ko-KR" sz="1200" dirty="0"/>
                        <a:t>200m</a:t>
                      </a:r>
                      <a:r>
                        <a:rPr lang="ko-KR" altLang="en-US" sz="1200" dirty="0"/>
                        <a:t>내에 있는 정류소 목록을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0785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대중교통환승경로</a:t>
                      </a:r>
                      <a:r>
                        <a:rPr lang="ko-KR" altLang="en-US" sz="1200" dirty="0"/>
                        <a:t>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getPathInfoByBusNSubList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 err="1"/>
                        <a:t>지하철환승경로찾기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출발지와 목적지를 기준으로 </a:t>
                      </a:r>
                      <a:r>
                        <a:rPr lang="ko-KR" altLang="en-US" sz="1200" dirty="0" err="1"/>
                        <a:t>환승경로를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9438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버스도착정보조회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getArrInfoByRouteAllList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전체정류소 </a:t>
                      </a:r>
                      <a:r>
                        <a:rPr lang="ko-KR" altLang="en-US" sz="1200" dirty="0" err="1"/>
                        <a:t>도착예정정보찾기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8100</a:t>
                      </a:r>
                      <a:r>
                        <a:rPr lang="ko-KR" altLang="en-US" sz="1200" dirty="0"/>
                        <a:t>번 버스와 </a:t>
                      </a:r>
                      <a:r>
                        <a:rPr lang="en-US" altLang="ko-KR" sz="1200" dirty="0"/>
                        <a:t>M4102</a:t>
                      </a:r>
                      <a:r>
                        <a:rPr lang="ko-KR" altLang="en-US" sz="1200" dirty="0"/>
                        <a:t>번 버스에 대한 전체 정류소 도착예정정보를 </a:t>
                      </a:r>
                      <a:r>
                        <a:rPr lang="ko-KR" altLang="en-US" sz="1200" dirty="0" err="1"/>
                        <a:t>공공데이터포털에서</a:t>
                      </a:r>
                      <a:r>
                        <a:rPr lang="ko-KR" altLang="en-US" sz="1200" dirty="0"/>
                        <a:t> 받아온다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983991"/>
                  </a:ext>
                </a:extLst>
              </a:tr>
              <a:tr h="149602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DynamoDB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보관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보관한다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954154"/>
                  </a:ext>
                </a:extLst>
              </a:tr>
              <a:tr h="3075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ApiGateway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</a:t>
                      </a:r>
                      <a:r>
                        <a:rPr lang="ko-KR" altLang="en-US" sz="1200" dirty="0" err="1"/>
                        <a:t>앱쪽에서</a:t>
                      </a:r>
                      <a:r>
                        <a:rPr lang="ko-KR" altLang="en-US" sz="1200" dirty="0"/>
                        <a:t> 받기위해 </a:t>
                      </a:r>
                      <a:r>
                        <a:rPr lang="en-US" altLang="ko-KR" sz="1200" dirty="0"/>
                        <a:t>rest </a:t>
                      </a:r>
                      <a:r>
                        <a:rPr lang="en-US" altLang="ko-KR" sz="1200" dirty="0" err="1"/>
                        <a:t>api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의 </a:t>
                      </a:r>
                      <a:r>
                        <a:rPr lang="en-US" altLang="ko-KR" sz="1200" dirty="0"/>
                        <a:t>get</a:t>
                      </a:r>
                      <a:r>
                        <a:rPr lang="ko-KR" altLang="en-US" sz="1200" dirty="0"/>
                        <a:t>방식 를 이용한 </a:t>
                      </a:r>
                      <a:r>
                        <a:rPr lang="ko-KR" altLang="en-US" sz="1200" dirty="0" err="1"/>
                        <a:t>통신을한다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674046"/>
                  </a:ext>
                </a:extLst>
              </a:tr>
              <a:tr h="1579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Lambda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Function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통신을 위한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 err="1"/>
                        <a:t>ApiGateway</a:t>
                      </a:r>
                      <a:r>
                        <a:rPr lang="ko-KR" altLang="en-US" sz="1200" dirty="0"/>
                        <a:t>으로 통신하기위한 통신함수를 구축한다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356007"/>
                  </a:ext>
                </a:extLst>
              </a:tr>
              <a:tr h="1496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 IoT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Server in IoT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데이터 보내기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/>
                        <a:t>영상처리한 데이터를 </a:t>
                      </a:r>
                      <a:r>
                        <a:rPr lang="en-US" altLang="ko-KR" sz="1200" dirty="0"/>
                        <a:t>DynamoDB</a:t>
                      </a:r>
                      <a:r>
                        <a:rPr lang="ko-KR" altLang="en-US" sz="1200" dirty="0"/>
                        <a:t>에 실시간 저장한다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87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)(4)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DAFD7-5AA4-4DF0-BBE4-060C369BDF3F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신청한 공공데이터 포털의 </a:t>
            </a:r>
            <a:r>
              <a:rPr lang="en-US" altLang="ko-KR" dirty="0"/>
              <a:t>xml </a:t>
            </a:r>
            <a:r>
              <a:rPr lang="ko-KR" altLang="en-US" dirty="0"/>
              <a:t>파일을 </a:t>
            </a:r>
            <a:r>
              <a:rPr lang="en-US" altLang="ko-KR" dirty="0"/>
              <a:t>Android studio </a:t>
            </a:r>
            <a:r>
              <a:rPr lang="ko-KR" altLang="en-US" dirty="0"/>
              <a:t>에서 사용하기위해 </a:t>
            </a:r>
            <a:r>
              <a:rPr lang="en-US" altLang="ko-KR" dirty="0"/>
              <a:t>Parsing </a:t>
            </a:r>
            <a:r>
              <a:rPr lang="ko-KR" altLang="en-US" dirty="0"/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03977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(Lambda)(1)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DAFD7-5AA4-4DF0-BBE4-060C369BDF3F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en-US" altLang="ko-KR" dirty="0"/>
              <a:t> Gateway </a:t>
            </a:r>
            <a:r>
              <a:rPr lang="ko-KR" altLang="en-US" dirty="0"/>
              <a:t>를 사용하여 데이터를 호출하기위한 </a:t>
            </a:r>
            <a:r>
              <a:rPr lang="en-US" altLang="ko-KR" dirty="0"/>
              <a:t>Lambda </a:t>
            </a:r>
            <a:r>
              <a:rPr lang="ko-KR" altLang="en-US" dirty="0"/>
              <a:t>함수 소스코드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9FA5ACC-4B09-4429-8A95-A9E8AFAB2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00" y="1817440"/>
            <a:ext cx="4392488" cy="43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499769" y="1683647"/>
            <a:ext cx="5708309" cy="3905593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117939" y="2931201"/>
            <a:ext cx="1075412" cy="1124744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6" idx="1"/>
          </p:cNvCxnSpPr>
          <p:nvPr/>
        </p:nvCxnSpPr>
        <p:spPr>
          <a:xfrm flipV="1">
            <a:off x="1193351" y="3668646"/>
            <a:ext cx="744148" cy="910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pic>
        <p:nvPicPr>
          <p:cNvPr id="6" name="그림 5" descr="그리기, 테이블, 냉장고이(가) 표시된 사진&#10;&#10;자동 생성된 설명">
            <a:extLst>
              <a:ext uri="{FF2B5EF4-FFF2-40B4-BE49-F238E27FC236}">
                <a16:creationId xmlns:a16="http://schemas.microsoft.com/office/drawing/2014/main" id="{BEAC5D11-932A-44A7-B4B9-39BE01FDF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99" y="3281347"/>
            <a:ext cx="1156284" cy="7745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9BE613-417C-4096-A10D-37E19D9F80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203396"/>
            <a:ext cx="1432169" cy="82290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0200049-3853-45A0-B1AA-9F62ACB527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84" y="905470"/>
            <a:ext cx="2052229" cy="113609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89F02F-CEAA-42C3-ABFB-9BBB4616B8E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2515641" y="4055945"/>
            <a:ext cx="608559" cy="558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그림 17" descr="그리기, 표지판, 담장이(가) 표시된 사진&#10;&#10;자동 생성된 설명">
            <a:extLst>
              <a:ext uri="{FF2B5EF4-FFF2-40B4-BE49-F238E27FC236}">
                <a16:creationId xmlns:a16="http://schemas.microsoft.com/office/drawing/2014/main" id="{2FAB73D5-5C8D-4713-9424-63FF5282EC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50" y="2931201"/>
            <a:ext cx="1036335" cy="1202459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EA6573D0-3FBB-4481-9BD4-3A2040C5BBE1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 flipV="1">
            <a:off x="4556369" y="4133660"/>
            <a:ext cx="430449" cy="481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775CA9CA-9931-4B23-958C-0F87B79226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3" y="3173655"/>
            <a:ext cx="696388" cy="717549"/>
          </a:xfrm>
          <a:prstGeom prst="rect">
            <a:avLst/>
          </a:prstGeom>
        </p:spPr>
      </p:pic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B7FA734-0F0B-4919-A4F5-3BDC412D8AA8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5504985" y="3532430"/>
            <a:ext cx="74153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21B7B31-F442-45E5-972B-79AA6504C73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942911" y="3532429"/>
            <a:ext cx="671649" cy="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pic>
        <p:nvPicPr>
          <p:cNvPr id="3" name="그림 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E0AB8180-9EC7-41C6-B51A-64BBD5B7C09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74" y="3043562"/>
            <a:ext cx="1008718" cy="9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ko-KR" altLang="en-US" sz="1400" b="1" dirty="0">
                <a:solidFill>
                  <a:prstClr val="black"/>
                </a:solidFill>
              </a:rPr>
              <a:t> 저장</a:t>
            </a:r>
            <a:endParaRPr lang="en-US" altLang="ko-KR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</a:t>
            </a:r>
            <a:r>
              <a:rPr lang="en-US" altLang="ko-KR" sz="1400" b="1" dirty="0">
                <a:solidFill>
                  <a:prstClr val="black"/>
                </a:solidFill>
              </a:rPr>
              <a:t>DB</a:t>
            </a:r>
            <a:r>
              <a:rPr lang="ko-KR" altLang="en-US" sz="1400" b="1" dirty="0">
                <a:solidFill>
                  <a:prstClr val="black"/>
                </a:solidFill>
              </a:rPr>
              <a:t>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5.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6.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Android Application :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영상처리한 대기인원 수를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App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 표기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49639" y="3212976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>
            <a:off x="1078307" y="3706435"/>
            <a:ext cx="785173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559161" y="3701843"/>
            <a:ext cx="793629" cy="459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50CB9D7-6A71-49DC-BF71-89124B579C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80" y="3506571"/>
            <a:ext cx="695681" cy="3997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C61C01-D8F5-4BEC-9833-5180B5ED1E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17" y="3104784"/>
            <a:ext cx="532605" cy="294845"/>
          </a:xfrm>
          <a:prstGeom prst="rect">
            <a:avLst/>
          </a:prstGeom>
        </p:spPr>
      </p:pic>
      <p:pic>
        <p:nvPicPr>
          <p:cNvPr id="3" name="그림 2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20D76428-C59A-4425-8082-D354828EEA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0" y="3212976"/>
            <a:ext cx="1008718" cy="9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83763" y="1631901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8585"/>
              </p:ext>
            </p:extLst>
          </p:nvPr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9B01BA9-5DC8-4636-86B6-7A7E0CFAD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5" y="1328334"/>
            <a:ext cx="4349745" cy="4908978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7881486-CC89-4E6A-BB17-B011D7DDE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27" y="1327799"/>
            <a:ext cx="4349745" cy="49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open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700" b="1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C495C92-3F79-4AEE-970E-718AD7426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5" y="1363683"/>
            <a:ext cx="4349745" cy="496855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44E695F-8F4B-4971-B9A8-4AF4C7303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91" y="1363683"/>
            <a:ext cx="4422381" cy="49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5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(open </a:t>
            </a:r>
            <a:r>
              <a:rPr lang="en-US" altLang="ko-KR" sz="1700" spc="-50" dirty="0" err="1">
                <a:solidFill>
                  <a:schemeClr val="bg1"/>
                </a:solidFill>
                <a:latin typeface="+mn-ea"/>
                <a:cs typeface="+mj-cs"/>
              </a:rPr>
              <a:t>api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)(3)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387</Words>
  <Application>Microsoft Office PowerPoint</Application>
  <PresentationFormat>화면 슬라이드 쇼(4:3)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이채민</cp:lastModifiedBy>
  <cp:revision>301</cp:revision>
  <dcterms:created xsi:type="dcterms:W3CDTF">2014-04-16T00:55:54Z</dcterms:created>
  <dcterms:modified xsi:type="dcterms:W3CDTF">2020-09-03T12:42:19Z</dcterms:modified>
</cp:coreProperties>
</file>