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2" r:id="rId1"/>
  </p:sldMasterIdLst>
  <p:notesMasterIdLst>
    <p:notesMasterId r:id="rId16"/>
  </p:notesMasterIdLst>
  <p:handoutMasterIdLst>
    <p:handoutMasterId r:id="rId17"/>
  </p:handoutMasterIdLst>
  <p:sldIdLst>
    <p:sldId id="1286" r:id="rId2"/>
    <p:sldId id="992" r:id="rId3"/>
    <p:sldId id="1402" r:id="rId4"/>
    <p:sldId id="1404" r:id="rId5"/>
    <p:sldId id="1406" r:id="rId6"/>
    <p:sldId id="1405" r:id="rId7"/>
    <p:sldId id="1395" r:id="rId8"/>
    <p:sldId id="1396" r:id="rId9"/>
    <p:sldId id="1397" r:id="rId10"/>
    <p:sldId id="1399" r:id="rId11"/>
    <p:sldId id="1400" r:id="rId12"/>
    <p:sldId id="1401" r:id="rId13"/>
    <p:sldId id="1398" r:id="rId14"/>
    <p:sldId id="1393" r:id="rId15"/>
  </p:sldIdLst>
  <p:sldSz cx="10561638" cy="7921625"/>
  <p:notesSz cx="6805613" cy="9939338"/>
  <p:defaultTextStyle>
    <a:defPPr>
      <a:defRPr lang="ko-KR"/>
    </a:defPPr>
    <a:lvl1pPr marL="0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0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083AC08-B8A8-4E8C-8F8A-A470BDC7864D}">
          <p14:sldIdLst>
            <p14:sldId id="1286"/>
            <p14:sldId id="992"/>
            <p14:sldId id="1402"/>
            <p14:sldId id="1404"/>
            <p14:sldId id="1406"/>
            <p14:sldId id="1405"/>
            <p14:sldId id="1395"/>
            <p14:sldId id="1396"/>
            <p14:sldId id="1397"/>
            <p14:sldId id="1399"/>
            <p14:sldId id="1400"/>
            <p14:sldId id="1401"/>
            <p14:sldId id="1398"/>
            <p14:sldId id="1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95" userDrawn="1">
          <p15:clr>
            <a:srgbClr val="A4A3A4"/>
          </p15:clr>
        </p15:guide>
        <p15:guide id="2" pos="33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  <a:srgbClr val="DBEEF4"/>
    <a:srgbClr val="EBF1DE"/>
    <a:srgbClr val="EDF2F9"/>
    <a:srgbClr val="4BACC6"/>
    <a:srgbClr val="F79646"/>
    <a:srgbClr val="000000"/>
    <a:srgbClr val="FF0000"/>
    <a:srgbClr val="FF3701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67" autoAdjust="0"/>
    <p:restoredTop sz="96583" autoAdjust="0"/>
  </p:normalViewPr>
  <p:slideViewPr>
    <p:cSldViewPr>
      <p:cViewPr varScale="1">
        <p:scale>
          <a:sx n="76" d="100"/>
          <a:sy n="76" d="100"/>
        </p:scale>
        <p:origin x="96" y="672"/>
      </p:cViewPr>
      <p:guideLst>
        <p:guide orient="horz" pos="2495"/>
        <p:guide pos="33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972" y="-78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841" cy="497525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184" y="2"/>
            <a:ext cx="2949841" cy="497525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364CEFEC-D7CC-48CC-B5FF-0321E9F2F95E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228"/>
            <a:ext cx="2949841" cy="497523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184" y="9440228"/>
            <a:ext cx="2949841" cy="497523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5ED73725-E7E3-4AE5-9A10-F49E6A0BB3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32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2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133C5FC3-A607-4463-B82D-493EEF32E4AA}" type="datetimeFigureOut">
              <a:rPr lang="ko-KR" altLang="en-US" smtClean="0"/>
              <a:pPr/>
              <a:t>2020-10-23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7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2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018F2E9D-C504-426C-B6B6-7A61112D827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51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0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0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0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232347" y="2439631"/>
            <a:ext cx="6952984" cy="1089135"/>
          </a:xfrm>
        </p:spPr>
        <p:txBody>
          <a:bodyPr lIns="0" tIns="0" rIns="0" bIns="0">
            <a:noAutofit/>
          </a:bodyPr>
          <a:lstStyle>
            <a:lvl1pPr algn="l">
              <a:defRPr sz="44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STORY BOARD TITLE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1232347" y="2073520"/>
            <a:ext cx="6982148" cy="33326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956" b="1" spc="-81" baseline="0">
                <a:solidFill>
                  <a:srgbClr val="38659C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altLang="ko-KR" dirty="0"/>
              <a:t>TYPE</a:t>
            </a:r>
            <a:r>
              <a:rPr lang="ko-KR" altLang="en-US" dirty="0"/>
              <a:t> </a:t>
            </a:r>
          </a:p>
        </p:txBody>
      </p:sp>
      <p:cxnSp>
        <p:nvCxnSpPr>
          <p:cNvPr id="7" name="직선 연결선 6"/>
          <p:cNvCxnSpPr>
            <a:cxnSpLocks/>
          </p:cNvCxnSpPr>
          <p:nvPr userDrawn="1"/>
        </p:nvCxnSpPr>
        <p:spPr>
          <a:xfrm>
            <a:off x="1222229" y="3600772"/>
            <a:ext cx="6887074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54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전체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1"/>
          <p:cNvSpPr txBox="1">
            <a:spLocks/>
          </p:cNvSpPr>
          <p:nvPr userDrawn="1"/>
        </p:nvSpPr>
        <p:spPr>
          <a:xfrm>
            <a:off x="9681332" y="7489205"/>
            <a:ext cx="661262" cy="365125"/>
          </a:xfrm>
          <a:prstGeom prst="rect">
            <a:avLst/>
          </a:prstGeom>
        </p:spPr>
        <p:txBody>
          <a:bodyPr vert="horz" lIns="74499" tIns="37249" rIns="74499" bIns="37249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80D61F-97A8-4139-ACBF-D3DAEA84C92B}" type="slidenum">
              <a:rPr lang="ko-KR" altLang="en-US" sz="1304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304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410917" y="144389"/>
            <a:ext cx="9798477" cy="467245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400" b="1" spc="-41" baseline="0">
                <a:solidFill>
                  <a:srgbClr val="38659C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1"/>
          </p:nvPr>
        </p:nvSpPr>
        <p:spPr>
          <a:xfrm>
            <a:off x="293631" y="720452"/>
            <a:ext cx="9916168" cy="6696349"/>
          </a:xfrm>
        </p:spPr>
        <p:txBody>
          <a:bodyPr>
            <a:normAutofit/>
          </a:bodyPr>
          <a:lstStyle>
            <a:lvl1pPr marL="291038" indent="-291038">
              <a:lnSpc>
                <a:spcPct val="150000"/>
              </a:lnSpc>
              <a:buFontTx/>
              <a:buBlip>
                <a:blip r:embed="rId2"/>
              </a:buBlip>
              <a:tabLst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82075" indent="-2910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Ø"/>
              <a:tabLst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73114" indent="-2910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AppleSDGothicNeo-Regular" charset="-127"/>
              <a:buChar char="▷"/>
              <a:tabLst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164150" indent="-2910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LucidaGrande" charset="0"/>
              <a:buChar char="■"/>
              <a:tabLst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87525" indent="-2910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Arial" charset="0"/>
              <a:buChar char="•"/>
              <a:tabLst/>
              <a:defRPr sz="1304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cxnSp>
        <p:nvCxnSpPr>
          <p:cNvPr id="10" name="직선 연결선[R] 9"/>
          <p:cNvCxnSpPr/>
          <p:nvPr userDrawn="1"/>
        </p:nvCxnSpPr>
        <p:spPr>
          <a:xfrm>
            <a:off x="293570" y="7489204"/>
            <a:ext cx="99158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굽은 화살표[B] 34"/>
          <p:cNvSpPr/>
          <p:nvPr userDrawn="1"/>
        </p:nvSpPr>
        <p:spPr>
          <a:xfrm flipV="1">
            <a:off x="293570" y="144388"/>
            <a:ext cx="9915824" cy="504056"/>
          </a:xfrm>
          <a:prstGeom prst="bentArrow">
            <a:avLst>
              <a:gd name="adj1" fmla="val 25000"/>
              <a:gd name="adj2" fmla="val 4261"/>
              <a:gd name="adj3" fmla="val 0"/>
              <a:gd name="adj4" fmla="val 220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3569" y="7561608"/>
            <a:ext cx="450745" cy="315356"/>
          </a:xfrm>
          <a:prstGeom prst="rect">
            <a:avLst/>
          </a:prstGeom>
        </p:spPr>
      </p:pic>
      <p:sp>
        <p:nvSpPr>
          <p:cNvPr id="38" name="텍스트 상자 37"/>
          <p:cNvSpPr txBox="1"/>
          <p:nvPr userDrawn="1"/>
        </p:nvSpPr>
        <p:spPr>
          <a:xfrm>
            <a:off x="672307" y="7577331"/>
            <a:ext cx="3944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Malgun Gothic" charset="-127"/>
                <a:ea typeface="Malgun Gothic" charset="-127"/>
                <a:cs typeface="Malgun Gothic" charset="-127"/>
              </a:rPr>
              <a:t>Dept.</a:t>
            </a:r>
            <a:r>
              <a:rPr kumimoji="1" lang="en-US" altLang="ko-KR" sz="1200" b="1" baseline="0" dirty="0">
                <a:latin typeface="Malgun Gothic" charset="-127"/>
                <a:ea typeface="Malgun Gothic" charset="-127"/>
                <a:cs typeface="Malgun Gothic" charset="-127"/>
              </a:rPr>
              <a:t> of Electronic Engineering, </a:t>
            </a:r>
            <a:r>
              <a:rPr kumimoji="1" lang="en-US" altLang="ko-KR" sz="1200" b="1" baseline="0" dirty="0" err="1">
                <a:latin typeface="Malgun Gothic" charset="-127"/>
                <a:ea typeface="Malgun Gothic" charset="-127"/>
                <a:cs typeface="Malgun Gothic" charset="-127"/>
              </a:rPr>
              <a:t>Kyonggi</a:t>
            </a:r>
            <a:r>
              <a:rPr kumimoji="1" lang="en-US" altLang="ko-KR" sz="1200" b="1" baseline="0" dirty="0">
                <a:latin typeface="Malgun Gothic" charset="-127"/>
                <a:ea typeface="Malgun Gothic" charset="-127"/>
                <a:cs typeface="Malgun Gothic" charset="-127"/>
              </a:rPr>
              <a:t> University</a:t>
            </a:r>
            <a:endParaRPr kumimoji="1" lang="ko-KR" altLang="en-US" sz="1200" b="1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94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8082" y="317235"/>
            <a:ext cx="9505474" cy="1320271"/>
          </a:xfrm>
          <a:prstGeom prst="rect">
            <a:avLst/>
          </a:prstGeom>
        </p:spPr>
        <p:txBody>
          <a:bodyPr vert="horz" lIns="119329" tIns="59665" rIns="119329" bIns="5966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28082" y="1848380"/>
            <a:ext cx="9505474" cy="5227906"/>
          </a:xfrm>
          <a:prstGeom prst="rect">
            <a:avLst/>
          </a:prstGeom>
        </p:spPr>
        <p:txBody>
          <a:bodyPr vert="horz" lIns="119329" tIns="59665" rIns="119329" bIns="5966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28082" y="7342176"/>
            <a:ext cx="2464382" cy="421753"/>
          </a:xfrm>
          <a:prstGeom prst="rect">
            <a:avLst/>
          </a:prstGeom>
        </p:spPr>
        <p:txBody>
          <a:bodyPr vert="horz" lIns="119329" tIns="59665" rIns="119329" bIns="59665" rtlCol="0" anchor="ctr"/>
          <a:lstStyle>
            <a:lvl1pPr algn="l">
              <a:defRPr sz="1304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08560" y="7342176"/>
            <a:ext cx="3344519" cy="421753"/>
          </a:xfrm>
          <a:prstGeom prst="rect">
            <a:avLst/>
          </a:prstGeom>
        </p:spPr>
        <p:txBody>
          <a:bodyPr vert="horz" lIns="119329" tIns="59665" rIns="119329" bIns="59665" rtlCol="0" anchor="ctr"/>
          <a:lstStyle>
            <a:lvl1pPr algn="ctr">
              <a:defRPr sz="1304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69174" y="7342176"/>
            <a:ext cx="2464382" cy="421753"/>
          </a:xfrm>
          <a:prstGeom prst="rect">
            <a:avLst/>
          </a:prstGeom>
        </p:spPr>
        <p:txBody>
          <a:bodyPr vert="horz" lIns="119329" tIns="59665" rIns="119329" bIns="59665" rtlCol="0" anchor="ctr"/>
          <a:lstStyle>
            <a:lvl1pPr algn="r">
              <a:defRPr sz="1304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95A1369-07F9-4590-9E22-756FB5AA63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37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ctr" defTabSz="972298" rtl="0" eaLnBrk="1" latinLnBrk="1" hangingPunct="1">
        <a:spcBef>
          <a:spcPct val="0"/>
        </a:spcBef>
        <a:buNone/>
        <a:defRPr sz="4644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64612" indent="-364612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22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89992" indent="-303843" algn="l" defTabSz="97229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15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215373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26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701522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18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187671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»"/>
        <a:defRPr sz="2118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673820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6pPr>
      <a:lvl7pPr marL="3159970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7pPr>
      <a:lvl8pPr marL="3646118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8pPr>
      <a:lvl9pPr marL="4132268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86149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2pPr>
      <a:lvl3pPr marL="972298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3pPr>
      <a:lvl4pPr marL="1458447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4pPr>
      <a:lvl5pPr marL="1944597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5pPr>
      <a:lvl6pPr marL="2430746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6pPr>
      <a:lvl7pPr marL="2916895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7pPr>
      <a:lvl8pPr marL="3403044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8pPr>
      <a:lvl9pPr marL="3889193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0275CA6-47B5-3546-9552-8280AC48D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347" y="2439631"/>
            <a:ext cx="9089032" cy="1089135"/>
          </a:xfrm>
        </p:spPr>
        <p:txBody>
          <a:bodyPr/>
          <a:lstStyle/>
          <a:p>
            <a:r>
              <a:rPr kumimoji="1" lang="en-US" altLang="ko-KR" dirty="0"/>
              <a:t>THE FACO </a:t>
            </a:r>
            <a:br>
              <a:rPr kumimoji="1" lang="en-US" altLang="ko-KR" dirty="0"/>
            </a:br>
            <a:r>
              <a:rPr kumimoji="1" lang="en-US" altLang="ko-KR" sz="3500" dirty="0"/>
              <a:t>(</a:t>
            </a:r>
            <a:r>
              <a:rPr kumimoji="1" lang="ko-KR" altLang="en-US" sz="3500" dirty="0"/>
              <a:t>대중교통 실시간 대기인원 판별 서비스</a:t>
            </a:r>
            <a:r>
              <a:rPr kumimoji="1" lang="en-US" altLang="ko-KR" sz="3500" dirty="0"/>
              <a:t>)</a:t>
            </a:r>
            <a:endParaRPr kumimoji="1" lang="ko-KR" altLang="en-US" sz="35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244B7A-E0D6-3B4D-AAE8-3C9323C5C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ko-KR" altLang="en-US" sz="2200" dirty="0"/>
              <a:t>공 학 설 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A2DD6D5-94BF-451E-82EA-30F2390FA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080049"/>
              </p:ext>
            </p:extLst>
          </p:nvPr>
        </p:nvGraphicFramePr>
        <p:xfrm>
          <a:off x="7369051" y="4968924"/>
          <a:ext cx="3063875" cy="251612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54557">
                  <a:extLst>
                    <a:ext uri="{9D8B030D-6E8A-4147-A177-3AD203B41FA5}">
                      <a16:colId xmlns:a16="http://schemas.microsoft.com/office/drawing/2014/main" val="681992375"/>
                    </a:ext>
                  </a:extLst>
                </a:gridCol>
                <a:gridCol w="1909318">
                  <a:extLst>
                    <a:ext uri="{9D8B030D-6E8A-4147-A177-3AD203B41FA5}">
                      <a16:colId xmlns:a16="http://schemas.microsoft.com/office/drawing/2014/main" val="1102371823"/>
                    </a:ext>
                  </a:extLst>
                </a:gridCol>
              </a:tblGrid>
              <a:tr h="260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과 목 명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공학설계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1676589841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담당교수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최 상 원 교수님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975349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분반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1710(</a:t>
                      </a:r>
                      <a:r>
                        <a:rPr lang="ko-KR" altLang="en-US" sz="1400" kern="0" spc="0" dirty="0">
                          <a:effectLst/>
                        </a:rPr>
                        <a:t>목</a:t>
                      </a:r>
                      <a:r>
                        <a:rPr lang="en-US" altLang="ko-KR" sz="1400" kern="0" spc="0" dirty="0">
                          <a:effectLst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2646900845"/>
                  </a:ext>
                </a:extLst>
              </a:tr>
              <a:tr h="2136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팀 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201512276 </a:t>
                      </a:r>
                      <a:r>
                        <a:rPr lang="ko-KR" altLang="en-US" sz="1400" kern="0" spc="0" dirty="0">
                          <a:effectLst/>
                        </a:rPr>
                        <a:t>김우진 </a:t>
                      </a:r>
                      <a:r>
                        <a:rPr lang="en-US" altLang="ko-KR" sz="1400" kern="0" spc="0" dirty="0">
                          <a:effectLst/>
                        </a:rPr>
                        <a:t>(</a:t>
                      </a:r>
                      <a:r>
                        <a:rPr lang="ko-KR" altLang="en-US" sz="1400" kern="0" spc="0" dirty="0">
                          <a:effectLst/>
                        </a:rPr>
                        <a:t>전자공학과</a:t>
                      </a:r>
                      <a:r>
                        <a:rPr lang="en-US" altLang="ko-KR" sz="1400" kern="0" spc="0" dirty="0">
                          <a:effectLst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3133788917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팀 원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201612310 </a:t>
                      </a:r>
                      <a:r>
                        <a:rPr lang="ko-KR" altLang="en-US" sz="1400" kern="0" spc="0" dirty="0" err="1">
                          <a:effectLst/>
                        </a:rPr>
                        <a:t>이채민</a:t>
                      </a:r>
                      <a:endParaRPr lang="en-US" altLang="ko-KR" sz="1400" kern="0" spc="0" dirty="0"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전자공학과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2647141447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제 출 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2020/10/29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277883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222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045F529-ED27-4C61-9AC7-F61264904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현재 기준</a:t>
            </a:r>
            <a:r>
              <a:rPr lang="en-US" altLang="ko-KR" dirty="0"/>
              <a:t>) </a:t>
            </a:r>
            <a:r>
              <a:rPr lang="ko-KR" altLang="en-US" dirty="0"/>
              <a:t>주요 연구 결과 및 성과물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54C20-79A3-4CBA-8B0D-FB0BED952E5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89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045F529-ED27-4C61-9AC7-F61264904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현재 기준</a:t>
            </a:r>
            <a:r>
              <a:rPr lang="en-US" altLang="ko-KR" dirty="0"/>
              <a:t>) </a:t>
            </a:r>
            <a:r>
              <a:rPr lang="ko-KR" altLang="en-US" dirty="0"/>
              <a:t>주요 연구 결과 및 성과물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54C20-79A3-4CBA-8B0D-FB0BED952E5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59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13F88F5-A0F8-4B0D-95F0-9E4A641BD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기술 이슈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최종보고때까지 해결해야 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main point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기술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00048-DC0D-4905-8AEF-F7143FD373A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318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0E6088-7549-46E7-B612-123D1F0EF0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연구비 현황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0E06D54-894B-4ECA-ABDD-7D38F01E8F61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748805871"/>
              </p:ext>
            </p:extLst>
          </p:nvPr>
        </p:nvGraphicFramePr>
        <p:xfrm>
          <a:off x="312267" y="936476"/>
          <a:ext cx="9798478" cy="4731267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3804649965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068063502"/>
                    </a:ext>
                  </a:extLst>
                </a:gridCol>
                <a:gridCol w="2060256">
                  <a:extLst>
                    <a:ext uri="{9D8B030D-6E8A-4147-A177-3AD203B41FA5}">
                      <a16:colId xmlns:a16="http://schemas.microsoft.com/office/drawing/2014/main" val="1699557520"/>
                    </a:ext>
                  </a:extLst>
                </a:gridCol>
                <a:gridCol w="1047815">
                  <a:extLst>
                    <a:ext uri="{9D8B030D-6E8A-4147-A177-3AD203B41FA5}">
                      <a16:colId xmlns:a16="http://schemas.microsoft.com/office/drawing/2014/main" val="3932899869"/>
                    </a:ext>
                  </a:extLst>
                </a:gridCol>
                <a:gridCol w="1038411">
                  <a:extLst>
                    <a:ext uri="{9D8B030D-6E8A-4147-A177-3AD203B41FA5}">
                      <a16:colId xmlns:a16="http://schemas.microsoft.com/office/drawing/2014/main" val="1675147095"/>
                    </a:ext>
                  </a:extLst>
                </a:gridCol>
                <a:gridCol w="960380">
                  <a:extLst>
                    <a:ext uri="{9D8B030D-6E8A-4147-A177-3AD203B41FA5}">
                      <a16:colId xmlns:a16="http://schemas.microsoft.com/office/drawing/2014/main" val="2975278828"/>
                    </a:ext>
                  </a:extLst>
                </a:gridCol>
                <a:gridCol w="581770">
                  <a:extLst>
                    <a:ext uri="{9D8B030D-6E8A-4147-A177-3AD203B41FA5}">
                      <a16:colId xmlns:a16="http://schemas.microsoft.com/office/drawing/2014/main" val="680815395"/>
                    </a:ext>
                  </a:extLst>
                </a:gridCol>
                <a:gridCol w="1157518">
                  <a:extLst>
                    <a:ext uri="{9D8B030D-6E8A-4147-A177-3AD203B41FA5}">
                      <a16:colId xmlns:a16="http://schemas.microsoft.com/office/drawing/2014/main" val="4025203729"/>
                    </a:ext>
                  </a:extLst>
                </a:gridCol>
              </a:tblGrid>
              <a:tr h="54411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 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내 역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단 가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회수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수량</a:t>
                      </a:r>
                      <a:r>
                        <a:rPr lang="en-US" altLang="ko-KR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</a:t>
                      </a: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건</a:t>
                      </a:r>
                      <a:r>
                        <a:rPr lang="en-US" altLang="ko-KR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금 액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비고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741050"/>
                  </a:ext>
                </a:extLst>
              </a:tr>
              <a:tr h="5492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현금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현물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53974"/>
                  </a:ext>
                </a:extLst>
              </a:tr>
              <a:tr h="76671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직접비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2298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+mn-ea"/>
                          <a:cs typeface="+mn-cs"/>
                        </a:rPr>
                        <a:t>엔비디아 </a:t>
                      </a:r>
                      <a:r>
                        <a:rPr lang="ko-KR" altLang="en-US" sz="1400" b="1" kern="0" spc="-8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+mn-ea"/>
                          <a:cs typeface="+mn-cs"/>
                        </a:rPr>
                        <a:t>젯슨</a:t>
                      </a:r>
                      <a:r>
                        <a:rPr lang="ko-KR" altLang="en-US" sz="1400" b="1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+mn-ea"/>
                          <a:cs typeface="+mn-cs"/>
                        </a:rPr>
                        <a:t> 나노</a:t>
                      </a:r>
                      <a:endParaRPr lang="ko-KR" altLang="en-US" sz="1874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2298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NVIDIA Jetson Nano Development Kit-B01</a:t>
                      </a: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8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120000</a:t>
                      </a:r>
                      <a:endParaRPr lang="ko-KR" altLang="en-US" sz="1400" kern="0" spc="-8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8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1400" kern="0" spc="-8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8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120000</a:t>
                      </a:r>
                      <a:endParaRPr lang="ko-KR" altLang="en-US" sz="1400" kern="0" spc="-8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822172"/>
                  </a:ext>
                </a:extLst>
              </a:tr>
              <a:tr h="766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i="1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813888"/>
                  </a:ext>
                </a:extLst>
              </a:tr>
              <a:tr h="766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i="1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869339"/>
                  </a:ext>
                </a:extLst>
              </a:tr>
              <a:tr h="13377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총 액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최대 </a:t>
                      </a:r>
                      <a:r>
                        <a:rPr lang="en-US" altLang="ko-KR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60,000</a:t>
                      </a:r>
                      <a:r>
                        <a:rPr lang="ko-KR" altLang="en-US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r>
                        <a:rPr lang="en-US" altLang="ko-KR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/1</a:t>
                      </a:r>
                      <a:r>
                        <a:rPr lang="ko-KR" altLang="en-US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418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941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08CC186-1C2D-42C1-87C5-DB7215CE29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4C4A2-2180-46FE-A2A3-E040DF9A672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22216B-8612-42AC-8B31-88D2E09A0E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344" y="-31432"/>
            <a:ext cx="10812326" cy="795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3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r>
              <a:rPr lang="en-US" altLang="ko-KR" dirty="0"/>
              <a:t>, </a:t>
            </a:r>
            <a:r>
              <a:rPr lang="ko-KR" altLang="en-US" dirty="0"/>
              <a:t>내용 및 범위 </a:t>
            </a:r>
            <a:r>
              <a:rPr lang="en-US" altLang="ko-KR" dirty="0"/>
              <a:t>(</a:t>
            </a:r>
            <a:r>
              <a:rPr lang="ko-KR" altLang="en-US" dirty="0"/>
              <a:t>구체적으로 기술</a:t>
            </a:r>
            <a:r>
              <a:rPr lang="en-US" altLang="ko-KR" dirty="0"/>
              <a:t>; </a:t>
            </a:r>
            <a:r>
              <a:rPr lang="ko-KR" altLang="en-US" dirty="0"/>
              <a:t>기술의 차별성 명시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6A3B74E-8E07-4F6A-92B4-5431B6AD0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23333"/>
              </p:ext>
            </p:extLst>
          </p:nvPr>
        </p:nvGraphicFramePr>
        <p:xfrm>
          <a:off x="744315" y="1296515"/>
          <a:ext cx="9433048" cy="5942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1694624849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2599710695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 및 범위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27751579"/>
                  </a:ext>
                </a:extLst>
              </a:tr>
              <a:tr h="1760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실시간 대기인원 판별 시스템</a:t>
                      </a:r>
                      <a:r>
                        <a:rPr lang="en-US" altLang="ko-KR" sz="1800" b="1" dirty="0"/>
                        <a:t>, </a:t>
                      </a:r>
                      <a:r>
                        <a:rPr lang="ko-KR" altLang="en-US" sz="1800" b="1" dirty="0"/>
                        <a:t>하드웨어 구성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카메라 모듈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객체를 인식 연산을 진행할 컴퓨터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라즈베리파이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를 이용하여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객체 연산을 진행 할 수 있도록 준비한다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fontAlgn="base" latinLnBrk="0"/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객체인식 알고리즘을 현재의 대중적으로 사용하는 알고리즘보다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더 빠르고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더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연산량을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줄임으로서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프로젝트의 실시간 처리가 가능하도록 준비한다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0642607"/>
                  </a:ext>
                </a:extLst>
              </a:tr>
              <a:tr h="17602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/>
                        <a:t>실시간 대기인원 </a:t>
                      </a:r>
                      <a:br>
                        <a:rPr lang="en-US" altLang="ko-KR" sz="1800" b="1" dirty="0"/>
                      </a:br>
                      <a:r>
                        <a:rPr lang="ko-KR" altLang="en-US" sz="1800" b="1" dirty="0"/>
                        <a:t>데이터 베이스 서버 구축</a:t>
                      </a:r>
                      <a:r>
                        <a:rPr lang="en-US" altLang="ko-KR" sz="1800" b="1" dirty="0"/>
                        <a:t>,</a:t>
                      </a:r>
                      <a:br>
                        <a:rPr lang="en-US" altLang="ko-KR" sz="1800" b="1" dirty="0"/>
                      </a:br>
                      <a:r>
                        <a:rPr lang="ko-KR" altLang="en-US" sz="1800" b="1" dirty="0"/>
                        <a:t>공공 </a:t>
                      </a:r>
                      <a:r>
                        <a:rPr lang="en-US" altLang="ko-KR" sz="1800" b="1" dirty="0"/>
                        <a:t>API</a:t>
                      </a:r>
                      <a:r>
                        <a:rPr lang="ko-KR" altLang="en-US" sz="1800" b="1" dirty="0"/>
                        <a:t>를 이용한</a:t>
                      </a:r>
                      <a:br>
                        <a:rPr lang="en-US" altLang="ko-KR" sz="1800" b="1" dirty="0"/>
                      </a:br>
                      <a:r>
                        <a:rPr lang="ko-KR" altLang="en-US" sz="1800" b="1" dirty="0"/>
                        <a:t>실시간 버스 정보</a:t>
                      </a:r>
                      <a:r>
                        <a:rPr lang="en-US" altLang="ko-KR" sz="1800" b="1" dirty="0"/>
                        <a:t> </a:t>
                      </a:r>
                      <a:endParaRPr lang="ko-KR" altLang="en-US" sz="18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공공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API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를 이용하여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실시간 교통정보의 처리를 진행한다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현 버스의 위치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해당 버스의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잔여석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해당버스의 노선 정보를 시각화 하여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접근성을 발전시킨다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이러한 공공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API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를 다루면서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현재 대중적으로 사용되는 대중교통 안내 서비스와 비교하였을 때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더 접근성이 용이한 방향으로 발전을 꾀한다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이용자의 시각적 접근성이나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이용자가 원하는 정보의 안내의 편리함을 중점적으로 발전시킨다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.)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97558073"/>
                  </a:ext>
                </a:extLst>
              </a:tr>
              <a:tr h="1760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사용자들이 이용 할 수 있는 앱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공공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API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를 통해 받아온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실시간 버스 정보와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해당 아이디어를 통해 알아낸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실시간 버스정류장에서의 특정버스를 탑승하기위한 대기인원을 판단 정보를 통해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현재의 대중교통 탑승 안내 서비스보다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더 정확한 정보를 전달한다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또한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이러한 실시간 정보를 전달하면서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대기인원이 많은 지역에 접근을 최소화하는 방향으로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안내를 진행하면서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질병관리청에서 내린 지침인 사회적 거리두기의 실천의 진행을 용이하게 하도록 돕는 시스템을 구축한다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21320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44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최종 결과물 개념도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하나의 그림으로 표현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D68E22-4E43-48C2-AD5D-D1D96072BF19}"/>
              </a:ext>
            </a:extLst>
          </p:cNvPr>
          <p:cNvSpPr/>
          <p:nvPr/>
        </p:nvSpPr>
        <p:spPr>
          <a:xfrm>
            <a:off x="1002220" y="1668306"/>
            <a:ext cx="8684677" cy="5194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3DF0841-B8DA-433F-B779-3B17932306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01736" y="5949003"/>
            <a:ext cx="2280723" cy="536996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9730D8D6-534A-4768-88E6-30B37FAAA158}"/>
              </a:ext>
            </a:extLst>
          </p:cNvPr>
          <p:cNvGrpSpPr/>
          <p:nvPr/>
        </p:nvGrpSpPr>
        <p:grpSpPr>
          <a:xfrm>
            <a:off x="1061398" y="3451228"/>
            <a:ext cx="1324338" cy="1463523"/>
            <a:chOff x="616953" y="2293113"/>
            <a:chExt cx="2141317" cy="2388062"/>
          </a:xfrm>
        </p:grpSpPr>
        <p:pic>
          <p:nvPicPr>
            <p:cNvPr id="36" name="Picture 4" descr="íì´ì¹´ë©ë¼ì ëí ì´ë¯¸ì§ ê²ìê²°ê³¼">
              <a:extLst>
                <a:ext uri="{FF2B5EF4-FFF2-40B4-BE49-F238E27FC236}">
                  <a16:creationId xmlns:a16="http://schemas.microsoft.com/office/drawing/2014/main" id="{A07B4090-A1C8-49B1-A60B-DB55C2999B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616953" y="3075187"/>
              <a:ext cx="2141317" cy="1605988"/>
            </a:xfrm>
            <a:prstGeom prst="rect">
              <a:avLst/>
            </a:prstGeom>
            <a:noFill/>
          </p:spPr>
        </p:pic>
        <p:pic>
          <p:nvPicPr>
            <p:cNvPr id="37" name="Picture 2" descr="ë¼ì¦ë² ë¦¬íì´ì ëí ì´ë¯¸ì§ ê²ìê²°ê³¼">
              <a:extLst>
                <a:ext uri="{FF2B5EF4-FFF2-40B4-BE49-F238E27FC236}">
                  <a16:creationId xmlns:a16="http://schemas.microsoft.com/office/drawing/2014/main" id="{FA14AC92-B912-48BE-9565-642587E8E8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736622" y="2293113"/>
              <a:ext cx="950990" cy="985415"/>
            </a:xfrm>
            <a:prstGeom prst="rect">
              <a:avLst/>
            </a:prstGeom>
            <a:noFill/>
          </p:spPr>
        </p:pic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835C85E-597C-42DC-98EF-914B89A477BB}"/>
              </a:ext>
            </a:extLst>
          </p:cNvPr>
          <p:cNvCxnSpPr>
            <a:stCxn id="37" idx="3"/>
            <a:endCxn id="59" idx="1"/>
          </p:cNvCxnSpPr>
          <p:nvPr/>
        </p:nvCxnSpPr>
        <p:spPr>
          <a:xfrm flipV="1">
            <a:off x="1723568" y="2646271"/>
            <a:ext cx="1203192" cy="1106913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/>
            <a:tailEnd type="triangle"/>
          </a:ln>
          <a:effectLst/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C9F67ED-4DB5-434C-96CF-B8CB111D1289}"/>
              </a:ext>
            </a:extLst>
          </p:cNvPr>
          <p:cNvCxnSpPr>
            <a:stCxn id="41" idx="3"/>
            <a:endCxn id="47" idx="1"/>
          </p:cNvCxnSpPr>
          <p:nvPr/>
        </p:nvCxnSpPr>
        <p:spPr>
          <a:xfrm flipV="1">
            <a:off x="3839006" y="2402079"/>
            <a:ext cx="408817" cy="365089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ash"/>
            <a:miter/>
            <a:tailEnd type="triangle"/>
          </a:ln>
          <a:effectLst/>
        </p:spPr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D147D0F-6614-47F0-B8CC-075A51FB455E}"/>
              </a:ext>
            </a:extLst>
          </p:cNvPr>
          <p:cNvGrpSpPr/>
          <p:nvPr/>
        </p:nvGrpSpPr>
        <p:grpSpPr>
          <a:xfrm>
            <a:off x="3041081" y="2461921"/>
            <a:ext cx="797925" cy="610496"/>
            <a:chOff x="4264433" y="2644795"/>
            <a:chExt cx="1633960" cy="1344592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33D27427-E4B7-4019-A169-F31806D8882C}"/>
                </a:ext>
              </a:extLst>
            </p:cNvPr>
            <p:cNvSpPr/>
            <p:nvPr/>
          </p:nvSpPr>
          <p:spPr>
            <a:xfrm>
              <a:off x="4264433" y="2644795"/>
              <a:ext cx="1633960" cy="1344592"/>
            </a:xfrm>
            <a:prstGeom prst="roundRect">
              <a:avLst>
                <a:gd name="adj" fmla="val 16667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/>
            </a:ln>
            <a:effectLst/>
          </p:spPr>
          <p:txBody>
            <a:bodyPr anchor="ctr"/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42" name="그래픽 83" descr="클래퍼 보드">
              <a:extLst>
                <a:ext uri="{FF2B5EF4-FFF2-40B4-BE49-F238E27FC236}">
                  <a16:creationId xmlns:a16="http://schemas.microsoft.com/office/drawing/2014/main" id="{FA220A22-0E72-40D0-B719-90907110EF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620207" y="2791291"/>
              <a:ext cx="914400" cy="914400"/>
            </a:xfrm>
            <a:prstGeom prst="rect">
              <a:avLst/>
            </a:prstGeom>
          </p:spPr>
        </p:pic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2DCBC82-B85E-46D9-B930-3F80FBF28305}"/>
              </a:ext>
            </a:extLst>
          </p:cNvPr>
          <p:cNvCxnSpPr>
            <a:endCxn id="45" idx="1"/>
          </p:cNvCxnSpPr>
          <p:nvPr/>
        </p:nvCxnSpPr>
        <p:spPr>
          <a:xfrm rot="16200000" flipH="1">
            <a:off x="7845984" y="5235720"/>
            <a:ext cx="1256220" cy="709174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/>
            <a:headEnd type="triangle" w="med" len="med"/>
            <a:tailEnd type="triangle" w="med" len="med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531F4BD-17DA-4C40-8AC9-BEF059A95DF1}"/>
              </a:ext>
            </a:extLst>
          </p:cNvPr>
          <p:cNvSpPr txBox="1"/>
          <p:nvPr/>
        </p:nvSpPr>
        <p:spPr>
          <a:xfrm>
            <a:off x="2798507" y="3473784"/>
            <a:ext cx="2523599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rgbClr val="92D050"/>
                </a:solidFill>
                <a:latin typeface="Snap ITC"/>
                <a:ea typeface="+mj-ea"/>
              </a:rPr>
              <a:t>VIDEO EDIT</a:t>
            </a:r>
            <a:endParaRPr lang="ko-KR" altLang="en-US" sz="2400" b="1">
              <a:solidFill>
                <a:srgbClr val="92D050"/>
              </a:solidFill>
              <a:latin typeface="Snap ITC"/>
              <a:ea typeface="+mj-ea"/>
            </a:endParaRPr>
          </a:p>
        </p:txBody>
      </p:sp>
      <p:pic>
        <p:nvPicPr>
          <p:cNvPr id="45" name="그림 44" descr="거리, 시계, 측면, 표지판이(가) 표시된 사진  자동 생성된 설명">
            <a:extLst>
              <a:ext uri="{FF2B5EF4-FFF2-40B4-BE49-F238E27FC236}">
                <a16:creationId xmlns:a16="http://schemas.microsoft.com/office/drawing/2014/main" id="{6712D0E9-FD94-4ECE-A9A7-38E7389B08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300" t="17880" r="37100" b="19950"/>
          <a:stretch>
            <a:fillRect/>
          </a:stretch>
        </p:blipFill>
        <p:spPr>
          <a:xfrm>
            <a:off x="8828679" y="5641305"/>
            <a:ext cx="679419" cy="115423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C8D72A9-14F3-4A9E-AE31-FD385015993F}"/>
              </a:ext>
            </a:extLst>
          </p:cNvPr>
          <p:cNvSpPr txBox="1"/>
          <p:nvPr/>
        </p:nvSpPr>
        <p:spPr>
          <a:xfrm>
            <a:off x="2996954" y="3042188"/>
            <a:ext cx="83884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b="1">
                <a:solidFill>
                  <a:prstClr val="black"/>
                </a:solidFill>
                <a:latin typeface="Times New Roman"/>
                <a:cs typeface="Times New Roman"/>
              </a:rPr>
              <a:t>Video.mp4</a:t>
            </a:r>
          </a:p>
        </p:txBody>
      </p:sp>
      <p:pic>
        <p:nvPicPr>
          <p:cNvPr id="47" name="그림 46" descr="시계이(가) 표시된 사진  자동 생성된 설명">
            <a:extLst>
              <a:ext uri="{FF2B5EF4-FFF2-40B4-BE49-F238E27FC236}">
                <a16:creationId xmlns:a16="http://schemas.microsoft.com/office/drawing/2014/main" id="{FBC796C1-5B84-429D-92D7-BB8F1A20FDF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247823" y="1997738"/>
            <a:ext cx="605929" cy="808682"/>
          </a:xfrm>
          <a:prstGeom prst="rect">
            <a:avLst/>
          </a:prstGeom>
        </p:spPr>
      </p:pic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EB259CF-A149-4E58-BCB9-B6F01D8C30B6}"/>
              </a:ext>
            </a:extLst>
          </p:cNvPr>
          <p:cNvCxnSpPr>
            <a:stCxn id="52" idx="2"/>
            <a:endCxn id="60" idx="0"/>
          </p:cNvCxnSpPr>
          <p:nvPr/>
        </p:nvCxnSpPr>
        <p:spPr>
          <a:xfrm rot="16200000" flipH="1">
            <a:off x="5954775" y="3305799"/>
            <a:ext cx="747606" cy="324485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/>
            <a:tailEnd type="triangl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49D4044-AD90-414D-87C9-423F5DEDF46F}"/>
              </a:ext>
            </a:extLst>
          </p:cNvPr>
          <p:cNvSpPr txBox="1"/>
          <p:nvPr/>
        </p:nvSpPr>
        <p:spPr>
          <a:xfrm>
            <a:off x="1103492" y="4791292"/>
            <a:ext cx="2523599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rgbClr val="92D050"/>
                </a:solidFill>
                <a:latin typeface="Snap ITC"/>
                <a:ea typeface="+mj-ea"/>
              </a:rPr>
              <a:t>Real time Camera</a:t>
            </a:r>
            <a:endParaRPr lang="ko-KR" altLang="en-US" sz="2400" b="1">
              <a:solidFill>
                <a:srgbClr val="92D050"/>
              </a:solidFill>
              <a:latin typeface="Snap ITC"/>
              <a:ea typeface="+mj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4F9E69-D6C8-4570-A18D-BD14C6E981FC}"/>
              </a:ext>
            </a:extLst>
          </p:cNvPr>
          <p:cNvSpPr txBox="1"/>
          <p:nvPr/>
        </p:nvSpPr>
        <p:spPr>
          <a:xfrm>
            <a:off x="6593938" y="3388660"/>
            <a:ext cx="2917789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rgbClr val="92D050"/>
                </a:solidFill>
                <a:latin typeface="Snap ITC"/>
                <a:ea typeface="+mj-ea"/>
              </a:rPr>
              <a:t>Server(for DB)</a:t>
            </a:r>
            <a:endParaRPr lang="ko-KR" altLang="en-US" sz="2400" b="1">
              <a:solidFill>
                <a:srgbClr val="92D050"/>
              </a:solidFill>
              <a:latin typeface="Snap ITC"/>
              <a:ea typeface="+mj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0AB31A-8878-4675-B60B-2A8895F7968B}"/>
              </a:ext>
            </a:extLst>
          </p:cNvPr>
          <p:cNvSpPr txBox="1"/>
          <p:nvPr/>
        </p:nvSpPr>
        <p:spPr>
          <a:xfrm>
            <a:off x="7153027" y="6337076"/>
            <a:ext cx="179961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rgbClr val="92D050"/>
                </a:solidFill>
                <a:latin typeface="Snap ITC"/>
                <a:ea typeface="+mj-ea"/>
              </a:rPr>
              <a:t>User App</a:t>
            </a:r>
            <a:endParaRPr lang="ko-KR" altLang="en-US" sz="2400" b="1">
              <a:solidFill>
                <a:srgbClr val="92D050"/>
              </a:solidFill>
              <a:latin typeface="Snap ITC"/>
              <a:ea typeface="+mj-ea"/>
            </a:endParaRPr>
          </a:p>
        </p:txBody>
      </p:sp>
      <p:pic>
        <p:nvPicPr>
          <p:cNvPr id="52" name="그림 5" descr="그리기, 테이블, 냉장고이(가) 표시된 사진  자동 생성된 설명">
            <a:extLst>
              <a:ext uri="{FF2B5EF4-FFF2-40B4-BE49-F238E27FC236}">
                <a16:creationId xmlns:a16="http://schemas.microsoft.com/office/drawing/2014/main" id="{01AAE033-F828-4982-A0C5-AF35B386041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553048" y="2272553"/>
            <a:ext cx="1226574" cy="821685"/>
          </a:xfrm>
          <a:prstGeom prst="rect">
            <a:avLst/>
          </a:prstGeom>
        </p:spPr>
      </p:pic>
      <p:pic>
        <p:nvPicPr>
          <p:cNvPr id="53" name="그림 9">
            <a:extLst>
              <a:ext uri="{FF2B5EF4-FFF2-40B4-BE49-F238E27FC236}">
                <a16:creationId xmlns:a16="http://schemas.microsoft.com/office/drawing/2014/main" id="{5F174EF3-D017-47C8-9CA8-EF884B44F4C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822810" y="3883631"/>
            <a:ext cx="1519230" cy="872928"/>
          </a:xfrm>
          <a:prstGeom prst="rect">
            <a:avLst/>
          </a:prstGeom>
        </p:spPr>
      </p:pic>
      <p:pic>
        <p:nvPicPr>
          <p:cNvPr id="54" name="그림 17" descr="그리기, 표지판, 담장이(가) 표시된 사진  자동 생성된 설명">
            <a:extLst>
              <a:ext uri="{FF2B5EF4-FFF2-40B4-BE49-F238E27FC236}">
                <a16:creationId xmlns:a16="http://schemas.microsoft.com/office/drawing/2014/main" id="{FB734B44-870B-472A-8327-C9D4B1CCC26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5890026" y="4703508"/>
            <a:ext cx="1099333" cy="1275556"/>
          </a:xfrm>
          <a:prstGeom prst="rect">
            <a:avLst/>
          </a:prstGeom>
        </p:spPr>
      </p:pic>
      <p:cxnSp>
        <p:nvCxnSpPr>
          <p:cNvPr id="55" name="직선 화살표 연결선 92">
            <a:extLst>
              <a:ext uri="{FF2B5EF4-FFF2-40B4-BE49-F238E27FC236}">
                <a16:creationId xmlns:a16="http://schemas.microsoft.com/office/drawing/2014/main" id="{F2E2005B-2702-4F41-887F-76F8F6E66438}"/>
              </a:ext>
            </a:extLst>
          </p:cNvPr>
          <p:cNvCxnSpPr>
            <a:stCxn id="53" idx="2"/>
            <a:endCxn id="54" idx="1"/>
          </p:cNvCxnSpPr>
          <p:nvPr/>
        </p:nvCxnSpPr>
        <p:spPr>
          <a:xfrm>
            <a:off x="5582425" y="4756559"/>
            <a:ext cx="307601" cy="5847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그림 38" descr="그리기이(가) 표시된 사진  자동 생성된 설명">
            <a:extLst>
              <a:ext uri="{FF2B5EF4-FFF2-40B4-BE49-F238E27FC236}">
                <a16:creationId xmlns:a16="http://schemas.microsoft.com/office/drawing/2014/main" id="{C7C1C684-3DBC-403F-92D2-005CC2AA2AE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308067" y="4128774"/>
            <a:ext cx="738721" cy="761168"/>
          </a:xfrm>
          <a:prstGeom prst="rect">
            <a:avLst/>
          </a:prstGeom>
        </p:spPr>
      </p:pic>
      <p:cxnSp>
        <p:nvCxnSpPr>
          <p:cNvPr id="57" name="직선 화살표 연결선 93">
            <a:extLst>
              <a:ext uri="{FF2B5EF4-FFF2-40B4-BE49-F238E27FC236}">
                <a16:creationId xmlns:a16="http://schemas.microsoft.com/office/drawing/2014/main" id="{99E3EDFA-53CD-4F27-A80A-FC9880BD58F2}"/>
              </a:ext>
            </a:extLst>
          </p:cNvPr>
          <p:cNvCxnSpPr>
            <a:stCxn id="54" idx="3"/>
            <a:endCxn id="56" idx="1"/>
          </p:cNvCxnSpPr>
          <p:nvPr/>
        </p:nvCxnSpPr>
        <p:spPr>
          <a:xfrm rot="5400000" flipH="1" flipV="1">
            <a:off x="6732749" y="4765966"/>
            <a:ext cx="831925" cy="3187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75">
            <a:extLst>
              <a:ext uri="{FF2B5EF4-FFF2-40B4-BE49-F238E27FC236}">
                <a16:creationId xmlns:a16="http://schemas.microsoft.com/office/drawing/2014/main" id="{55628380-9888-4384-A4E3-BA582D35EBFC}"/>
              </a:ext>
            </a:extLst>
          </p:cNvPr>
          <p:cNvCxnSpPr>
            <a:stCxn id="47" idx="3"/>
            <a:endCxn id="52" idx="1"/>
          </p:cNvCxnSpPr>
          <p:nvPr/>
        </p:nvCxnSpPr>
        <p:spPr>
          <a:xfrm>
            <a:off x="4853752" y="2402079"/>
            <a:ext cx="699295" cy="281316"/>
          </a:xfrm>
          <a:prstGeom prst="straightConnector1">
            <a:avLst/>
          </a:prstGeom>
          <a:noFill/>
          <a:ln w="57150" cap="flat" cmpd="sng" algn="ctr">
            <a:solidFill>
              <a:srgbClr val="000000">
                <a:alpha val="100000"/>
              </a:srgbClr>
            </a:solidFill>
            <a:prstDash val="sysDash"/>
            <a:miter/>
            <a:tailEnd type="triangle"/>
          </a:ln>
          <a:effectLst/>
        </p:spPr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9326D21-D122-429E-8C0A-7BC1C47A2608}"/>
              </a:ext>
            </a:extLst>
          </p:cNvPr>
          <p:cNvSpPr/>
          <p:nvPr/>
        </p:nvSpPr>
        <p:spPr>
          <a:xfrm>
            <a:off x="2926760" y="1810277"/>
            <a:ext cx="2669769" cy="1671987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C70668DB-CE6E-4B35-ABFB-69DA8D937DFD}"/>
              </a:ext>
            </a:extLst>
          </p:cNvPr>
          <p:cNvSpPr/>
          <p:nvPr/>
        </p:nvSpPr>
        <p:spPr>
          <a:xfrm>
            <a:off x="4861077" y="3841845"/>
            <a:ext cx="3259488" cy="2107158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14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(2-1/2)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 예상 성과물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구체적으로 기술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04FBC6-2228-4680-8969-3621969EFBC8}"/>
              </a:ext>
            </a:extLst>
          </p:cNvPr>
          <p:cNvSpPr/>
          <p:nvPr/>
        </p:nvSpPr>
        <p:spPr>
          <a:xfrm>
            <a:off x="518973" y="1800572"/>
            <a:ext cx="95236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b="1" dirty="0"/>
              <a:t>실시간 대기인원 판단을 진행할 하드웨어 </a:t>
            </a:r>
            <a:r>
              <a:rPr lang="en-US" altLang="ko-KR" b="1" dirty="0"/>
              <a:t>:</a:t>
            </a:r>
          </a:p>
          <a:p>
            <a:pPr fontAlgn="base"/>
            <a:br>
              <a:rPr lang="ko-KR" altLang="en-US" b="1" dirty="0"/>
            </a:br>
            <a:r>
              <a:rPr lang="ko-KR" altLang="en-US" b="1" dirty="0"/>
              <a:t> </a:t>
            </a:r>
            <a:r>
              <a:rPr lang="ko-KR" altLang="en-US" b="1" dirty="0" err="1"/>
              <a:t>라즈베리파이</a:t>
            </a:r>
            <a:r>
              <a:rPr lang="ko-KR" altLang="en-US" b="1" dirty="0"/>
              <a:t> 또는 </a:t>
            </a:r>
            <a:r>
              <a:rPr lang="ko-KR" altLang="en-US" b="1" dirty="0" err="1"/>
              <a:t>젯슨나노를</a:t>
            </a:r>
            <a:r>
              <a:rPr lang="ko-KR" altLang="en-US" b="1" dirty="0"/>
              <a:t> 이용하여</a:t>
            </a:r>
            <a:r>
              <a:rPr lang="en-US" altLang="ko-KR" b="1" dirty="0"/>
              <a:t>, </a:t>
            </a:r>
            <a:r>
              <a:rPr lang="ko-KR" altLang="en-US" b="1" dirty="0"/>
              <a:t>실시간으로 받아온</a:t>
            </a:r>
            <a:r>
              <a:rPr lang="en-US" altLang="ko-KR" b="1" dirty="0"/>
              <a:t>, </a:t>
            </a:r>
            <a:r>
              <a:rPr lang="ko-KR" altLang="en-US" b="1" dirty="0"/>
              <a:t>영상을 처리하여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ko-KR" altLang="en-US" b="1" dirty="0"/>
              <a:t>현재 특정 광역버스를 탑승하기위해 대기중인 인원을 판별</a:t>
            </a:r>
            <a:r>
              <a:rPr lang="en-US" altLang="ko-KR" b="1" dirty="0"/>
              <a:t>, </a:t>
            </a:r>
            <a:r>
              <a:rPr lang="ko-KR" altLang="en-US" b="1" dirty="0"/>
              <a:t>위 인원을 파악한다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ko-KR" altLang="en-US" b="1" dirty="0"/>
              <a:t>다음</a:t>
            </a:r>
            <a:r>
              <a:rPr lang="en-US" altLang="ko-KR" b="1" dirty="0"/>
              <a:t>, </a:t>
            </a:r>
            <a:r>
              <a:rPr lang="ko-KR" altLang="en-US" b="1" dirty="0"/>
              <a:t>이렇게 구한 인원들을 클라우드 서버에 전송 함으로서</a:t>
            </a:r>
            <a:r>
              <a:rPr lang="en-US" altLang="ko-KR" b="1" dirty="0"/>
              <a:t>, </a:t>
            </a:r>
            <a:r>
              <a:rPr lang="ko-KR" altLang="en-US" b="1" dirty="0"/>
              <a:t>데이터 베이스를 구축한다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5522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(2-2/2)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 예상 성과물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구체적으로 기술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04FBC6-2228-4680-8969-3621969EFBC8}"/>
              </a:ext>
            </a:extLst>
          </p:cNvPr>
          <p:cNvSpPr/>
          <p:nvPr/>
        </p:nvSpPr>
        <p:spPr>
          <a:xfrm>
            <a:off x="518973" y="1380031"/>
            <a:ext cx="9523692" cy="469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  <a:tabLst>
                <a:tab pos="6111240" algn="r"/>
              </a:tabLst>
            </a:pPr>
            <a:endParaRPr lang="ko-KR" altLang="en-US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/>
            <a:r>
              <a:rPr lang="ko-KR" altLang="en-US" b="1" dirty="0"/>
              <a:t>클라우드 서버 구축 </a:t>
            </a:r>
            <a:r>
              <a:rPr lang="en-US" altLang="ko-KR" b="1" dirty="0"/>
              <a:t>:</a:t>
            </a:r>
          </a:p>
          <a:p>
            <a:pPr fontAlgn="base"/>
            <a:br>
              <a:rPr lang="ko-KR" altLang="en-US" b="1" dirty="0"/>
            </a:br>
            <a:r>
              <a:rPr lang="ko-KR" altLang="en-US" b="1" dirty="0"/>
              <a:t> 실시간으로 확인될 각 정류장의 특정 광역버스를 기다리는 인원들을 판별하여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ko-KR" altLang="en-US" b="1" dirty="0"/>
              <a:t>이를 정리할 수가 있도록 데이터 베이스를 만든다</a:t>
            </a:r>
            <a:r>
              <a:rPr lang="en-US" altLang="ko-KR" b="1" dirty="0"/>
              <a:t>.</a:t>
            </a:r>
          </a:p>
          <a:p>
            <a:pPr fontAlgn="base"/>
            <a:endParaRPr lang="en-US" altLang="ko-KR" b="1" dirty="0"/>
          </a:p>
          <a:p>
            <a:pPr fontAlgn="base"/>
            <a:r>
              <a:rPr lang="en-US" altLang="ko-KR" b="1" dirty="0"/>
              <a:t>  </a:t>
            </a:r>
            <a:r>
              <a:rPr lang="ko-KR" altLang="en-US" b="1" dirty="0"/>
              <a:t>특히나 이때</a:t>
            </a:r>
            <a:r>
              <a:rPr lang="en-US" altLang="ko-KR" b="1" dirty="0"/>
              <a:t>, </a:t>
            </a:r>
            <a:r>
              <a:rPr lang="ko-KR" altLang="en-US" b="1" dirty="0"/>
              <a:t>개발하는 데이터 베이스의 경우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 1. </a:t>
            </a:r>
            <a:r>
              <a:rPr lang="ko-KR" altLang="en-US" b="1" dirty="0"/>
              <a:t>실시간으로 사용자에게 전달한 데이터 정보들과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 2. </a:t>
            </a:r>
            <a:r>
              <a:rPr lang="ko-KR" altLang="en-US" b="1" dirty="0"/>
              <a:t>시간을 기준으로 각 정류장에서 보내주는 모든 데이터를 정리할 데이터 베이스</a:t>
            </a:r>
            <a:br>
              <a:rPr lang="en-US" altLang="ko-KR" b="1" dirty="0"/>
            </a:br>
            <a:r>
              <a:rPr lang="ko-KR" altLang="en-US" b="1" dirty="0"/>
              <a:t> 이렇게 두 개의 데이터 저장공간을 구축하여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b="1" dirty="0"/>
              <a:t> 1) </a:t>
            </a:r>
            <a:r>
              <a:rPr lang="ko-KR" altLang="en-US" b="1" dirty="0"/>
              <a:t>하나는 실시간을 사용자에게 정보를 전달 함으로서 더 정확하고</a:t>
            </a:r>
            <a:r>
              <a:rPr lang="en-US" altLang="ko-KR" b="1" dirty="0"/>
              <a:t>, </a:t>
            </a:r>
            <a:r>
              <a:rPr lang="ko-KR" altLang="en-US" b="1" dirty="0"/>
              <a:t>더 빠른 경로를 안내할 수가 있도록 돕는 역할을 진행하고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 2) </a:t>
            </a:r>
            <a:r>
              <a:rPr lang="ko-KR" altLang="en-US" b="1" dirty="0"/>
              <a:t>시간을 기준으로 모든 데이터를 저장한 공간에서는 이러한 데이터를 축적하여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ko-KR" altLang="en-US" b="1" dirty="0"/>
              <a:t>빅데이터화를 해</a:t>
            </a:r>
            <a:r>
              <a:rPr lang="en-US" altLang="ko-KR" b="1" dirty="0"/>
              <a:t>, </a:t>
            </a:r>
            <a:r>
              <a:rPr lang="ko-KR" altLang="en-US" b="1" dirty="0"/>
              <a:t>결국 실시간으로 파악하지 않더라도</a:t>
            </a:r>
            <a:r>
              <a:rPr lang="en-US" altLang="ko-KR" b="1" dirty="0"/>
              <a:t>, </a:t>
            </a:r>
            <a:r>
              <a:rPr lang="ko-KR" altLang="en-US" b="1" dirty="0"/>
              <a:t>어느정도 대기인원의 평균을 알아 봄으로서</a:t>
            </a:r>
            <a:r>
              <a:rPr lang="en-US" altLang="ko-KR" b="1" dirty="0"/>
              <a:t>, </a:t>
            </a:r>
            <a:r>
              <a:rPr lang="ko-KR" altLang="en-US" b="1" dirty="0"/>
              <a:t>대기인원 파악의 발전을 준비할 수가 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0397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(2-3/2)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 예상 성과물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구체적으로 기술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04FBC6-2228-4680-8969-3621969EFBC8}"/>
              </a:ext>
            </a:extLst>
          </p:cNvPr>
          <p:cNvSpPr/>
          <p:nvPr/>
        </p:nvSpPr>
        <p:spPr>
          <a:xfrm>
            <a:off x="518973" y="1380031"/>
            <a:ext cx="9523692" cy="247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  <a:tabLst>
                <a:tab pos="6111240" algn="r"/>
              </a:tabLst>
            </a:pPr>
            <a:endParaRPr lang="ko-KR" altLang="en-US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/>
            <a:r>
              <a:rPr lang="ko-KR" altLang="en-US" b="1" dirty="0">
                <a:latin typeface="+mj-ea"/>
                <a:ea typeface="+mj-ea"/>
              </a:rPr>
              <a:t>사용자가 이용할 </a:t>
            </a:r>
            <a:r>
              <a:rPr lang="en-US" altLang="ko-KR" b="1" dirty="0">
                <a:latin typeface="+mj-ea"/>
                <a:ea typeface="+mj-ea"/>
              </a:rPr>
              <a:t>APP </a:t>
            </a:r>
            <a:r>
              <a:rPr lang="ko-KR" altLang="en-US" b="1" dirty="0">
                <a:latin typeface="+mj-ea"/>
                <a:ea typeface="+mj-ea"/>
              </a:rPr>
              <a:t>구축 </a:t>
            </a:r>
            <a:r>
              <a:rPr lang="en-US" altLang="ko-KR" b="1" dirty="0">
                <a:latin typeface="+mj-ea"/>
                <a:ea typeface="+mj-ea"/>
              </a:rPr>
              <a:t>:</a:t>
            </a:r>
          </a:p>
          <a:p>
            <a:pPr fontAlgn="base"/>
            <a:br>
              <a:rPr lang="ko-KR" altLang="en-US" b="1" dirty="0">
                <a:latin typeface="+mj-ea"/>
                <a:ea typeface="+mj-ea"/>
              </a:rPr>
            </a:br>
            <a:r>
              <a:rPr lang="ko-KR" altLang="en-US" b="1" dirty="0">
                <a:latin typeface="+mj-ea"/>
                <a:ea typeface="+mj-ea"/>
              </a:rPr>
              <a:t> 사용자의 접근성을 활성화 시키기 위하여</a:t>
            </a:r>
            <a:r>
              <a:rPr lang="en-US" altLang="ko-KR" b="1" dirty="0">
                <a:latin typeface="+mj-ea"/>
                <a:ea typeface="+mj-ea"/>
              </a:rPr>
              <a:t>, </a:t>
            </a:r>
            <a:r>
              <a:rPr lang="ko-KR" altLang="en-US" b="1" dirty="0">
                <a:latin typeface="+mj-ea"/>
                <a:ea typeface="+mj-ea"/>
              </a:rPr>
              <a:t>안드로이드 </a:t>
            </a:r>
            <a:r>
              <a:rPr lang="en-US" altLang="ko-KR" b="1" dirty="0">
                <a:latin typeface="+mj-ea"/>
                <a:ea typeface="+mj-ea"/>
              </a:rPr>
              <a:t>APP</a:t>
            </a:r>
            <a:r>
              <a:rPr lang="ko-KR" altLang="en-US" b="1" dirty="0">
                <a:latin typeface="+mj-ea"/>
                <a:ea typeface="+mj-ea"/>
              </a:rPr>
              <a:t>의 개발을 진행한다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  <a:br>
              <a:rPr lang="en-US" altLang="ko-KR" b="1" dirty="0">
                <a:latin typeface="+mj-ea"/>
                <a:ea typeface="+mj-ea"/>
              </a:rPr>
            </a:br>
            <a:br>
              <a:rPr lang="en-US" altLang="ko-KR" b="1" dirty="0">
                <a:latin typeface="+mj-ea"/>
                <a:ea typeface="+mj-ea"/>
              </a:rPr>
            </a:br>
            <a:r>
              <a:rPr lang="en-US" altLang="ko-KR" b="1" dirty="0">
                <a:latin typeface="+mj-ea"/>
                <a:ea typeface="+mj-ea"/>
              </a:rPr>
              <a:t>  </a:t>
            </a:r>
            <a:r>
              <a:rPr lang="ko-KR" altLang="en-US" b="1" dirty="0">
                <a:latin typeface="+mj-ea"/>
                <a:ea typeface="+mj-ea"/>
              </a:rPr>
              <a:t>이때</a:t>
            </a:r>
            <a:r>
              <a:rPr lang="en-US" altLang="ko-KR" b="1" dirty="0">
                <a:latin typeface="+mj-ea"/>
                <a:ea typeface="+mj-ea"/>
              </a:rPr>
              <a:t>, </a:t>
            </a:r>
            <a:r>
              <a:rPr lang="ko-KR" altLang="en-US" b="1" dirty="0">
                <a:latin typeface="+mj-ea"/>
                <a:ea typeface="+mj-ea"/>
              </a:rPr>
              <a:t>각 실시간 노선의 확인을 위해 </a:t>
            </a:r>
            <a:r>
              <a:rPr lang="en-US" altLang="ko-KR" b="1" dirty="0">
                <a:latin typeface="+mj-ea"/>
                <a:ea typeface="+mj-ea"/>
              </a:rPr>
              <a:t>APP </a:t>
            </a:r>
            <a:r>
              <a:rPr lang="ko-KR" altLang="en-US" b="1" dirty="0">
                <a:latin typeface="+mj-ea"/>
                <a:ea typeface="+mj-ea"/>
              </a:rPr>
              <a:t>의 </a:t>
            </a:r>
            <a:r>
              <a:rPr lang="en-US" altLang="ko-KR" b="1" dirty="0">
                <a:latin typeface="+mj-ea"/>
                <a:ea typeface="+mj-ea"/>
              </a:rPr>
              <a:t>UI</a:t>
            </a:r>
            <a:r>
              <a:rPr lang="ko-KR" altLang="en-US" b="1" dirty="0">
                <a:latin typeface="+mj-ea"/>
                <a:ea typeface="+mj-ea"/>
              </a:rPr>
              <a:t>분야를 집중하면서</a:t>
            </a:r>
            <a:r>
              <a:rPr lang="en-US" altLang="ko-KR" b="1" dirty="0">
                <a:latin typeface="+mj-ea"/>
                <a:ea typeface="+mj-ea"/>
              </a:rPr>
              <a:t>, APP</a:t>
            </a:r>
            <a:r>
              <a:rPr lang="ko-KR" altLang="en-US" b="1" dirty="0">
                <a:latin typeface="+mj-ea"/>
                <a:ea typeface="+mj-ea"/>
              </a:rPr>
              <a:t>을 개발한다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  <a:br>
              <a:rPr lang="en-US" altLang="ko-KR" b="1" dirty="0">
                <a:latin typeface="+mj-ea"/>
                <a:ea typeface="+mj-ea"/>
              </a:rPr>
            </a:b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동시에 이용자의 사용 편리성을 위해 이용의 안내 설명을 제공 함으로서</a:t>
            </a:r>
            <a:r>
              <a:rPr lang="en-US" altLang="ko-KR" b="1" dirty="0">
                <a:latin typeface="+mj-ea"/>
                <a:ea typeface="+mj-ea"/>
              </a:rPr>
              <a:t>, </a:t>
            </a:r>
            <a:r>
              <a:rPr lang="ko-KR" altLang="en-US" b="1" dirty="0">
                <a:latin typeface="+mj-ea"/>
                <a:ea typeface="+mj-ea"/>
              </a:rPr>
              <a:t>이용자의 편리성</a:t>
            </a:r>
            <a:br>
              <a:rPr lang="en-US" altLang="ko-KR" b="1" dirty="0">
                <a:latin typeface="+mj-ea"/>
                <a:ea typeface="+mj-ea"/>
              </a:rPr>
            </a:b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증대를 통한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위 프로젝트가 실제 효과를 나타낼 수 있도록 진행한다</a:t>
            </a:r>
            <a:r>
              <a:rPr lang="en-US" altLang="ko-KR" b="1" dirty="0">
                <a:latin typeface="+mj-ea"/>
                <a:ea typeface="+mj-ea"/>
              </a:rPr>
              <a:t>. 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804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38E4BDE-43C8-46BB-958B-54EB0DE6EA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기존 연구 </a:t>
            </a:r>
            <a:r>
              <a:rPr lang="en-US" altLang="ko-KR" dirty="0"/>
              <a:t>Survey </a:t>
            </a:r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293BC-05D8-4B5D-BDAB-2525850ADE9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현 시간까지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본 팀에서 진행하고 있는 공학설계 주제와 유사한 기존 연구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국내외 논문 위주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 survey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한 것과 기존 연구의 핵심 아이디어 정리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7261928-ADEE-4F68-AB4C-1D8AAB3B1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081652"/>
              </p:ext>
            </p:extLst>
          </p:nvPr>
        </p:nvGraphicFramePr>
        <p:xfrm>
          <a:off x="672306" y="1800571"/>
          <a:ext cx="9537087" cy="540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818">
                  <a:extLst>
                    <a:ext uri="{9D8B030D-6E8A-4147-A177-3AD203B41FA5}">
                      <a16:colId xmlns:a16="http://schemas.microsoft.com/office/drawing/2014/main" val="1694624849"/>
                    </a:ext>
                  </a:extLst>
                </a:gridCol>
                <a:gridCol w="7196269">
                  <a:extLst>
                    <a:ext uri="{9D8B030D-6E8A-4147-A177-3AD203B41FA5}">
                      <a16:colId xmlns:a16="http://schemas.microsoft.com/office/drawing/2014/main" val="2599710695"/>
                    </a:ext>
                  </a:extLst>
                </a:gridCol>
              </a:tblGrid>
              <a:tr h="520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기존 </a:t>
                      </a:r>
                      <a:r>
                        <a:rPr lang="ko-KR" altLang="en-US" dirty="0" err="1"/>
                        <a:t>연구명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핵심 아이디어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27751579"/>
                  </a:ext>
                </a:extLst>
              </a:tr>
              <a:tr h="813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0642607"/>
                  </a:ext>
                </a:extLst>
              </a:tr>
              <a:tr h="813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9528729"/>
                  </a:ext>
                </a:extLst>
              </a:tr>
              <a:tr h="8133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97558073"/>
                  </a:ext>
                </a:extLst>
              </a:tr>
              <a:tr h="8133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23716155"/>
                  </a:ext>
                </a:extLst>
              </a:tr>
              <a:tr h="8133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21320683"/>
                  </a:ext>
                </a:extLst>
              </a:tr>
              <a:tr h="8133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72563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93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1CE8BD6-EDE0-4ABA-ABF0-7DAD957F7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참여 연구원 현황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E27D944-DACF-469B-98A6-51A8296529EE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46771124"/>
              </p:ext>
            </p:extLst>
          </p:nvPr>
        </p:nvGraphicFramePr>
        <p:xfrm>
          <a:off x="293688" y="720724"/>
          <a:ext cx="9915524" cy="47442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8699">
                  <a:extLst>
                    <a:ext uri="{9D8B030D-6E8A-4147-A177-3AD203B41FA5}">
                      <a16:colId xmlns:a16="http://schemas.microsoft.com/office/drawing/2014/main" val="123742925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675682374"/>
                    </a:ext>
                  </a:extLst>
                </a:gridCol>
                <a:gridCol w="5329832">
                  <a:extLst>
                    <a:ext uri="{9D8B030D-6E8A-4147-A177-3AD203B41FA5}">
                      <a16:colId xmlns:a16="http://schemas.microsoft.com/office/drawing/2014/main" val="4244428648"/>
                    </a:ext>
                  </a:extLst>
                </a:gridCol>
                <a:gridCol w="2478881">
                  <a:extLst>
                    <a:ext uri="{9D8B030D-6E8A-4147-A177-3AD203B41FA5}">
                      <a16:colId xmlns:a16="http://schemas.microsoft.com/office/drawing/2014/main" val="1670188489"/>
                    </a:ext>
                  </a:extLst>
                </a:gridCol>
              </a:tblGrid>
              <a:tr h="719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성명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구성원</a:t>
                      </a:r>
                      <a:endParaRPr lang="en-US" altLang="ko-K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 역할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구체적으로 기술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구성원 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예상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성과물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577275"/>
                  </a:ext>
                </a:extLst>
              </a:tr>
              <a:tr h="2226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김우진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팀장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대기인원을 판단과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데이터 전송을 위한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하드웨어을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제작한다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APP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 함으로서 이용자들에게 실시간 버스정보에 대한 더 나은 경로 판단을 제시한다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동시에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디자인을 정리 함으로서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이용자들의 접근성과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사용의 편리함을 증대 시킨다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실시간으로 대기인원을 판단할 하드웨어</a:t>
                      </a: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카메라 모듈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라즈베리파이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젯슨나노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,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APP</a:t>
                      </a: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IOT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54343323"/>
                  </a:ext>
                </a:extLst>
              </a:tr>
              <a:tr h="10040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이채민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실시간 대기인원의 데이터를 제공하고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APP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전달하기위한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서버를 제작한다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공공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이용한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실시간 버스현황 자료전달을 진행하고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시각화하는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제작을 제작한다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받은 공공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서버를 통해 구축한 데이터 베이스의 자료를 바탕으로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예상 버스 탑승시간을 연산하고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 나아가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 나은 경로 예측을 진행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할수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있도록 돕는다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APP</a:t>
                      </a:r>
                    </a:p>
                    <a:p>
                      <a:pPr fontAlgn="ctr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Lambda</a:t>
                      </a:r>
                    </a:p>
                    <a:p>
                      <a:pPr fontAlgn="ctr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API Gateway</a:t>
                      </a:r>
                    </a:p>
                    <a:p>
                      <a:pPr fontAlgn="ctr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DynamoDB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91320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097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045F529-ED27-4C61-9AC7-F61264904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현재 기준</a:t>
            </a:r>
            <a:r>
              <a:rPr lang="en-US" altLang="ko-KR" dirty="0"/>
              <a:t>) </a:t>
            </a:r>
            <a:r>
              <a:rPr lang="ko-KR" altLang="en-US" dirty="0"/>
              <a:t>주요 연구 결과 및 성과물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54C20-79A3-4CBA-8B0D-FB0BED952E5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58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87269</TotalTime>
  <Words>862</Words>
  <Application>Microsoft Office PowerPoint</Application>
  <PresentationFormat>사용자 지정</PresentationFormat>
  <Paragraphs>107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AppleSDGothicNeo-Regular</vt:lpstr>
      <vt:lpstr>LucidaGrande</vt:lpstr>
      <vt:lpstr>맑은 고딕</vt:lpstr>
      <vt:lpstr>맑은 고딕</vt:lpstr>
      <vt:lpstr>한컴바탕</vt:lpstr>
      <vt:lpstr>함초롬바탕</vt:lpstr>
      <vt:lpstr>Arial</vt:lpstr>
      <vt:lpstr>Snap ITC</vt:lpstr>
      <vt:lpstr>Times New Roman</vt:lpstr>
      <vt:lpstr>Wingdings</vt:lpstr>
      <vt:lpstr>Office 테마</vt:lpstr>
      <vt:lpstr>THE FACO  (대중교통 실시간 대기인원 판별 서비스)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공학컴퓨터프로그래밍</dc:title>
  <dc:subject/>
  <dc:creator>김기용</dc:creator>
  <cp:keywords/>
  <dc:description/>
  <cp:lastModifiedBy>김 우진</cp:lastModifiedBy>
  <cp:revision>7548</cp:revision>
  <cp:lastPrinted>2019-07-22T08:02:58Z</cp:lastPrinted>
  <dcterms:created xsi:type="dcterms:W3CDTF">2013-05-15T08:14:35Z</dcterms:created>
  <dcterms:modified xsi:type="dcterms:W3CDTF">2020-10-23T15:38:04Z</dcterms:modified>
  <cp:category/>
</cp:coreProperties>
</file>