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259" r:id="rId2"/>
    <p:sldId id="294" r:id="rId3"/>
    <p:sldId id="266" r:id="rId4"/>
    <p:sldId id="267" r:id="rId5"/>
    <p:sldId id="305" r:id="rId6"/>
    <p:sldId id="295" r:id="rId7"/>
    <p:sldId id="274" r:id="rId8"/>
    <p:sldId id="306" r:id="rId9"/>
    <p:sldId id="296" r:id="rId10"/>
    <p:sldId id="280" r:id="rId11"/>
    <p:sldId id="269" r:id="rId12"/>
    <p:sldId id="275" r:id="rId13"/>
    <p:sldId id="279" r:id="rId14"/>
    <p:sldId id="290" r:id="rId15"/>
    <p:sldId id="297" r:id="rId16"/>
    <p:sldId id="278" r:id="rId17"/>
    <p:sldId id="304" r:id="rId18"/>
    <p:sldId id="298" r:id="rId19"/>
    <p:sldId id="277" r:id="rId20"/>
    <p:sldId id="284" r:id="rId21"/>
    <p:sldId id="299" r:id="rId22"/>
    <p:sldId id="285" r:id="rId23"/>
    <p:sldId id="307" r:id="rId24"/>
    <p:sldId id="314" r:id="rId25"/>
    <p:sldId id="315" r:id="rId26"/>
    <p:sldId id="308" r:id="rId27"/>
    <p:sldId id="281" r:id="rId28"/>
    <p:sldId id="309" r:id="rId29"/>
    <p:sldId id="310" r:id="rId30"/>
    <p:sldId id="311" r:id="rId31"/>
    <p:sldId id="286" r:id="rId32"/>
    <p:sldId id="31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D8"/>
    <a:srgbClr val="F4F3EE"/>
    <a:srgbClr val="3D3D3D"/>
    <a:srgbClr val="FEFEF4"/>
    <a:srgbClr val="FDFDDF"/>
    <a:srgbClr val="525252"/>
    <a:srgbClr val="FCFBFA"/>
    <a:srgbClr val="F8F8F6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67" autoAdjust="0"/>
  </p:normalViewPr>
  <p:slideViewPr>
    <p:cSldViewPr snapToGrid="0" showGuides="1">
      <p:cViewPr varScale="1">
        <p:scale>
          <a:sx n="62" d="100"/>
          <a:sy n="62" d="100"/>
        </p:scale>
        <p:origin x="828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Sheet1!$B$2:$B$5</cx:f>
        <cx:lvl ptCount="4" formatCode="G/표준">
          <cx:pt idx="0">10.300000000000001</cx:pt>
          <cx:pt idx="1">8.5</cx:pt>
          <cx:pt idx="2">5.5</cx:pt>
          <cx:pt idx="3">4.5</cx:pt>
        </cx:lvl>
      </cx:numDim>
    </cx:data>
    <cx:data id="1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Sheet1!$C$2:$C$5</cx:f>
        <cx:lvl ptCount="4" formatCode="G/표준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Sheet1!$D$2:$D$5</cx:f>
        <cx:lvl ptCount="4" formatCode="G/표준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treemap" uniqueId="{D6D88B47-10CF-4AD8-9BC8-A93BE0566CAF}" formatIdx="0">
          <cx:tx>
            <cx:txData>
              <cx:f>Sheet1!$B$1</cx:f>
              <cx:v>계열 1</cx:v>
            </cx:txData>
          </cx:tx>
          <cx:dataId val="0"/>
          <cx:layoutPr/>
        </cx:series>
        <cx:series layoutId="treemap" hidden="1" uniqueId="{431FCB70-94DB-40C2-A994-B7D9C0405ABD}" formatIdx="1">
          <cx:tx>
            <cx:txData>
              <cx:f>Sheet1!$C$1</cx:f>
              <cx:v>계열 2</cx:v>
            </cx:txData>
          </cx:tx>
          <cx:dataId val="1"/>
          <cx:layoutPr/>
        </cx:series>
        <cx:series layoutId="treemap" hidden="1" uniqueId="{47CE0A8D-D85D-430D-8514-7AFF944024F0}" formatIdx="2">
          <cx:tx>
            <cx:txData>
              <cx:f>Sheet1!$D$1</cx:f>
              <cx:v>계열 3</cx:v>
            </cx:txData>
          </cx:tx>
          <cx:dataId val="2"/>
          <cx:layoutPr/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견고딕" panose="02030600000101010101" pitchFamily="18" charset="-127"/>
              <a:ea typeface="HY견고딕" panose="02030600000101010101" pitchFamily="18" charset="-127"/>
            </a:rPr>
            <a:t>서버</a:t>
          </a: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AWS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견고딕" panose="02030600000101010101" pitchFamily="18" charset="-127"/>
              <a:ea typeface="HY견고딕" panose="02030600000101010101" pitchFamily="18" charset="-127"/>
            </a:rPr>
            <a:t>하드웨어</a:t>
          </a:r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APP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API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</dgm:pt>
    <dgm:pt modelId="{38123920-2415-47EA-8ACD-BEEECB179364}" type="pres">
      <dgm:prSet presAssocID="{5249BA17-F0C3-4B7C-85B0-63834C2EAA46}" presName="rootConnector1" presStyleLbl="node1" presStyleIdx="0" presStyleCnt="0"/>
      <dgm:spPr/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</dgm:pt>
    <dgm:pt modelId="{1732E64C-9799-403C-B8BC-F033C2415690}" type="pres">
      <dgm:prSet presAssocID="{77F93436-C1ED-40D7-99BE-6A6FCC447A74}" presName="rootConnector" presStyleLbl="node2" presStyleIdx="0" presStyleCnt="3"/>
      <dgm:spPr/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</dgm:pt>
    <dgm:pt modelId="{95592CAA-37D6-42A5-B289-69742358F6F6}" type="pres">
      <dgm:prSet presAssocID="{CA1AB85B-2D37-4603-A62F-5B8152823060}" presName="rootConnector" presStyleLbl="node2" presStyleIdx="1" presStyleCnt="3"/>
      <dgm:spPr/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</dgm:pt>
    <dgm:pt modelId="{DEFA3391-4DE9-4E6F-8A0B-AAF392BB64B8}" type="pres">
      <dgm:prSet presAssocID="{6C987C97-913E-4330-AB4F-31BD0AAF858C}" presName="rootConnector" presStyleLbl="node2" presStyleIdx="2" presStyleCnt="3"/>
      <dgm:spPr/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</dgm:pt>
    <dgm:pt modelId="{9E2DC408-7108-4E9E-8A0F-0D5D5324E9D6}" type="pres">
      <dgm:prSet presAssocID="{405F2C4E-51A1-4B72-9682-6BBECBB97752}" presName="rootConnector3" presStyleLbl="asst1" presStyleIdx="0" presStyleCnt="1"/>
      <dgm:spPr/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1175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1647686" y="0"/>
              </a:moveTo>
              <a:lnTo>
                <a:pt x="1647686" y="1109805"/>
              </a:lnTo>
              <a:lnTo>
                <a:pt x="0" y="1109805"/>
              </a:lnTo>
              <a:lnTo>
                <a:pt x="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서버</a:t>
          </a:r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312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하드웨어</a:t>
          </a:r>
        </a:p>
      </dsp:txBody>
      <dsp:txXfrm>
        <a:off x="312" y="2178968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APP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API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AWS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2020-11-08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9402" y="1335343"/>
            <a:ext cx="6331019" cy="4361317"/>
            <a:chOff x="330744" y="361950"/>
            <a:chExt cx="6331019" cy="4361317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869043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THE </a:t>
              </a:r>
            </a:p>
            <a:p>
              <a:r>
                <a:rPr lang="en-US" altLang="ko-KR" sz="13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FACO</a:t>
              </a:r>
              <a:endParaRPr lang="ko-KR" altLang="en-US" sz="138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5869043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spc="-300" dirty="0">
                  <a:solidFill>
                    <a:schemeClr val="accent1">
                      <a:alpha val="70000"/>
                    </a:schemeClr>
                  </a:solidFill>
                </a:rPr>
                <a:t>THE </a:t>
              </a:r>
            </a:p>
            <a:p>
              <a:r>
                <a:rPr lang="en-US" altLang="ko-KR" sz="13800" b="1" spc="-300" dirty="0">
                  <a:solidFill>
                    <a:schemeClr val="accent1">
                      <a:alpha val="70000"/>
                    </a:schemeClr>
                  </a:solidFill>
                </a:rPr>
                <a:t>	FACO</a:t>
              </a:r>
              <a:endParaRPr lang="ko-KR" altLang="en-US" sz="138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E4C9C0-9B2A-4B8E-8BAB-7599AE41F22F}"/>
              </a:ext>
            </a:extLst>
          </p:cNvPr>
          <p:cNvGrpSpPr/>
          <p:nvPr/>
        </p:nvGrpSpPr>
        <p:grpSpPr>
          <a:xfrm>
            <a:off x="8007612" y="4472256"/>
            <a:ext cx="3532047" cy="1775993"/>
            <a:chOff x="330744" y="361950"/>
            <a:chExt cx="3532047" cy="17759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4149C4-DE2B-4D4B-A4FB-ABFE0BD28B77}"/>
                </a:ext>
              </a:extLst>
            </p:cNvPr>
            <p:cNvSpPr txBox="1"/>
            <p:nvPr/>
          </p:nvSpPr>
          <p:spPr>
            <a:xfrm>
              <a:off x="792720" y="383617"/>
              <a:ext cx="30700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김우진</a:t>
              </a:r>
              <a:endParaRPr lang="en-US" altLang="ko-KR" sz="54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54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</a:t>
              </a:r>
              <a:r>
                <a:rPr lang="ko-KR" altLang="en-US" sz="5400" b="1" spc="-300" dirty="0" err="1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이채민</a:t>
              </a:r>
              <a:endParaRPr lang="en-US" altLang="ko-KR" sz="54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950DCB-4EE6-4813-98D1-2484F738C716}"/>
                </a:ext>
              </a:extLst>
            </p:cNvPr>
            <p:cNvSpPr txBox="1"/>
            <p:nvPr/>
          </p:nvSpPr>
          <p:spPr>
            <a:xfrm>
              <a:off x="330744" y="361950"/>
              <a:ext cx="30700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spc="-300" dirty="0">
                  <a:solidFill>
                    <a:schemeClr val="accent1">
                      <a:alpha val="70000"/>
                    </a:schemeClr>
                  </a:solidFill>
                </a:rPr>
                <a:t>김우진</a:t>
              </a:r>
              <a:r>
                <a:rPr lang="en-US" altLang="ko-KR" sz="5400" b="1" spc="-300" dirty="0">
                  <a:solidFill>
                    <a:schemeClr val="accent1">
                      <a:alpha val="70000"/>
                    </a:schemeClr>
                  </a:solidFill>
                </a:rPr>
                <a:t>	</a:t>
              </a:r>
            </a:p>
            <a:p>
              <a:r>
                <a:rPr lang="en-US" altLang="ko-KR" sz="5400" b="1" spc="-300" dirty="0">
                  <a:solidFill>
                    <a:schemeClr val="accent1">
                      <a:alpha val="70000"/>
                    </a:schemeClr>
                  </a:solidFill>
                </a:rPr>
                <a:t>	</a:t>
              </a:r>
              <a:r>
                <a:rPr lang="ko-KR" altLang="en-US" sz="5400" b="1" spc="-300" dirty="0" err="1">
                  <a:solidFill>
                    <a:schemeClr val="accent1">
                      <a:alpha val="70000"/>
                    </a:schemeClr>
                  </a:solidFill>
                </a:rPr>
                <a:t>이채민</a:t>
              </a:r>
              <a:endParaRPr lang="ko-KR" altLang="en-US" sz="54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418" y="4797132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0898" y="4201235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 지도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9315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48703" y="4113640"/>
            <a:ext cx="151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카카오 맵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79479" y="411364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Google Maps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959465" cy="660429"/>
            <a:chOff x="1188881" y="351819"/>
            <a:chExt cx="295946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9594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기존의 개발</a:t>
              </a:r>
              <a:r>
                <a:rPr lang="en-US" altLang="ko-KR" sz="2200" dirty="0"/>
                <a:t> </a:t>
              </a:r>
              <a:r>
                <a:rPr lang="ko-KR" altLang="en-US" sz="2200" dirty="0"/>
                <a:t>및 서비스</a:t>
              </a:r>
            </a:p>
          </p:txBody>
        </p:sp>
      </p:grp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EDD877D4-8B28-4604-9E69-0BDBA7CC97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001" y="1739956"/>
            <a:ext cx="3706960" cy="2085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CF65CEBD-05FD-4F45-83BC-87460931C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4" y="1739957"/>
            <a:ext cx="3026985" cy="20851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98BDD3D2-882D-4087-8ACB-677671A00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79" y="1739956"/>
            <a:ext cx="3756999" cy="2085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8988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52336" y="314954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하드웨어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7187" y="31495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49744" y="3149540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공공 </a:t>
            </a:r>
            <a:r>
              <a:rPr lang="en-US" altLang="ko-KR" sz="1050" dirty="0">
                <a:solidFill>
                  <a:schemeClr val="tx2"/>
                </a:solidFill>
              </a:rPr>
              <a:t>API</a:t>
            </a:r>
            <a:r>
              <a:rPr lang="ko-KR" altLang="en-US" sz="1050" dirty="0">
                <a:solidFill>
                  <a:schemeClr val="tx2"/>
                </a:solidFill>
              </a:rPr>
              <a:t>를 이용하여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기본적인 버스 경로를 나타낸다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 하드웨어를 통해 알아낸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대기인원들을 이용하여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함께 연산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결과적으로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현재의 </a:t>
            </a:r>
            <a:r>
              <a:rPr lang="ko-KR" altLang="en-US" sz="1050" dirty="0" err="1">
                <a:solidFill>
                  <a:schemeClr val="tx2"/>
                </a:solidFill>
              </a:rPr>
              <a:t>길찾기</a:t>
            </a:r>
            <a:r>
              <a:rPr lang="ko-KR" altLang="en-US" sz="1050" dirty="0">
                <a:solidFill>
                  <a:schemeClr val="tx2"/>
                </a:solidFill>
              </a:rPr>
              <a:t> </a:t>
            </a:r>
            <a:r>
              <a:rPr lang="en-US" altLang="ko-KR" sz="1050" dirty="0">
                <a:solidFill>
                  <a:schemeClr val="tx2"/>
                </a:solidFill>
              </a:rPr>
              <a:t>APP</a:t>
            </a:r>
            <a:r>
              <a:rPr lang="ko-KR" altLang="en-US" sz="1050" dirty="0">
                <a:solidFill>
                  <a:schemeClr val="tx2"/>
                </a:solidFill>
              </a:rPr>
              <a:t>과 비교하였을 때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더 나은 서비스를 제공</a:t>
            </a:r>
            <a:endParaRPr lang="en-US" altLang="ko-KR" sz="1050" dirty="0">
              <a:solidFill>
                <a:schemeClr val="tx2"/>
              </a:solidFill>
            </a:endParaRP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요약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85771" y="1317900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87737" y="205125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72082" y="342709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53592" y="3427097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06" y="215371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755013" cy="1432089"/>
            <a:chOff x="102324" y="3738357"/>
            <a:chExt cx="2362993" cy="143208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0329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/>
                  </a:solidFill>
                </a:rPr>
                <a:t>OPEN CV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1.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영상처리 진행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2.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객체 인식 방법에 대한 고민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- 1.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사람 형체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- 2.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위치 확인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- 3.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줄을 자동으로 인식</a:t>
              </a:r>
              <a:endParaRPr lang="en-US" altLang="ko-KR" sz="11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85681" y="2483882"/>
            <a:ext cx="2824343" cy="1093534"/>
            <a:chOff x="102324" y="3738357"/>
            <a:chExt cx="2422458" cy="1093534"/>
          </a:xfrm>
        </p:grpSpPr>
        <p:sp>
          <p:nvSpPr>
            <p:cNvPr id="21" name="TextBox 20"/>
            <p:cNvSpPr txBox="1"/>
            <p:nvPr/>
          </p:nvSpPr>
          <p:spPr>
            <a:xfrm>
              <a:off x="102324" y="3738357"/>
              <a:ext cx="24224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/>
                  </a:solidFill>
                </a:rPr>
                <a:t>YOLO 4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325" y="4231727"/>
              <a:ext cx="23629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영상처리 진행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사람임을 </a:t>
              </a:r>
              <a:r>
                <a:rPr lang="ko-KR" altLang="en-US" sz="1100" b="1" dirty="0" err="1">
                  <a:solidFill>
                    <a:schemeClr val="tx2"/>
                  </a:solidFill>
                </a:rPr>
                <a:t>머신러닝을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 이용하여 파악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최신 객체인식 알고리즘</a:t>
              </a: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하드웨어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71887" y="167550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버스정류장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84259" y="30970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카메라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74048" y="48443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CCTV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8320" y="48332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381" y="3083045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광역버스</a:t>
            </a: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대기인원</a:t>
            </a: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3541268753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81114" y="2661950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클라우드 서버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149002" y="2907357"/>
            <a:ext cx="3025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 응용 프로그램에서 사용할 수 있도록</a:t>
            </a:r>
            <a:r>
              <a:rPr lang="en-US" altLang="ko-KR" sz="1200" dirty="0"/>
              <a:t>, </a:t>
            </a:r>
            <a:r>
              <a:rPr lang="ko-KR" altLang="en-US" sz="1200" dirty="0"/>
              <a:t>운영 체제나 프로그래밍 언어가 제공하는 기능을 제어할 수 있게 만든 인터페이스를 뜻한다</a:t>
            </a:r>
            <a:r>
              <a:rPr lang="en-US" altLang="ko-KR" sz="1200" dirty="0"/>
              <a:t>.</a:t>
            </a:r>
          </a:p>
          <a:p>
            <a:pPr algn="just"/>
            <a:endParaRPr lang="en-US" altLang="ko-KR" sz="1200" dirty="0"/>
          </a:p>
          <a:p>
            <a:pPr algn="just"/>
            <a:r>
              <a:rPr lang="en-US" altLang="ko-KR" sz="1200" dirty="0"/>
              <a:t> </a:t>
            </a:r>
            <a:r>
              <a:rPr lang="ko-KR" altLang="en-US" sz="1200" dirty="0"/>
              <a:t>주로 파일 제어</a:t>
            </a:r>
            <a:r>
              <a:rPr lang="en-US" altLang="ko-KR" sz="1200" dirty="0"/>
              <a:t>, </a:t>
            </a:r>
            <a:r>
              <a:rPr lang="ko-KR" altLang="en-US" sz="1200" dirty="0"/>
              <a:t>창 제어</a:t>
            </a:r>
            <a:r>
              <a:rPr lang="en-US" altLang="ko-KR" sz="1200" dirty="0"/>
              <a:t>, </a:t>
            </a:r>
            <a:r>
              <a:rPr lang="ko-KR" altLang="en-US" sz="1200" dirty="0"/>
              <a:t>화상 처리</a:t>
            </a:r>
            <a:r>
              <a:rPr lang="en-US" altLang="ko-KR" sz="1200" dirty="0"/>
              <a:t>, </a:t>
            </a:r>
            <a:r>
              <a:rPr lang="ko-KR" altLang="en-US" sz="1200" dirty="0"/>
              <a:t>문자 제어 등을 위한 인터페이스를 제공한다</a:t>
            </a:r>
            <a:r>
              <a:rPr lang="en-US" altLang="ko-KR" sz="1200" dirty="0"/>
              <a:t>.</a:t>
            </a:r>
            <a:endParaRPr lang="en-US" altLang="ko-KR" sz="6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618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44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란</a:t>
            </a:r>
            <a:endParaRPr lang="ko-KR" altLang="en-US" sz="66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41941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</a:rPr>
              <a:t>공공</a:t>
            </a:r>
            <a:r>
              <a:rPr lang="en-US" altLang="ko-KR" sz="8000" b="1" dirty="0">
                <a:solidFill>
                  <a:schemeClr val="bg1"/>
                </a:solidFill>
              </a:rPr>
              <a:t> </a:t>
            </a:r>
            <a:r>
              <a:rPr lang="en-US" altLang="ko-KR" sz="8000" b="1" dirty="0">
                <a:solidFill>
                  <a:schemeClr val="accent2"/>
                </a:solidFill>
              </a:rPr>
              <a:t>API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149F2E-2FB6-4D0A-AE4B-70126F14A40F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830E3E-825C-405B-BAE9-DBE620EAC282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A93BEE6-3EA5-475E-B2C2-0713E8BDFB80}"/>
              </a:ext>
            </a:extLst>
          </p:cNvPr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D9837C-5BA4-4D9F-8546-EC433FF71FE9}"/>
                </a:ext>
              </a:extLst>
            </p:cNvPr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816BFC-360D-40D6-9079-E13D485A6DD3}"/>
                </a:ext>
              </a:extLst>
            </p:cNvPr>
            <p:cNvSpPr txBox="1"/>
            <p:nvPr/>
          </p:nvSpPr>
          <p:spPr>
            <a:xfrm>
              <a:off x="1188881" y="581361"/>
              <a:ext cx="1265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공공 </a:t>
              </a:r>
              <a:r>
                <a:rPr lang="en-US" altLang="ko-KR" sz="2200" dirty="0"/>
                <a:t>API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팀원 별 역할 분담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4958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224790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224790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3072139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099986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대기인원 파악을 위한 하드웨어 제작 영상처리 과정 알고리즘 이용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파악한 대기인원을 데이터화 하여</a:t>
            </a:r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데이터 전송</a:t>
            </a:r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 앱 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각종 기능들을 프로그래밍 하여 개발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270173" cy="660429"/>
            <a:chOff x="1188881" y="351819"/>
            <a:chExt cx="2270173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60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 err="1"/>
                <a:t>팀원별</a:t>
              </a:r>
              <a:r>
                <a:rPr lang="ko-KR" altLang="en-US" sz="1200" dirty="0"/>
                <a:t> 역할분담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2701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나의 역할 </a:t>
              </a:r>
              <a:r>
                <a:rPr lang="en-US" altLang="ko-KR" sz="2200" dirty="0"/>
                <a:t>_ </a:t>
              </a:r>
              <a:r>
                <a:rPr lang="ko-KR" altLang="en-US" sz="2200" dirty="0"/>
                <a:t>우진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1517BD-F5AE-4298-87EA-AB152A2CA580}"/>
              </a:ext>
            </a:extLst>
          </p:cNvPr>
          <p:cNvSpPr txBox="1"/>
          <p:nvPr/>
        </p:nvSpPr>
        <p:spPr>
          <a:xfrm>
            <a:off x="6783895" y="4400133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 디자인 개발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4EF4CA-BD0F-47C5-89C0-5A9271EC4DA2}"/>
              </a:ext>
            </a:extLst>
          </p:cNvPr>
          <p:cNvSpPr txBox="1"/>
          <p:nvPr/>
        </p:nvSpPr>
        <p:spPr>
          <a:xfrm>
            <a:off x="6783895" y="5026176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미정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44958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255378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3077763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3214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71%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5049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라즈베리파이와 안드로이드앱을 통신할 서버를 구축한다</a:t>
            </a:r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.(AWS </a:t>
            </a:r>
            <a:r>
              <a:rPr lang="ko-KR" altLang="en-US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이용예정</a:t>
            </a:r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5049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안드로이드앱에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open </a:t>
            </a:r>
            <a:r>
              <a:rPr lang="en-US" altLang="ko-KR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 공공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데이터포털에서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파싱하여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사용한다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버스 관련 정보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8524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안드로이드앱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각종 기능들을 프로그래밍 하여 개발한다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337500" cy="660429"/>
            <a:chOff x="1188881" y="351819"/>
            <a:chExt cx="2337500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60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 err="1"/>
                <a:t>팀원별</a:t>
              </a:r>
              <a:r>
                <a:rPr lang="ko-KR" altLang="en-US" sz="1200" dirty="0"/>
                <a:t> 역할분담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337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/>
                <a:t>나의 역할 </a:t>
              </a:r>
              <a:r>
                <a:rPr lang="en-US" altLang="ko-KR" sz="2200" dirty="0"/>
                <a:t>_ </a:t>
              </a:r>
              <a:r>
                <a:rPr lang="ko-KR" altLang="en-US" sz="2200" dirty="0"/>
                <a:t>채민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D602171-3ECF-4B6C-9D90-9260630A1D74}"/>
              </a:ext>
            </a:extLst>
          </p:cNvPr>
          <p:cNvSpPr txBox="1"/>
          <p:nvPr/>
        </p:nvSpPr>
        <p:spPr>
          <a:xfrm>
            <a:off x="6805738" y="4448688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미정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146069-93CA-45F5-84F9-A9CFAED49CF3}"/>
              </a:ext>
            </a:extLst>
          </p:cNvPr>
          <p:cNvSpPr txBox="1"/>
          <p:nvPr/>
        </p:nvSpPr>
        <p:spPr>
          <a:xfrm>
            <a:off x="6805738" y="5075436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미정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미팅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다이아몬드 22"/>
          <p:cNvSpPr/>
          <p:nvPr/>
        </p:nvSpPr>
        <p:spPr>
          <a:xfrm>
            <a:off x="3842073" y="2228850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194623" y="885825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547173" y="2240899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194623" y="3583924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미팅일정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오프라인 미팅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48238" y="3333720"/>
            <a:ext cx="1956821" cy="1203547"/>
            <a:chOff x="93908" y="3859177"/>
            <a:chExt cx="1956821" cy="1203547"/>
          </a:xfrm>
        </p:grpSpPr>
        <p:sp>
          <p:nvSpPr>
            <p:cNvPr id="31" name="TextBox 30"/>
            <p:cNvSpPr txBox="1"/>
            <p:nvPr/>
          </p:nvSpPr>
          <p:spPr>
            <a:xfrm>
              <a:off x="93908" y="3859177"/>
              <a:ext cx="1794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일주일에 한번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19484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 </a:t>
              </a:r>
              <a:r>
                <a:rPr lang="ko-KR" altLang="en-US" sz="800" dirty="0">
                  <a:solidFill>
                    <a:schemeClr val="tx2"/>
                  </a:solidFill>
                </a:rPr>
                <a:t>최소 일주일에 한번 직접적인 만남을 진행 함으로서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프로젝트 인원들의  의용 고취와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실질적인 프로젝트 진척에 대한 의견을 나눔 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제한된 기간동안 최고의 결과물을 내기위해 노력한다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3317562" y="353377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57570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110230" y="2838409"/>
            <a:ext cx="2634054" cy="1327452"/>
            <a:chOff x="-240500" y="3858382"/>
            <a:chExt cx="2634054" cy="1327452"/>
          </a:xfrm>
        </p:grpSpPr>
        <p:sp>
          <p:nvSpPr>
            <p:cNvPr id="39" name="TextBox 38"/>
            <p:cNvSpPr txBox="1"/>
            <p:nvPr/>
          </p:nvSpPr>
          <p:spPr>
            <a:xfrm>
              <a:off x="-240500" y="3858382"/>
              <a:ext cx="2634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각자 역할의 진척사항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>
                  <a:solidFill>
                    <a:schemeClr val="tx2"/>
                  </a:solidFill>
                </a:rPr>
                <a:t>일차적으로 각자 역할을 분담 함으로서 이를 통한 각자의 개인적인 분담을 통해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진행의 효율화를 꾀한다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</a:p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 </a:t>
              </a:r>
              <a:r>
                <a:rPr lang="ko-KR" altLang="en-US" sz="800" dirty="0">
                  <a:solidFill>
                    <a:schemeClr val="tx2"/>
                  </a:solidFill>
                </a:rPr>
                <a:t>이러한 각자의 영역에 대한 지식을 오프라인 미팅을 통해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서로에게 전달 함으로서 앞으로의 발전이나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더 나은 방법에 대한 고민을 함께한다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A93311-F3A2-45CA-B0FE-0488C61DEEF8}"/>
              </a:ext>
            </a:extLst>
          </p:cNvPr>
          <p:cNvCxnSpPr/>
          <p:nvPr/>
        </p:nvCxnSpPr>
        <p:spPr>
          <a:xfrm>
            <a:off x="6825436" y="5517530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6FB97E-5B5D-4065-84A0-6187240E2102}"/>
              </a:ext>
            </a:extLst>
          </p:cNvPr>
          <p:cNvGrpSpPr/>
          <p:nvPr/>
        </p:nvGrpSpPr>
        <p:grpSpPr>
          <a:xfrm>
            <a:off x="7878096" y="5113713"/>
            <a:ext cx="2206336" cy="861775"/>
            <a:chOff x="-240500" y="3858382"/>
            <a:chExt cx="2206336" cy="8617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4F5C11-D398-401E-A46E-872710129BE5}"/>
                </a:ext>
              </a:extLst>
            </p:cNvPr>
            <p:cNvSpPr txBox="1"/>
            <p:nvPr/>
          </p:nvSpPr>
          <p:spPr>
            <a:xfrm>
              <a:off x="-240500" y="3858382"/>
              <a:ext cx="2050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각자의 발표진행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EE9E40-5183-4650-BAA1-1C1038DA5226}"/>
                </a:ext>
              </a:extLst>
            </p:cNvPr>
            <p:cNvSpPr txBox="1"/>
            <p:nvPr/>
          </p:nvSpPr>
          <p:spPr>
            <a:xfrm>
              <a:off x="17432" y="4258492"/>
              <a:ext cx="1948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>
                  <a:solidFill>
                    <a:schemeClr val="tx2"/>
                  </a:solidFill>
                </a:rPr>
                <a:t>각자의 지식에 대한 발표를 진행 함으로서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서로의 발전을 꾀할 </a:t>
              </a:r>
              <a:r>
                <a:rPr lang="ko-KR" altLang="en-US" sz="800" dirty="0" err="1">
                  <a:solidFill>
                    <a:schemeClr val="tx2"/>
                  </a:solidFill>
                </a:rPr>
                <a:t>수있는</a:t>
              </a:r>
              <a:r>
                <a:rPr lang="ko-KR" altLang="en-US" sz="800" dirty="0">
                  <a:solidFill>
                    <a:schemeClr val="tx2"/>
                  </a:solidFill>
                </a:rPr>
                <a:t> 시간을 갖는다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1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4819" y="3568064"/>
            <a:ext cx="6380633" cy="1480127"/>
            <a:chOff x="414819" y="3206557"/>
            <a:chExt cx="6380633" cy="1480127"/>
          </a:xfrm>
        </p:grpSpPr>
        <p:grpSp>
          <p:nvGrpSpPr>
            <p:cNvPr id="11" name="그룹 10"/>
            <p:cNvGrpSpPr/>
            <p:nvPr/>
          </p:nvGrpSpPr>
          <p:grpSpPr>
            <a:xfrm>
              <a:off x="414819" y="3206557"/>
              <a:ext cx="1441741" cy="400110"/>
              <a:chOff x="414819" y="3255887"/>
              <a:chExt cx="1441741" cy="40011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14819" y="3255887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001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60161" y="3255887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 err="1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팀이름</a:t>
                </a:r>
                <a:endParaRPr lang="ko-KR" altLang="en-US" sz="2000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678986" cy="400110"/>
              <a:chOff x="2356877" y="3206557"/>
              <a:chExt cx="1678986" cy="4001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002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1336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팀장이름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2284921" cy="400110"/>
              <a:chOff x="4952427" y="3207822"/>
              <a:chExt cx="2284921" cy="40011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003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739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개발 분야 소개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157867" y="4286574"/>
              <a:ext cx="2522165" cy="400110"/>
              <a:chOff x="2326791" y="4316669"/>
              <a:chExt cx="2522165" cy="40011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326791" y="4316669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004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72133" y="4316669"/>
                <a:ext cx="19768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팀원 별 역할분담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4F5A75-23F2-43C5-90DF-A4506BAFD227}"/>
              </a:ext>
            </a:extLst>
          </p:cNvPr>
          <p:cNvSpPr txBox="1"/>
          <p:nvPr/>
        </p:nvSpPr>
        <p:spPr>
          <a:xfrm>
            <a:off x="5058353" y="464194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005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AB32C2-BEA5-4D82-993F-42702629E132}"/>
              </a:ext>
            </a:extLst>
          </p:cNvPr>
          <p:cNvSpPr txBox="1"/>
          <p:nvPr/>
        </p:nvSpPr>
        <p:spPr>
          <a:xfrm>
            <a:off x="5603695" y="464194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미팅 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7B802-343A-4A6B-92D8-DEFE251B9C08}"/>
              </a:ext>
            </a:extLst>
          </p:cNvPr>
          <p:cNvSpPr txBox="1"/>
          <p:nvPr/>
        </p:nvSpPr>
        <p:spPr>
          <a:xfrm>
            <a:off x="7181962" y="464194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006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62420C-C68C-43F9-936E-C4AAB629DF2D}"/>
              </a:ext>
            </a:extLst>
          </p:cNvPr>
          <p:cNvSpPr txBox="1"/>
          <p:nvPr/>
        </p:nvSpPr>
        <p:spPr>
          <a:xfrm>
            <a:off x="7727304" y="464194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차트 17"/>
              <p:cNvGraphicFramePr/>
              <p:nvPr/>
            </p:nvGraphicFramePr>
            <p:xfrm>
              <a:off x="714375" y="1722475"/>
              <a:ext cx="5238751" cy="389151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8" name="차트 1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375" y="1722475"/>
                <a:ext cx="5238751" cy="3891516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직선 연결선 8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1114" y="2661950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매주 주말 온라인 미팅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1114" y="3394617"/>
            <a:ext cx="4178535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많은 영역을 프로젝트의 진행을 위해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다뤄야 </a:t>
            </a:r>
            <a:r>
              <a:rPr lang="ko-KR" altLang="en-US" sz="1050" dirty="0" err="1">
                <a:solidFill>
                  <a:schemeClr val="tx2"/>
                </a:solidFill>
              </a:rPr>
              <a:t>하다보니</a:t>
            </a:r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어쩔 수 없는 개인적인 프로젝트 분야가 발생하고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이로 인하여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프로젝트 진행 시 자신이 잘 다루지 못하는 분야가 발생한다</a:t>
            </a:r>
            <a:r>
              <a:rPr lang="en-US" altLang="ko-KR" sz="1050" dirty="0">
                <a:solidFill>
                  <a:schemeClr val="tx2"/>
                </a:solidFill>
              </a:rPr>
              <a:t>. 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이러한 프로젝트의 진행은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지금 당장의 프로젝트 진행을 위해서는 어쩔 수 없는 부분이 였지만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길게 살펴보자면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각각의 설계팀 인원들에게는 아쉬운 점으로 나뉠 수 밖에 없다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이러한 문제점을 해결하기 위해</a:t>
            </a:r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온라인 미팅때에 자신이 공부하는데 이용했던 분야를 알려 줌으로서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서로의 지식을 공유하고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서로의 발전을 꾀하는데 도움을 줄 수가 있다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또한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이러한 온라인 미팅을 통해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프로젝트의 우선적으로 나눈 분야에 대한 재분배를 꾀하는데도 도움이 되리라 생각한다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미팅 일정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온라인 미팅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개발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625718" y="1440170"/>
            <a:ext cx="4229583" cy="1639279"/>
            <a:chOff x="102324" y="3738357"/>
            <a:chExt cx="4229583" cy="1180390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10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4" y="4231727"/>
              <a:ext cx="4229583" cy="68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개설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전송과 수신에 대한 확인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데이터를 받기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이와 관련된 문제점 해결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하드웨어 분야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영상처리의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마무리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실제 대기인원 파악 진행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23788" cy="660429"/>
            <a:chOff x="1188881" y="351819"/>
            <a:chExt cx="1423788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23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10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2043700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91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201670" y="4750868"/>
            <a:ext cx="4370986" cy="1628595"/>
            <a:chOff x="-321724" y="6122281"/>
            <a:chExt cx="4370986" cy="1172697"/>
          </a:xfrm>
        </p:grpSpPr>
        <p:sp>
          <p:nvSpPr>
            <p:cNvPr id="31" name="TextBox 30"/>
            <p:cNvSpPr txBox="1"/>
            <p:nvPr/>
          </p:nvSpPr>
          <p:spPr>
            <a:xfrm>
              <a:off x="-321724" y="6962548"/>
              <a:ext cx="1513171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11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180321" y="6122281"/>
              <a:ext cx="4229583" cy="731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공공데이터를 받은 것을 나타내기 위해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	 App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개발을 진행하여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확인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b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데이터의 수신을 통해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	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실제 데이터들의 실시간 전송을 확인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02820" cy="660429"/>
            <a:chOff x="1188881" y="351819"/>
            <a:chExt cx="1402820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028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11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4995020" y="5553575"/>
            <a:ext cx="2151195" cy="617947"/>
            <a:chOff x="2702760" y="4380303"/>
            <a:chExt cx="2151195" cy="61794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702760" y="4490811"/>
              <a:ext cx="2029830" cy="507439"/>
              <a:chOff x="2282660" y="5063645"/>
              <a:chExt cx="2029830" cy="507439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282660" y="5566730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0960" y="5063645"/>
                <a:ext cx="391530" cy="50743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02555" y="4380303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7261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45078" y="1398134"/>
            <a:ext cx="5276850" cy="1414995"/>
            <a:chOff x="-406345" y="3738357"/>
            <a:chExt cx="5276850" cy="1018890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10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406345" y="4081307"/>
              <a:ext cx="5276850" cy="675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객체인식을 통해 얻은 데이터들을 클라우드 서버에 전송하기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IOT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이용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안드로이드 앱 개발 시작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를 통해 받은 자료를 앱으로서 시각화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just"/>
              <a:endPara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just"/>
              <a:endPara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970557" cy="660429"/>
            <a:chOff x="1188881" y="351819"/>
            <a:chExt cx="2970557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9705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11</a:t>
              </a:r>
              <a:r>
                <a:rPr lang="ko-KR" altLang="en-US" sz="2200" dirty="0"/>
                <a:t>월 일정 지난주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1716058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0168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029155" y="1440170"/>
            <a:ext cx="4742184" cy="1508595"/>
            <a:chOff x="-494239" y="3738357"/>
            <a:chExt cx="4742184" cy="1086289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13171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11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494239" y="4148706"/>
              <a:ext cx="4742184" cy="675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객체인식 분야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논문 관련 조사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및 연구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를 통한 실시간 버스 정보와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 하드웨어를 통한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</a:p>
            <a:p>
              <a:pPr algn="just"/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 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해당 버스 대기인원파악을 통해 버스 탑승까지의 예상 시간 연구</a:t>
              </a:r>
              <a:endPara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just"/>
              <a:endPara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970557" cy="660429"/>
            <a:chOff x="1188881" y="351819"/>
            <a:chExt cx="2970557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9705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11</a:t>
              </a:r>
              <a:r>
                <a:rPr lang="ko-KR" altLang="en-US" sz="2200" dirty="0"/>
                <a:t>월 일정 이번주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2043700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2701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97288" y="1442854"/>
            <a:ext cx="4958014" cy="2122069"/>
            <a:chOff x="-626106" y="3740292"/>
            <a:chExt cx="4958014" cy="1528032"/>
          </a:xfrm>
        </p:grpSpPr>
        <p:sp>
          <p:nvSpPr>
            <p:cNvPr id="31" name="TextBox 30"/>
            <p:cNvSpPr txBox="1"/>
            <p:nvPr/>
          </p:nvSpPr>
          <p:spPr>
            <a:xfrm>
              <a:off x="-243455" y="3740292"/>
              <a:ext cx="1535998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12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626106" y="4138064"/>
              <a:ext cx="4958014" cy="113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연산 진행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데이터와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클라우드 서버를 통해 받아온 대기인원을 이용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현 노선의 실제 예상 대기시간과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예상 소요시간을 연산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사용자 편의를 위한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디자인이나 설명들을 디자인을 개발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Ps)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만약 가능하다면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프로젝트의 앱을 구글 플레이에 등록하여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   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앱 개발의 마무리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23788" cy="660429"/>
            <a:chOff x="1188881" y="351819"/>
            <a:chExt cx="1423788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23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12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670C6DE-1E97-44A7-ADA7-F084EBE850F5}"/>
              </a:ext>
            </a:extLst>
          </p:cNvPr>
          <p:cNvGrpSpPr/>
          <p:nvPr/>
        </p:nvGrpSpPr>
        <p:grpSpPr>
          <a:xfrm flipH="1">
            <a:off x="3538318" y="1673690"/>
            <a:ext cx="3741621" cy="634001"/>
            <a:chOff x="1122479" y="3897565"/>
            <a:chExt cx="3741621" cy="63400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A595D32-0397-4949-8460-470E339EB39B}"/>
                </a:ext>
              </a:extLst>
            </p:cNvPr>
            <p:cNvGrpSpPr/>
            <p:nvPr/>
          </p:nvGrpSpPr>
          <p:grpSpPr>
            <a:xfrm>
              <a:off x="1122479" y="3897565"/>
              <a:ext cx="3653721" cy="508001"/>
              <a:chOff x="702379" y="4470399"/>
              <a:chExt cx="3653721" cy="508001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43D6999-7484-4330-8E41-98C7FA187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79" y="4470399"/>
                <a:ext cx="3336221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80EDEEBD-CD7A-4101-A2AA-FBF6657A1145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00420AB-B2A6-47EA-9A09-C2232F2F29B7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8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36117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9066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3992720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0813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9066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4541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1827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85%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4581270" y="2064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1884782" y="2571335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950615" y="30874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078390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1903639" y="4109833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1442979" y="4629493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1175466" y="5130129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3031462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1757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45197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34275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24480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1249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2761727" y="2570211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5497532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4405539" y="411797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3448766" y="46258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2255256" y="513617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202898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34275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50404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15908" y="4098632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1" y="4108304"/>
              <a:ext cx="53436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404189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2900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70%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4405538" y="256529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6017169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6384981" y="4101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5048531" y="461861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3887728" y="513859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163434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 이름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1" y="2570126"/>
              <a:ext cx="5370667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5370666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15908" y="4098632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1" y="4108304"/>
              <a:ext cx="53436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534363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5370666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6365408" y="257254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6359376" y="3588928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6384981" y="4101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6381824" y="46258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6374355" y="513859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469624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034531" cy="660429"/>
            <a:chOff x="1188881" y="351819"/>
            <a:chExt cx="2034531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034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개발 일정 정리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E18A43-5C68-4A2E-AF86-6D371BBA1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07984"/>
              </p:ext>
            </p:extLst>
          </p:nvPr>
        </p:nvGraphicFramePr>
        <p:xfrm>
          <a:off x="3426479" y="370349"/>
          <a:ext cx="8428822" cy="6165218"/>
        </p:xfrm>
        <a:graphic>
          <a:graphicData uri="http://schemas.openxmlformats.org/drawingml/2006/table">
            <a:tbl>
              <a:tblPr/>
              <a:tblGrid>
                <a:gridCol w="1039643">
                  <a:extLst>
                    <a:ext uri="{9D8B030D-6E8A-4147-A177-3AD203B41FA5}">
                      <a16:colId xmlns:a16="http://schemas.microsoft.com/office/drawing/2014/main" val="1342271896"/>
                    </a:ext>
                  </a:extLst>
                </a:gridCol>
                <a:gridCol w="4169193">
                  <a:extLst>
                    <a:ext uri="{9D8B030D-6E8A-4147-A177-3AD203B41FA5}">
                      <a16:colId xmlns:a16="http://schemas.microsoft.com/office/drawing/2014/main" val="3110286960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465375501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88868830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49735488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395672060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64861718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694515044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67584516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38861423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82980614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00948410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363575834"/>
                    </a:ext>
                  </a:extLst>
                </a:gridCol>
              </a:tblGrid>
              <a:tr h="30019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추진내용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공학설계 기간</a:t>
                      </a:r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0E0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265526"/>
                  </a:ext>
                </a:extLst>
              </a:tr>
              <a:tr h="557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22810"/>
                  </a:ext>
                </a:extLst>
              </a:tr>
              <a:tr h="582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문제점 인식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해결방안 고안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협업을 위한 각종 툴 활용 방안 계획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097959"/>
                  </a:ext>
                </a:extLst>
              </a:tr>
              <a:tr h="582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필요한 기술 및 라이브러리 검색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각종 협업 툴 테스트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222948"/>
                  </a:ext>
                </a:extLst>
              </a:tr>
              <a:tr h="28233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 따른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SDK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633919"/>
                  </a:ext>
                </a:extLst>
              </a:tr>
              <a:tr h="282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알고리즘 순서도 작성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00379"/>
                  </a:ext>
                </a:extLst>
              </a:tr>
              <a:tr h="74289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영상처리 및 대기 인원 산출을 이용하여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라즈베리 파이에서 영상처리를 하고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대기 인원을 판별하는 시스템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829439"/>
                  </a:ext>
                </a:extLst>
              </a:tr>
              <a:tr h="1113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구축한 라즈베리 파이에서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APP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및 서버 연동을 이용하여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서버로서의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통시 시스템 구축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wifi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모듈과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간 통신 시스템 구축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731307"/>
                  </a:ext>
                </a:extLst>
              </a:tr>
              <a:tr h="742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Smart Phone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설계 및 개발에 따른 빌드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Open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연동을 통한 교통 정보 반영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최소 경로 산출 알고리즘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95516"/>
                  </a:ext>
                </a:extLst>
              </a:tr>
              <a:tr h="3517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 빌드하여 성능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UI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피드백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40086"/>
                  </a:ext>
                </a:extLst>
              </a:tr>
              <a:tr h="5963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완성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시제품 테스트 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94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845" y="392860"/>
            <a:ext cx="122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END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1013419" cy="660429"/>
            <a:chOff x="1188881" y="351819"/>
            <a:chExt cx="1013419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013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END </a:t>
              </a:r>
              <a:r>
                <a:rPr lang="ko-KR" altLang="en-US" sz="1200" dirty="0"/>
                <a:t>마지막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920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 &amp; A</a:t>
              </a:r>
              <a:endParaRPr lang="ko-KR" altLang="en-US" sz="2200" dirty="0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73D0B8-A34E-4528-95A6-C2EEDE92AA86}"/>
              </a:ext>
            </a:extLst>
          </p:cNvPr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C90158-31CB-4F42-B1F5-251145633423}"/>
              </a:ext>
            </a:extLst>
          </p:cNvPr>
          <p:cNvSpPr txBox="1"/>
          <p:nvPr/>
        </p:nvSpPr>
        <p:spPr>
          <a:xfrm>
            <a:off x="1515762" y="2828998"/>
            <a:ext cx="2996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Q &amp; </a:t>
            </a:r>
            <a:r>
              <a:rPr lang="en-US" altLang="ko-KR" sz="8000" b="1" dirty="0">
                <a:solidFill>
                  <a:schemeClr val="accent2"/>
                </a:solidFill>
              </a:rPr>
              <a:t>A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DCD53F7-4B27-43EE-BA68-CE08FDB1A376}"/>
              </a:ext>
            </a:extLst>
          </p:cNvPr>
          <p:cNvGrpSpPr/>
          <p:nvPr/>
        </p:nvGrpSpPr>
        <p:grpSpPr>
          <a:xfrm>
            <a:off x="4239430" y="2015779"/>
            <a:ext cx="546100" cy="546563"/>
            <a:chOff x="-1803400" y="1892300"/>
            <a:chExt cx="736600" cy="737225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A5C66F0-3D86-4F9A-925F-E9F4DA4447E2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6E10D6F-E06B-4863-A6D3-2EB281ED9271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29D6B18-01C9-4A39-BB86-A50EBFBCA061}"/>
              </a:ext>
            </a:extLst>
          </p:cNvPr>
          <p:cNvGrpSpPr/>
          <p:nvPr/>
        </p:nvGrpSpPr>
        <p:grpSpPr>
          <a:xfrm rot="10800000">
            <a:off x="10949756" y="3155718"/>
            <a:ext cx="546100" cy="546563"/>
            <a:chOff x="-1803400" y="1892300"/>
            <a:chExt cx="736600" cy="73722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FBA8D68-285F-4717-B66E-1177D87AE7D2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0492348-072B-4EE4-AC0B-4E2665191ECA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945357-7A2D-47F1-B09E-D4A44E44CA0A}"/>
              </a:ext>
            </a:extLst>
          </p:cNvPr>
          <p:cNvSpPr txBox="1"/>
          <p:nvPr/>
        </p:nvSpPr>
        <p:spPr>
          <a:xfrm>
            <a:off x="4570426" y="2645964"/>
            <a:ext cx="6884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500" dirty="0"/>
              <a:t>객체인식 분야 </a:t>
            </a:r>
            <a:r>
              <a:rPr lang="en-US" altLang="ko-KR" sz="1500" dirty="0"/>
              <a:t>_ </a:t>
            </a:r>
            <a:r>
              <a:rPr lang="ko-KR" altLang="en-US" sz="1500" dirty="0"/>
              <a:t>새로운 기술 적용</a:t>
            </a:r>
            <a:endParaRPr lang="en-US" altLang="ko-KR" sz="1500" dirty="0"/>
          </a:p>
          <a:p>
            <a:pPr marL="228600" indent="-228600" algn="just">
              <a:buAutoNum type="arabicPeriod"/>
            </a:pPr>
            <a:endParaRPr lang="en-US" altLang="ko-KR" sz="1500" dirty="0"/>
          </a:p>
          <a:p>
            <a:pPr marL="228600" indent="-228600" algn="just">
              <a:buAutoNum type="arabicPeriod"/>
            </a:pPr>
            <a:r>
              <a:rPr lang="ko-KR" altLang="en-US" sz="1500" dirty="0">
                <a:solidFill>
                  <a:schemeClr val="tx2"/>
                </a:solidFill>
              </a:rPr>
              <a:t>앞서서 발전시킨</a:t>
            </a:r>
            <a:r>
              <a:rPr lang="en-US" altLang="ko-KR" sz="1500" dirty="0">
                <a:solidFill>
                  <a:schemeClr val="tx2"/>
                </a:solidFill>
              </a:rPr>
              <a:t>, </a:t>
            </a:r>
            <a:r>
              <a:rPr lang="ko-KR" altLang="en-US" sz="1500" dirty="0">
                <a:solidFill>
                  <a:schemeClr val="tx2"/>
                </a:solidFill>
              </a:rPr>
              <a:t>실시간 대기인원을 바탕으로 실제 버스 탑승까지의 시간을 파악하기 위한 연산 오차 수정을 진행</a:t>
            </a:r>
            <a:r>
              <a:rPr lang="en-US" altLang="ko-KR" sz="15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986CA5-4239-48E7-97CD-129F4BD81EDB}"/>
              </a:ext>
            </a:extLst>
          </p:cNvPr>
          <p:cNvSpPr txBox="1"/>
          <p:nvPr/>
        </p:nvSpPr>
        <p:spPr>
          <a:xfrm>
            <a:off x="5502114" y="1253278"/>
            <a:ext cx="46987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일정</a:t>
            </a:r>
          </a:p>
        </p:txBody>
      </p:sp>
    </p:spTree>
    <p:extLst>
      <p:ext uri="{BB962C8B-B14F-4D97-AF65-F5344CB8AC3E}">
        <p14:creationId xmlns:p14="http://schemas.microsoft.com/office/powerpoint/2010/main" val="54369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73282" y="2045871"/>
            <a:ext cx="592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The Fastest Course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3282" y="3054667"/>
            <a:ext cx="7800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 프로젝트가 현실화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됨으로서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나타나는 구현화 된 아이디어의 이용자가 이 프로젝트가 더 빠른 길이 되었으면 하는 바램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프로젝트를 진행하는 우리 팀이 각자 바라는 꿈을 향해 나아가는 데 이 프로젝트가 가장 빠른 길이 되었으면 하는 바램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52403" cy="660429"/>
            <a:chOff x="1188881" y="351819"/>
            <a:chExt cx="175240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팀 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524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 이름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73282" y="2045871"/>
            <a:ext cx="592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De Facto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3281" y="3054667"/>
            <a:ext cx="893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라틴어로서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사실을 의미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프로젝트가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길 찾기 서비스의 경우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어쩔 수 없이 발생하는 예측을 기반으로 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경로선택과 비교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정확한 사실을 알려 줌으로서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더 나은 경로추천을 해줄 수 있다는 것을 의미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52403" cy="660429"/>
            <a:chOff x="1188881" y="351819"/>
            <a:chExt cx="175240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팀 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524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 이름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75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7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팀장 이름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팀원 이름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팀장이름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팀장 이름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3" y="2949838"/>
            <a:ext cx="2362992" cy="1629246"/>
            <a:chOff x="102325" y="3664310"/>
            <a:chExt cx="2362992" cy="1629246"/>
          </a:xfrm>
        </p:grpSpPr>
        <p:sp>
          <p:nvSpPr>
            <p:cNvPr id="14" name="TextBox 13"/>
            <p:cNvSpPr txBox="1"/>
            <p:nvPr/>
          </p:nvSpPr>
          <p:spPr>
            <a:xfrm>
              <a:off x="123351" y="3664310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김우진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25121" y="2312164"/>
            <a:ext cx="1981140" cy="1415772"/>
            <a:chOff x="69589" y="3770062"/>
            <a:chExt cx="1981140" cy="1415772"/>
          </a:xfrm>
        </p:grpSpPr>
        <p:sp>
          <p:nvSpPr>
            <p:cNvPr id="22" name="TextBox 21"/>
            <p:cNvSpPr txBox="1"/>
            <p:nvPr/>
          </p:nvSpPr>
          <p:spPr>
            <a:xfrm>
              <a:off x="69589" y="3770062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15 </a:t>
              </a:r>
              <a:r>
                <a:rPr lang="ko-KR" altLang="en-US" sz="24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학번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4250" y="4805050"/>
            <a:ext cx="1954182" cy="1326657"/>
            <a:chOff x="96547" y="3859177"/>
            <a:chExt cx="1954182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6547" y="3859177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팀장이름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팀원 이름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3" y="2949838"/>
            <a:ext cx="2362992" cy="1629246"/>
            <a:chOff x="102325" y="3664310"/>
            <a:chExt cx="2362992" cy="1629246"/>
          </a:xfrm>
        </p:grpSpPr>
        <p:sp>
          <p:nvSpPr>
            <p:cNvPr id="14" name="TextBox 13"/>
            <p:cNvSpPr txBox="1"/>
            <p:nvPr/>
          </p:nvSpPr>
          <p:spPr>
            <a:xfrm>
              <a:off x="123351" y="3664310"/>
              <a:ext cx="1518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16</a:t>
              </a:r>
              <a:r>
                <a:rPr lang="ko-KR" altLang="en-US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학번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53997" y="2189054"/>
            <a:ext cx="1952264" cy="1538882"/>
            <a:chOff x="98465" y="3646952"/>
            <a:chExt cx="1952264" cy="1538882"/>
          </a:xfrm>
        </p:grpSpPr>
        <p:sp>
          <p:nvSpPr>
            <p:cNvPr id="22" name="TextBox 21"/>
            <p:cNvSpPr txBox="1"/>
            <p:nvPr/>
          </p:nvSpPr>
          <p:spPr>
            <a:xfrm>
              <a:off x="98465" y="3646952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이채민</a:t>
              </a:r>
              <a:endPara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4250" y="4805050"/>
            <a:ext cx="1954182" cy="1326657"/>
            <a:chOff x="96547" y="3859177"/>
            <a:chExt cx="1954182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6547" y="3859177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052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개발 분야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1269</TotalTime>
  <Words>2392</Words>
  <Application>Microsoft Office PowerPoint</Application>
  <PresentationFormat>와이드스크린</PresentationFormat>
  <Paragraphs>354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HY견고딕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우진</cp:lastModifiedBy>
  <cp:revision>184</cp:revision>
  <dcterms:created xsi:type="dcterms:W3CDTF">2015-01-21T11:35:38Z</dcterms:created>
  <dcterms:modified xsi:type="dcterms:W3CDTF">2020-11-08T11:44:13Z</dcterms:modified>
</cp:coreProperties>
</file>