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1286" r:id="rId2"/>
    <p:sldId id="992" r:id="rId3"/>
    <p:sldId id="1402" r:id="rId4"/>
    <p:sldId id="1404" r:id="rId5"/>
    <p:sldId id="1406" r:id="rId6"/>
    <p:sldId id="1405" r:id="rId7"/>
    <p:sldId id="1395" r:id="rId8"/>
    <p:sldId id="1396" r:id="rId9"/>
    <p:sldId id="1397" r:id="rId10"/>
    <p:sldId id="1399" r:id="rId11"/>
    <p:sldId id="1400" r:id="rId12"/>
    <p:sldId id="1401" r:id="rId13"/>
    <p:sldId id="1398" r:id="rId14"/>
    <p:sldId id="1393" r:id="rId15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1286"/>
            <p14:sldId id="992"/>
            <p14:sldId id="1402"/>
            <p14:sldId id="1404"/>
            <p14:sldId id="1406"/>
            <p14:sldId id="1405"/>
            <p14:sldId id="1395"/>
            <p14:sldId id="1396"/>
            <p14:sldId id="1397"/>
            <p14:sldId id="1399"/>
            <p14:sldId id="1400"/>
            <p14:sldId id="1401"/>
            <p14:sldId id="1398"/>
            <p14:sldId id="1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BEEF4"/>
    <a:srgbClr val="EBF1DE"/>
    <a:srgbClr val="EDF2F9"/>
    <a:srgbClr val="4BACC6"/>
    <a:srgbClr val="F79646"/>
    <a:srgbClr val="000000"/>
    <a:srgbClr val="FF0000"/>
    <a:srgbClr val="FF3701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6583" autoAdjust="0"/>
  </p:normalViewPr>
  <p:slideViewPr>
    <p:cSldViewPr>
      <p:cViewPr varScale="1">
        <p:scale>
          <a:sx n="76" d="100"/>
          <a:sy n="76" d="100"/>
        </p:scale>
        <p:origin x="96" y="672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2020-10-23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22229" y="3600772"/>
            <a:ext cx="68870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1304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304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0917" y="144389"/>
            <a:ext cx="9798477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 spc="-4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93631" y="720452"/>
            <a:ext cx="9916168" cy="6696349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144388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0275CA6-47B5-3546-9552-8280AC4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347" y="2439631"/>
            <a:ext cx="9089032" cy="1089135"/>
          </a:xfrm>
        </p:spPr>
        <p:txBody>
          <a:bodyPr/>
          <a:lstStyle/>
          <a:p>
            <a:r>
              <a:rPr kumimoji="1" lang="en-US" altLang="ko-KR" dirty="0"/>
              <a:t>THE FACO </a:t>
            </a:r>
            <a:br>
              <a:rPr kumimoji="1" lang="en-US" altLang="ko-KR" dirty="0"/>
            </a:br>
            <a:r>
              <a:rPr kumimoji="1" lang="en-US" altLang="ko-KR" sz="3500" dirty="0"/>
              <a:t>(</a:t>
            </a:r>
            <a:r>
              <a:rPr kumimoji="1" lang="ko-KR" altLang="en-US" sz="3500" dirty="0"/>
              <a:t>대중교통 실시간 대기인원 판별 서비스</a:t>
            </a:r>
            <a:r>
              <a:rPr kumimoji="1" lang="en-US" altLang="ko-KR" sz="3500" dirty="0"/>
              <a:t>)</a:t>
            </a:r>
            <a:endParaRPr kumimoji="1" lang="ko-KR" altLang="en-US" sz="35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44B7A-E0D6-3B4D-AAE8-3C9323C5C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sz="2200" dirty="0"/>
              <a:t>공 학 설 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2DD6D5-94BF-451E-82EA-30F2390FA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0049"/>
              </p:ext>
            </p:extLst>
          </p:nvPr>
        </p:nvGraphicFramePr>
        <p:xfrm>
          <a:off x="7369051" y="4968924"/>
          <a:ext cx="3063875" cy="25161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681992375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10237182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과 목 명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공학설계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167658984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담당교수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최 상 원 교수님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975349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분반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1710(</a:t>
                      </a:r>
                      <a:r>
                        <a:rPr lang="ko-KR" altLang="en-US" sz="1400" kern="0" spc="0" dirty="0">
                          <a:effectLst/>
                        </a:rPr>
                        <a:t>목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6900845"/>
                  </a:ext>
                </a:extLst>
              </a:tr>
              <a:tr h="213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201512276 </a:t>
                      </a:r>
                      <a:r>
                        <a:rPr lang="ko-KR" altLang="en-US" sz="1400" kern="0" spc="0" dirty="0">
                          <a:effectLst/>
                        </a:rPr>
                        <a:t>김우진 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전자공학과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3133788917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팀 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201612310 </a:t>
                      </a:r>
                      <a:r>
                        <a:rPr lang="ko-KR" altLang="en-US" sz="1400" kern="0" spc="0" dirty="0" err="1">
                          <a:effectLst/>
                        </a:rPr>
                        <a:t>이채민</a:t>
                      </a:r>
                      <a:endParaRPr lang="en-US" altLang="ko-KR" sz="1400" kern="0" spc="0" dirty="0"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전자공학과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64714144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제 출 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2020/10/29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 anchorCtr="1"/>
                </a:tc>
                <a:extLst>
                  <a:ext uri="{0D108BD9-81ED-4DB2-BD59-A6C34878D82A}">
                    <a16:rowId xmlns:a16="http://schemas.microsoft.com/office/drawing/2014/main" val="27788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9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3F88F5-A0F8-4B0D-95F0-9E4A641BD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기술 이슈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최종보고때까지 해결해야 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main point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00048-DC0D-4905-8AEF-F7143FD373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0E6088-7549-46E7-B612-123D1F0EF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연구비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E06D54-894B-4ECA-ABDD-7D38F01E8F6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48805871"/>
              </p:ext>
            </p:extLst>
          </p:nvPr>
        </p:nvGraphicFramePr>
        <p:xfrm>
          <a:off x="312267" y="936476"/>
          <a:ext cx="9798478" cy="4731267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38046499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68063502"/>
                    </a:ext>
                  </a:extLst>
                </a:gridCol>
                <a:gridCol w="2060256">
                  <a:extLst>
                    <a:ext uri="{9D8B030D-6E8A-4147-A177-3AD203B41FA5}">
                      <a16:colId xmlns:a16="http://schemas.microsoft.com/office/drawing/2014/main" val="1699557520"/>
                    </a:ext>
                  </a:extLst>
                </a:gridCol>
                <a:gridCol w="1047815">
                  <a:extLst>
                    <a:ext uri="{9D8B030D-6E8A-4147-A177-3AD203B41FA5}">
                      <a16:colId xmlns:a16="http://schemas.microsoft.com/office/drawing/2014/main" val="3932899869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1675147095"/>
                    </a:ext>
                  </a:extLst>
                </a:gridCol>
                <a:gridCol w="960380">
                  <a:extLst>
                    <a:ext uri="{9D8B030D-6E8A-4147-A177-3AD203B41FA5}">
                      <a16:colId xmlns:a16="http://schemas.microsoft.com/office/drawing/2014/main" val="2975278828"/>
                    </a:ext>
                  </a:extLst>
                </a:gridCol>
                <a:gridCol w="581770">
                  <a:extLst>
                    <a:ext uri="{9D8B030D-6E8A-4147-A177-3AD203B41FA5}">
                      <a16:colId xmlns:a16="http://schemas.microsoft.com/office/drawing/2014/main" val="680815395"/>
                    </a:ext>
                  </a:extLst>
                </a:gridCol>
                <a:gridCol w="1157518">
                  <a:extLst>
                    <a:ext uri="{9D8B030D-6E8A-4147-A177-3AD203B41FA5}">
                      <a16:colId xmlns:a16="http://schemas.microsoft.com/office/drawing/2014/main" val="4025203729"/>
                    </a:ext>
                  </a:extLst>
                </a:gridCol>
              </a:tblGrid>
              <a:tr h="5441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 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 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 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</a:t>
                      </a:r>
                      <a:r>
                        <a:rPr lang="en-US" altLang="ko-KR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 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41050"/>
                  </a:ext>
                </a:extLst>
              </a:tr>
              <a:tr h="549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현금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974"/>
                  </a:ext>
                </a:extLst>
              </a:tr>
              <a:tr h="76671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직접비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엔비디아 </a:t>
                      </a:r>
                      <a:r>
                        <a:rPr lang="ko-KR" altLang="en-US" sz="1400" b="1" kern="0" spc="-8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젯슨</a:t>
                      </a:r>
                      <a:r>
                        <a:rPr lang="ko-KR" altLang="en-US" sz="1400" b="1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+mn-ea"/>
                          <a:cs typeface="+mn-cs"/>
                        </a:rPr>
                        <a:t> 나노</a:t>
                      </a:r>
                      <a:endParaRPr lang="ko-KR" altLang="en-US" sz="1874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2298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Jetson Nano Development Kit-B01</a:t>
                      </a: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120000</a:t>
                      </a:r>
                      <a:endParaRPr lang="ko-KR" altLang="en-US" sz="1400" kern="0" spc="-8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22172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13888"/>
                  </a:ext>
                </a:extLst>
              </a:tr>
              <a:tr h="76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i="1" kern="0" spc="-8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9339"/>
                  </a:ext>
                </a:extLst>
              </a:tr>
              <a:tr h="133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액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8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최대 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60,000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/1</a:t>
                      </a:r>
                      <a:r>
                        <a:rPr lang="ko-KR" altLang="en-US" sz="1800" kern="0" spc="-8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CC186-1C2D-42C1-87C5-DB7215CE2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4C4A2-2180-46FE-A2A3-E040DF9A672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2216B-8612-42AC-8B31-88D2E09A0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44" y="-31432"/>
            <a:ext cx="10812326" cy="79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내용 및 범위 </a:t>
            </a:r>
            <a:r>
              <a:rPr lang="en-US" altLang="ko-KR" dirty="0"/>
              <a:t>(</a:t>
            </a:r>
            <a:r>
              <a:rPr lang="ko-KR" altLang="en-US" dirty="0"/>
              <a:t>구체적으로 기술</a:t>
            </a:r>
            <a:r>
              <a:rPr lang="en-US" altLang="ko-KR" dirty="0"/>
              <a:t>; </a:t>
            </a:r>
            <a:r>
              <a:rPr lang="ko-KR" altLang="en-US" dirty="0"/>
              <a:t>기술의 차별성 명시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A3B74E-8E07-4F6A-92B4-5431B6AD0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333"/>
              </p:ext>
            </p:extLst>
          </p:nvPr>
        </p:nvGraphicFramePr>
        <p:xfrm>
          <a:off x="744315" y="1296515"/>
          <a:ext cx="9433048" cy="59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 및 범위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실시간 대기인원 판별 시스템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하드웨어 구성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객체를 인식 연산을 진행할 컴퓨터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라즈베리파이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 연산을 진행 할 수 있도록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객체인식 알고리즘을 현재의 대중적으로 사용하는 알고리즘보다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빠르고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연산량을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줄임으로서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프로젝트의 실시간 처리가 가능하도록 준비한다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실시간 대기인원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베이스 서버 구축</a:t>
                      </a:r>
                      <a:r>
                        <a:rPr lang="en-US" altLang="ko-KR" sz="1800" b="1" dirty="0"/>
                        <a:t>,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공공 </a:t>
                      </a:r>
                      <a:r>
                        <a:rPr lang="en-US" altLang="ko-KR" sz="1800" b="1" dirty="0"/>
                        <a:t>API</a:t>
                      </a:r>
                      <a:r>
                        <a:rPr lang="ko-KR" altLang="en-US" sz="1800" b="1" dirty="0"/>
                        <a:t>를 이용한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실시간 버스 정보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이용하여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교통정보의 처리를 진행한다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 버스의 위치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버스의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잔여석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해당버스의 노선 정보를 시각화 하여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접근성을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다루면서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 대중적으로 사용되는 대중교통 안내 서비스와 비교하였을 때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접근성이 용이한 방향으로 발전을 꾀한다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이용자의 시각적 접근성이나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이용자가 원하는 정보의 안내의 편리함을 중점적으로 발전시킨다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1760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사용자들이 이용 할 수 있는 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API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통해 받아온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 정보와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해당 아이디어를 통해 알아낸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실시간 버스정류장에서의 특정버스를 탑승하기위한 대기인원을 판단 정보를 통해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현재의 대중교통 탑승 안내 서비스보다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더 정확한 정보를 전달한다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·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또한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이러한 실시간 정보를 전달하면서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대기인원이 많은 지역에 접근을 최소화하는 방향으로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안내를 진행하면서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질병관리청에서 내린 지침인 사회적 거리두기의 실천의 진행을 용이하게 하도록 돕는 시스템을 구축한다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결과물 개념도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하나의 그림으로 표현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68E22-4E43-48C2-AD5D-D1D96072BF19}"/>
              </a:ext>
            </a:extLst>
          </p:cNvPr>
          <p:cNvSpPr/>
          <p:nvPr/>
        </p:nvSpPr>
        <p:spPr>
          <a:xfrm>
            <a:off x="1002220" y="1668306"/>
            <a:ext cx="8684677" cy="5194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DF0841-B8DA-433F-B779-3B1793230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1736" y="5949003"/>
            <a:ext cx="2280723" cy="53699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30D8D6-534A-4768-88E6-30B37FAAA158}"/>
              </a:ext>
            </a:extLst>
          </p:cNvPr>
          <p:cNvGrpSpPr/>
          <p:nvPr/>
        </p:nvGrpSpPr>
        <p:grpSpPr>
          <a:xfrm>
            <a:off x="1061398" y="3451228"/>
            <a:ext cx="1324338" cy="1463523"/>
            <a:chOff x="616953" y="2293113"/>
            <a:chExt cx="2141317" cy="2388062"/>
          </a:xfrm>
        </p:grpSpPr>
        <p:pic>
          <p:nvPicPr>
            <p:cNvPr id="36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A07B4090-A1C8-49B1-A60B-DB55C2999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16953" y="3075187"/>
              <a:ext cx="2141317" cy="1605988"/>
            </a:xfrm>
            <a:prstGeom prst="rect">
              <a:avLst/>
            </a:prstGeom>
            <a:noFill/>
          </p:spPr>
        </p:pic>
        <p:pic>
          <p:nvPicPr>
            <p:cNvPr id="37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FA14AC92-B912-48BE-9565-642587E8E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36622" y="2293113"/>
              <a:ext cx="950990" cy="985415"/>
            </a:xfrm>
            <a:prstGeom prst="rect">
              <a:avLst/>
            </a:prstGeom>
            <a:noFill/>
          </p:spPr>
        </p:pic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35C85E-597C-42DC-98EF-914B89A477BB}"/>
              </a:ext>
            </a:extLst>
          </p:cNvPr>
          <p:cNvCxnSpPr>
            <a:stCxn id="37" idx="3"/>
            <a:endCxn id="59" idx="1"/>
          </p:cNvCxnSpPr>
          <p:nvPr/>
        </p:nvCxnSpPr>
        <p:spPr>
          <a:xfrm flipV="1">
            <a:off x="1723568" y="2646271"/>
            <a:ext cx="1203192" cy="110691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9F67ED-4DB5-434C-96CF-B8CB111D1289}"/>
              </a:ext>
            </a:extLst>
          </p:cNvPr>
          <p:cNvCxnSpPr>
            <a:stCxn id="41" idx="3"/>
            <a:endCxn id="47" idx="1"/>
          </p:cNvCxnSpPr>
          <p:nvPr/>
        </p:nvCxnSpPr>
        <p:spPr>
          <a:xfrm flipV="1">
            <a:off x="3839006" y="2402079"/>
            <a:ext cx="408817" cy="36508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ash"/>
            <a:miter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147D0F-6614-47F0-B8CC-075A51FB455E}"/>
              </a:ext>
            </a:extLst>
          </p:cNvPr>
          <p:cNvGrpSpPr/>
          <p:nvPr/>
        </p:nvGrpSpPr>
        <p:grpSpPr>
          <a:xfrm>
            <a:off x="3041081" y="2461921"/>
            <a:ext cx="797925" cy="610496"/>
            <a:chOff x="4264433" y="2644795"/>
            <a:chExt cx="1633960" cy="134459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D27427-E4B7-4019-A169-F31806D8882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/>
            </a:ln>
            <a:effectLst/>
          </p:spPr>
          <p:txBody>
            <a:bodyPr anchor="ctr"/>
            <a:lstStyle/>
            <a:p>
              <a:pPr marL="0" marR="0" lv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2" name="그래픽 83" descr="클래퍼 보드">
              <a:extLst>
                <a:ext uri="{FF2B5EF4-FFF2-40B4-BE49-F238E27FC236}">
                  <a16:creationId xmlns:a16="http://schemas.microsoft.com/office/drawing/2014/main" id="{FA220A22-0E72-40D0-B719-90907110E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DCBC82-B85E-46D9-B930-3F80FBF28305}"/>
              </a:ext>
            </a:extLst>
          </p:cNvPr>
          <p:cNvCxnSpPr>
            <a:endCxn id="45" idx="1"/>
          </p:cNvCxnSpPr>
          <p:nvPr/>
        </p:nvCxnSpPr>
        <p:spPr>
          <a:xfrm rot="16200000" flipH="1">
            <a:off x="7845984" y="5235720"/>
            <a:ext cx="1256220" cy="7091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headEnd type="triangl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31F4BD-17DA-4C40-8AC9-BEF059A95DF1}"/>
              </a:ext>
            </a:extLst>
          </p:cNvPr>
          <p:cNvSpPr txBox="1"/>
          <p:nvPr/>
        </p:nvSpPr>
        <p:spPr>
          <a:xfrm>
            <a:off x="2798507" y="3473784"/>
            <a:ext cx="252359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VIDEO EDIT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45" name="그림 44" descr="거리, 시계, 측면, 표지판이(가) 표시된 사진  자동 생성된 설명">
            <a:extLst>
              <a:ext uri="{FF2B5EF4-FFF2-40B4-BE49-F238E27FC236}">
                <a16:creationId xmlns:a16="http://schemas.microsoft.com/office/drawing/2014/main" id="{6712D0E9-FD94-4ECE-A9A7-38E7389B0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00" t="17880" r="37100" b="19950"/>
          <a:stretch>
            <a:fillRect/>
          </a:stretch>
        </p:blipFill>
        <p:spPr>
          <a:xfrm>
            <a:off x="8828679" y="5641305"/>
            <a:ext cx="679419" cy="11542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8D72A9-14F3-4A9E-AE31-FD385015993F}"/>
              </a:ext>
            </a:extLst>
          </p:cNvPr>
          <p:cNvSpPr txBox="1"/>
          <p:nvPr/>
        </p:nvSpPr>
        <p:spPr>
          <a:xfrm>
            <a:off x="2996954" y="3042188"/>
            <a:ext cx="8388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prstClr val="black"/>
                </a:solidFill>
                <a:latin typeface="Times New Roman"/>
                <a:cs typeface="Times New Roman"/>
              </a:rPr>
              <a:t>Video.mp4</a:t>
            </a:r>
          </a:p>
        </p:txBody>
      </p:sp>
      <p:pic>
        <p:nvPicPr>
          <p:cNvPr id="47" name="그림 46" descr="시계이(가) 표시된 사진  자동 생성된 설명">
            <a:extLst>
              <a:ext uri="{FF2B5EF4-FFF2-40B4-BE49-F238E27FC236}">
                <a16:creationId xmlns:a16="http://schemas.microsoft.com/office/drawing/2014/main" id="{FBC796C1-5B84-429D-92D7-BB8F1A20FD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47823" y="1997738"/>
            <a:ext cx="605929" cy="80868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B259CF-A149-4E58-BCB9-B6F01D8C30B6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16200000" flipH="1">
            <a:off x="5954775" y="3305799"/>
            <a:ext cx="747606" cy="32448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D4044-AD90-414D-87C9-423F5DEDF46F}"/>
              </a:ext>
            </a:extLst>
          </p:cNvPr>
          <p:cNvSpPr txBox="1"/>
          <p:nvPr/>
        </p:nvSpPr>
        <p:spPr>
          <a:xfrm>
            <a:off x="1103492" y="4791292"/>
            <a:ext cx="25235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Real time Camera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4F9E69-D6C8-4570-A18D-BD14C6E981FC}"/>
              </a:ext>
            </a:extLst>
          </p:cNvPr>
          <p:cNvSpPr txBox="1"/>
          <p:nvPr/>
        </p:nvSpPr>
        <p:spPr>
          <a:xfrm>
            <a:off x="6593938" y="3388660"/>
            <a:ext cx="291778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Server(for DB)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0AB31A-8878-4675-B60B-2A8895F7968B}"/>
              </a:ext>
            </a:extLst>
          </p:cNvPr>
          <p:cNvSpPr txBox="1"/>
          <p:nvPr/>
        </p:nvSpPr>
        <p:spPr>
          <a:xfrm>
            <a:off x="7153027" y="6337076"/>
            <a:ext cx="179961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92D050"/>
                </a:solidFill>
                <a:latin typeface="Snap ITC"/>
                <a:ea typeface="+mj-ea"/>
              </a:rPr>
              <a:t>User App</a:t>
            </a:r>
            <a:endParaRPr lang="ko-KR" altLang="en-US" sz="2400" b="1">
              <a:solidFill>
                <a:srgbClr val="92D050"/>
              </a:solidFill>
              <a:latin typeface="Snap ITC"/>
              <a:ea typeface="+mj-ea"/>
            </a:endParaRPr>
          </a:p>
        </p:txBody>
      </p:sp>
      <p:pic>
        <p:nvPicPr>
          <p:cNvPr id="52" name="그림 5" descr="그리기, 테이블, 냉장고이(가) 표시된 사진  자동 생성된 설명">
            <a:extLst>
              <a:ext uri="{FF2B5EF4-FFF2-40B4-BE49-F238E27FC236}">
                <a16:creationId xmlns:a16="http://schemas.microsoft.com/office/drawing/2014/main" id="{01AAE033-F828-4982-A0C5-AF35B38604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53048" y="2272553"/>
            <a:ext cx="1226574" cy="821685"/>
          </a:xfrm>
          <a:prstGeom prst="rect">
            <a:avLst/>
          </a:prstGeom>
        </p:spPr>
      </p:pic>
      <p:pic>
        <p:nvPicPr>
          <p:cNvPr id="53" name="그림 9">
            <a:extLst>
              <a:ext uri="{FF2B5EF4-FFF2-40B4-BE49-F238E27FC236}">
                <a16:creationId xmlns:a16="http://schemas.microsoft.com/office/drawing/2014/main" id="{5F174EF3-D017-47C8-9CA8-EF884B44F4C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822810" y="3883631"/>
            <a:ext cx="1519230" cy="872928"/>
          </a:xfrm>
          <a:prstGeom prst="rect">
            <a:avLst/>
          </a:prstGeom>
        </p:spPr>
      </p:pic>
      <p:pic>
        <p:nvPicPr>
          <p:cNvPr id="54" name="그림 17" descr="그리기, 표지판, 담장이(가) 표시된 사진  자동 생성된 설명">
            <a:extLst>
              <a:ext uri="{FF2B5EF4-FFF2-40B4-BE49-F238E27FC236}">
                <a16:creationId xmlns:a16="http://schemas.microsoft.com/office/drawing/2014/main" id="{FB734B44-870B-472A-8327-C9D4B1CC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90026" y="4703508"/>
            <a:ext cx="1099333" cy="1275556"/>
          </a:xfrm>
          <a:prstGeom prst="rect">
            <a:avLst/>
          </a:prstGeom>
        </p:spPr>
      </p:pic>
      <p:cxnSp>
        <p:nvCxnSpPr>
          <p:cNvPr id="55" name="직선 화살표 연결선 92">
            <a:extLst>
              <a:ext uri="{FF2B5EF4-FFF2-40B4-BE49-F238E27FC236}">
                <a16:creationId xmlns:a16="http://schemas.microsoft.com/office/drawing/2014/main" id="{F2E2005B-2702-4F41-887F-76F8F6E66438}"/>
              </a:ext>
            </a:extLst>
          </p:cNvPr>
          <p:cNvCxnSpPr>
            <a:stCxn id="53" idx="2"/>
            <a:endCxn id="54" idx="1"/>
          </p:cNvCxnSpPr>
          <p:nvPr/>
        </p:nvCxnSpPr>
        <p:spPr>
          <a:xfrm>
            <a:off x="5582425" y="4756559"/>
            <a:ext cx="307601" cy="584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38" descr="그리기이(가) 표시된 사진  자동 생성된 설명">
            <a:extLst>
              <a:ext uri="{FF2B5EF4-FFF2-40B4-BE49-F238E27FC236}">
                <a16:creationId xmlns:a16="http://schemas.microsoft.com/office/drawing/2014/main" id="{C7C1C684-3DBC-403F-92D2-005CC2AA2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08067" y="4128774"/>
            <a:ext cx="738721" cy="761168"/>
          </a:xfrm>
          <a:prstGeom prst="rect">
            <a:avLst/>
          </a:prstGeom>
        </p:spPr>
      </p:pic>
      <p:cxnSp>
        <p:nvCxnSpPr>
          <p:cNvPr id="57" name="직선 화살표 연결선 93">
            <a:extLst>
              <a:ext uri="{FF2B5EF4-FFF2-40B4-BE49-F238E27FC236}">
                <a16:creationId xmlns:a16="http://schemas.microsoft.com/office/drawing/2014/main" id="{99E3EDFA-53CD-4F27-A80A-FC9880BD58F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 rot="5400000" flipH="1" flipV="1">
            <a:off x="6732749" y="4765966"/>
            <a:ext cx="831925" cy="31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75">
            <a:extLst>
              <a:ext uri="{FF2B5EF4-FFF2-40B4-BE49-F238E27FC236}">
                <a16:creationId xmlns:a16="http://schemas.microsoft.com/office/drawing/2014/main" id="{55628380-9888-4384-A4E3-BA582D35EBFC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>
            <a:off x="4853752" y="2402079"/>
            <a:ext cx="699295" cy="281316"/>
          </a:xfrm>
          <a:prstGeom prst="straightConnector1">
            <a:avLst/>
          </a:prstGeom>
          <a:noFill/>
          <a:ln w="57150" cap="flat" cmpd="sng" algn="ctr">
            <a:solidFill>
              <a:srgbClr val="000000">
                <a:alpha val="100000"/>
              </a:srgbClr>
            </a:solidFill>
            <a:prstDash val="sysDash"/>
            <a:miter/>
            <a:tailEnd type="triangle"/>
          </a:ln>
          <a:effectLst/>
        </p:spPr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326D21-D122-429E-8C0A-7BC1C47A2608}"/>
              </a:ext>
            </a:extLst>
          </p:cNvPr>
          <p:cNvSpPr/>
          <p:nvPr/>
        </p:nvSpPr>
        <p:spPr>
          <a:xfrm>
            <a:off x="2926760" y="1810277"/>
            <a:ext cx="2669769" cy="167198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70668DB-CE6E-4B35-ABFB-69DA8D937DFD}"/>
              </a:ext>
            </a:extLst>
          </p:cNvPr>
          <p:cNvSpPr/>
          <p:nvPr/>
        </p:nvSpPr>
        <p:spPr>
          <a:xfrm>
            <a:off x="4861077" y="3841845"/>
            <a:ext cx="3259488" cy="2107158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800572"/>
            <a:ext cx="9523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실시간 대기인원 판단을 진행할 하드웨어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</a:t>
            </a:r>
            <a:r>
              <a:rPr lang="ko-KR" altLang="en-US" b="1" dirty="0" err="1"/>
              <a:t>라즈베리파이</a:t>
            </a:r>
            <a:r>
              <a:rPr lang="ko-KR" altLang="en-US" b="1" dirty="0"/>
              <a:t> 또는 </a:t>
            </a:r>
            <a:r>
              <a:rPr lang="ko-KR" altLang="en-US" b="1" dirty="0" err="1"/>
              <a:t>젯슨나노를</a:t>
            </a:r>
            <a:r>
              <a:rPr lang="ko-KR" altLang="en-US" b="1" dirty="0"/>
              <a:t> 이용하여</a:t>
            </a:r>
            <a:r>
              <a:rPr lang="en-US" altLang="ko-KR" b="1" dirty="0"/>
              <a:t>, </a:t>
            </a:r>
            <a:r>
              <a:rPr lang="ko-KR" altLang="en-US" b="1" dirty="0"/>
              <a:t>실시간으로 받아온</a:t>
            </a:r>
            <a:r>
              <a:rPr lang="en-US" altLang="ko-KR" b="1" dirty="0"/>
              <a:t>, </a:t>
            </a:r>
            <a:r>
              <a:rPr lang="ko-KR" altLang="en-US" b="1" dirty="0"/>
              <a:t>영상을 처리하여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현재 특정 광역버스를 탑승하기위해 대기중인 인원을 판별</a:t>
            </a:r>
            <a:r>
              <a:rPr lang="en-US" altLang="ko-KR" b="1" dirty="0"/>
              <a:t>, </a:t>
            </a:r>
            <a:r>
              <a:rPr lang="ko-KR" altLang="en-US" b="1" dirty="0"/>
              <a:t>위 인원을 파악한다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다음</a:t>
            </a:r>
            <a:r>
              <a:rPr lang="en-US" altLang="ko-KR" b="1" dirty="0"/>
              <a:t>, </a:t>
            </a:r>
            <a:r>
              <a:rPr lang="ko-KR" altLang="en-US" b="1" dirty="0"/>
              <a:t>이렇게 구한 인원들을 클라우드 서버에 전송 함으로서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베이스를 구축한다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52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/>
              <a:t>클라우드 서버 구축 </a:t>
            </a:r>
            <a:r>
              <a:rPr lang="en-US" altLang="ko-KR" b="1" dirty="0"/>
              <a:t>:</a:t>
            </a:r>
          </a:p>
          <a:p>
            <a:pPr fontAlgn="base"/>
            <a:br>
              <a:rPr lang="ko-KR" altLang="en-US" b="1" dirty="0"/>
            </a:br>
            <a:r>
              <a:rPr lang="ko-KR" altLang="en-US" b="1" dirty="0"/>
              <a:t> 실시간으로 확인될 각 정류장의 특정 광역버스를 기다리는 인원들을 판별하여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이를 정리할 수가 있도록 데이터 베이스를 만든다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  </a:t>
            </a:r>
            <a:r>
              <a:rPr lang="ko-KR" altLang="en-US" b="1" dirty="0"/>
              <a:t>특히나 이때</a:t>
            </a:r>
            <a:r>
              <a:rPr lang="en-US" altLang="ko-KR" b="1" dirty="0"/>
              <a:t>, </a:t>
            </a:r>
            <a:r>
              <a:rPr lang="ko-KR" altLang="en-US" b="1" dirty="0"/>
              <a:t>개발하는 데이터 베이스의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1. </a:t>
            </a:r>
            <a:r>
              <a:rPr lang="ko-KR" altLang="en-US" b="1" dirty="0"/>
              <a:t>실시간으로 사용자에게 전달한 데이터 정보들과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2. </a:t>
            </a:r>
            <a:r>
              <a:rPr lang="ko-KR" altLang="en-US" b="1" dirty="0"/>
              <a:t>시간을 기준으로 각 정류장에서 보내주는 모든 데이터를 정리할 데이터 베이스</a:t>
            </a:r>
            <a:br>
              <a:rPr lang="en-US" altLang="ko-KR" b="1" dirty="0"/>
            </a:br>
            <a:r>
              <a:rPr lang="ko-KR" altLang="en-US" b="1" dirty="0"/>
              <a:t> 이렇게 두 개의 데이터 저장공간을 구축하여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 1) </a:t>
            </a:r>
            <a:r>
              <a:rPr lang="ko-KR" altLang="en-US" b="1" dirty="0"/>
              <a:t>하나는 실시간을 사용자에게 정보를 전달 함으로서 더 정확하고</a:t>
            </a:r>
            <a:r>
              <a:rPr lang="en-US" altLang="ko-KR" b="1" dirty="0"/>
              <a:t>, </a:t>
            </a:r>
            <a:r>
              <a:rPr lang="ko-KR" altLang="en-US" b="1" dirty="0"/>
              <a:t>더 빠른 경로를 안내할 수가 있도록 돕는 역할을 진행하고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2) </a:t>
            </a:r>
            <a:r>
              <a:rPr lang="ko-KR" altLang="en-US" b="1" dirty="0"/>
              <a:t>시간을 기준으로 모든 데이터를 저장한 공간에서는 이러한 데이터를 축적하여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빅데이터화를 해</a:t>
            </a:r>
            <a:r>
              <a:rPr lang="en-US" altLang="ko-KR" b="1" dirty="0"/>
              <a:t>, </a:t>
            </a:r>
            <a:r>
              <a:rPr lang="ko-KR" altLang="en-US" b="1" dirty="0"/>
              <a:t>결국 실시간으로 파악하지 않더라도</a:t>
            </a:r>
            <a:r>
              <a:rPr lang="en-US" altLang="ko-KR" b="1" dirty="0"/>
              <a:t>, </a:t>
            </a:r>
            <a:r>
              <a:rPr lang="ko-KR" altLang="en-US" b="1" dirty="0"/>
              <a:t>어느정도 대기인원의 평균을 알아 봄으로서</a:t>
            </a:r>
            <a:r>
              <a:rPr lang="en-US" altLang="ko-KR" b="1" dirty="0"/>
              <a:t>, </a:t>
            </a:r>
            <a:r>
              <a:rPr lang="ko-KR" altLang="en-US" b="1" dirty="0"/>
              <a:t>대기인원 파악의 발전을 준비할 수가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39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과목 목표 및 내용 </a:t>
            </a:r>
            <a:r>
              <a:rPr lang="en-US" altLang="ko-KR" dirty="0"/>
              <a:t>(2-3/2)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예상 성과물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구체적으로 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FBC6-2228-4680-8969-3621969EFBC8}"/>
              </a:ext>
            </a:extLst>
          </p:cNvPr>
          <p:cNvSpPr/>
          <p:nvPr/>
        </p:nvSpPr>
        <p:spPr>
          <a:xfrm>
            <a:off x="518973" y="1380031"/>
            <a:ext cx="952369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6111240" algn="r"/>
              </a:tabLst>
            </a:pPr>
            <a:endParaRPr lang="ko-KR" altLang="en-US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b="1" dirty="0">
                <a:latin typeface="+mj-ea"/>
                <a:ea typeface="+mj-ea"/>
              </a:rPr>
              <a:t>사용자가 이용할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구축 </a:t>
            </a:r>
            <a:r>
              <a:rPr lang="en-US" altLang="ko-KR" b="1" dirty="0">
                <a:latin typeface="+mj-ea"/>
                <a:ea typeface="+mj-ea"/>
              </a:rPr>
              <a:t>:</a:t>
            </a:r>
          </a:p>
          <a:p>
            <a:pPr fontAlgn="base"/>
            <a:br>
              <a:rPr lang="ko-KR" altLang="en-US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 사용자의 접근성을 활성화 시키기 위하여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안드로이드 </a:t>
            </a:r>
            <a:r>
              <a:rPr lang="en-US" altLang="ko-KR" b="1" dirty="0">
                <a:latin typeface="+mj-ea"/>
                <a:ea typeface="+mj-ea"/>
              </a:rPr>
              <a:t>APP</a:t>
            </a:r>
            <a:r>
              <a:rPr lang="ko-KR" altLang="en-US" b="1" dirty="0">
                <a:latin typeface="+mj-ea"/>
                <a:ea typeface="+mj-ea"/>
              </a:rPr>
              <a:t>의 개발을 진행한다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이때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각 실시간 노선의 확인을 위해 </a:t>
            </a:r>
            <a:r>
              <a:rPr lang="en-US" altLang="ko-KR" b="1" dirty="0">
                <a:latin typeface="+mj-ea"/>
                <a:ea typeface="+mj-ea"/>
              </a:rPr>
              <a:t>APP </a:t>
            </a:r>
            <a:r>
              <a:rPr lang="ko-KR" altLang="en-US" b="1" dirty="0">
                <a:latin typeface="+mj-ea"/>
                <a:ea typeface="+mj-ea"/>
              </a:rPr>
              <a:t>의 </a:t>
            </a:r>
            <a:r>
              <a:rPr lang="en-US" altLang="ko-KR" b="1" dirty="0">
                <a:latin typeface="+mj-ea"/>
                <a:ea typeface="+mj-ea"/>
              </a:rPr>
              <a:t>UI</a:t>
            </a:r>
            <a:r>
              <a:rPr lang="ko-KR" altLang="en-US" b="1" dirty="0">
                <a:latin typeface="+mj-ea"/>
                <a:ea typeface="+mj-ea"/>
              </a:rPr>
              <a:t>분야를 집중하면서</a:t>
            </a:r>
            <a:r>
              <a:rPr lang="en-US" altLang="ko-KR" b="1" dirty="0">
                <a:latin typeface="+mj-ea"/>
                <a:ea typeface="+mj-ea"/>
              </a:rPr>
              <a:t>, APP</a:t>
            </a:r>
            <a:r>
              <a:rPr lang="ko-KR" altLang="en-US" b="1" dirty="0">
                <a:latin typeface="+mj-ea"/>
                <a:ea typeface="+mj-ea"/>
              </a:rPr>
              <a:t>을 개발한다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동시에 이용자의 사용 편리성을 위해 이용의 안내 설명을 제공 함으로서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이용자의 편리성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증대를 통한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위 프로젝트가 실제 효과를 나타낼 수 있도록 진행한다</a:t>
            </a:r>
            <a:r>
              <a:rPr lang="en-US" altLang="ko-KR" b="1" dirty="0">
                <a:latin typeface="+mj-ea"/>
                <a:ea typeface="+mj-ea"/>
              </a:rPr>
              <a:t>. 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0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E4BDE-43C8-46BB-958B-54EB0DE6E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 </a:t>
            </a:r>
            <a:r>
              <a:rPr lang="en-US" altLang="ko-KR" dirty="0"/>
              <a:t>Survey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293BC-05D8-4B5D-BDAB-2525850AD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현 시간까지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본 팀에서 진행하고 있는 공학설계 주제와 유사한 기존 연구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국내외 논문 위주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survey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한 것과 기존 연구의 핵심 아이디어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61928-ADEE-4F68-AB4C-1D8AAB3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81652"/>
              </p:ext>
            </p:extLst>
          </p:nvPr>
        </p:nvGraphicFramePr>
        <p:xfrm>
          <a:off x="672306" y="1800571"/>
          <a:ext cx="9537087" cy="54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18">
                  <a:extLst>
                    <a:ext uri="{9D8B030D-6E8A-4147-A177-3AD203B41FA5}">
                      <a16:colId xmlns:a16="http://schemas.microsoft.com/office/drawing/2014/main" val="1694624849"/>
                    </a:ext>
                  </a:extLst>
                </a:gridCol>
                <a:gridCol w="7196269">
                  <a:extLst>
                    <a:ext uri="{9D8B030D-6E8A-4147-A177-3AD203B41FA5}">
                      <a16:colId xmlns:a16="http://schemas.microsoft.com/office/drawing/2014/main" val="2599710695"/>
                    </a:ext>
                  </a:extLst>
                </a:gridCol>
              </a:tblGrid>
              <a:tr h="520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연구명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아이디어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775157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0642607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9528729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755807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3716155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1320683"/>
                  </a:ext>
                </a:extLst>
              </a:tr>
              <a:tr h="8133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256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CE8BD6-EDE0-4ABA-ABF0-7DAD957F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 연구원 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7D944-DACF-469B-98A6-51A8296529EE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765005856"/>
              </p:ext>
            </p:extLst>
          </p:nvPr>
        </p:nvGraphicFramePr>
        <p:xfrm>
          <a:off x="293688" y="720724"/>
          <a:ext cx="9915524" cy="4804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699">
                  <a:extLst>
                    <a:ext uri="{9D8B030D-6E8A-4147-A177-3AD203B41FA5}">
                      <a16:colId xmlns:a16="http://schemas.microsoft.com/office/drawing/2014/main" val="12374292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75682374"/>
                    </a:ext>
                  </a:extLst>
                </a:gridCol>
                <a:gridCol w="5329832">
                  <a:extLst>
                    <a:ext uri="{9D8B030D-6E8A-4147-A177-3AD203B41FA5}">
                      <a16:colId xmlns:a16="http://schemas.microsoft.com/office/drawing/2014/main" val="4244428648"/>
                    </a:ext>
                  </a:extLst>
                </a:gridCol>
                <a:gridCol w="2478881">
                  <a:extLst>
                    <a:ext uri="{9D8B030D-6E8A-4147-A177-3AD203B41FA5}">
                      <a16:colId xmlns:a16="http://schemas.microsoft.com/office/drawing/2014/main" val="1670188489"/>
                    </a:ext>
                  </a:extLst>
                </a:gridCol>
              </a:tblGrid>
              <a:tr h="71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역할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구체적으로 기술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 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성과물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7275"/>
                  </a:ext>
                </a:extLst>
              </a:tr>
              <a:tr h="2226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김우진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데이터 전송을 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판단할 때 이용하는 알고리즘을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제작한 하드웨어로 얻은 데이터를 클라우드 서버에 전송하기위한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채널을 제작 이를 운용한다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APP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함으로서 이용자들에게 실시간 버스정보에 대한 더 나은 경로 판단을 제시한다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디자인을 정리 함으로서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이용자들의 접근성과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사용의 편리함을 증대 시킨다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대기인원을 판단할 하드웨어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모듈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젯슨나노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,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IOT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54343323"/>
                  </a:ext>
                </a:extLst>
              </a:tr>
              <a:tr h="1004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이채민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대기인원의 데이터를 제공하고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전달하기위한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 버스현황 자료전달을 진행하고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시각화하는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제작을 제작한다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받은 공공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서버를 통해 구축한 데이터 베이스의 자료를 바탕으로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버스 탑승시간을 연산하고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경로 예측을 진행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있도록 돕는다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Gateway</a:t>
                      </a:r>
                    </a:p>
                    <a:p>
                      <a:pPr fontAlgn="ctr"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DynamoDB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132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9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5F529-ED27-4C61-9AC7-F6126490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현재 기준</a:t>
            </a:r>
            <a:r>
              <a:rPr lang="en-US" altLang="ko-KR" dirty="0"/>
              <a:t>) </a:t>
            </a:r>
            <a:r>
              <a:rPr lang="ko-KR" altLang="en-US" dirty="0"/>
              <a:t>주요 연구 결과 및 성과물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54C20-79A3-4CBA-8B0D-FB0BED952E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87448</TotalTime>
  <Words>884</Words>
  <Application>Microsoft Office PowerPoint</Application>
  <PresentationFormat>사용자 지정</PresentationFormat>
  <Paragraphs>109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AppleSDGothicNeo-Regular</vt:lpstr>
      <vt:lpstr>LucidaGrande</vt:lpstr>
      <vt:lpstr>맑은 고딕</vt:lpstr>
      <vt:lpstr>맑은 고딕</vt:lpstr>
      <vt:lpstr>한컴바탕</vt:lpstr>
      <vt:lpstr>함초롬바탕</vt:lpstr>
      <vt:lpstr>Arial</vt:lpstr>
      <vt:lpstr>Snap ITC</vt:lpstr>
      <vt:lpstr>Times New Roman</vt:lpstr>
      <vt:lpstr>Wingdings</vt:lpstr>
      <vt:lpstr>Office 테마</vt:lpstr>
      <vt:lpstr>THE FACO  (대중교통 실시간 대기인원 판별 서비스)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공학컴퓨터프로그래밍</dc:title>
  <dc:subject/>
  <dc:creator>김기용</dc:creator>
  <cp:keywords/>
  <dc:description/>
  <cp:lastModifiedBy>김 우진</cp:lastModifiedBy>
  <cp:revision>7549</cp:revision>
  <cp:lastPrinted>2019-07-22T08:02:58Z</cp:lastPrinted>
  <dcterms:created xsi:type="dcterms:W3CDTF">2013-05-15T08:14:35Z</dcterms:created>
  <dcterms:modified xsi:type="dcterms:W3CDTF">2020-10-23T18:36:44Z</dcterms:modified>
  <cp:category/>
</cp:coreProperties>
</file>