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62" r:id="rId1"/>
  </p:sldMasterIdLst>
  <p:notesMasterIdLst>
    <p:notesMasterId r:id="rId13"/>
  </p:notesMasterIdLst>
  <p:handoutMasterIdLst>
    <p:handoutMasterId r:id="rId14"/>
  </p:handoutMasterIdLst>
  <p:sldIdLst>
    <p:sldId id="1286" r:id="rId2"/>
    <p:sldId id="992" r:id="rId3"/>
    <p:sldId id="1402" r:id="rId4"/>
    <p:sldId id="1395" r:id="rId5"/>
    <p:sldId id="1396" r:id="rId6"/>
    <p:sldId id="1397" r:id="rId7"/>
    <p:sldId id="1399" r:id="rId8"/>
    <p:sldId id="1400" r:id="rId9"/>
    <p:sldId id="1401" r:id="rId10"/>
    <p:sldId id="1398" r:id="rId11"/>
    <p:sldId id="1393" r:id="rId12"/>
  </p:sldIdLst>
  <p:sldSz cx="10561638" cy="7921625"/>
  <p:notesSz cx="6805613" cy="9939338"/>
  <p:defaultTextStyle>
    <a:defPPr>
      <a:defRPr lang="ko-KR"/>
    </a:defPPr>
    <a:lvl1pPr marL="0" algn="l" defTabSz="9143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51" algn="l" defTabSz="9143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00" algn="l" defTabSz="9143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51" algn="l" defTabSz="9143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01" algn="l" defTabSz="9143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51" algn="l" defTabSz="9143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901" algn="l" defTabSz="9143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51" algn="l" defTabSz="9143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201" algn="l" defTabSz="9143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9083AC08-B8A8-4E8C-8F8A-A470BDC7864D}">
          <p14:sldIdLst>
            <p14:sldId id="1286"/>
            <p14:sldId id="992"/>
            <p14:sldId id="1402"/>
            <p14:sldId id="1395"/>
            <p14:sldId id="1396"/>
            <p14:sldId id="1397"/>
            <p14:sldId id="1399"/>
            <p14:sldId id="1400"/>
            <p14:sldId id="1401"/>
            <p14:sldId id="1398"/>
            <p14:sldId id="13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495" userDrawn="1">
          <p15:clr>
            <a:srgbClr val="A4A3A4"/>
          </p15:clr>
        </p15:guide>
        <p15:guide id="2" pos="332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E6F2"/>
    <a:srgbClr val="DBEEF4"/>
    <a:srgbClr val="EBF1DE"/>
    <a:srgbClr val="EDF2F9"/>
    <a:srgbClr val="4BACC6"/>
    <a:srgbClr val="F79646"/>
    <a:srgbClr val="000000"/>
    <a:srgbClr val="FF0000"/>
    <a:srgbClr val="FF3701"/>
    <a:srgbClr val="9BBB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467" autoAdjust="0"/>
    <p:restoredTop sz="96583" autoAdjust="0"/>
  </p:normalViewPr>
  <p:slideViewPr>
    <p:cSldViewPr>
      <p:cViewPr varScale="1">
        <p:scale>
          <a:sx n="141" d="100"/>
          <a:sy n="141" d="100"/>
        </p:scale>
        <p:origin x="4014" y="126"/>
      </p:cViewPr>
      <p:guideLst>
        <p:guide orient="horz" pos="2495"/>
        <p:guide pos="332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1" d="100"/>
          <a:sy n="81" d="100"/>
        </p:scale>
        <p:origin x="-3972" y="-78"/>
      </p:cViewPr>
      <p:guideLst>
        <p:guide orient="horz" pos="3130"/>
        <p:guide pos="214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2949841" cy="497525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4184" y="2"/>
            <a:ext cx="2949841" cy="497525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fld id="{364CEFEC-D7CC-48CC-B5FF-0321E9F2F95E}" type="datetimeFigureOut">
              <a:rPr lang="ko-KR" altLang="en-US" smtClean="0"/>
              <a:pPr/>
              <a:t>2020-10-21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0228"/>
            <a:ext cx="2949841" cy="497523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4184" y="9440228"/>
            <a:ext cx="2949841" cy="497523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fld id="{5ED73725-E7E3-4AE5-9A10-F49E6A0BB3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75324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942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fld id="{133C5FC3-A607-4463-B82D-493EEF32E4AA}" type="datetimeFigureOut">
              <a:rPr lang="ko-KR" altLang="en-US" smtClean="0"/>
              <a:pPr/>
              <a:t>2020-10-21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6125"/>
            <a:ext cx="4970463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550" tIns="45775" rIns="91550" bIns="45775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562" y="4721187"/>
            <a:ext cx="5444490" cy="4472702"/>
          </a:xfrm>
          <a:prstGeom prst="rect">
            <a:avLst/>
          </a:prstGeom>
        </p:spPr>
        <p:txBody>
          <a:bodyPr vert="horz" lIns="91550" tIns="45775" rIns="91550" bIns="45775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2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942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fld id="{018F2E9D-C504-426C-B6B6-7A61112D827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145158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51" algn="l" defTabSz="9143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00" algn="l" defTabSz="9143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51" algn="l" defTabSz="9143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601" algn="l" defTabSz="9143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751" algn="l" defTabSz="9143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901" algn="l" defTabSz="9143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51" algn="l" defTabSz="9143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201" algn="l" defTabSz="9143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1232347" y="2439631"/>
            <a:ext cx="6952984" cy="1089135"/>
          </a:xfrm>
        </p:spPr>
        <p:txBody>
          <a:bodyPr lIns="0" tIns="0" rIns="0" bIns="0">
            <a:noAutofit/>
          </a:bodyPr>
          <a:lstStyle>
            <a:lvl1pPr algn="l">
              <a:defRPr sz="4400" b="1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dirty="0"/>
              <a:t>STORY BOARD TITLE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 hasCustomPrompt="1"/>
          </p:nvPr>
        </p:nvSpPr>
        <p:spPr>
          <a:xfrm>
            <a:off x="1232347" y="2073520"/>
            <a:ext cx="6982148" cy="33326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956" b="1" spc="-81" baseline="0">
                <a:solidFill>
                  <a:srgbClr val="38659C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altLang="ko-KR" dirty="0"/>
              <a:t>TYPE</a:t>
            </a:r>
            <a:r>
              <a:rPr lang="ko-KR" altLang="en-US" dirty="0"/>
              <a:t> </a:t>
            </a:r>
          </a:p>
        </p:txBody>
      </p:sp>
      <p:cxnSp>
        <p:nvCxnSpPr>
          <p:cNvPr id="7" name="직선 연결선 6"/>
          <p:cNvCxnSpPr>
            <a:cxnSpLocks/>
          </p:cNvCxnSpPr>
          <p:nvPr userDrawn="1"/>
        </p:nvCxnSpPr>
        <p:spPr>
          <a:xfrm>
            <a:off x="1222229" y="3600772"/>
            <a:ext cx="6887074" cy="0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3545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전체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슬라이드 번호 개체 틀 1"/>
          <p:cNvSpPr txBox="1">
            <a:spLocks/>
          </p:cNvSpPr>
          <p:nvPr userDrawn="1"/>
        </p:nvSpPr>
        <p:spPr>
          <a:xfrm>
            <a:off x="9681332" y="7489205"/>
            <a:ext cx="661262" cy="365125"/>
          </a:xfrm>
          <a:prstGeom prst="rect">
            <a:avLst/>
          </a:prstGeom>
        </p:spPr>
        <p:txBody>
          <a:bodyPr vert="horz" lIns="74499" tIns="37249" rIns="74499" bIns="37249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80D61F-97A8-4139-ACBF-D3DAEA84C92B}" type="slidenum">
              <a:rPr lang="ko-KR" altLang="en-US" sz="1304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‹#›</a:t>
            </a:fld>
            <a:endParaRPr lang="ko-KR" altLang="en-US" sz="1304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텍스트 개체 틀 8"/>
          <p:cNvSpPr>
            <a:spLocks noGrp="1"/>
          </p:cNvSpPr>
          <p:nvPr>
            <p:ph type="body" sz="quarter" idx="10" hasCustomPrompt="1"/>
          </p:nvPr>
        </p:nvSpPr>
        <p:spPr>
          <a:xfrm>
            <a:off x="410917" y="144389"/>
            <a:ext cx="9798477" cy="467245"/>
          </a:xfrm>
        </p:spPr>
        <p:txBody>
          <a:bodyPr lIns="0" tIns="0" rIns="0" bIns="0" anchor="ctr">
            <a:noAutofit/>
          </a:bodyPr>
          <a:lstStyle>
            <a:lvl1pPr marL="0" indent="0" algn="l">
              <a:buNone/>
              <a:defRPr sz="2400" b="1" spc="-41" baseline="0">
                <a:solidFill>
                  <a:srgbClr val="38659C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en-US" altLang="ko-KR" dirty="0"/>
              <a:t>title</a:t>
            </a:r>
            <a:endParaRPr lang="ko-KR" altLang="en-US" dirty="0"/>
          </a:p>
        </p:txBody>
      </p:sp>
      <p:sp>
        <p:nvSpPr>
          <p:cNvPr id="9" name="내용 개체 틀 8"/>
          <p:cNvSpPr>
            <a:spLocks noGrp="1"/>
          </p:cNvSpPr>
          <p:nvPr>
            <p:ph sz="quarter" idx="11"/>
          </p:nvPr>
        </p:nvSpPr>
        <p:spPr>
          <a:xfrm>
            <a:off x="293631" y="720452"/>
            <a:ext cx="9916168" cy="6696349"/>
          </a:xfrm>
        </p:spPr>
        <p:txBody>
          <a:bodyPr>
            <a:normAutofit/>
          </a:bodyPr>
          <a:lstStyle>
            <a:lvl1pPr marL="291038" indent="-291038">
              <a:lnSpc>
                <a:spcPct val="150000"/>
              </a:lnSpc>
              <a:buFontTx/>
              <a:buBlip>
                <a:blip r:embed="rId2"/>
              </a:buBlip>
              <a:tabLst/>
              <a:defRPr sz="20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582075" indent="-291038">
              <a:lnSpc>
                <a:spcPct val="150000"/>
              </a:lnSpc>
              <a:buClr>
                <a:schemeClr val="tx1">
                  <a:lumMod val="50000"/>
                  <a:lumOff val="50000"/>
                </a:schemeClr>
              </a:buClr>
              <a:buFont typeface="Wingdings" charset="2"/>
              <a:buChar char="Ø"/>
              <a:tabLst/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873114" indent="-291038">
              <a:lnSpc>
                <a:spcPct val="150000"/>
              </a:lnSpc>
              <a:buClr>
                <a:schemeClr val="tx1">
                  <a:lumMod val="50000"/>
                  <a:lumOff val="50000"/>
                </a:schemeClr>
              </a:buClr>
              <a:buFont typeface="AppleSDGothicNeo-Regular" charset="-127"/>
              <a:buChar char="▷"/>
              <a:tabLst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164150" indent="-291038">
              <a:lnSpc>
                <a:spcPct val="150000"/>
              </a:lnSpc>
              <a:buClr>
                <a:schemeClr val="tx1">
                  <a:lumMod val="50000"/>
                  <a:lumOff val="50000"/>
                </a:schemeClr>
              </a:buClr>
              <a:buFont typeface="LucidaGrande" charset="0"/>
              <a:buChar char="■"/>
              <a:tabLst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487525" indent="-291038">
              <a:lnSpc>
                <a:spcPct val="150000"/>
              </a:lnSpc>
              <a:buClr>
                <a:schemeClr val="tx1">
                  <a:lumMod val="50000"/>
                  <a:lumOff val="50000"/>
                </a:schemeClr>
              </a:buClr>
              <a:buFont typeface="Arial" charset="0"/>
              <a:buChar char="•"/>
              <a:tabLst/>
              <a:defRPr sz="1304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</a:p>
        </p:txBody>
      </p:sp>
      <p:cxnSp>
        <p:nvCxnSpPr>
          <p:cNvPr id="10" name="직선 연결선[R] 9"/>
          <p:cNvCxnSpPr/>
          <p:nvPr userDrawn="1"/>
        </p:nvCxnSpPr>
        <p:spPr>
          <a:xfrm>
            <a:off x="293570" y="7489204"/>
            <a:ext cx="9915824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5" name="굽은 화살표[B] 34"/>
          <p:cNvSpPr/>
          <p:nvPr userDrawn="1"/>
        </p:nvSpPr>
        <p:spPr>
          <a:xfrm flipV="1">
            <a:off x="293570" y="144388"/>
            <a:ext cx="9915824" cy="504056"/>
          </a:xfrm>
          <a:prstGeom prst="bentArrow">
            <a:avLst>
              <a:gd name="adj1" fmla="val 25000"/>
              <a:gd name="adj2" fmla="val 4261"/>
              <a:gd name="adj3" fmla="val 0"/>
              <a:gd name="adj4" fmla="val 22089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pic>
        <p:nvPicPr>
          <p:cNvPr id="37" name="그림 3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93569" y="7561608"/>
            <a:ext cx="450745" cy="315356"/>
          </a:xfrm>
          <a:prstGeom prst="rect">
            <a:avLst/>
          </a:prstGeom>
        </p:spPr>
      </p:pic>
      <p:sp>
        <p:nvSpPr>
          <p:cNvPr id="38" name="텍스트 상자 37"/>
          <p:cNvSpPr txBox="1"/>
          <p:nvPr userDrawn="1"/>
        </p:nvSpPr>
        <p:spPr>
          <a:xfrm>
            <a:off x="672307" y="7577331"/>
            <a:ext cx="39446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b="1" dirty="0">
                <a:latin typeface="Malgun Gothic" charset="-127"/>
                <a:ea typeface="Malgun Gothic" charset="-127"/>
                <a:cs typeface="Malgun Gothic" charset="-127"/>
              </a:rPr>
              <a:t>Dept.</a:t>
            </a:r>
            <a:r>
              <a:rPr kumimoji="1" lang="en-US" altLang="ko-KR" sz="1200" b="1" baseline="0" dirty="0">
                <a:latin typeface="Malgun Gothic" charset="-127"/>
                <a:ea typeface="Malgun Gothic" charset="-127"/>
                <a:cs typeface="Malgun Gothic" charset="-127"/>
              </a:rPr>
              <a:t> of Electronic Engineering, </a:t>
            </a:r>
            <a:r>
              <a:rPr kumimoji="1" lang="en-US" altLang="ko-KR" sz="1200" b="1" baseline="0" dirty="0" err="1">
                <a:latin typeface="Malgun Gothic" charset="-127"/>
                <a:ea typeface="Malgun Gothic" charset="-127"/>
                <a:cs typeface="Malgun Gothic" charset="-127"/>
              </a:rPr>
              <a:t>Kyonggi</a:t>
            </a:r>
            <a:r>
              <a:rPr kumimoji="1" lang="en-US" altLang="ko-KR" sz="1200" b="1" baseline="0" dirty="0">
                <a:latin typeface="Malgun Gothic" charset="-127"/>
                <a:ea typeface="Malgun Gothic" charset="-127"/>
                <a:cs typeface="Malgun Gothic" charset="-127"/>
              </a:rPr>
              <a:t> University</a:t>
            </a:r>
            <a:endParaRPr kumimoji="1" lang="ko-KR" altLang="en-US" sz="1200" b="1" dirty="0">
              <a:latin typeface="Malgun Gothic" charset="-127"/>
              <a:ea typeface="Malgun Gothic" charset="-127"/>
              <a:cs typeface="Malgun Gothic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19945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528082" y="317235"/>
            <a:ext cx="9505474" cy="1320271"/>
          </a:xfrm>
          <a:prstGeom prst="rect">
            <a:avLst/>
          </a:prstGeom>
        </p:spPr>
        <p:txBody>
          <a:bodyPr vert="horz" lIns="119329" tIns="59665" rIns="119329" bIns="59665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28082" y="1848380"/>
            <a:ext cx="9505474" cy="5227906"/>
          </a:xfrm>
          <a:prstGeom prst="rect">
            <a:avLst/>
          </a:prstGeom>
        </p:spPr>
        <p:txBody>
          <a:bodyPr vert="horz" lIns="119329" tIns="59665" rIns="119329" bIns="59665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528082" y="7342176"/>
            <a:ext cx="2464382" cy="421753"/>
          </a:xfrm>
          <a:prstGeom prst="rect">
            <a:avLst/>
          </a:prstGeom>
        </p:spPr>
        <p:txBody>
          <a:bodyPr vert="horz" lIns="119329" tIns="59665" rIns="119329" bIns="59665" rtlCol="0" anchor="ctr"/>
          <a:lstStyle>
            <a:lvl1pPr algn="l">
              <a:defRPr sz="1304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608560" y="7342176"/>
            <a:ext cx="3344519" cy="421753"/>
          </a:xfrm>
          <a:prstGeom prst="rect">
            <a:avLst/>
          </a:prstGeom>
        </p:spPr>
        <p:txBody>
          <a:bodyPr vert="horz" lIns="119329" tIns="59665" rIns="119329" bIns="59665" rtlCol="0" anchor="ctr"/>
          <a:lstStyle>
            <a:lvl1pPr algn="ctr">
              <a:defRPr sz="1304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569174" y="7342176"/>
            <a:ext cx="2464382" cy="421753"/>
          </a:xfrm>
          <a:prstGeom prst="rect">
            <a:avLst/>
          </a:prstGeom>
        </p:spPr>
        <p:txBody>
          <a:bodyPr vert="horz" lIns="119329" tIns="59665" rIns="119329" bIns="59665" rtlCol="0" anchor="ctr"/>
          <a:lstStyle>
            <a:lvl1pPr algn="r">
              <a:defRPr sz="1304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95A1369-07F9-4590-9E22-756FB5AA637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0373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</p:sldLayoutIdLst>
  <p:hf hdr="0" ftr="0" dt="0"/>
  <p:txStyles>
    <p:titleStyle>
      <a:lvl1pPr algn="ctr" defTabSz="972298" rtl="0" eaLnBrk="1" latinLnBrk="1" hangingPunct="1">
        <a:spcBef>
          <a:spcPct val="0"/>
        </a:spcBef>
        <a:buNone/>
        <a:defRPr sz="4644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364612" indent="-364612" algn="l" defTabSz="972298" rtl="0" eaLnBrk="1" latinLnBrk="1" hangingPunct="1">
        <a:spcBef>
          <a:spcPct val="20000"/>
        </a:spcBef>
        <a:buFont typeface="Arial" panose="020B0604020202020204" pitchFamily="34" charset="0"/>
        <a:buChar char="•"/>
        <a:defRPr sz="3422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89992" indent="-303843" algn="l" defTabSz="972298" rtl="0" eaLnBrk="1" latinLnBrk="1" hangingPunct="1">
        <a:spcBef>
          <a:spcPct val="20000"/>
        </a:spcBef>
        <a:buFont typeface="Arial" panose="020B0604020202020204" pitchFamily="34" charset="0"/>
        <a:buChar char="–"/>
        <a:defRPr sz="3015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215373" indent="-243075" algn="l" defTabSz="972298" rtl="0" eaLnBrk="1" latinLnBrk="1" hangingPunct="1">
        <a:spcBef>
          <a:spcPct val="20000"/>
        </a:spcBef>
        <a:buFont typeface="Arial" panose="020B0604020202020204" pitchFamily="34" charset="0"/>
        <a:buChar char="•"/>
        <a:defRPr sz="2526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701522" indent="-243075" algn="l" defTabSz="972298" rtl="0" eaLnBrk="1" latinLnBrk="1" hangingPunct="1">
        <a:spcBef>
          <a:spcPct val="20000"/>
        </a:spcBef>
        <a:buFont typeface="Arial" panose="020B0604020202020204" pitchFamily="34" charset="0"/>
        <a:buChar char="–"/>
        <a:defRPr sz="2118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187671" indent="-243075" algn="l" defTabSz="972298" rtl="0" eaLnBrk="1" latinLnBrk="1" hangingPunct="1">
        <a:spcBef>
          <a:spcPct val="20000"/>
        </a:spcBef>
        <a:buFont typeface="Arial" panose="020B0604020202020204" pitchFamily="34" charset="0"/>
        <a:buChar char="»"/>
        <a:defRPr sz="2118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673820" indent="-243075" algn="l" defTabSz="972298" rtl="0" eaLnBrk="1" latinLnBrk="1" hangingPunct="1">
        <a:spcBef>
          <a:spcPct val="20000"/>
        </a:spcBef>
        <a:buFont typeface="Arial" panose="020B0604020202020204" pitchFamily="34" charset="0"/>
        <a:buChar char="•"/>
        <a:defRPr sz="2118" kern="1200">
          <a:solidFill>
            <a:schemeClr val="tx1"/>
          </a:solidFill>
          <a:latin typeface="+mn-lt"/>
          <a:ea typeface="+mn-ea"/>
          <a:cs typeface="+mn-cs"/>
        </a:defRPr>
      </a:lvl6pPr>
      <a:lvl7pPr marL="3159970" indent="-243075" algn="l" defTabSz="972298" rtl="0" eaLnBrk="1" latinLnBrk="1" hangingPunct="1">
        <a:spcBef>
          <a:spcPct val="20000"/>
        </a:spcBef>
        <a:buFont typeface="Arial" panose="020B0604020202020204" pitchFamily="34" charset="0"/>
        <a:buChar char="•"/>
        <a:defRPr sz="2118" kern="1200">
          <a:solidFill>
            <a:schemeClr val="tx1"/>
          </a:solidFill>
          <a:latin typeface="+mn-lt"/>
          <a:ea typeface="+mn-ea"/>
          <a:cs typeface="+mn-cs"/>
        </a:defRPr>
      </a:lvl7pPr>
      <a:lvl8pPr marL="3646118" indent="-243075" algn="l" defTabSz="972298" rtl="0" eaLnBrk="1" latinLnBrk="1" hangingPunct="1">
        <a:spcBef>
          <a:spcPct val="20000"/>
        </a:spcBef>
        <a:buFont typeface="Arial" panose="020B0604020202020204" pitchFamily="34" charset="0"/>
        <a:buChar char="•"/>
        <a:defRPr sz="2118" kern="1200">
          <a:solidFill>
            <a:schemeClr val="tx1"/>
          </a:solidFill>
          <a:latin typeface="+mn-lt"/>
          <a:ea typeface="+mn-ea"/>
          <a:cs typeface="+mn-cs"/>
        </a:defRPr>
      </a:lvl8pPr>
      <a:lvl9pPr marL="4132268" indent="-243075" algn="l" defTabSz="972298" rtl="0" eaLnBrk="1" latinLnBrk="1" hangingPunct="1">
        <a:spcBef>
          <a:spcPct val="20000"/>
        </a:spcBef>
        <a:buFont typeface="Arial" panose="020B0604020202020204" pitchFamily="34" charset="0"/>
        <a:buChar char="•"/>
        <a:defRPr sz="211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72298" rtl="0" eaLnBrk="1" latinLnBrk="1" hangingPunct="1">
        <a:defRPr sz="1874" kern="1200">
          <a:solidFill>
            <a:schemeClr val="tx1"/>
          </a:solidFill>
          <a:latin typeface="+mn-lt"/>
          <a:ea typeface="+mn-ea"/>
          <a:cs typeface="+mn-cs"/>
        </a:defRPr>
      </a:lvl1pPr>
      <a:lvl2pPr marL="486149" algn="l" defTabSz="972298" rtl="0" eaLnBrk="1" latinLnBrk="1" hangingPunct="1">
        <a:defRPr sz="1874" kern="1200">
          <a:solidFill>
            <a:schemeClr val="tx1"/>
          </a:solidFill>
          <a:latin typeface="+mn-lt"/>
          <a:ea typeface="+mn-ea"/>
          <a:cs typeface="+mn-cs"/>
        </a:defRPr>
      </a:lvl2pPr>
      <a:lvl3pPr marL="972298" algn="l" defTabSz="972298" rtl="0" eaLnBrk="1" latinLnBrk="1" hangingPunct="1">
        <a:defRPr sz="1874" kern="1200">
          <a:solidFill>
            <a:schemeClr val="tx1"/>
          </a:solidFill>
          <a:latin typeface="+mn-lt"/>
          <a:ea typeface="+mn-ea"/>
          <a:cs typeface="+mn-cs"/>
        </a:defRPr>
      </a:lvl3pPr>
      <a:lvl4pPr marL="1458447" algn="l" defTabSz="972298" rtl="0" eaLnBrk="1" latinLnBrk="1" hangingPunct="1">
        <a:defRPr sz="1874" kern="1200">
          <a:solidFill>
            <a:schemeClr val="tx1"/>
          </a:solidFill>
          <a:latin typeface="+mn-lt"/>
          <a:ea typeface="+mn-ea"/>
          <a:cs typeface="+mn-cs"/>
        </a:defRPr>
      </a:lvl4pPr>
      <a:lvl5pPr marL="1944597" algn="l" defTabSz="972298" rtl="0" eaLnBrk="1" latinLnBrk="1" hangingPunct="1">
        <a:defRPr sz="1874" kern="1200">
          <a:solidFill>
            <a:schemeClr val="tx1"/>
          </a:solidFill>
          <a:latin typeface="+mn-lt"/>
          <a:ea typeface="+mn-ea"/>
          <a:cs typeface="+mn-cs"/>
        </a:defRPr>
      </a:lvl5pPr>
      <a:lvl6pPr marL="2430746" algn="l" defTabSz="972298" rtl="0" eaLnBrk="1" latinLnBrk="1" hangingPunct="1">
        <a:defRPr sz="1874" kern="1200">
          <a:solidFill>
            <a:schemeClr val="tx1"/>
          </a:solidFill>
          <a:latin typeface="+mn-lt"/>
          <a:ea typeface="+mn-ea"/>
          <a:cs typeface="+mn-cs"/>
        </a:defRPr>
      </a:lvl6pPr>
      <a:lvl7pPr marL="2916895" algn="l" defTabSz="972298" rtl="0" eaLnBrk="1" latinLnBrk="1" hangingPunct="1">
        <a:defRPr sz="1874" kern="1200">
          <a:solidFill>
            <a:schemeClr val="tx1"/>
          </a:solidFill>
          <a:latin typeface="+mn-lt"/>
          <a:ea typeface="+mn-ea"/>
          <a:cs typeface="+mn-cs"/>
        </a:defRPr>
      </a:lvl7pPr>
      <a:lvl8pPr marL="3403044" algn="l" defTabSz="972298" rtl="0" eaLnBrk="1" latinLnBrk="1" hangingPunct="1">
        <a:defRPr sz="1874" kern="1200">
          <a:solidFill>
            <a:schemeClr val="tx1"/>
          </a:solidFill>
          <a:latin typeface="+mn-lt"/>
          <a:ea typeface="+mn-ea"/>
          <a:cs typeface="+mn-cs"/>
        </a:defRPr>
      </a:lvl8pPr>
      <a:lvl9pPr marL="3889193" algn="l" defTabSz="972298" rtl="0" eaLnBrk="1" latinLnBrk="1" hangingPunct="1">
        <a:defRPr sz="187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D0275CA6-47B5-3546-9552-8280AC48DF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ko-KR" altLang="en-US" dirty="0"/>
              <a:t>과제 제목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2244B7A-E0D6-3B4D-AAE8-3C9323C5C49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ko-KR" altLang="en-US" dirty="0"/>
              <a:t>공 학 설 계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A2DD6D5-94BF-451E-82EA-30F2390FA2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2537807"/>
              </p:ext>
            </p:extLst>
          </p:nvPr>
        </p:nvGraphicFramePr>
        <p:xfrm>
          <a:off x="7369051" y="4968924"/>
          <a:ext cx="3063875" cy="2889504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154557">
                  <a:extLst>
                    <a:ext uri="{9D8B030D-6E8A-4147-A177-3AD203B41FA5}">
                      <a16:colId xmlns:a16="http://schemas.microsoft.com/office/drawing/2014/main" val="681992375"/>
                    </a:ext>
                  </a:extLst>
                </a:gridCol>
                <a:gridCol w="1909318">
                  <a:extLst>
                    <a:ext uri="{9D8B030D-6E8A-4147-A177-3AD203B41FA5}">
                      <a16:colId xmlns:a16="http://schemas.microsoft.com/office/drawing/2014/main" val="1102371823"/>
                    </a:ext>
                  </a:extLst>
                </a:gridCol>
              </a:tblGrid>
              <a:tr h="26009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effectLst/>
                        </a:rPr>
                        <a:t>과 목 명 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 anchorCtr="1"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effectLst/>
                        </a:rPr>
                        <a:t>공학설계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 anchorCtr="1"/>
                </a:tc>
                <a:extLst>
                  <a:ext uri="{0D108BD9-81ED-4DB2-BD59-A6C34878D82A}">
                    <a16:rowId xmlns:a16="http://schemas.microsoft.com/office/drawing/2014/main" val="1676589841"/>
                  </a:ext>
                </a:extLst>
              </a:tr>
              <a:tr h="26009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effectLst/>
                        </a:rPr>
                        <a:t>담당교수 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 anchorCtr="1"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effectLst/>
                        </a:rPr>
                        <a:t>최 상 원 교수님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 anchorCtr="1"/>
                </a:tc>
                <a:extLst>
                  <a:ext uri="{0D108BD9-81ED-4DB2-BD59-A6C34878D82A}">
                    <a16:rowId xmlns:a16="http://schemas.microsoft.com/office/drawing/2014/main" val="975349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effectLst/>
                        </a:rPr>
                        <a:t>분반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 anchorCtr="1"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>
                          <a:effectLst/>
                        </a:rPr>
                        <a:t>1493(</a:t>
                      </a:r>
                      <a:r>
                        <a:rPr lang="ko-KR" altLang="en-US" sz="1400" kern="0" spc="0">
                          <a:effectLst/>
                        </a:rPr>
                        <a:t>월</a:t>
                      </a:r>
                      <a:r>
                        <a:rPr lang="en-US" altLang="ko-KR" sz="1400" kern="0" spc="0">
                          <a:effectLst/>
                        </a:rPr>
                        <a:t>)/1710(</a:t>
                      </a:r>
                      <a:r>
                        <a:rPr lang="ko-KR" altLang="en-US" sz="1400" kern="0" spc="0">
                          <a:effectLst/>
                        </a:rPr>
                        <a:t>목</a:t>
                      </a:r>
                      <a:r>
                        <a:rPr lang="en-US" altLang="ko-KR" sz="1400" kern="0" spc="0">
                          <a:effectLst/>
                        </a:rPr>
                        <a:t>)</a:t>
                      </a:r>
                      <a:r>
                        <a:rPr lang="ko-KR" altLang="en-US" sz="1400" kern="0" spc="0">
                          <a:effectLst/>
                        </a:rPr>
                        <a:t>중 택일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 anchorCtr="1"/>
                </a:tc>
                <a:extLst>
                  <a:ext uri="{0D108BD9-81ED-4DB2-BD59-A6C34878D82A}">
                    <a16:rowId xmlns:a16="http://schemas.microsoft.com/office/drawing/2014/main" val="2646900845"/>
                  </a:ext>
                </a:extLst>
              </a:tr>
              <a:tr h="2136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effectLst/>
                        </a:rPr>
                        <a:t>팀 장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 anchorCtr="1"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effectLst/>
                        </a:rPr>
                        <a:t>학번 이름 </a:t>
                      </a:r>
                      <a:r>
                        <a:rPr lang="en-US" altLang="ko-KR" sz="1400" kern="0" spc="0">
                          <a:effectLst/>
                        </a:rPr>
                        <a:t>(</a:t>
                      </a:r>
                      <a:r>
                        <a:rPr lang="ko-KR" altLang="en-US" sz="1400" kern="0" spc="0">
                          <a:effectLst/>
                        </a:rPr>
                        <a:t>학과</a:t>
                      </a:r>
                      <a:r>
                        <a:rPr lang="en-US" altLang="ko-KR" sz="1400" kern="0" spc="0">
                          <a:effectLst/>
                        </a:rPr>
                        <a:t>)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 anchorCtr="1"/>
                </a:tc>
                <a:extLst>
                  <a:ext uri="{0D108BD9-81ED-4DB2-BD59-A6C34878D82A}">
                    <a16:rowId xmlns:a16="http://schemas.microsoft.com/office/drawing/2014/main" val="3133788917"/>
                  </a:ext>
                </a:extLst>
              </a:tr>
              <a:tr h="49784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effectLst/>
                        </a:rPr>
                        <a:t>팀 원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 anchorCtr="1"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effectLst/>
                        </a:rPr>
                        <a:t>학번 이름 </a:t>
                      </a:r>
                      <a:r>
                        <a:rPr lang="en-US" altLang="ko-KR" sz="1400" kern="0" spc="0">
                          <a:effectLst/>
                        </a:rPr>
                        <a:t>(</a:t>
                      </a:r>
                      <a:r>
                        <a:rPr lang="ko-KR" altLang="en-US" sz="1400" kern="0" spc="0">
                          <a:effectLst/>
                        </a:rPr>
                        <a:t>학과</a:t>
                      </a:r>
                      <a:r>
                        <a:rPr lang="en-US" altLang="ko-KR" sz="1400" kern="0" spc="0">
                          <a:effectLst/>
                        </a:rPr>
                        <a:t>)</a:t>
                      </a:r>
                      <a:endParaRPr lang="ko-KR" altLang="en-US" sz="1100" kern="0" spc="0">
                        <a:effectLst/>
                      </a:endParaRPr>
                    </a:p>
                    <a:p>
                      <a:pPr marL="0" marR="0" indent="0" algn="l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effectLst/>
                        </a:rPr>
                        <a:t>학번 이름 </a:t>
                      </a:r>
                      <a:r>
                        <a:rPr lang="en-US" altLang="ko-KR" sz="1400" kern="0" spc="0">
                          <a:effectLst/>
                        </a:rPr>
                        <a:t>(</a:t>
                      </a:r>
                      <a:r>
                        <a:rPr lang="ko-KR" altLang="en-US" sz="1400" kern="0" spc="0">
                          <a:effectLst/>
                        </a:rPr>
                        <a:t>학과</a:t>
                      </a:r>
                      <a:r>
                        <a:rPr lang="en-US" altLang="ko-KR" sz="1400" kern="0" spc="0">
                          <a:effectLst/>
                        </a:rPr>
                        <a:t>)</a:t>
                      </a:r>
                      <a:endParaRPr lang="ko-KR" altLang="en-US" sz="1100" kern="0" spc="0">
                        <a:effectLst/>
                      </a:endParaRPr>
                    </a:p>
                    <a:p>
                      <a:pPr marL="0" marR="0" indent="0" algn="l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effectLst/>
                        </a:rPr>
                        <a:t>학번 이름 </a:t>
                      </a:r>
                      <a:r>
                        <a:rPr lang="en-US" altLang="ko-KR" sz="1400" kern="0" spc="0">
                          <a:effectLst/>
                        </a:rPr>
                        <a:t>(</a:t>
                      </a:r>
                      <a:r>
                        <a:rPr lang="ko-KR" altLang="en-US" sz="1400" kern="0" spc="0">
                          <a:effectLst/>
                        </a:rPr>
                        <a:t>학과</a:t>
                      </a:r>
                      <a:r>
                        <a:rPr lang="en-US" altLang="ko-KR" sz="1400" kern="0" spc="0">
                          <a:effectLst/>
                        </a:rPr>
                        <a:t>)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 anchorCtr="1"/>
                </a:tc>
                <a:extLst>
                  <a:ext uri="{0D108BD9-81ED-4DB2-BD59-A6C34878D82A}">
                    <a16:rowId xmlns:a16="http://schemas.microsoft.com/office/drawing/2014/main" val="2647141447"/>
                  </a:ext>
                </a:extLst>
              </a:tr>
              <a:tr h="26009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effectLst/>
                        </a:rPr>
                        <a:t>제 출 일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 anchorCtr="1"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effectLst/>
                        </a:rPr>
                        <a:t>2020/10/</a:t>
                      </a:r>
                      <a:r>
                        <a:rPr lang="en-US" altLang="ko-KR" sz="1400" kern="0" spc="0" dirty="0">
                          <a:effectLst/>
                        </a:rPr>
                        <a:t>XX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 anchorCtr="1"/>
                </a:tc>
                <a:extLst>
                  <a:ext uri="{0D108BD9-81ED-4DB2-BD59-A6C34878D82A}">
                    <a16:rowId xmlns:a16="http://schemas.microsoft.com/office/drawing/2014/main" val="2778837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4222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6D0E6088-7549-46E7-B612-123D1F0EF0B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연구비 현황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C0E06D54-894B-4ECA-ABDD-7D38F01E8F61}"/>
              </a:ext>
            </a:extLst>
          </p:cNvPr>
          <p:cNvGraphicFramePr>
            <a:graphicFrameLocks noGrp="1"/>
          </p:cNvGraphicFramePr>
          <p:nvPr>
            <p:ph sz="quarter" idx="11"/>
            <p:extLst>
              <p:ext uri="{D42A27DB-BD31-4B8C-83A1-F6EECF244321}">
                <p14:modId xmlns:p14="http://schemas.microsoft.com/office/powerpoint/2010/main" val="3464861856"/>
              </p:ext>
            </p:extLst>
          </p:nvPr>
        </p:nvGraphicFramePr>
        <p:xfrm>
          <a:off x="312267" y="936476"/>
          <a:ext cx="9798478" cy="6264695"/>
        </p:xfrm>
        <a:graphic>
          <a:graphicData uri="http://schemas.openxmlformats.org/drawingml/2006/table">
            <a:tbl>
              <a:tblPr/>
              <a:tblGrid>
                <a:gridCol w="1694671">
                  <a:extLst>
                    <a:ext uri="{9D8B030D-6E8A-4147-A177-3AD203B41FA5}">
                      <a16:colId xmlns:a16="http://schemas.microsoft.com/office/drawing/2014/main" val="3804649965"/>
                    </a:ext>
                  </a:extLst>
                </a:gridCol>
                <a:gridCol w="1694671">
                  <a:extLst>
                    <a:ext uri="{9D8B030D-6E8A-4147-A177-3AD203B41FA5}">
                      <a16:colId xmlns:a16="http://schemas.microsoft.com/office/drawing/2014/main" val="3068063502"/>
                    </a:ext>
                  </a:extLst>
                </a:gridCol>
                <a:gridCol w="1623242">
                  <a:extLst>
                    <a:ext uri="{9D8B030D-6E8A-4147-A177-3AD203B41FA5}">
                      <a16:colId xmlns:a16="http://schemas.microsoft.com/office/drawing/2014/main" val="1699557520"/>
                    </a:ext>
                  </a:extLst>
                </a:gridCol>
                <a:gridCol w="1047815">
                  <a:extLst>
                    <a:ext uri="{9D8B030D-6E8A-4147-A177-3AD203B41FA5}">
                      <a16:colId xmlns:a16="http://schemas.microsoft.com/office/drawing/2014/main" val="3932899869"/>
                    </a:ext>
                  </a:extLst>
                </a:gridCol>
                <a:gridCol w="1038411">
                  <a:extLst>
                    <a:ext uri="{9D8B030D-6E8A-4147-A177-3AD203B41FA5}">
                      <a16:colId xmlns:a16="http://schemas.microsoft.com/office/drawing/2014/main" val="1675147095"/>
                    </a:ext>
                  </a:extLst>
                </a:gridCol>
                <a:gridCol w="960380">
                  <a:extLst>
                    <a:ext uri="{9D8B030D-6E8A-4147-A177-3AD203B41FA5}">
                      <a16:colId xmlns:a16="http://schemas.microsoft.com/office/drawing/2014/main" val="2975278828"/>
                    </a:ext>
                  </a:extLst>
                </a:gridCol>
                <a:gridCol w="960380">
                  <a:extLst>
                    <a:ext uri="{9D8B030D-6E8A-4147-A177-3AD203B41FA5}">
                      <a16:colId xmlns:a16="http://schemas.microsoft.com/office/drawing/2014/main" val="680815395"/>
                    </a:ext>
                  </a:extLst>
                </a:gridCol>
                <a:gridCol w="778908">
                  <a:extLst>
                    <a:ext uri="{9D8B030D-6E8A-4147-A177-3AD203B41FA5}">
                      <a16:colId xmlns:a16="http://schemas.microsoft.com/office/drawing/2014/main" val="4025203729"/>
                    </a:ext>
                  </a:extLst>
                </a:gridCol>
              </a:tblGrid>
              <a:tr h="544112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kern="0" spc="-8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구 분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kern="0" spc="-8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내 역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kern="0" spc="-8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단 가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kern="0" spc="-8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회수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b="1" kern="0" spc="-8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(</a:t>
                      </a:r>
                      <a:r>
                        <a:rPr lang="ko-KR" altLang="en-US" sz="1800" b="1" kern="0" spc="-8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수량</a:t>
                      </a:r>
                      <a:r>
                        <a:rPr lang="en-US" altLang="ko-KR" sz="1800" b="1" kern="0" spc="-8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,</a:t>
                      </a:r>
                      <a:r>
                        <a:rPr lang="ko-KR" altLang="en-US" sz="1800" b="1" kern="0" spc="-8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건</a:t>
                      </a:r>
                      <a:r>
                        <a:rPr lang="en-US" altLang="ko-KR" sz="1800" b="1" kern="0" spc="-8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)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-8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금 액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kern="0" spc="-8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비고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3741050"/>
                  </a:ext>
                </a:extLst>
              </a:tr>
              <a:tr h="54922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kern="0" spc="-8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현금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kern="0" spc="-8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현물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953974"/>
                  </a:ext>
                </a:extLst>
              </a:tr>
              <a:tr h="766714">
                <a:tc rowSpan="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-8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직접비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-8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-8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7907" marR="17907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-8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-8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-8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-8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-8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5822172"/>
                  </a:ext>
                </a:extLst>
              </a:tr>
              <a:tr h="7667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-8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-80">
                        <a:solidFill>
                          <a:srgbClr val="0000FF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-8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-8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-8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-8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i="1" kern="0" spc="-80">
                        <a:solidFill>
                          <a:srgbClr val="0000FF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2813888"/>
                  </a:ext>
                </a:extLst>
              </a:tr>
              <a:tr h="7667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-8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-80">
                        <a:solidFill>
                          <a:srgbClr val="0000FF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-8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-8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-8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-8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i="1" kern="0" spc="-80">
                        <a:solidFill>
                          <a:srgbClr val="0000FF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0869339"/>
                  </a:ext>
                </a:extLst>
              </a:tr>
              <a:tr h="7667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-8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-80">
                        <a:solidFill>
                          <a:srgbClr val="0000FF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-8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-8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-8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-8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i="1" kern="0" spc="-80">
                        <a:solidFill>
                          <a:srgbClr val="0000FF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111442"/>
                  </a:ext>
                </a:extLst>
              </a:tr>
              <a:tr h="7667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-8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-80">
                        <a:solidFill>
                          <a:srgbClr val="0000FF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-8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-8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-8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-8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i="1" kern="0" spc="-80">
                        <a:solidFill>
                          <a:srgbClr val="0000FF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0676145"/>
                  </a:ext>
                </a:extLst>
              </a:tr>
              <a:tr h="133779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-8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-8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총 액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-8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-8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-8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최대 </a:t>
                      </a:r>
                      <a:r>
                        <a:rPr lang="en-US" altLang="ko-KR" sz="1800" kern="0" spc="-8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60,000</a:t>
                      </a:r>
                      <a:r>
                        <a:rPr lang="ko-KR" altLang="en-US" sz="1800" kern="0" spc="-8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원</a:t>
                      </a:r>
                      <a:r>
                        <a:rPr lang="en-US" altLang="ko-KR" sz="1800" kern="0" spc="-8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/1</a:t>
                      </a:r>
                      <a:r>
                        <a:rPr lang="ko-KR" altLang="en-US" sz="1800" kern="0" spc="-8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인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34183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19416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608CC186-1C2D-42C1-87C5-DB7215CE29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34C4A2-2180-46FE-A2A3-E040DF9A6722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822216B-8612-42AC-8B31-88D2E09A0EF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5344" y="-31432"/>
            <a:ext cx="10812326" cy="7952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238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과목 목표 및 내용 </a:t>
            </a:r>
            <a:r>
              <a:rPr lang="en-US" altLang="ko-KR" dirty="0"/>
              <a:t>(1/2)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목표</a:t>
            </a:r>
            <a:r>
              <a:rPr lang="en-US" altLang="ko-KR" dirty="0"/>
              <a:t>, </a:t>
            </a:r>
            <a:r>
              <a:rPr lang="ko-KR" altLang="en-US" dirty="0"/>
              <a:t>내용 및 범위 </a:t>
            </a:r>
            <a:r>
              <a:rPr lang="en-US" altLang="ko-KR" dirty="0"/>
              <a:t>(</a:t>
            </a:r>
            <a:r>
              <a:rPr lang="ko-KR" altLang="en-US" dirty="0"/>
              <a:t>구체적으로 기술</a:t>
            </a:r>
            <a:r>
              <a:rPr lang="en-US" altLang="ko-KR" dirty="0"/>
              <a:t>; </a:t>
            </a:r>
            <a:r>
              <a:rPr lang="ko-KR" altLang="en-US" dirty="0"/>
              <a:t>기술의 차별성 명시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16A3B74E-8E07-4F6A-92B4-5431B6AD06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5887220"/>
              </p:ext>
            </p:extLst>
          </p:nvPr>
        </p:nvGraphicFramePr>
        <p:xfrm>
          <a:off x="744315" y="1296515"/>
          <a:ext cx="9433048" cy="590465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168352">
                  <a:extLst>
                    <a:ext uri="{9D8B030D-6E8A-4147-A177-3AD203B41FA5}">
                      <a16:colId xmlns:a16="http://schemas.microsoft.com/office/drawing/2014/main" val="1694624849"/>
                    </a:ext>
                  </a:extLst>
                </a:gridCol>
                <a:gridCol w="6264696">
                  <a:extLst>
                    <a:ext uri="{9D8B030D-6E8A-4147-A177-3AD203B41FA5}">
                      <a16:colId xmlns:a16="http://schemas.microsoft.com/office/drawing/2014/main" val="2599710695"/>
                    </a:ext>
                  </a:extLst>
                </a:gridCol>
              </a:tblGrid>
              <a:tr h="6238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목표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내용 및 범위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427751579"/>
                  </a:ext>
                </a:extLst>
              </a:tr>
              <a:tr h="176025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790642607"/>
                  </a:ext>
                </a:extLst>
              </a:tr>
              <a:tr h="176025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497558073"/>
                  </a:ext>
                </a:extLst>
              </a:tr>
              <a:tr h="176025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9213206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2446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과목 목표 및 내용 </a:t>
            </a:r>
            <a:r>
              <a:rPr lang="en-US" altLang="ko-KR" dirty="0"/>
              <a:t>(2/2)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최종 결과물 개념도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하나의 그림으로 표현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ko-KR" altLang="en-US" dirty="0"/>
              <a:t>예상 성과물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구체적으로 기술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7141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C38E4BDE-43C8-46BB-958B-54EB0DE6EA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기존 연구 </a:t>
            </a:r>
            <a:r>
              <a:rPr lang="en-US" altLang="ko-KR" dirty="0"/>
              <a:t>Survey </a:t>
            </a:r>
            <a:r>
              <a:rPr lang="ko-KR" altLang="en-US" dirty="0"/>
              <a:t>정리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6293BC-05D8-4B5D-BDAB-2525850ADE99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현 시간까지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본 팀에서 진행하고 있는 공학설계 주제와 유사한 기존 연구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국내외 논문 위주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) survey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한 것과 기존 연구의 핵심 아이디어 정리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27261928-ADEE-4F68-AB4C-1D8AAB3B19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1081652"/>
              </p:ext>
            </p:extLst>
          </p:nvPr>
        </p:nvGraphicFramePr>
        <p:xfrm>
          <a:off x="672306" y="1800571"/>
          <a:ext cx="9537087" cy="5400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0818">
                  <a:extLst>
                    <a:ext uri="{9D8B030D-6E8A-4147-A177-3AD203B41FA5}">
                      <a16:colId xmlns:a16="http://schemas.microsoft.com/office/drawing/2014/main" val="1694624849"/>
                    </a:ext>
                  </a:extLst>
                </a:gridCol>
                <a:gridCol w="7196269">
                  <a:extLst>
                    <a:ext uri="{9D8B030D-6E8A-4147-A177-3AD203B41FA5}">
                      <a16:colId xmlns:a16="http://schemas.microsoft.com/office/drawing/2014/main" val="2599710695"/>
                    </a:ext>
                  </a:extLst>
                </a:gridCol>
              </a:tblGrid>
              <a:tr h="5205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기존 </a:t>
                      </a:r>
                      <a:r>
                        <a:rPr lang="ko-KR" altLang="en-US" dirty="0" err="1"/>
                        <a:t>연구명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핵심 아이디어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427751579"/>
                  </a:ext>
                </a:extLst>
              </a:tr>
              <a:tr h="81334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790642607"/>
                  </a:ext>
                </a:extLst>
              </a:tr>
              <a:tr h="81334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419528729"/>
                  </a:ext>
                </a:extLst>
              </a:tr>
              <a:tr h="81334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497558073"/>
                  </a:ext>
                </a:extLst>
              </a:tr>
              <a:tr h="81334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923716155"/>
                  </a:ext>
                </a:extLst>
              </a:tr>
              <a:tr h="81334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921320683"/>
                  </a:ext>
                </a:extLst>
              </a:tr>
              <a:tr h="81334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3725635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3930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1CE8BD6-EDE0-4ABA-ABF0-7DAD957F75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참여 연구원 현황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4E27D944-DACF-469B-98A6-51A8296529EE}"/>
              </a:ext>
            </a:extLst>
          </p:cNvPr>
          <p:cNvGraphicFramePr>
            <a:graphicFrameLocks noGrp="1"/>
          </p:cNvGraphicFramePr>
          <p:nvPr>
            <p:ph sz="quarter" idx="11"/>
            <p:extLst>
              <p:ext uri="{D42A27DB-BD31-4B8C-83A1-F6EECF244321}">
                <p14:modId xmlns:p14="http://schemas.microsoft.com/office/powerpoint/2010/main" val="1604438908"/>
              </p:ext>
            </p:extLst>
          </p:nvPr>
        </p:nvGraphicFramePr>
        <p:xfrm>
          <a:off x="293688" y="720724"/>
          <a:ext cx="9915524" cy="517204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98699">
                  <a:extLst>
                    <a:ext uri="{9D8B030D-6E8A-4147-A177-3AD203B41FA5}">
                      <a16:colId xmlns:a16="http://schemas.microsoft.com/office/drawing/2014/main" val="1237429253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3675682374"/>
                    </a:ext>
                  </a:extLst>
                </a:gridCol>
                <a:gridCol w="5329832">
                  <a:extLst>
                    <a:ext uri="{9D8B030D-6E8A-4147-A177-3AD203B41FA5}">
                      <a16:colId xmlns:a16="http://schemas.microsoft.com/office/drawing/2014/main" val="4244428648"/>
                    </a:ext>
                  </a:extLst>
                </a:gridCol>
                <a:gridCol w="2478881">
                  <a:extLst>
                    <a:ext uri="{9D8B030D-6E8A-4147-A177-3AD203B41FA5}">
                      <a16:colId xmlns:a16="http://schemas.microsoft.com/office/drawing/2014/main" val="1670188489"/>
                    </a:ext>
                  </a:extLst>
                </a:gridCol>
              </a:tblGrid>
              <a:tr h="7198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성명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구성원</a:t>
                      </a:r>
                      <a:endParaRPr lang="en-US" altLang="ko-KR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담당 역할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구체적으로 기술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구성원 별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예상</a:t>
                      </a:r>
                      <a:r>
                        <a:rPr lang="en-US" altLang="ko-KR" dirty="0"/>
                        <a:t>) </a:t>
                      </a:r>
                      <a:r>
                        <a:rPr lang="ko-KR" altLang="en-US" dirty="0"/>
                        <a:t>성과물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3577275"/>
                  </a:ext>
                </a:extLst>
              </a:tr>
              <a:tr h="111306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팀장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854343323"/>
                  </a:ext>
                </a:extLst>
              </a:tr>
              <a:tr h="111306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팀원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323051632"/>
                  </a:ext>
                </a:extLst>
              </a:tr>
              <a:tr h="111306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팀원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791320640"/>
                  </a:ext>
                </a:extLst>
              </a:tr>
              <a:tr h="111306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팀원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9770400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4097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E045F529-ED27-4C61-9AC7-F612649045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(</a:t>
            </a:r>
            <a:r>
              <a:rPr lang="ko-KR" altLang="en-US" dirty="0"/>
              <a:t>현재 기준</a:t>
            </a:r>
            <a:r>
              <a:rPr lang="en-US" altLang="ko-KR" dirty="0"/>
              <a:t>) </a:t>
            </a:r>
            <a:r>
              <a:rPr lang="ko-KR" altLang="en-US" dirty="0"/>
              <a:t>주요 연구 결과 및 성과물 </a:t>
            </a:r>
            <a:r>
              <a:rPr lang="en-US" altLang="ko-KR" dirty="0"/>
              <a:t>(1/3)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754C20-79A3-4CBA-8B0D-FB0BED952E5A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5587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E045F529-ED27-4C61-9AC7-F612649045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(</a:t>
            </a:r>
            <a:r>
              <a:rPr lang="ko-KR" altLang="en-US" dirty="0"/>
              <a:t>현재 기준</a:t>
            </a:r>
            <a:r>
              <a:rPr lang="en-US" altLang="ko-KR" dirty="0"/>
              <a:t>) </a:t>
            </a:r>
            <a:r>
              <a:rPr lang="ko-KR" altLang="en-US" dirty="0"/>
              <a:t>주요 연구 결과 및 성과물 </a:t>
            </a:r>
            <a:r>
              <a:rPr lang="en-US" altLang="ko-KR" dirty="0"/>
              <a:t>(2/3)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754C20-79A3-4CBA-8B0D-FB0BED952E5A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48922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E045F529-ED27-4C61-9AC7-F612649045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(</a:t>
            </a:r>
            <a:r>
              <a:rPr lang="ko-KR" altLang="en-US" dirty="0"/>
              <a:t>현재 기준</a:t>
            </a:r>
            <a:r>
              <a:rPr lang="en-US" altLang="ko-KR" dirty="0"/>
              <a:t>) </a:t>
            </a:r>
            <a:r>
              <a:rPr lang="ko-KR" altLang="en-US" dirty="0"/>
              <a:t>주요 연구 결과 및 성과물 </a:t>
            </a:r>
            <a:r>
              <a:rPr lang="en-US" altLang="ko-KR" dirty="0"/>
              <a:t>(3/3)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754C20-79A3-4CBA-8B0D-FB0BED952E5A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5905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313F88F5-A0F8-4B0D-95F0-9E4A641BDDB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Main </a:t>
            </a:r>
            <a:r>
              <a:rPr lang="ko-KR" altLang="en-US" dirty="0"/>
              <a:t>기술 이슈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최종보고때까지 해결해야 할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main point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기술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200048-DC0D-4905-8AEF-F7143FD373A9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33181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86978</TotalTime>
  <Words>230</Words>
  <Application>Microsoft Office PowerPoint</Application>
  <PresentationFormat>사용자 지정</PresentationFormat>
  <Paragraphs>62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20" baseType="lpstr">
      <vt:lpstr>AppleSDGothicNeo-Regular</vt:lpstr>
      <vt:lpstr>LucidaGrande</vt:lpstr>
      <vt:lpstr>맑은 고딕</vt:lpstr>
      <vt:lpstr>맑은 고딕</vt:lpstr>
      <vt:lpstr>한컴바탕</vt:lpstr>
      <vt:lpstr>함초롬바탕</vt:lpstr>
      <vt:lpstr>Arial</vt:lpstr>
      <vt:lpstr>Wingdings</vt:lpstr>
      <vt:lpstr>Office 테마</vt:lpstr>
      <vt:lpstr>과제 제목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>Microsoft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공학컴퓨터프로그래밍</dc:title>
  <dc:subject/>
  <dc:creator>김기용</dc:creator>
  <cp:keywords/>
  <dc:description/>
  <cp:lastModifiedBy>KRRI</cp:lastModifiedBy>
  <cp:revision>7542</cp:revision>
  <cp:lastPrinted>2019-07-22T08:02:58Z</cp:lastPrinted>
  <dcterms:created xsi:type="dcterms:W3CDTF">2013-05-15T08:14:35Z</dcterms:created>
  <dcterms:modified xsi:type="dcterms:W3CDTF">2020-10-21T07:15:08Z</dcterms:modified>
  <cp:category/>
</cp:coreProperties>
</file>