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1286" r:id="rId2"/>
    <p:sldId id="992" r:id="rId3"/>
    <p:sldId id="1402" r:id="rId4"/>
    <p:sldId id="1404" r:id="rId5"/>
    <p:sldId id="1410" r:id="rId6"/>
    <p:sldId id="1406" r:id="rId7"/>
    <p:sldId id="1407" r:id="rId8"/>
    <p:sldId id="1405" r:id="rId9"/>
    <p:sldId id="1395" r:id="rId10"/>
    <p:sldId id="1408" r:id="rId11"/>
    <p:sldId id="1409" r:id="rId12"/>
    <p:sldId id="1396" r:id="rId13"/>
    <p:sldId id="1397" r:id="rId14"/>
    <p:sldId id="1400" r:id="rId15"/>
    <p:sldId id="1399" r:id="rId16"/>
    <p:sldId id="1401" r:id="rId17"/>
    <p:sldId id="1398" r:id="rId18"/>
    <p:sldId id="1393" r:id="rId19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10"/>
            <p14:sldId id="1406"/>
            <p14:sldId id="1407"/>
            <p14:sldId id="1405"/>
            <p14:sldId id="1395"/>
            <p14:sldId id="1408"/>
            <p14:sldId id="1409"/>
            <p14:sldId id="1396"/>
            <p14:sldId id="1397"/>
            <p14:sldId id="1400"/>
            <p14:sldId id="1399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우진" initials="김우" lastIdx="1" clrIdx="0">
    <p:extLst>
      <p:ext uri="{19B8F6BF-5375-455C-9EA6-DF929625EA0E}">
        <p15:presenceInfo xmlns:p15="http://schemas.microsoft.com/office/powerpoint/2012/main" userId="c8c377479938d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7" autoAdjust="0"/>
    <p:restoredTop sz="96583" autoAdjust="0"/>
  </p:normalViewPr>
  <p:slideViewPr>
    <p:cSldViewPr>
      <p:cViewPr varScale="1">
        <p:scale>
          <a:sx n="58" d="100"/>
          <a:sy n="58" d="100"/>
        </p:scale>
        <p:origin x="1572" y="40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88542"/>
              </p:ext>
            </p:extLst>
          </p:nvPr>
        </p:nvGraphicFramePr>
        <p:xfrm>
          <a:off x="483171" y="2160612"/>
          <a:ext cx="9537087" cy="498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504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6035583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v3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CNN</a:t>
                      </a:r>
                      <a:r>
                        <a:rPr lang="ko-KR" altLang="en-US" dirty="0"/>
                        <a:t>을 사용한</a:t>
                      </a:r>
                    </a:p>
                    <a:p>
                      <a:pPr latinLnBrk="1"/>
                      <a:r>
                        <a:rPr lang="ko-KR" altLang="en-US" dirty="0"/>
                        <a:t>계량기 숫자 검출 및 인식 방법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네트워크를 간소화한 </a:t>
                      </a:r>
                      <a:r>
                        <a:rPr lang="en-US" altLang="ko-KR" dirty="0"/>
                        <a:t>Fast YOLO </a:t>
                      </a:r>
                      <a:r>
                        <a:rPr lang="ko-KR" altLang="en-US" dirty="0"/>
                        <a:t>구조와 </a:t>
                      </a:r>
                      <a:r>
                        <a:rPr lang="en-US" altLang="ko-KR" dirty="0"/>
                        <a:t>CR-Net, </a:t>
                      </a:r>
                      <a:r>
                        <a:rPr lang="ko-KR" altLang="en-US" dirty="0"/>
                        <a:t>다중 작업 학습 </a:t>
                      </a:r>
                      <a:r>
                        <a:rPr lang="en-US" altLang="ko-KR" dirty="0"/>
                        <a:t>(multitask learning), CRNN(Convolutional Recurrent Neural Network)</a:t>
                      </a:r>
                      <a:r>
                        <a:rPr lang="ko-KR" altLang="en-US" dirty="0"/>
                        <a:t>을 사용하여 저자들이 제안하는 계량기 데이터 측정 아이디어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카메라 환경에서의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기반 물체 검출 알고리즘의 속도 향상을 위한 </a:t>
                      </a:r>
                      <a:r>
                        <a:rPr lang="en-US" altLang="ko-KR" dirty="0"/>
                        <a:t>ROI </a:t>
                      </a:r>
                      <a:r>
                        <a:rPr lang="ko-KR" altLang="en-US" dirty="0"/>
                        <a:t>추출 및 처리 방법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먼저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새로운 가볍고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작은 크기의 보행자도</a:t>
                      </a:r>
                    </a:p>
                    <a:p>
                      <a:pPr latinLnBrk="1"/>
                      <a:r>
                        <a:rPr lang="ko-KR" altLang="en-US" dirty="0"/>
                        <a:t>검출할 수 있는 </a:t>
                      </a:r>
                      <a:r>
                        <a:rPr lang="en-US" altLang="ko-KR" dirty="0"/>
                        <a:t>CNN(Convolutional Neural Network) </a:t>
                      </a:r>
                      <a:r>
                        <a:rPr lang="ko-KR" altLang="en-US" dirty="0"/>
                        <a:t>기반 다중 보행자 검출기를 고안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 고안된 보행자 검출기는 경량 이미지 분류기인 </a:t>
                      </a:r>
                      <a:r>
                        <a:rPr lang="en-US" altLang="ko-KR" dirty="0" err="1"/>
                        <a:t>MobileNet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의 기반 위에 작은 크기의</a:t>
                      </a:r>
                      <a:r>
                        <a:rPr lang="en-US" altLang="ko-KR" dirty="0"/>
                        <a:t>; </a:t>
                      </a:r>
                      <a:r>
                        <a:rPr lang="ko-KR" altLang="en-US" dirty="0"/>
                        <a:t>보행자도 검출 할 수 있도록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중 패스 구조로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다크넷을</a:t>
                      </a:r>
                      <a:r>
                        <a:rPr lang="ko-KR" altLang="en-US" dirty="0"/>
                        <a:t> 이용한 </a:t>
                      </a:r>
                      <a:r>
                        <a:rPr lang="en-US" altLang="ko-KR" dirty="0"/>
                        <a:t>yolo</a:t>
                      </a:r>
                      <a:r>
                        <a:rPr lang="ko-KR" altLang="en-US" dirty="0"/>
                        <a:t>와 흡사한 이용구성으로 </a:t>
                      </a:r>
                      <a:r>
                        <a:rPr lang="ko-KR" altLang="en-US" dirty="0" err="1"/>
                        <a:t>느껴짐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13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684"/>
              </p:ext>
            </p:extLst>
          </p:nvPr>
        </p:nvGraphicFramePr>
        <p:xfrm>
          <a:off x="541611" y="1927784"/>
          <a:ext cx="9537087" cy="527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064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6094023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딥러닝 기반 기상 악화 대응 보행자 검출 시스템 설계 및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CNN</a:t>
                      </a:r>
                      <a:r>
                        <a:rPr lang="ko-KR" altLang="en-US" dirty="0"/>
                        <a:t>의 구조를 개선하여 응답시간은 줄이고 </a:t>
                      </a:r>
                      <a:r>
                        <a:rPr lang="ko-KR" altLang="en-US" dirty="0" err="1"/>
                        <a:t>검출률을</a:t>
                      </a:r>
                      <a:r>
                        <a:rPr lang="ko-KR" altLang="en-US" dirty="0"/>
                        <a:t> 높이는 시스템을 제안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 노이즈로 인해 인식률이 떨어지는 상황에 대비하여 원본 영상에서 일정 영역에 대한 </a:t>
                      </a:r>
                      <a:r>
                        <a:rPr lang="en-US" altLang="ko-KR" dirty="0"/>
                        <a:t>DCP </a:t>
                      </a:r>
                      <a:r>
                        <a:rPr lang="ko-KR" altLang="en-US" dirty="0"/>
                        <a:t>알고리즘을 이용하여 대기광을 산출하고 각 화소에 따른 빛의 </a:t>
                      </a:r>
                      <a:r>
                        <a:rPr lang="ko-KR" altLang="en-US" dirty="0" err="1"/>
                        <a:t>전달량을</a:t>
                      </a:r>
                      <a:r>
                        <a:rPr lang="ko-KR" altLang="en-US" dirty="0"/>
                        <a:t> 보정하여 딥러닝 학습을 시킴으로써 기상 악화 시에도</a:t>
                      </a:r>
                    </a:p>
                    <a:p>
                      <a:pPr latinLnBrk="1"/>
                      <a:r>
                        <a:rPr lang="ko-KR" altLang="en-US" dirty="0" err="1"/>
                        <a:t>미검출률을</a:t>
                      </a:r>
                      <a:r>
                        <a:rPr lang="ko-KR" altLang="en-US" dirty="0"/>
                        <a:t> 낮춘다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DNN </a:t>
                      </a:r>
                      <a:r>
                        <a:rPr lang="ko-KR" altLang="en-US" dirty="0"/>
                        <a:t>기반 실시간 보행자 추적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CNN</a:t>
                      </a:r>
                      <a:r>
                        <a:rPr lang="ko-KR" altLang="en-US" dirty="0"/>
                        <a:t>기반 물체 검출 알고리즘의 속도를 향상시키기</a:t>
                      </a:r>
                    </a:p>
                    <a:p>
                      <a:pPr latinLnBrk="1"/>
                      <a:r>
                        <a:rPr lang="ko-KR" altLang="en-US" dirty="0"/>
                        <a:t>위한 새로운 방법을 제안한다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카메라에서 전달되는 영상에서 </a:t>
                      </a:r>
                      <a:r>
                        <a:rPr lang="en-US" altLang="ko-KR" dirty="0"/>
                        <a:t>ROI</a:t>
                      </a:r>
                      <a:r>
                        <a:rPr lang="ko-KR" altLang="en-US" dirty="0"/>
                        <a:t>를 추출한 뒤 이를 기존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기반 물체 알고리즘의 입력으로 전달하여 처리하는 방법을 제공한다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4213092"/>
              </p:ext>
            </p:extLst>
          </p:nvPr>
        </p:nvGraphicFramePr>
        <p:xfrm>
          <a:off x="352393" y="1224508"/>
          <a:ext cx="9915524" cy="5779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판단할 때 이용하는 알고리즘을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제작한 하드웨어로 얻은 데이터를 클라우드 서버에 전송하기위한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채널을 제작 이를 운용한다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0259" y="868536"/>
            <a:ext cx="6552727" cy="6552728"/>
          </a:xfrm>
        </p:spPr>
        <p:txBody>
          <a:bodyPr>
            <a:noAutofit/>
          </a:bodyPr>
          <a:lstStyle/>
          <a:p>
            <a:pPr lvl="0"/>
            <a:endParaRPr lang="en-US" altLang="ko-KR" sz="1300" dirty="0">
              <a:solidFill>
                <a:prstClr val="black"/>
              </a:solidFill>
            </a:endParaRPr>
          </a:p>
          <a:p>
            <a:pPr lvl="0"/>
            <a:r>
              <a:rPr lang="en-US" altLang="ko-KR" sz="1300" dirty="0" err="1">
                <a:solidFill>
                  <a:prstClr val="black"/>
                </a:solidFill>
              </a:rPr>
              <a:t>found_filtered.append</a:t>
            </a:r>
            <a:r>
              <a:rPr lang="en-US" altLang="ko-KR" sz="1300" dirty="0">
                <a:solidFill>
                  <a:prstClr val="black"/>
                </a:solidFill>
              </a:rPr>
              <a:t>(r)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line = </a:t>
            </a:r>
            <a:r>
              <a:rPr lang="en-US" altLang="ko-KR" sz="1300" dirty="0" err="1">
                <a:solidFill>
                  <a:prstClr val="black"/>
                </a:solidFill>
              </a:rPr>
              <a:t>draw_detections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img</a:t>
            </a:r>
            <a:r>
              <a:rPr lang="en-US" altLang="ko-KR" sz="1300" dirty="0">
                <a:solidFill>
                  <a:prstClr val="black"/>
                </a:solidFill>
              </a:rPr>
              <a:t>, found)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</a:t>
            </a:r>
            <a:r>
              <a:rPr lang="en-US" altLang="ko-KR" sz="1300" dirty="0" err="1">
                <a:solidFill>
                  <a:prstClr val="black"/>
                </a:solidFill>
              </a:rPr>
              <a:t>draw_detections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img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en-US" altLang="ko-KR" sz="1300" dirty="0" err="1">
                <a:solidFill>
                  <a:prstClr val="black"/>
                </a:solidFill>
              </a:rPr>
              <a:t>found_filtered</a:t>
            </a:r>
            <a:r>
              <a:rPr lang="en-US" altLang="ko-KR" sz="1300" dirty="0">
                <a:solidFill>
                  <a:prstClr val="black"/>
                </a:solidFill>
              </a:rPr>
              <a:t>, 3)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if line == None: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    line = []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print("</a:t>
            </a:r>
            <a:r>
              <a:rPr lang="ko-KR" altLang="en-US" sz="1300" dirty="0">
                <a:solidFill>
                  <a:prstClr val="black"/>
                </a:solidFill>
              </a:rPr>
              <a:t>줄을 서고있는 인원</a:t>
            </a:r>
            <a:r>
              <a:rPr lang="en-US" altLang="ko-KR" sz="1300" dirty="0">
                <a:solidFill>
                  <a:prstClr val="black"/>
                </a:solidFill>
              </a:rPr>
              <a:t>:",</a:t>
            </a:r>
            <a:r>
              <a:rPr lang="en-US" altLang="ko-KR" sz="1300" dirty="0" err="1">
                <a:solidFill>
                  <a:prstClr val="black"/>
                </a:solidFill>
              </a:rPr>
              <a:t>len</a:t>
            </a:r>
            <a:r>
              <a:rPr lang="en-US" altLang="ko-KR" sz="1300" dirty="0">
                <a:solidFill>
                  <a:prstClr val="black"/>
                </a:solidFill>
              </a:rPr>
              <a:t>(line))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</a:rPr>
              <a:t>nowtime</a:t>
            </a:r>
            <a:r>
              <a:rPr lang="en-US" altLang="ko-KR" sz="1300" dirty="0">
                <a:solidFill>
                  <a:prstClr val="black"/>
                </a:solidFill>
              </a:rPr>
              <a:t> = </a:t>
            </a:r>
            <a:r>
              <a:rPr lang="en-US" altLang="ko-KR" sz="1300" dirty="0" err="1">
                <a:solidFill>
                  <a:prstClr val="black"/>
                </a:solidFill>
              </a:rPr>
              <a:t>datetime.datetime.now</a:t>
            </a:r>
            <a:r>
              <a:rPr lang="en-US" altLang="ko-KR" sz="13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print(</a:t>
            </a:r>
            <a:r>
              <a:rPr lang="en-US" altLang="ko-KR" sz="1300" dirty="0" err="1">
                <a:solidFill>
                  <a:prstClr val="black"/>
                </a:solidFill>
              </a:rPr>
              <a:t>nowtime</a:t>
            </a:r>
            <a:r>
              <a:rPr lang="en-US" altLang="ko-KR" sz="13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#</a:t>
            </a:r>
            <a:r>
              <a:rPr lang="ko-KR" altLang="en-US" sz="1300" dirty="0">
                <a:solidFill>
                  <a:prstClr val="black"/>
                </a:solidFill>
              </a:rPr>
              <a:t>현재 시간 출력</a:t>
            </a:r>
          </a:p>
          <a:p>
            <a:pPr lvl="0"/>
            <a:r>
              <a:rPr lang="ko-KR" altLang="en-US" sz="1300" dirty="0">
                <a:solidFill>
                  <a:prstClr val="black"/>
                </a:solidFill>
              </a:rPr>
              <a:t>   </a:t>
            </a:r>
            <a:r>
              <a:rPr lang="en-US" altLang="ko-KR" sz="1300" dirty="0">
                <a:solidFill>
                  <a:prstClr val="black"/>
                </a:solidFill>
              </a:rPr>
              <a:t>   </a:t>
            </a:r>
            <a:r>
              <a:rPr lang="ko-KR" altLang="en-US" sz="1300" dirty="0">
                <a:solidFill>
                  <a:prstClr val="black"/>
                </a:solidFill>
              </a:rPr>
              <a:t>     </a:t>
            </a:r>
            <a:r>
              <a:rPr lang="en-US" altLang="ko-KR" sz="1300" dirty="0" err="1">
                <a:solidFill>
                  <a:prstClr val="black"/>
                </a:solidFill>
              </a:rPr>
              <a:t>img</a:t>
            </a:r>
            <a:r>
              <a:rPr lang="en-US" altLang="ko-KR" sz="1300" dirty="0">
                <a:solidFill>
                  <a:prstClr val="black"/>
                </a:solidFill>
              </a:rPr>
              <a:t> = </a:t>
            </a:r>
            <a:r>
              <a:rPr lang="en-US" altLang="ko-KR" sz="1300" dirty="0" err="1">
                <a:solidFill>
                  <a:prstClr val="black"/>
                </a:solidFill>
              </a:rPr>
              <a:t>cv.resize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img</a:t>
            </a:r>
            <a:r>
              <a:rPr lang="en-US" altLang="ko-KR" sz="1300" dirty="0">
                <a:solidFill>
                  <a:prstClr val="black"/>
                </a:solidFill>
              </a:rPr>
              <a:t>,(900,500))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</a:t>
            </a:r>
            <a:r>
              <a:rPr lang="en-US" altLang="ko-KR" sz="1300" dirty="0" err="1">
                <a:solidFill>
                  <a:prstClr val="black"/>
                </a:solidFill>
              </a:rPr>
              <a:t>cv.imshow</a:t>
            </a:r>
            <a:r>
              <a:rPr lang="en-US" altLang="ko-KR" sz="1300" dirty="0">
                <a:solidFill>
                  <a:prstClr val="black"/>
                </a:solidFill>
              </a:rPr>
              <a:t>('frame', </a:t>
            </a:r>
            <a:r>
              <a:rPr lang="en-US" altLang="ko-KR" sz="1300" dirty="0" err="1">
                <a:solidFill>
                  <a:prstClr val="black"/>
                </a:solidFill>
              </a:rPr>
              <a:t>img</a:t>
            </a:r>
            <a:r>
              <a:rPr lang="en-US" altLang="ko-KR" sz="13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</a:t>
            </a:r>
            <a:r>
              <a:rPr lang="ko-KR" altLang="en-US" sz="1300" dirty="0">
                <a:solidFill>
                  <a:prstClr val="black"/>
                </a:solidFill>
                <a:latin typeface="+mj-ea"/>
              </a:rPr>
              <a:t>현재 시간 파악하여</a:t>
            </a:r>
            <a:r>
              <a:rPr lang="en-US" altLang="ko-KR" sz="1300" dirty="0">
                <a:solidFill>
                  <a:prstClr val="black"/>
                </a:solidFill>
                <a:latin typeface="+mj-ea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+mj-ea"/>
              </a:rPr>
              <a:t>줄을 서고있는 인원과 동시에</a:t>
            </a:r>
            <a:r>
              <a:rPr lang="en-US" altLang="ko-KR" sz="1300" dirty="0">
                <a:solidFill>
                  <a:prstClr val="black"/>
                </a:solidFill>
                <a:latin typeface="+mj-ea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+mj-ea"/>
              </a:rPr>
              <a:t>이를 출력한다</a:t>
            </a:r>
            <a:r>
              <a:rPr lang="en-US" altLang="ko-KR" sz="1300" dirty="0">
                <a:solidFill>
                  <a:prstClr val="black"/>
                </a:solidFill>
                <a:latin typeface="+mj-ea"/>
              </a:rPr>
              <a:t>.</a:t>
            </a:r>
            <a:endParaRPr lang="en-US" altLang="ko-KR" sz="1300" dirty="0">
              <a:solidFill>
                <a:prstClr val="black"/>
              </a:solidFill>
            </a:endParaRP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</a:t>
            </a:r>
            <a:r>
              <a:rPr lang="en-US" altLang="ko-KR" sz="1300" dirty="0" err="1">
                <a:solidFill>
                  <a:prstClr val="black"/>
                </a:solidFill>
              </a:rPr>
              <a:t>ch</a:t>
            </a:r>
            <a:r>
              <a:rPr lang="en-US" altLang="ko-KR" sz="1300" dirty="0">
                <a:solidFill>
                  <a:prstClr val="black"/>
                </a:solidFill>
              </a:rPr>
              <a:t> = </a:t>
            </a:r>
            <a:r>
              <a:rPr lang="en-US" altLang="ko-KR" sz="1300" dirty="0" err="1">
                <a:solidFill>
                  <a:prstClr val="black"/>
                </a:solidFill>
              </a:rPr>
              <a:t>cv.waitKey</a:t>
            </a:r>
            <a:r>
              <a:rPr lang="en-US" altLang="ko-KR" sz="1300" dirty="0">
                <a:solidFill>
                  <a:prstClr val="black"/>
                </a:solidFill>
              </a:rPr>
              <a:t>(30)&amp; 0xff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if </a:t>
            </a:r>
            <a:r>
              <a:rPr lang="en-US" altLang="ko-KR" sz="1300" dirty="0" err="1">
                <a:solidFill>
                  <a:prstClr val="black"/>
                </a:solidFill>
              </a:rPr>
              <a:t>ch</a:t>
            </a:r>
            <a:r>
              <a:rPr lang="en-US" altLang="ko-KR" sz="1300" dirty="0">
                <a:solidFill>
                  <a:prstClr val="black"/>
                </a:solidFill>
              </a:rPr>
              <a:t> == 27: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		print('Done')</a:t>
            </a: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            	 break</a:t>
            </a:r>
          </a:p>
          <a:p>
            <a:pPr lvl="0"/>
            <a:endParaRPr lang="en-US" altLang="ko-KR" sz="1300" dirty="0">
              <a:solidFill>
                <a:prstClr val="black"/>
              </a:solidFill>
            </a:endParaRPr>
          </a:p>
          <a:p>
            <a:pPr lvl="0"/>
            <a:r>
              <a:rPr lang="en-US" altLang="ko-KR" sz="1300" dirty="0">
                <a:solidFill>
                  <a:prstClr val="black"/>
                </a:solidFill>
              </a:rPr>
              <a:t>	</a:t>
            </a:r>
            <a:endParaRPr lang="ko-KR" altLang="en-US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5E8E-3070-44DC-9219-144B57141CEB}"/>
              </a:ext>
            </a:extLst>
          </p:cNvPr>
          <p:cNvSpPr/>
          <p:nvPr/>
        </p:nvSpPr>
        <p:spPr>
          <a:xfrm>
            <a:off x="4293645" y="2664668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앞서 코드에서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, 30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프레임에 한번씩 영상을 검사하여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,</a:t>
            </a:r>
          </a:p>
          <a:p>
            <a:pPr lvl="0"/>
            <a:r>
              <a:rPr lang="en-US" altLang="ko-KR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버스정류장의 대기인원을 파악한다고 하였다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.</a:t>
            </a:r>
          </a:p>
          <a:p>
            <a:pPr lvl="0"/>
            <a:r>
              <a:rPr lang="en-US" altLang="ko-KR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이는 보통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, 1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초에 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30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프레임으로 영상이 진행됨을</a:t>
            </a:r>
            <a:endParaRPr lang="en-US" altLang="ko-KR" b="1" dirty="0">
              <a:solidFill>
                <a:prstClr val="black"/>
              </a:solidFill>
              <a:latin typeface="+mj-ea"/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  <a:latin typeface="+mj-ea"/>
              </a:rPr>
              <a:t>확인할때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꽤나 빈번한 검사임을 상기해본다면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,</a:t>
            </a:r>
          </a:p>
          <a:p>
            <a:pPr lvl="0"/>
            <a:endParaRPr lang="en-US" altLang="ko-KR" b="1" dirty="0">
              <a:solidFill>
                <a:prstClr val="black"/>
              </a:solidFill>
              <a:latin typeface="+mj-ea"/>
            </a:endParaRPr>
          </a:p>
          <a:p>
            <a:pPr lvl="0"/>
            <a:r>
              <a:rPr lang="en-US" altLang="ko-KR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실제 </a:t>
            </a:r>
            <a:r>
              <a:rPr lang="ko-KR" altLang="en-US" b="1" dirty="0" err="1">
                <a:solidFill>
                  <a:prstClr val="black"/>
                </a:solidFill>
                <a:latin typeface="+mj-ea"/>
              </a:rPr>
              <a:t>라즈베리파이를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 통해 검사하는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경우에는</a:t>
            </a:r>
            <a:endParaRPr lang="en-US" altLang="ko-KR" b="1" dirty="0">
              <a:solidFill>
                <a:prstClr val="black"/>
              </a:solidFill>
              <a:latin typeface="+mj-ea"/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30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초의 한번 또는 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60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초에 한번정도로 검사를 진행하여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,</a:t>
            </a:r>
          </a:p>
          <a:p>
            <a:pPr lvl="0"/>
            <a:r>
              <a:rPr lang="en-US" altLang="ko-KR" b="1" dirty="0">
                <a:solidFill>
                  <a:prstClr val="black"/>
                </a:solidFill>
                <a:latin typeface="+mj-ea"/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  <a:latin typeface="+mj-ea"/>
              </a:rPr>
              <a:t>라즈베리파이의</a:t>
            </a:r>
            <a:r>
              <a:rPr lang="ko-KR" altLang="en-US" b="1" dirty="0">
                <a:solidFill>
                  <a:prstClr val="black"/>
                </a:solidFill>
                <a:latin typeface="+mj-ea"/>
              </a:rPr>
              <a:t> 오버를 </a:t>
            </a:r>
            <a:r>
              <a:rPr lang="ko-KR" altLang="en-US" b="1" dirty="0" err="1">
                <a:solidFill>
                  <a:prstClr val="black"/>
                </a:solidFill>
                <a:latin typeface="+mj-ea"/>
              </a:rPr>
              <a:t>방지하려한다</a:t>
            </a:r>
            <a:r>
              <a:rPr lang="en-US" altLang="ko-KR" b="1" dirty="0">
                <a:solidFill>
                  <a:prstClr val="black"/>
                </a:solidFill>
                <a:latin typeface="+mj-ea"/>
              </a:rPr>
              <a:t>. 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C928F-5D76-4172-BE6F-1361569FE8E3}"/>
              </a:ext>
            </a:extLst>
          </p:cNvPr>
          <p:cNvSpPr txBox="1"/>
          <p:nvPr/>
        </p:nvSpPr>
        <p:spPr>
          <a:xfrm>
            <a:off x="410917" y="8685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하드웨어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부분 </a:t>
            </a:r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64C0C-B5B9-4596-8BDE-BD49A4825BB0}"/>
              </a:ext>
            </a:extLst>
          </p:cNvPr>
          <p:cNvSpPr txBox="1"/>
          <p:nvPr/>
        </p:nvSpPr>
        <p:spPr>
          <a:xfrm>
            <a:off x="816323" y="792460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Server </a:t>
            </a:r>
            <a:r>
              <a:rPr lang="ko-KR" altLang="en-US" b="1" dirty="0">
                <a:latin typeface="+mj-lt"/>
              </a:rPr>
              <a:t>부분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E711FE-A2B6-42E1-A291-C437EA95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1" y="1872580"/>
            <a:ext cx="7685411" cy="5479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C5391-9ED8-4836-97D5-B2A9E4E6AFCF}"/>
              </a:ext>
            </a:extLst>
          </p:cNvPr>
          <p:cNvSpPr txBox="1"/>
          <p:nvPr/>
        </p:nvSpPr>
        <p:spPr>
          <a:xfrm>
            <a:off x="816323" y="132242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대기인원에 대한 데이터를 저장하고 불러오기 위한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1C0FE-3E9D-4E20-A6A6-E13E6979A801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442801" y="1665848"/>
            <a:ext cx="2808312" cy="5040560"/>
          </a:xfrm>
          <a:prstGeom prst="rect">
            <a:avLst/>
          </a:prstGeom>
          <a:ln w="12700" cap="sq">
            <a:solidFill>
              <a:srgbClr val="000000"/>
            </a:solidFill>
            <a:miter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587F2-5077-46D5-81A4-8288FD775659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423146" y="1665848"/>
            <a:ext cx="2808312" cy="504056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4F954-039A-47D4-A165-9BCCD87F674D}"/>
              </a:ext>
            </a:extLst>
          </p:cNvPr>
          <p:cNvSpPr txBox="1"/>
          <p:nvPr/>
        </p:nvSpPr>
        <p:spPr>
          <a:xfrm>
            <a:off x="178767" y="2304628"/>
            <a:ext cx="421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1. </a:t>
            </a:r>
            <a:r>
              <a:rPr lang="ko-KR" altLang="en-US" b="1" dirty="0">
                <a:latin typeface="+mj-lt"/>
              </a:rPr>
              <a:t>공공 </a:t>
            </a:r>
            <a:r>
              <a:rPr lang="ko-KR" altLang="en-US" b="1" dirty="0" err="1">
                <a:latin typeface="+mj-lt"/>
              </a:rPr>
              <a:t>데이터포털에서</a:t>
            </a:r>
            <a:r>
              <a:rPr lang="ko-KR" altLang="en-US" b="1" dirty="0">
                <a:latin typeface="+mj-lt"/>
              </a:rPr>
              <a:t> 받아온 버스의 실시간 정보에 대한 </a:t>
            </a:r>
            <a:r>
              <a:rPr lang="en-US" altLang="ko-KR" b="1" dirty="0">
                <a:latin typeface="+mj-lt"/>
              </a:rPr>
              <a:t>UI</a:t>
            </a:r>
            <a:r>
              <a:rPr lang="ko-KR" altLang="en-US" b="1" dirty="0">
                <a:latin typeface="+mj-lt"/>
              </a:rPr>
              <a:t> 구현</a:t>
            </a:r>
            <a:endParaRPr lang="en-US" altLang="ko-KR" b="1" dirty="0">
              <a:latin typeface="+mj-lt"/>
            </a:endParaRPr>
          </a:p>
          <a:p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2. </a:t>
            </a:r>
            <a:r>
              <a:rPr lang="ko-KR" altLang="en-US" b="1" dirty="0">
                <a:latin typeface="+mj-lt"/>
              </a:rPr>
              <a:t>데이터베이스에서 받아온 대기인원 정보 </a:t>
            </a:r>
            <a:r>
              <a:rPr lang="en-US" altLang="ko-KR" b="1" dirty="0">
                <a:latin typeface="+mj-lt"/>
              </a:rPr>
              <a:t>UI </a:t>
            </a:r>
            <a:r>
              <a:rPr lang="ko-KR" altLang="en-US" b="1" dirty="0">
                <a:latin typeface="+mj-lt"/>
              </a:rPr>
              <a:t>구현</a:t>
            </a:r>
            <a:endParaRPr lang="en-US" altLang="ko-KR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FFF99-D9CC-46F4-9C51-792344A4BD8E}"/>
              </a:ext>
            </a:extLst>
          </p:cNvPr>
          <p:cNvSpPr txBox="1"/>
          <p:nvPr/>
        </p:nvSpPr>
        <p:spPr>
          <a:xfrm>
            <a:off x="1577506" y="1296516"/>
            <a:ext cx="14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APP </a:t>
            </a:r>
            <a:r>
              <a:rPr lang="ko-KR" altLang="en-US" b="1" dirty="0">
                <a:latin typeface="+mj-lt"/>
              </a:rPr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인식 기술에 대한 발전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sz="1800" dirty="0"/>
              <a:t>현재의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라즈베리파이에서</a:t>
            </a:r>
            <a:r>
              <a:rPr lang="ko-KR" altLang="en-US" sz="1800" dirty="0"/>
              <a:t> 영상에 대한 객체인식 기술에 대한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dirty="0"/>
              <a:t>클라우드 서버에서 만들어지는 데이터 베이스를 이용한 기술개발</a:t>
            </a:r>
            <a:endParaRPr lang="en-US" altLang="ko-KR" dirty="0"/>
          </a:p>
          <a:p>
            <a:r>
              <a:rPr lang="ko-KR" altLang="en-US" sz="1800" dirty="0"/>
              <a:t>클라우드 서버 두가지 방식으로 데이터를 구축하도록 하였다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하나는</a:t>
            </a:r>
            <a:r>
              <a:rPr lang="en-US" altLang="ko-KR" sz="1800" dirty="0"/>
              <a:t>, </a:t>
            </a:r>
            <a:r>
              <a:rPr lang="ko-KR" altLang="en-US" sz="1800" dirty="0"/>
              <a:t>실시간으로 현재의 각 정류장에서 측정되는 데이터들을 확인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두번째로는</a:t>
            </a:r>
            <a:r>
              <a:rPr lang="en-US" altLang="ko-KR" sz="1800" dirty="0"/>
              <a:t>, </a:t>
            </a:r>
            <a:r>
              <a:rPr lang="ko-KR" altLang="en-US" sz="1800" dirty="0"/>
              <a:t>모든 정류장에서 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데이터들을 축적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이렇게 두개의 데이터 베이스 중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두번째의 경우</a:t>
            </a:r>
            <a:r>
              <a:rPr lang="en-US" altLang="ko-KR" sz="1800" dirty="0"/>
              <a:t> </a:t>
            </a:r>
            <a:r>
              <a:rPr lang="ko-KR" altLang="en-US" sz="1800" dirty="0"/>
              <a:t>이렇게 축적된 데이터들을 이용하여</a:t>
            </a:r>
            <a:r>
              <a:rPr lang="en-US" altLang="ko-KR" sz="1800" dirty="0"/>
              <a:t>, </a:t>
            </a:r>
            <a:r>
              <a:rPr lang="ko-KR" altLang="en-US" sz="1800" dirty="0"/>
              <a:t>결과적으로 </a:t>
            </a:r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2" y="1800572"/>
            <a:ext cx="96904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이때의 객체인식에 대한 기술은 보행자에 대한 객체 인식 적합한 </a:t>
            </a:r>
            <a:r>
              <a:rPr lang="en-US" altLang="ko-KR" b="1" dirty="0"/>
              <a:t>hog</a:t>
            </a:r>
            <a:r>
              <a:rPr lang="ko-KR" altLang="en-US" b="1" dirty="0"/>
              <a:t>를 이용한 기술을 사용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E5867D0-EF74-486E-8AFD-4B13EAD1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85" y="3554898"/>
            <a:ext cx="6120680" cy="37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이렇게 구한</a:t>
            </a:r>
            <a:r>
              <a:rPr lang="en-US" altLang="ko-KR" b="1" dirty="0"/>
              <a:t>, </a:t>
            </a:r>
            <a:r>
              <a:rPr lang="ko-KR" altLang="en-US" b="1" dirty="0"/>
              <a:t>데이터들을 각 </a:t>
            </a:r>
            <a:r>
              <a:rPr lang="ko-KR" altLang="en-US" b="1" dirty="0" err="1"/>
              <a:t>라즈베리파이에서</a:t>
            </a:r>
            <a:r>
              <a:rPr lang="ko-KR" altLang="en-US" b="1" dirty="0"/>
              <a:t> 정리하여</a:t>
            </a:r>
            <a:r>
              <a:rPr lang="en-US" altLang="ko-KR" b="1" dirty="0"/>
              <a:t>, </a:t>
            </a:r>
            <a:r>
              <a:rPr lang="ko-KR" altLang="en-US" b="1" dirty="0" err="1"/>
              <a:t>클라우드서버에</a:t>
            </a:r>
            <a:r>
              <a:rPr lang="ko-KR" altLang="en-US" b="1" dirty="0"/>
              <a:t> 전송한다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이때의 클라우드 서버 전송의 방법은</a:t>
            </a:r>
            <a:r>
              <a:rPr lang="en-US" altLang="ko-KR" b="1" dirty="0"/>
              <a:t>,</a:t>
            </a:r>
          </a:p>
          <a:p>
            <a:pPr fontAlgn="base"/>
            <a:r>
              <a:rPr lang="ko-KR" altLang="en-US" b="1" dirty="0"/>
              <a:t>많은 데이터들의 전송이 아니기 때문에</a:t>
            </a:r>
            <a:r>
              <a:rPr lang="en-US" altLang="ko-KR" b="1" dirty="0"/>
              <a:t>, IOT</a:t>
            </a:r>
            <a:r>
              <a:rPr lang="ko-KR" altLang="en-US" b="1" dirty="0"/>
              <a:t> 기술의 데이터 전송을 이용하여</a:t>
            </a:r>
            <a:endParaRPr lang="en-US" altLang="ko-KR" b="1" dirty="0"/>
          </a:p>
          <a:p>
            <a:pPr fontAlgn="base"/>
            <a:r>
              <a:rPr lang="ko-KR" altLang="en-US" b="1" dirty="0"/>
              <a:t>데이터를 전송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</a:t>
            </a:r>
            <a:r>
              <a:rPr lang="ko-KR" altLang="en-US" b="1" dirty="0"/>
              <a:t>이때</a:t>
            </a:r>
            <a:r>
              <a:rPr lang="en-US" altLang="ko-KR" b="1" dirty="0"/>
              <a:t>, </a:t>
            </a:r>
            <a:r>
              <a:rPr lang="ko-KR" altLang="en-US" b="1" dirty="0"/>
              <a:t>클라우드 서버에 전송하는 데이터들은 두가지 공간에 축적을 시킨다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B9B943-F57D-42F9-91FF-7753861188CF}"/>
              </a:ext>
            </a:extLst>
          </p:cNvPr>
          <p:cNvSpPr/>
          <p:nvPr/>
        </p:nvSpPr>
        <p:spPr>
          <a:xfrm>
            <a:off x="3443653" y="3960812"/>
            <a:ext cx="6278780" cy="3062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783FD0-8985-41A3-9B2A-0102F6DABFF2}"/>
              </a:ext>
            </a:extLst>
          </p:cNvPr>
          <p:cNvGrpSpPr/>
          <p:nvPr/>
        </p:nvGrpSpPr>
        <p:grpSpPr>
          <a:xfrm>
            <a:off x="3624635" y="4298566"/>
            <a:ext cx="1559141" cy="1534454"/>
            <a:chOff x="616953" y="2293113"/>
            <a:chExt cx="2141317" cy="2388062"/>
          </a:xfrm>
        </p:grpSpPr>
        <p:pic>
          <p:nvPicPr>
            <p:cNvPr id="8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08EAC6B6-7D13-4EE4-9754-150DA75630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9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10088047-90A5-4EDA-BB5B-529B22E0A1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6EFB-F11F-444B-8A1E-5EC0A0C3A88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183776" y="5317055"/>
            <a:ext cx="2053679" cy="83028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492BA7-D566-42BA-99C8-AD0D4FAA8841}"/>
              </a:ext>
            </a:extLst>
          </p:cNvPr>
          <p:cNvSpPr txBox="1"/>
          <p:nvPr/>
        </p:nvSpPr>
        <p:spPr>
          <a:xfrm>
            <a:off x="4508487" y="4292430"/>
            <a:ext cx="2074556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실시간 영상처리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A3E5E-2382-4C4B-9D07-1CDF30F36D1E}"/>
              </a:ext>
            </a:extLst>
          </p:cNvPr>
          <p:cNvSpPr txBox="1"/>
          <p:nvPr/>
        </p:nvSpPr>
        <p:spPr>
          <a:xfrm>
            <a:off x="6583043" y="5038400"/>
            <a:ext cx="2893316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서버</a:t>
            </a:r>
            <a:r>
              <a:rPr lang="en-US" altLang="ko-KR" b="1" dirty="0"/>
              <a:t>(</a:t>
            </a:r>
            <a:r>
              <a:rPr lang="ko-KR" altLang="en-US" b="1" dirty="0"/>
              <a:t>데이터 베이스</a:t>
            </a:r>
            <a:r>
              <a:rPr lang="en-US" altLang="ko-KR" b="1" dirty="0"/>
              <a:t>)</a:t>
            </a:r>
            <a:r>
              <a:rPr lang="ko-KR" altLang="en-US" b="1" dirty="0"/>
              <a:t> 구축</a:t>
            </a: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id="{46205BB6-3DE0-4316-9396-AC95440DB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78747" y="6192709"/>
            <a:ext cx="1162227" cy="667798"/>
          </a:xfrm>
          <a:prstGeom prst="rect">
            <a:avLst/>
          </a:prstGeom>
        </p:spPr>
      </p:pic>
      <p:pic>
        <p:nvPicPr>
          <p:cNvPr id="14" name="그림 8">
            <a:extLst>
              <a:ext uri="{FF2B5EF4-FFF2-40B4-BE49-F238E27FC236}">
                <a16:creationId xmlns:a16="http://schemas.microsoft.com/office/drawing/2014/main" id="{9C9A07C5-6119-42CF-81D0-A12BBE2ED6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11032" y="5511957"/>
            <a:ext cx="1082939" cy="59950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1B117E-AA35-47F4-B842-2201D524838A}"/>
              </a:ext>
            </a:extLst>
          </p:cNvPr>
          <p:cNvSpPr/>
          <p:nvPr/>
        </p:nvSpPr>
        <p:spPr>
          <a:xfrm>
            <a:off x="7237455" y="5454995"/>
            <a:ext cx="1482143" cy="138468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b="1" dirty="0"/>
              <a:t>데이터 베이스의 정보들을 앱 쪽으로 전달 해주기 위해서 </a:t>
            </a:r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를 이용한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 통신을 이용해서 데이터 베이스의 정보를 앱 쪽으로 전달해주는 </a:t>
            </a:r>
            <a:r>
              <a:rPr lang="en-US" altLang="ko-KR" b="1" dirty="0"/>
              <a:t>API Gateway </a:t>
            </a:r>
            <a:r>
              <a:rPr lang="ko-KR" altLang="en-US" b="1" dirty="0"/>
              <a:t>를 구축한다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이 때</a:t>
            </a:r>
            <a:r>
              <a:rPr lang="en-US" altLang="ko-KR" b="1" dirty="0"/>
              <a:t>, API Gateway </a:t>
            </a:r>
            <a:r>
              <a:rPr lang="ko-KR" altLang="en-US" b="1" dirty="0"/>
              <a:t>를 동작 시키기 위해서 </a:t>
            </a:r>
            <a:r>
              <a:rPr lang="en-US" altLang="ko-KR" b="1" dirty="0"/>
              <a:t>Lambda </a:t>
            </a:r>
            <a:r>
              <a:rPr lang="ko-KR" altLang="en-US" b="1" dirty="0"/>
              <a:t>함수를 구축한다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API Gateway : </a:t>
            </a:r>
            <a:r>
              <a:rPr lang="ko-KR" altLang="en-US" b="1" dirty="0"/>
              <a:t>앱 쪽에서 데이터를 받기 위해서 </a:t>
            </a:r>
            <a:r>
              <a:rPr lang="en-US" altLang="ko-KR" b="1" dirty="0"/>
              <a:t>HTTP </a:t>
            </a:r>
            <a:r>
              <a:rPr lang="ko-KR" altLang="en-US" b="1" dirty="0"/>
              <a:t>프로토콜을 이용해서 통신할 수 있게 하는 서비스이다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AWS Lambda : API Gateway </a:t>
            </a:r>
            <a:r>
              <a:rPr lang="ko-KR" altLang="en-US" b="1" dirty="0"/>
              <a:t>를 </a:t>
            </a:r>
            <a:r>
              <a:rPr lang="ko-KR" altLang="en-US" b="1" dirty="0" err="1"/>
              <a:t>동작시켜</a:t>
            </a:r>
            <a:r>
              <a:rPr lang="ko-KR" altLang="en-US" b="1" dirty="0"/>
              <a:t> 주기 위한 일종의 함수를 구축한다</a:t>
            </a:r>
            <a:r>
              <a:rPr lang="en-US" altLang="ko-KR" b="1" dirty="0"/>
              <a:t>. </a:t>
            </a:r>
            <a:r>
              <a:rPr lang="ko-KR" altLang="en-US" b="1" dirty="0"/>
              <a:t>통신하는 소스코드를 작성하여서 저장하면 앱 쪽에서 데이터를 불러올 때 </a:t>
            </a:r>
            <a:r>
              <a:rPr lang="en-US" altLang="ko-KR" b="1" dirty="0"/>
              <a:t>Lambda </a:t>
            </a:r>
            <a:r>
              <a:rPr lang="ko-KR" altLang="en-US" b="1" dirty="0"/>
              <a:t>에 구축해 놓은 함수가 동작해서 데이터를 불러올 수 있게 된다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514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이용자의 사용 편리성을 위한 안내 설명 등은 버스정보에 대한 공공데이터를 가져와서 이를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로 나타낸다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fontAlgn="base"/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*</a:t>
            </a:r>
            <a:r>
              <a:rPr lang="ko-KR" altLang="en-US" b="1" dirty="0">
                <a:latin typeface="+mj-ea"/>
                <a:ea typeface="+mj-ea"/>
              </a:rPr>
              <a:t>핵심 포인트 </a:t>
            </a:r>
            <a:endParaRPr lang="en-US" altLang="ko-KR" b="1" dirty="0"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 다른 버스 앱들과는 다르게 </a:t>
            </a:r>
            <a:r>
              <a:rPr lang="en-US" altLang="ko-KR" b="1" dirty="0">
                <a:latin typeface="+mj-ea"/>
                <a:ea typeface="+mj-ea"/>
              </a:rPr>
              <a:t>APP UI </a:t>
            </a:r>
            <a:r>
              <a:rPr lang="ko-KR" altLang="en-US" b="1" dirty="0">
                <a:latin typeface="+mj-ea"/>
                <a:ea typeface="+mj-ea"/>
              </a:rPr>
              <a:t>쪽에 현재 버스 정류장의 대기인원과 버스의 실시간 정보를 함께 어우러져 볼 수 있게 함으로써 사용자가 광역버스를 바로 탈 수 없어서 많은 시간을 기다리는 경우 다른 노선을 제공해서 더 빠르게 도착할 수 있도록 제공한다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62698"/>
              </p:ext>
            </p:extLst>
          </p:nvPr>
        </p:nvGraphicFramePr>
        <p:xfrm>
          <a:off x="483171" y="2160612"/>
          <a:ext cx="9537087" cy="470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6080702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OpenCV</a:t>
                      </a:r>
                      <a:r>
                        <a:rPr lang="ko-KR" altLang="en-US" dirty="0"/>
                        <a:t>를 이용한 영상에서의 특정 영역 검출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특정 목적을 위하여 목표치의 색깔과 비슷한 색깔의 영역을 찾기 위해서는 사람의 눈을 이용한 수동적인 조사가 아닌 픽셀기반의 영상처리의 발전을 꾀함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영상내에서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특정적인 색을 검출하여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그것의 평균적인 분포를 구하고 이를 검출해 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626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라즈베리 파이를 이용한 </a:t>
                      </a:r>
                      <a:r>
                        <a:rPr lang="en-US" altLang="ko-KR" dirty="0"/>
                        <a:t>OpenCV </a:t>
                      </a:r>
                      <a:r>
                        <a:rPr lang="ko-KR" altLang="en-US" dirty="0"/>
                        <a:t>기반</a:t>
                      </a:r>
                    </a:p>
                    <a:p>
                      <a:pPr latinLnBrk="1"/>
                      <a:r>
                        <a:rPr lang="en-US" altLang="ko-KR" dirty="0"/>
                        <a:t>CMT </a:t>
                      </a:r>
                      <a:r>
                        <a:rPr lang="ko-KR" altLang="en-US" dirty="0"/>
                        <a:t>알고리즘의 객체 추적 기법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이러한 기술의 발전에 따라 사람의 수작업을 통해서만 영상을 조절하던 과정 또한 객체 추적 기술을</a:t>
                      </a:r>
                    </a:p>
                    <a:p>
                      <a:pPr latinLnBrk="1"/>
                      <a:r>
                        <a:rPr lang="ko-KR" altLang="en-US" dirty="0"/>
                        <a:t>활용함에 따라 자동화 과정을 발전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객체 추적 기술로 알려진 </a:t>
                      </a:r>
                      <a:r>
                        <a:rPr lang="en-US" altLang="ko-KR" dirty="0"/>
                        <a:t>CMT </a:t>
                      </a:r>
                      <a:r>
                        <a:rPr lang="ko-KR" altLang="en-US" dirty="0"/>
                        <a:t>알고리즘을 기반으로 객체를 추적하고 자동으로 영상장비를 제어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87758</TotalTime>
  <Words>1769</Words>
  <Application>Microsoft Office PowerPoint</Application>
  <PresentationFormat>사용자 지정</PresentationFormat>
  <Paragraphs>219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7571</cp:revision>
  <cp:lastPrinted>2019-07-22T08:02:58Z</cp:lastPrinted>
  <dcterms:created xsi:type="dcterms:W3CDTF">2013-05-15T08:14:35Z</dcterms:created>
  <dcterms:modified xsi:type="dcterms:W3CDTF">2020-10-27T22:01:55Z</dcterms:modified>
  <cp:category/>
</cp:coreProperties>
</file>