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9" r:id="rId5"/>
    <p:sldId id="288" r:id="rId6"/>
    <p:sldId id="271" r:id="rId7"/>
    <p:sldId id="270" r:id="rId8"/>
    <p:sldId id="289" r:id="rId9"/>
    <p:sldId id="290" r:id="rId10"/>
    <p:sldId id="273" r:id="rId11"/>
    <p:sldId id="275" r:id="rId12"/>
    <p:sldId id="291" r:id="rId13"/>
    <p:sldId id="274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78" r:id="rId23"/>
    <p:sldId id="28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3AF8"/>
    <a:srgbClr val="33FF5A"/>
    <a:srgbClr val="FF6969"/>
    <a:srgbClr val="D4D8DD"/>
    <a:srgbClr val="6393CF"/>
    <a:srgbClr val="8B9BB0"/>
    <a:srgbClr val="64BBCE"/>
    <a:srgbClr val="C1D5EE"/>
    <a:srgbClr val="1C658E"/>
    <a:srgbClr val="72B2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1" autoAdjust="0"/>
    <p:restoredTop sz="93175" autoAdjust="0"/>
  </p:normalViewPr>
  <p:slideViewPr>
    <p:cSldViewPr snapToGrid="0" showGuides="1">
      <p:cViewPr varScale="1">
        <p:scale>
          <a:sx n="114" d="100"/>
          <a:sy n="114" d="100"/>
        </p:scale>
        <p:origin x="7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784D7D-AD62-046E-1603-AABD206E03B0}"/>
              </a:ext>
            </a:extLst>
          </p:cNvPr>
          <p:cNvGrpSpPr/>
          <p:nvPr/>
        </p:nvGrpSpPr>
        <p:grpSpPr>
          <a:xfrm>
            <a:off x="4979020" y="2398775"/>
            <a:ext cx="2167054" cy="2060449"/>
            <a:chOff x="4979020" y="2331098"/>
            <a:chExt cx="2167054" cy="20604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050920-EB61-67CA-2D54-859D23EAFE6C}"/>
                </a:ext>
              </a:extLst>
            </p:cNvPr>
            <p:cNvGrpSpPr/>
            <p:nvPr/>
          </p:nvGrpSpPr>
          <p:grpSpPr>
            <a:xfrm>
              <a:off x="4979020" y="2331098"/>
              <a:ext cx="2167054" cy="768458"/>
              <a:chOff x="8909823" y="398401"/>
              <a:chExt cx="3282177" cy="738121"/>
            </a:xfrm>
            <a:solidFill>
              <a:schemeClr val="accent6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B1BCA2-85EC-4A45-20A5-1831EDC25659}"/>
                  </a:ext>
                </a:extLst>
              </p:cNvPr>
              <p:cNvSpPr/>
              <p:nvPr/>
            </p:nvSpPr>
            <p:spPr>
              <a:xfrm>
                <a:off x="10844526" y="398401"/>
                <a:ext cx="1347474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EAE8D-C96E-B889-FE00-9A54298C4F9A}"/>
                  </a:ext>
                </a:extLst>
              </p:cNvPr>
              <p:cNvSpPr/>
              <p:nvPr/>
            </p:nvSpPr>
            <p:spPr>
              <a:xfrm>
                <a:off x="9963513" y="398401"/>
                <a:ext cx="724895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5DE3AF4-36AE-FAC2-B1AA-E888188E7D38}"/>
                  </a:ext>
                </a:extLst>
              </p:cNvPr>
              <p:cNvSpPr/>
              <p:nvPr/>
            </p:nvSpPr>
            <p:spPr>
              <a:xfrm>
                <a:off x="9283289" y="398401"/>
                <a:ext cx="524106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363BC21-4C23-551F-0DD2-3A68A74D454A}"/>
                  </a:ext>
                </a:extLst>
              </p:cNvPr>
              <p:cNvSpPr/>
              <p:nvPr/>
            </p:nvSpPr>
            <p:spPr>
              <a:xfrm>
                <a:off x="8909823" y="398401"/>
                <a:ext cx="217347" cy="7381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FC8205-673D-EC51-5910-A731A63C739F}"/>
                </a:ext>
              </a:extLst>
            </p:cNvPr>
            <p:cNvSpPr txBox="1"/>
            <p:nvPr/>
          </p:nvSpPr>
          <p:spPr>
            <a:xfrm>
              <a:off x="5970186" y="3283551"/>
              <a:ext cx="1847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6600" b="1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73D90E1-A180-470E-8EBF-AB1D8B491AB0}"/>
              </a:ext>
            </a:extLst>
          </p:cNvPr>
          <p:cNvSpPr/>
          <p:nvPr/>
        </p:nvSpPr>
        <p:spPr>
          <a:xfrm>
            <a:off x="4945001" y="6317635"/>
            <a:ext cx="2301997" cy="401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정진우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E53C5-D6C8-45A5-ACFC-AA9F208B4240}"/>
              </a:ext>
            </a:extLst>
          </p:cNvPr>
          <p:cNvSpPr txBox="1"/>
          <p:nvPr/>
        </p:nvSpPr>
        <p:spPr>
          <a:xfrm>
            <a:off x="2486642" y="3306047"/>
            <a:ext cx="75395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6"/>
                </a:solidFill>
                <a:latin typeface="+mj-ea"/>
                <a:ea typeface="+mj-ea"/>
              </a:rPr>
              <a:t>2018</a:t>
            </a:r>
            <a:r>
              <a:rPr lang="ko-KR" altLang="en-US" sz="4400" dirty="0">
                <a:solidFill>
                  <a:schemeClr val="accent6"/>
                </a:solidFill>
                <a:latin typeface="+mj-ea"/>
                <a:ea typeface="+mj-ea"/>
              </a:rPr>
              <a:t>년 </a:t>
            </a:r>
            <a:r>
              <a:rPr lang="en-US" altLang="ko-KR" sz="4400" dirty="0">
                <a:solidFill>
                  <a:schemeClr val="accent6"/>
                </a:solidFill>
                <a:latin typeface="+mj-ea"/>
                <a:ea typeface="+mj-ea"/>
              </a:rPr>
              <a:t>2</a:t>
            </a:r>
            <a:r>
              <a:rPr lang="ko-KR" altLang="en-US" sz="4400" dirty="0">
                <a:solidFill>
                  <a:schemeClr val="accent6"/>
                </a:solidFill>
                <a:latin typeface="+mj-ea"/>
                <a:ea typeface="+mj-ea"/>
              </a:rPr>
              <a:t>분기 게임 설계 발표</a:t>
            </a: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26635" y="250567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1908799" y="3422159"/>
            <a:ext cx="8374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데이터 분석 및 시각화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9480C3-3061-4C69-A0C7-6C402872A722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0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(1)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지역별  게임  장르  총판매량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FF23-9059-4E89-91D9-D64B14EA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6" y="1193377"/>
            <a:ext cx="7419779" cy="4635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04A32-2120-48B2-A723-2C2D5FEA5E3E}"/>
              </a:ext>
            </a:extLst>
          </p:cNvPr>
          <p:cNvSpPr txBox="1"/>
          <p:nvPr/>
        </p:nvSpPr>
        <p:spPr>
          <a:xfrm>
            <a:off x="7427189" y="1427148"/>
            <a:ext cx="5942419" cy="317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지역은 북미</a:t>
            </a:r>
            <a:r>
              <a:rPr lang="en-US" altLang="ko-KR" sz="1200" dirty="0"/>
              <a:t>(NA), </a:t>
            </a:r>
            <a:r>
              <a:rPr lang="ko-KR" altLang="en-US" sz="1200" dirty="0"/>
              <a:t>유럽</a:t>
            </a:r>
            <a:r>
              <a:rPr lang="en-US" altLang="ko-KR" sz="1200" dirty="0"/>
              <a:t>(EU), </a:t>
            </a:r>
            <a:r>
              <a:rPr lang="ko-KR" altLang="en-US" sz="1200" dirty="0"/>
              <a:t>일본</a:t>
            </a:r>
            <a:r>
              <a:rPr lang="en-US" altLang="ko-KR" sz="1200" dirty="0"/>
              <a:t>(JP), </a:t>
            </a:r>
            <a:r>
              <a:rPr lang="ko-KR" altLang="en-US" sz="1200" dirty="0"/>
              <a:t>그 외</a:t>
            </a:r>
            <a:r>
              <a:rPr lang="en-US" altLang="ko-KR" sz="1200" dirty="0"/>
              <a:t>(Other) </a:t>
            </a:r>
            <a:r>
              <a:rPr lang="ko-KR" altLang="en-US" sz="1200" dirty="0"/>
              <a:t>지역으로 구분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지역별로 선호하는 게임의 장르는</a:t>
            </a: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액션</a:t>
            </a: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스포츠</a:t>
            </a: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슈팅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다만 예외적으로 일본</a:t>
            </a:r>
            <a:r>
              <a:rPr lang="en-US" altLang="ko-KR" sz="1200" dirty="0"/>
              <a:t>(JP)</a:t>
            </a:r>
            <a:r>
              <a:rPr lang="ko-KR" altLang="en-US" sz="1200" dirty="0"/>
              <a:t>지역에서 롤플레잉 장르가 우세를 보임</a:t>
            </a:r>
            <a:endParaRPr lang="en-US" altLang="ko-KR" sz="1200" dirty="0"/>
          </a:p>
        </p:txBody>
      </p:sp>
      <p:sp>
        <p:nvSpPr>
          <p:cNvPr id="20" name="TextBox 19" descr="ㄴㅇㄹ">
            <a:extLst>
              <a:ext uri="{FF2B5EF4-FFF2-40B4-BE49-F238E27FC236}">
                <a16:creationId xmlns:a16="http://schemas.microsoft.com/office/drawing/2014/main" id="{CAC584E0-90D1-49BC-AA31-09301AE79800}"/>
              </a:ext>
            </a:extLst>
          </p:cNvPr>
          <p:cNvSpPr txBox="1"/>
          <p:nvPr/>
        </p:nvSpPr>
        <p:spPr>
          <a:xfrm>
            <a:off x="476948" y="5796498"/>
            <a:ext cx="11111149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결론 도출 </a:t>
            </a:r>
            <a:r>
              <a:rPr lang="en-US" altLang="ko-KR" sz="1200" dirty="0"/>
              <a:t>: </a:t>
            </a:r>
            <a:r>
              <a:rPr lang="ko-KR" altLang="en-US" sz="1200" dirty="0"/>
              <a:t>지역별로 선호하는 게임의 장르는 다름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스포츠의 경우 북미</a:t>
            </a:r>
            <a:r>
              <a:rPr lang="en-US" altLang="ko-KR" sz="1200" dirty="0"/>
              <a:t>(NA)</a:t>
            </a:r>
            <a:r>
              <a:rPr lang="ko-KR" altLang="en-US" sz="1200" dirty="0"/>
              <a:t>지역에서는 많은 판매량을 기록했지만 일본</a:t>
            </a:r>
            <a:r>
              <a:rPr lang="en-US" altLang="ko-KR" sz="1200" dirty="0"/>
              <a:t>(JP)</a:t>
            </a:r>
            <a:r>
              <a:rPr lang="ko-KR" altLang="en-US" sz="1200" dirty="0"/>
              <a:t>지역에서는 저조한 판매량 기록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또한 전략 장르의 경우 액션 장르와 약 </a:t>
            </a:r>
            <a:r>
              <a:rPr lang="en-US" altLang="ko-KR" sz="1200" dirty="0"/>
              <a:t>9.8</a:t>
            </a:r>
            <a:r>
              <a:rPr lang="ko-KR" altLang="en-US" sz="1200" dirty="0"/>
              <a:t>배의 판매량 차이를 보임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874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(2)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연도별  게임의  트렌드  파악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D6D70-4A1D-4021-8EE1-CC9868F3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8" y="1227562"/>
            <a:ext cx="9795097" cy="4318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18CB87-B28C-4997-8F3A-7FAB786590B4}"/>
              </a:ext>
            </a:extLst>
          </p:cNvPr>
          <p:cNvSpPr txBox="1"/>
          <p:nvPr/>
        </p:nvSpPr>
        <p:spPr>
          <a:xfrm>
            <a:off x="854928" y="5790515"/>
            <a:ext cx="52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트렌드 기준 </a:t>
            </a:r>
            <a:r>
              <a:rPr lang="en-US" altLang="ko-KR" sz="1200" dirty="0"/>
              <a:t>: </a:t>
            </a:r>
            <a:r>
              <a:rPr lang="ko-KR" altLang="en-US" sz="1200" dirty="0"/>
              <a:t>연도별 총 판매량이 높은 장르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4915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F71935-73CA-FC1A-EAAB-61D8F8438F30}"/>
              </a:ext>
            </a:extLst>
          </p:cNvPr>
          <p:cNvSpPr txBox="1"/>
          <p:nvPr/>
        </p:nvSpPr>
        <p:spPr>
          <a:xfrm>
            <a:off x="651392" y="5233741"/>
            <a:ext cx="50401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2000</a:t>
            </a:r>
            <a:r>
              <a:rPr lang="ko-KR" altLang="en-US" sz="2000" b="1" dirty="0"/>
              <a:t>년 이전의 장르별 총 판매량</a:t>
            </a:r>
            <a:endParaRPr lang="en-US" altLang="ko-KR" sz="20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dirty="0"/>
              <a:t>85</a:t>
            </a:r>
            <a:r>
              <a:rPr lang="ko-KR" altLang="en-US" sz="1400" dirty="0"/>
              <a:t>년도의 플랫폼</a:t>
            </a:r>
            <a:r>
              <a:rPr lang="en-US" altLang="ko-KR" sz="1400" dirty="0"/>
              <a:t>, 89</a:t>
            </a:r>
            <a:r>
              <a:rPr lang="ko-KR" altLang="en-US" sz="1400" dirty="0"/>
              <a:t>년도의 퍼즐</a:t>
            </a:r>
            <a:r>
              <a:rPr lang="en-US" altLang="ko-KR" sz="1400" dirty="0"/>
              <a:t>, 96</a:t>
            </a:r>
            <a:r>
              <a:rPr lang="ko-KR" altLang="en-US" sz="1400" dirty="0"/>
              <a:t>년도의 롤플레잉</a:t>
            </a:r>
            <a:r>
              <a:rPr lang="en-US" altLang="ko-KR" sz="1400" dirty="0"/>
              <a:t>,</a:t>
            </a:r>
          </a:p>
          <a:p>
            <a:pPr algn="ctr"/>
            <a:r>
              <a:rPr lang="en-US" altLang="ko-KR" sz="1400" dirty="0"/>
              <a:t>98</a:t>
            </a:r>
            <a:r>
              <a:rPr lang="ko-KR" altLang="en-US" sz="1400" dirty="0"/>
              <a:t>년도의 스포츠 등 비교적 다양한 장르의 수요</a:t>
            </a:r>
          </a:p>
          <a:p>
            <a:pPr algn="ctr"/>
            <a:endParaRPr lang="ko-KR" altLang="en-US" sz="20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571B41-C67D-0766-588C-561AE8C096C4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2BB7B2-FC72-1D7C-610A-51A784ACBB62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49038-2BD7-4734-9B46-3F644E100ED9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(2)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537A0-4AD3-4AEC-AC56-5CA7B5C658EC}"/>
              </a:ext>
            </a:extLst>
          </p:cNvPr>
          <p:cNvSpPr txBox="1"/>
          <p:nvPr/>
        </p:nvSpPr>
        <p:spPr>
          <a:xfrm>
            <a:off x="854928" y="765896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연도별  게임의  트렌드  파악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6FE8D-77C6-452E-83D0-E62E3FD83E18}"/>
              </a:ext>
            </a:extLst>
          </p:cNvPr>
          <p:cNvSpPr txBox="1"/>
          <p:nvPr/>
        </p:nvSpPr>
        <p:spPr>
          <a:xfrm>
            <a:off x="6415668" y="5233741"/>
            <a:ext cx="52097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2000</a:t>
            </a:r>
            <a:r>
              <a:rPr lang="ko-KR" altLang="en-US" sz="2000" b="1" dirty="0"/>
              <a:t>년 이후의 장르별 총 판매량</a:t>
            </a:r>
            <a:endParaRPr lang="en-US" altLang="ko-KR" sz="20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dirty="0"/>
              <a:t>게임 수요 자체가 증가하는 </a:t>
            </a:r>
            <a:r>
              <a:rPr lang="en-US" altLang="ko-KR" sz="1400" dirty="0"/>
              <a:t>2001</a:t>
            </a:r>
            <a:r>
              <a:rPr lang="ko-KR" altLang="en-US" sz="1400" dirty="0"/>
              <a:t>년 이후부터는 액션 게임이 대세</a:t>
            </a:r>
            <a:endParaRPr lang="en-US" altLang="ko-KR" sz="1400" dirty="0"/>
          </a:p>
          <a:p>
            <a:pPr algn="ctr"/>
            <a:r>
              <a:rPr lang="ko-KR" altLang="en-US" sz="1400" dirty="0"/>
              <a:t>특이사항 존재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92B8B-46AA-4B99-B40D-14981E6662F9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98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49038-2BD7-4734-9B46-3F644E100ED9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(2)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537A0-4AD3-4AEC-AC56-5CA7B5C658EC}"/>
              </a:ext>
            </a:extLst>
          </p:cNvPr>
          <p:cNvSpPr txBox="1"/>
          <p:nvPr/>
        </p:nvSpPr>
        <p:spPr>
          <a:xfrm>
            <a:off x="854928" y="765896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연도별  게임의  트렌드  파악</a:t>
            </a:r>
            <a:r>
              <a:rPr lang="en-US" altLang="ko-KR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특이사항</a:t>
            </a:r>
            <a:r>
              <a:rPr lang="en-US" altLang="ko-KR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92B8B-46AA-4B99-B40D-14981E6662F9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1F87D-9E23-4559-9D13-F7796B2C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5915" y="1227561"/>
            <a:ext cx="6700169" cy="3848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C412BA-501D-4A0F-81ED-3324FF397DBD}"/>
              </a:ext>
            </a:extLst>
          </p:cNvPr>
          <p:cNvSpPr txBox="1"/>
          <p:nvPr/>
        </p:nvSpPr>
        <p:spPr>
          <a:xfrm>
            <a:off x="3650634" y="4031844"/>
            <a:ext cx="244536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액션과 스포츠 장르만을 나타낸 그래프</a:t>
            </a:r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FD3B1-E2BD-40B1-AFD8-0E0307E6772E}"/>
              </a:ext>
            </a:extLst>
          </p:cNvPr>
          <p:cNvSpPr txBox="1"/>
          <p:nvPr/>
        </p:nvSpPr>
        <p:spPr>
          <a:xfrm>
            <a:off x="974569" y="5348089"/>
            <a:ext cx="52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전체적으로 액션이 우세를 보임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06</a:t>
            </a:r>
            <a:r>
              <a:rPr lang="ko-KR" altLang="en-US" sz="1200" dirty="0"/>
              <a:t>년과 </a:t>
            </a:r>
            <a:r>
              <a:rPr lang="en-US" altLang="ko-KR" sz="1200" dirty="0"/>
              <a:t>09</a:t>
            </a:r>
            <a:r>
              <a:rPr lang="ko-KR" altLang="en-US" sz="1200" dirty="0"/>
              <a:t>년 스포츠가 역전하는 상황 발생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06</a:t>
            </a:r>
            <a:r>
              <a:rPr lang="ko-KR" altLang="en-US" sz="1200" dirty="0"/>
              <a:t>년 독일월드컵과 </a:t>
            </a:r>
            <a:r>
              <a:rPr lang="en-US" altLang="ko-KR" sz="1200" dirty="0"/>
              <a:t>09</a:t>
            </a:r>
            <a:r>
              <a:rPr lang="ko-KR" altLang="en-US" sz="1200" dirty="0"/>
              <a:t>년 이집트 </a:t>
            </a:r>
            <a:r>
              <a:rPr lang="en-US" altLang="ko-KR" sz="1200" dirty="0"/>
              <a:t>U-20</a:t>
            </a:r>
            <a:r>
              <a:rPr lang="ko-KR" altLang="en-US" sz="1200" dirty="0"/>
              <a:t>월드컵의 영향으로 예상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153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(2)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11210-79D3-4939-8578-0EF870A78E86}"/>
              </a:ext>
            </a:extLst>
          </p:cNvPr>
          <p:cNvSpPr txBox="1"/>
          <p:nvPr/>
        </p:nvSpPr>
        <p:spPr>
          <a:xfrm>
            <a:off x="854928" y="765896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연도별  게임의  트렌드  파악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D6D70-4A1D-4021-8EE1-CC9868F3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8" y="1227562"/>
            <a:ext cx="9795097" cy="4318660"/>
          </a:xfrm>
          <a:prstGeom prst="rect">
            <a:avLst/>
          </a:prstGeom>
        </p:spPr>
      </p:pic>
      <p:sp>
        <p:nvSpPr>
          <p:cNvPr id="8" name="TextBox 7" descr="ㄴㅇㄹ">
            <a:extLst>
              <a:ext uri="{FF2B5EF4-FFF2-40B4-BE49-F238E27FC236}">
                <a16:creationId xmlns:a16="http://schemas.microsoft.com/office/drawing/2014/main" id="{EE07C4ED-C10A-4B9F-80C3-1536A0175E1B}"/>
              </a:ext>
            </a:extLst>
          </p:cNvPr>
          <p:cNvSpPr txBox="1"/>
          <p:nvPr/>
        </p:nvSpPr>
        <p:spPr>
          <a:xfrm>
            <a:off x="476948" y="5796498"/>
            <a:ext cx="11111149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결론 도출 </a:t>
            </a:r>
            <a:r>
              <a:rPr lang="en-US" altLang="ko-KR" sz="1200" dirty="0"/>
              <a:t>: </a:t>
            </a:r>
            <a:r>
              <a:rPr lang="ko-KR" altLang="en-US" sz="1200" dirty="0"/>
              <a:t>연도별로 게임의 트렌드가 존재함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2000</a:t>
            </a:r>
            <a:r>
              <a:rPr lang="ko-KR" altLang="en-US" sz="1200" dirty="0"/>
              <a:t>년 이전에는 비교적 다양한 장르의 수요가 있었지만 </a:t>
            </a:r>
            <a:r>
              <a:rPr lang="en-US" altLang="ko-KR" sz="1200" dirty="0"/>
              <a:t>2000</a:t>
            </a:r>
            <a:r>
              <a:rPr lang="ko-KR" altLang="en-US" sz="1200" dirty="0"/>
              <a:t>년 이후 액션과 스포츠의 우세가 나타남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2001</a:t>
            </a:r>
            <a:r>
              <a:rPr lang="ko-KR" altLang="en-US" sz="1200" dirty="0"/>
              <a:t>년부터 이어진 액션장르의 열풍은 </a:t>
            </a:r>
            <a:r>
              <a:rPr lang="en-US" altLang="ko-KR" sz="1200" dirty="0"/>
              <a:t>2016</a:t>
            </a:r>
            <a:r>
              <a:rPr lang="ko-KR" altLang="en-US" sz="1200" dirty="0"/>
              <a:t>년까지 이어짐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924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EDF47E-D879-4D2D-B425-ADABB3F8C500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EFD59-530E-4333-86A9-E071564E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880" y="654208"/>
            <a:ext cx="5515745" cy="5549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A5B71F-9147-484F-8CA9-85BB8485B665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(3)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0088E-2F04-45A9-93BE-038EF64D05AA}"/>
              </a:ext>
            </a:extLst>
          </p:cNvPr>
          <p:cNvSpPr txBox="1"/>
          <p:nvPr/>
        </p:nvSpPr>
        <p:spPr>
          <a:xfrm>
            <a:off x="854928" y="76589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인기가  많은  게임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077C2-440D-4DDB-A790-02780F9D2CCF}"/>
              </a:ext>
            </a:extLst>
          </p:cNvPr>
          <p:cNvSpPr txBox="1"/>
          <p:nvPr/>
        </p:nvSpPr>
        <p:spPr>
          <a:xfrm>
            <a:off x="880507" y="2493522"/>
            <a:ext cx="5209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인기의 기준 </a:t>
            </a:r>
            <a:r>
              <a:rPr lang="en-US" altLang="ko-KR" sz="1200" dirty="0"/>
              <a:t>: </a:t>
            </a:r>
            <a:r>
              <a:rPr lang="ko-KR" altLang="en-US" sz="1200" dirty="0"/>
              <a:t>총 판매량이 높은 데이터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단순 비교만으로는 신뢰성이 높지 않다고 판단</a:t>
            </a:r>
            <a:endParaRPr lang="en-US" altLang="ko-KR" sz="1200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이유는 시리즈 게임의 세분화 때문</a:t>
            </a:r>
            <a:r>
              <a:rPr lang="en-US" altLang="ko-KR" sz="1000" dirty="0"/>
              <a:t>, </a:t>
            </a:r>
            <a:r>
              <a:rPr lang="ko-KR" altLang="en-US" sz="1000" dirty="0"/>
              <a:t>시리즈 게임은 시리즈별로 묶어서 진행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시리즈 구분은 </a:t>
            </a:r>
            <a:r>
              <a:rPr lang="en-US" altLang="ko-KR" sz="1000" dirty="0"/>
              <a:t>[Super Mario, </a:t>
            </a:r>
            <a:r>
              <a:rPr lang="en-US" altLang="ko-KR" sz="1000" dirty="0" err="1"/>
              <a:t>Pokemon</a:t>
            </a:r>
            <a:r>
              <a:rPr lang="en-US" altLang="ko-KR" sz="1000" dirty="0"/>
              <a:t>, Grand Theft Auto(GTA), NBA, FIFA] </a:t>
            </a:r>
            <a:r>
              <a:rPr lang="ko-KR" altLang="en-US" sz="1000" dirty="0"/>
              <a:t>다섯개로 구분</a:t>
            </a:r>
            <a:endParaRPr lang="en-US" altLang="ko-KR" sz="10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050E48-81A8-4372-A59D-91BD1C150C06}"/>
              </a:ext>
            </a:extLst>
          </p:cNvPr>
          <p:cNvGrpSpPr/>
          <p:nvPr/>
        </p:nvGrpSpPr>
        <p:grpSpPr>
          <a:xfrm>
            <a:off x="6653226" y="2073024"/>
            <a:ext cx="615305" cy="2126478"/>
            <a:chOff x="5531874" y="2102977"/>
            <a:chExt cx="746006" cy="2126478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B1F6B78-67B1-4780-8D0F-42E2A8EB1183}"/>
                </a:ext>
              </a:extLst>
            </p:cNvPr>
            <p:cNvCxnSpPr/>
            <p:nvPr/>
          </p:nvCxnSpPr>
          <p:spPr>
            <a:xfrm>
              <a:off x="5531875" y="2102977"/>
              <a:ext cx="74600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9D3AA6B-42D0-4157-B4EB-AC5D487C7534}"/>
                </a:ext>
              </a:extLst>
            </p:cNvPr>
            <p:cNvCxnSpPr/>
            <p:nvPr/>
          </p:nvCxnSpPr>
          <p:spPr>
            <a:xfrm>
              <a:off x="5531874" y="4229455"/>
              <a:ext cx="74600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DB8E92E-2D58-4097-B00B-E288A6664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1874" y="2102977"/>
              <a:ext cx="1" cy="2126478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0A5D1A0-BF9E-447B-BC9D-047975448A0B}"/>
              </a:ext>
            </a:extLst>
          </p:cNvPr>
          <p:cNvGrpSpPr/>
          <p:nvPr/>
        </p:nvGrpSpPr>
        <p:grpSpPr>
          <a:xfrm flipV="1">
            <a:off x="6880046" y="5264536"/>
            <a:ext cx="408841" cy="275598"/>
            <a:chOff x="5531874" y="2102977"/>
            <a:chExt cx="746006" cy="212647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4906288-B5F0-4234-9A69-6DE1F8F2918A}"/>
                </a:ext>
              </a:extLst>
            </p:cNvPr>
            <p:cNvCxnSpPr/>
            <p:nvPr/>
          </p:nvCxnSpPr>
          <p:spPr>
            <a:xfrm>
              <a:off x="5531875" y="2102977"/>
              <a:ext cx="746005" cy="0"/>
            </a:xfrm>
            <a:prstGeom prst="straightConnector1">
              <a:avLst/>
            </a:prstGeom>
            <a:ln>
              <a:solidFill>
                <a:srgbClr val="483A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082BB9-8384-446B-89AE-37847F05EC39}"/>
                </a:ext>
              </a:extLst>
            </p:cNvPr>
            <p:cNvCxnSpPr/>
            <p:nvPr/>
          </p:nvCxnSpPr>
          <p:spPr>
            <a:xfrm>
              <a:off x="5531874" y="4229455"/>
              <a:ext cx="746005" cy="0"/>
            </a:xfrm>
            <a:prstGeom prst="straightConnector1">
              <a:avLst/>
            </a:prstGeom>
            <a:ln>
              <a:solidFill>
                <a:srgbClr val="483A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54A141-34CB-4FCB-B5A1-FED59BAEB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1874" y="2102977"/>
              <a:ext cx="1" cy="2126478"/>
            </a:xfrm>
            <a:prstGeom prst="line">
              <a:avLst/>
            </a:prstGeom>
            <a:ln>
              <a:solidFill>
                <a:srgbClr val="483A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10E12E-9F7E-4611-B583-AE375B2937A0}"/>
              </a:ext>
            </a:extLst>
          </p:cNvPr>
          <p:cNvGrpSpPr/>
          <p:nvPr/>
        </p:nvGrpSpPr>
        <p:grpSpPr>
          <a:xfrm>
            <a:off x="7084467" y="1335282"/>
            <a:ext cx="408841" cy="4519167"/>
            <a:chOff x="4707027" y="1210286"/>
            <a:chExt cx="408841" cy="45191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E18652-F214-4AD0-9461-FA7ADC8B91BD}"/>
                </a:ext>
              </a:extLst>
            </p:cNvPr>
            <p:cNvGrpSpPr/>
            <p:nvPr/>
          </p:nvGrpSpPr>
          <p:grpSpPr>
            <a:xfrm>
              <a:off x="4709212" y="1210286"/>
              <a:ext cx="363759" cy="1323216"/>
              <a:chOff x="5531874" y="2102977"/>
              <a:chExt cx="746006" cy="2126478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79172A4-770F-4ECC-B5C7-22FBEC99DC50}"/>
                  </a:ext>
                </a:extLst>
              </p:cNvPr>
              <p:cNvCxnSpPr/>
              <p:nvPr/>
            </p:nvCxnSpPr>
            <p:spPr>
              <a:xfrm>
                <a:off x="5531875" y="2102977"/>
                <a:ext cx="74600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D489D44-ECD0-4924-AB51-AD65DE696FEF}"/>
                  </a:ext>
                </a:extLst>
              </p:cNvPr>
              <p:cNvCxnSpPr/>
              <p:nvPr/>
            </p:nvCxnSpPr>
            <p:spPr>
              <a:xfrm>
                <a:off x="5531874" y="4229455"/>
                <a:ext cx="74600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063FE13-B126-4A2C-824C-A96F278EF0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1874" y="2102977"/>
                <a:ext cx="1" cy="21264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EFF1CF32-391B-4475-ABF4-377BA72B6AB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13471" y="3927057"/>
              <a:ext cx="3195953" cy="408840"/>
            </a:xfrm>
            <a:prstGeom prst="bentConnector3">
              <a:avLst>
                <a:gd name="adj1" fmla="val 10013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0C2630-E768-45E1-8295-6AF99ABF16DD}"/>
                </a:ext>
              </a:extLst>
            </p:cNvPr>
            <p:cNvCxnSpPr>
              <a:cxnSpLocks/>
            </p:cNvCxnSpPr>
            <p:nvPr/>
          </p:nvCxnSpPr>
          <p:spPr>
            <a:xfrm>
              <a:off x="4707027" y="3071174"/>
              <a:ext cx="3754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3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FF23-9059-4E89-91D9-D64B14EA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08" y="1193377"/>
            <a:ext cx="7176095" cy="4635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04A32-2120-48B2-A723-2C2D5FEA5E3E}"/>
              </a:ext>
            </a:extLst>
          </p:cNvPr>
          <p:cNvSpPr txBox="1"/>
          <p:nvPr/>
        </p:nvSpPr>
        <p:spPr>
          <a:xfrm>
            <a:off x="7427189" y="1427148"/>
            <a:ext cx="5942419" cy="317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모든 지역에서의 시리즈 별 총 판매량 분석</a:t>
            </a:r>
            <a:r>
              <a:rPr lang="en-US" altLang="ko-KR" sz="1200" dirty="0"/>
              <a:t> 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시리즈 별 총 판매량 순위</a:t>
            </a: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Super Mario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 err="1"/>
              <a:t>Pokemon</a:t>
            </a: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FIFA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슈퍼 마리오 시리즈의 압도적 강세</a:t>
            </a:r>
            <a:endParaRPr lang="en-US" altLang="ko-KR" sz="1200" dirty="0"/>
          </a:p>
        </p:txBody>
      </p:sp>
      <p:sp>
        <p:nvSpPr>
          <p:cNvPr id="20" name="TextBox 19" descr="ㄴㅇㄹ">
            <a:extLst>
              <a:ext uri="{FF2B5EF4-FFF2-40B4-BE49-F238E27FC236}">
                <a16:creationId xmlns:a16="http://schemas.microsoft.com/office/drawing/2014/main" id="{CAC584E0-90D1-49BC-AA31-09301AE79800}"/>
              </a:ext>
            </a:extLst>
          </p:cNvPr>
          <p:cNvSpPr txBox="1"/>
          <p:nvPr/>
        </p:nvSpPr>
        <p:spPr>
          <a:xfrm>
            <a:off x="476948" y="5796498"/>
            <a:ext cx="11111149" cy="963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결론 도출 </a:t>
            </a:r>
            <a:r>
              <a:rPr lang="en-US" altLang="ko-KR" sz="1200" dirty="0"/>
              <a:t>: </a:t>
            </a:r>
            <a:r>
              <a:rPr lang="ko-KR" altLang="en-US" sz="1200" dirty="0"/>
              <a:t>슈퍼마리오 시리즈의 전세계적 인기를 확인할 수 있음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슈퍼 마리오의 인기 비결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다양한 플랫폼에서 출시하여 쉽게 접할 수 있는 접근성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많은 캐릭터와 맵을 제공하고 잦은 업데이트로 지루하지 않고 흥미롭게 즐길 수 있음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09816-30DF-4DF8-9978-466E0C13BBEB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(3)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96839-82E2-4A3D-8A02-E30CDE788836}"/>
              </a:ext>
            </a:extLst>
          </p:cNvPr>
          <p:cNvSpPr txBox="1"/>
          <p:nvPr/>
        </p:nvSpPr>
        <p:spPr>
          <a:xfrm>
            <a:off x="854928" y="76589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인기가  많은  게임 </a:t>
            </a:r>
            <a:r>
              <a:rPr lang="en-US" altLang="ko-KR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심층분석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62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FF23-9059-4E89-91D9-D64B14EA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08" y="1272428"/>
            <a:ext cx="7176095" cy="4477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04A32-2120-48B2-A723-2C2D5FEA5E3E}"/>
              </a:ext>
            </a:extLst>
          </p:cNvPr>
          <p:cNvSpPr txBox="1"/>
          <p:nvPr/>
        </p:nvSpPr>
        <p:spPr>
          <a:xfrm>
            <a:off x="7410992" y="1427148"/>
            <a:ext cx="4711339" cy="384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슈퍼마리오의 플랫폼 별 총 판매량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플랫폼 별 총 판매량 순위</a:t>
            </a: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NES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Wii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SNES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NES</a:t>
            </a:r>
            <a:r>
              <a:rPr lang="ko-KR" altLang="en-US" sz="1200" dirty="0"/>
              <a:t>란 </a:t>
            </a:r>
            <a:r>
              <a:rPr lang="en-US" altLang="ko-KR" sz="1200" dirty="0"/>
              <a:t>Nintendo Entertainment System</a:t>
            </a:r>
            <a:r>
              <a:rPr lang="ko-KR" altLang="en-US" sz="1200" dirty="0"/>
              <a:t>의 줄임말로</a:t>
            </a:r>
            <a:r>
              <a:rPr lang="en-US" altLang="ko-KR" sz="1200" dirty="0"/>
              <a:t>, </a:t>
            </a:r>
            <a:r>
              <a:rPr lang="ko-KR" altLang="en-US" sz="1200" dirty="0"/>
              <a:t>닌텐도에서 출시한 가정용 거치형 게임기</a:t>
            </a:r>
            <a:r>
              <a:rPr lang="en-US" altLang="ko-KR" sz="1200" dirty="0"/>
              <a:t>. </a:t>
            </a:r>
            <a:r>
              <a:rPr lang="ko-KR" altLang="en-US" sz="1200" dirty="0"/>
              <a:t>패미컴</a:t>
            </a:r>
            <a:r>
              <a:rPr lang="en-US" altLang="ko-KR" sz="1200" dirty="0"/>
              <a:t>(</a:t>
            </a:r>
            <a:r>
              <a:rPr lang="ko-KR" altLang="en-US" sz="1200" dirty="0"/>
              <a:t>패밀리 컴퓨터</a:t>
            </a:r>
            <a:r>
              <a:rPr lang="en-US" altLang="ko-KR" sz="1200" dirty="0"/>
              <a:t>)</a:t>
            </a:r>
            <a:r>
              <a:rPr lang="ko-KR" altLang="en-US" sz="1200" dirty="0"/>
              <a:t>이라고 부름 </a:t>
            </a:r>
            <a:r>
              <a:rPr lang="en-US" altLang="ko-KR" sz="1200" dirty="0"/>
              <a:t>1983</a:t>
            </a:r>
            <a:r>
              <a:rPr lang="ko-KR" altLang="en-US" sz="1200" dirty="0"/>
              <a:t>년 출시</a:t>
            </a:r>
            <a:r>
              <a:rPr lang="en-US" altLang="ko-KR" sz="1200" dirty="0"/>
              <a:t>, </a:t>
            </a:r>
            <a:r>
              <a:rPr lang="ko-KR" altLang="en-US" sz="1200" dirty="0"/>
              <a:t>가장 많이 팔린 게임은 </a:t>
            </a:r>
            <a:r>
              <a:rPr lang="en-US" altLang="ko-KR" sz="1200" dirty="0"/>
              <a:t>Super Mario Bros.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SNES</a:t>
            </a:r>
            <a:r>
              <a:rPr lang="ko-KR" altLang="en-US" sz="1200" dirty="0"/>
              <a:t>는 </a:t>
            </a:r>
            <a:r>
              <a:rPr lang="en-US" altLang="ko-KR" sz="1200" dirty="0"/>
              <a:t>NES</a:t>
            </a:r>
            <a:r>
              <a:rPr lang="ko-KR" altLang="en-US" sz="1200" dirty="0"/>
              <a:t>에 </a:t>
            </a:r>
            <a:r>
              <a:rPr lang="en-US" altLang="ko-KR" sz="1200" dirty="0"/>
              <a:t>Super</a:t>
            </a:r>
            <a:r>
              <a:rPr lang="ko-KR" altLang="en-US" sz="1200" dirty="0"/>
              <a:t>를 붙인 차세대 기종</a:t>
            </a:r>
            <a:r>
              <a:rPr lang="en-US" altLang="ko-KR" sz="1200" dirty="0"/>
              <a:t>. 1991</a:t>
            </a:r>
            <a:r>
              <a:rPr lang="ko-KR" altLang="en-US" sz="1200" dirty="0"/>
              <a:t>년 출시</a:t>
            </a:r>
            <a:r>
              <a:rPr lang="en-US" altLang="ko-KR" sz="1200" dirty="0"/>
              <a:t>, </a:t>
            </a:r>
            <a:r>
              <a:rPr lang="ko-KR" altLang="en-US" sz="1200" dirty="0"/>
              <a:t>가장  많이팔린 게임은 </a:t>
            </a:r>
            <a:r>
              <a:rPr lang="en-US" altLang="ko-KR" sz="1200" dirty="0"/>
              <a:t>Super Mario World</a:t>
            </a:r>
          </a:p>
        </p:txBody>
      </p:sp>
      <p:sp>
        <p:nvSpPr>
          <p:cNvPr id="20" name="TextBox 19" descr="ㄴㅇㄹ">
            <a:extLst>
              <a:ext uri="{FF2B5EF4-FFF2-40B4-BE49-F238E27FC236}">
                <a16:creationId xmlns:a16="http://schemas.microsoft.com/office/drawing/2014/main" id="{CAC584E0-90D1-49BC-AA31-09301AE79800}"/>
              </a:ext>
            </a:extLst>
          </p:cNvPr>
          <p:cNvSpPr txBox="1"/>
          <p:nvPr/>
        </p:nvSpPr>
        <p:spPr>
          <a:xfrm>
            <a:off x="476948" y="5796498"/>
            <a:ext cx="1111114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결론 도출 </a:t>
            </a:r>
            <a:r>
              <a:rPr lang="en-US" altLang="ko-KR" sz="1200" dirty="0"/>
              <a:t>: </a:t>
            </a:r>
            <a:r>
              <a:rPr lang="ko-KR" altLang="en-US" sz="1200" dirty="0"/>
              <a:t>슈퍼마리오 시리즈의 플랫폼 별 판매 현황은 현 시점에서 너무 오래된 플랫폼 </a:t>
            </a:r>
            <a:r>
              <a:rPr lang="en-US" altLang="ko-KR" sz="1200" dirty="0"/>
              <a:t>– </a:t>
            </a:r>
            <a:r>
              <a:rPr lang="ko-KR" altLang="en-US" sz="1200" dirty="0"/>
              <a:t>의미 없는 데이터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09816-30DF-4DF8-9978-466E0C13BBEB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(3)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96839-82E2-4A3D-8A02-E30CDE788836}"/>
              </a:ext>
            </a:extLst>
          </p:cNvPr>
          <p:cNvSpPr txBox="1"/>
          <p:nvPr/>
        </p:nvSpPr>
        <p:spPr>
          <a:xfrm>
            <a:off x="854928" y="765896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인기가  많은  게임 </a:t>
            </a:r>
            <a:r>
              <a:rPr lang="en-US" altLang="ko-KR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슈퍼마리오  분석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65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FF23-9059-4E89-91D9-D64B14EA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409" y="1272428"/>
            <a:ext cx="6474893" cy="4477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04A32-2120-48B2-A723-2C2D5FEA5E3E}"/>
              </a:ext>
            </a:extLst>
          </p:cNvPr>
          <p:cNvSpPr txBox="1"/>
          <p:nvPr/>
        </p:nvSpPr>
        <p:spPr>
          <a:xfrm>
            <a:off x="7410992" y="1427148"/>
            <a:ext cx="4711339" cy="317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최근 </a:t>
            </a:r>
            <a:r>
              <a:rPr lang="en-US" altLang="ko-KR" sz="1200" dirty="0"/>
              <a:t>5</a:t>
            </a:r>
            <a:r>
              <a:rPr lang="ko-KR" altLang="en-US" sz="1200" dirty="0"/>
              <a:t>년간 플랫폼 별 총 판매량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최근 </a:t>
            </a:r>
            <a:r>
              <a:rPr lang="en-US" altLang="ko-KR" sz="1200" dirty="0"/>
              <a:t>5</a:t>
            </a:r>
            <a:r>
              <a:rPr lang="ko-KR" altLang="en-US" sz="1200" dirty="0"/>
              <a:t>년 플랫폼 별 총 판매량 순위</a:t>
            </a:r>
            <a:endParaRPr lang="en-US" altLang="ko-KR" sz="12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PS4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PS3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 err="1"/>
              <a:t>XOne</a:t>
            </a:r>
            <a:r>
              <a:rPr lang="en-US" altLang="ko-KR" sz="1200" dirty="0"/>
              <a:t>(Xbox One)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닌텐도의 </a:t>
            </a:r>
            <a:r>
              <a:rPr lang="en-US" altLang="ko-KR" sz="1200" dirty="0"/>
              <a:t>3DS</a:t>
            </a:r>
            <a:r>
              <a:rPr lang="ko-KR" altLang="en-US" sz="1200" dirty="0"/>
              <a:t>와 </a:t>
            </a:r>
            <a:r>
              <a:rPr lang="en-US" altLang="ko-KR" sz="1200" dirty="0"/>
              <a:t>Wii U</a:t>
            </a:r>
            <a:r>
              <a:rPr lang="ko-KR" altLang="en-US" sz="1200" dirty="0"/>
              <a:t>의 부진</a:t>
            </a:r>
            <a:endParaRPr lang="en-US" altLang="ko-KR" sz="1200" dirty="0"/>
          </a:p>
        </p:txBody>
      </p:sp>
      <p:sp>
        <p:nvSpPr>
          <p:cNvPr id="20" name="TextBox 19" descr="ㄴㅇㄹ">
            <a:extLst>
              <a:ext uri="{FF2B5EF4-FFF2-40B4-BE49-F238E27FC236}">
                <a16:creationId xmlns:a16="http://schemas.microsoft.com/office/drawing/2014/main" id="{CAC584E0-90D1-49BC-AA31-09301AE79800}"/>
              </a:ext>
            </a:extLst>
          </p:cNvPr>
          <p:cNvSpPr txBox="1"/>
          <p:nvPr/>
        </p:nvSpPr>
        <p:spPr>
          <a:xfrm>
            <a:off x="476948" y="5796498"/>
            <a:ext cx="1111114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결론 도출 </a:t>
            </a:r>
            <a:r>
              <a:rPr lang="en-US" altLang="ko-KR" sz="1200" dirty="0"/>
              <a:t>: </a:t>
            </a:r>
            <a:r>
              <a:rPr lang="ko-KR" altLang="en-US" sz="1200" dirty="0"/>
              <a:t>최근 </a:t>
            </a:r>
            <a:r>
              <a:rPr lang="en-US" altLang="ko-KR" sz="1200" dirty="0"/>
              <a:t>5</a:t>
            </a:r>
            <a:r>
              <a:rPr lang="ko-KR" altLang="en-US" sz="1200" dirty="0"/>
              <a:t>년간의 판매량에서 닌텐도는 </a:t>
            </a:r>
            <a:r>
              <a:rPr lang="en-US" altLang="ko-KR" sz="1200" dirty="0"/>
              <a:t>Wii U </a:t>
            </a:r>
            <a:r>
              <a:rPr lang="ko-KR" altLang="en-US" sz="1200" dirty="0"/>
              <a:t>플랫폼의 부진으로 암흑기를 걷는다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09816-30DF-4DF8-9978-466E0C13BBEB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(3)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96839-82E2-4A3D-8A02-E30CDE788836}"/>
              </a:ext>
            </a:extLst>
          </p:cNvPr>
          <p:cNvSpPr txBox="1"/>
          <p:nvPr/>
        </p:nvSpPr>
        <p:spPr>
          <a:xfrm>
            <a:off x="854928" y="765896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인기가  많은  게임 </a:t>
            </a:r>
            <a:r>
              <a:rPr lang="en-US" altLang="ko-KR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플랫폼  분석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06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81531" y="2401122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30741" y="2662732"/>
            <a:ext cx="330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데이터 전처리</a:t>
            </a:r>
            <a:r>
              <a:rPr lang="en-US" altLang="ko-KR" sz="2000" b="1" spc="600" dirty="0">
                <a:solidFill>
                  <a:schemeClr val="accent6"/>
                </a:solidFill>
              </a:rPr>
              <a:t>(EDA)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42849" y="3557934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30741" y="3819544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데이터 분석 및 시각화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42849" y="4714746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30741" y="4976356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accent6"/>
                </a:solidFill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FF23-9059-4E89-91D9-D64B14EA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930" y="1227561"/>
            <a:ext cx="6297264" cy="4477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04A32-2120-48B2-A723-2C2D5FEA5E3E}"/>
              </a:ext>
            </a:extLst>
          </p:cNvPr>
          <p:cNvSpPr txBox="1"/>
          <p:nvPr/>
        </p:nvSpPr>
        <p:spPr>
          <a:xfrm>
            <a:off x="7410992" y="1427148"/>
            <a:ext cx="4711339" cy="340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닌텐도 전용 플랫폼 판매 현황 </a:t>
            </a:r>
            <a:r>
              <a:rPr lang="en-US" altLang="ko-KR" sz="1200" dirty="0"/>
              <a:t>(</a:t>
            </a:r>
            <a:r>
              <a:rPr lang="ko-KR" altLang="en-US" sz="1200" dirty="0"/>
              <a:t>출처 </a:t>
            </a:r>
            <a:r>
              <a:rPr lang="en-US" altLang="ko-KR" sz="1200" dirty="0"/>
              <a:t>– </a:t>
            </a:r>
            <a:r>
              <a:rPr lang="ko-KR" altLang="en-US" sz="1200" dirty="0"/>
              <a:t>닌텐도 공식 사이트</a:t>
            </a:r>
            <a:r>
              <a:rPr lang="en-US" altLang="ko-KR" sz="12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Wii U</a:t>
            </a:r>
            <a:r>
              <a:rPr lang="ko-KR" altLang="en-US" sz="1200" dirty="0"/>
              <a:t>의 판매 부진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2016</a:t>
            </a:r>
            <a:r>
              <a:rPr lang="ko-KR" altLang="en-US" sz="1200" dirty="0"/>
              <a:t>년 </a:t>
            </a:r>
            <a:r>
              <a:rPr lang="en-US" altLang="ko-KR" sz="1200" dirty="0"/>
              <a:t>4</a:t>
            </a:r>
            <a:r>
              <a:rPr lang="ko-KR" altLang="en-US" sz="1200" dirty="0"/>
              <a:t>분기에서 닌텐도 </a:t>
            </a:r>
            <a:r>
              <a:rPr lang="en-US" altLang="ko-KR" sz="1200" dirty="0"/>
              <a:t>3DS</a:t>
            </a:r>
            <a:r>
              <a:rPr lang="ko-KR" altLang="en-US" sz="1200" dirty="0"/>
              <a:t>에 튀어나와요 동물의숲</a:t>
            </a:r>
            <a:r>
              <a:rPr lang="en-US" altLang="ko-KR" sz="1200" dirty="0"/>
              <a:t>,   </a:t>
            </a:r>
            <a:r>
              <a:rPr lang="ko-KR" altLang="en-US" sz="1200" dirty="0"/>
              <a:t>포켓몬스터 썬</a:t>
            </a:r>
            <a:r>
              <a:rPr lang="en-US" altLang="ko-KR" sz="1200" dirty="0"/>
              <a:t>&amp;</a:t>
            </a:r>
            <a:r>
              <a:rPr lang="ko-KR" altLang="en-US" sz="1200" dirty="0"/>
              <a:t>문같은 대작을 발표하며 호황을 누림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2016</a:t>
            </a:r>
            <a:r>
              <a:rPr lang="ko-KR" altLang="en-US" sz="1200" dirty="0"/>
              <a:t>년을 기점으로 </a:t>
            </a:r>
            <a:r>
              <a:rPr lang="en-US" altLang="ko-KR" sz="1200" dirty="0"/>
              <a:t>3DS</a:t>
            </a:r>
            <a:r>
              <a:rPr lang="ko-KR" altLang="en-US" sz="1200" dirty="0"/>
              <a:t>와 </a:t>
            </a:r>
            <a:r>
              <a:rPr lang="en-US" altLang="ko-KR" sz="1200" dirty="0"/>
              <a:t>Wii</a:t>
            </a:r>
            <a:r>
              <a:rPr lang="ko-KR" altLang="en-US" sz="1200" dirty="0"/>
              <a:t>는 황혼기에 접어들었음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2017</a:t>
            </a:r>
            <a:r>
              <a:rPr lang="ko-KR" altLang="en-US" sz="1200" dirty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분기 닌텐도 스위치의 발매와 동시에</a:t>
            </a:r>
            <a:r>
              <a:rPr lang="en-US" altLang="ko-KR" sz="1200" dirty="0"/>
              <a:t> </a:t>
            </a:r>
            <a:r>
              <a:rPr lang="ko-KR" altLang="en-US" sz="1200" dirty="0"/>
              <a:t>상승세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빨간 막대 그래프는 닌텐도 스위치 하드웨어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녹색 라인 그래프는 닌텐도 스위치 소프트 웨어</a:t>
            </a:r>
            <a:endParaRPr lang="en-US" altLang="ko-KR" sz="1200" dirty="0"/>
          </a:p>
        </p:txBody>
      </p:sp>
      <p:sp>
        <p:nvSpPr>
          <p:cNvPr id="20" name="TextBox 19" descr="ㄴㅇㄹ">
            <a:extLst>
              <a:ext uri="{FF2B5EF4-FFF2-40B4-BE49-F238E27FC236}">
                <a16:creationId xmlns:a16="http://schemas.microsoft.com/office/drawing/2014/main" id="{CAC584E0-90D1-49BC-AA31-09301AE79800}"/>
              </a:ext>
            </a:extLst>
          </p:cNvPr>
          <p:cNvSpPr txBox="1"/>
          <p:nvPr/>
        </p:nvSpPr>
        <p:spPr>
          <a:xfrm>
            <a:off x="476948" y="5796498"/>
            <a:ext cx="1111114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결론 도출 </a:t>
            </a:r>
            <a:r>
              <a:rPr lang="en-US" altLang="ko-KR" sz="1200" dirty="0"/>
              <a:t>: 2017</a:t>
            </a:r>
            <a:r>
              <a:rPr lang="ko-KR" altLang="en-US" sz="1200" dirty="0"/>
              <a:t>년</a:t>
            </a:r>
            <a:r>
              <a:rPr lang="en-US" altLang="ko-KR" sz="1200" dirty="0"/>
              <a:t> 3</a:t>
            </a:r>
            <a:r>
              <a:rPr lang="ko-KR" altLang="en-US" sz="1200" dirty="0"/>
              <a:t>월</a:t>
            </a:r>
            <a:r>
              <a:rPr lang="en-US" altLang="ko-KR" sz="1200" dirty="0"/>
              <a:t>, </a:t>
            </a:r>
            <a:r>
              <a:rPr lang="ko-KR" altLang="en-US" sz="1200" dirty="0"/>
              <a:t>닌텐도 스위치의 발매로 새로운 전성기를 맞이한다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09816-30DF-4DF8-9978-466E0C13BBEB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(3)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96839-82E2-4A3D-8A02-E30CDE788836}"/>
              </a:ext>
            </a:extLst>
          </p:cNvPr>
          <p:cNvSpPr txBox="1"/>
          <p:nvPr/>
        </p:nvSpPr>
        <p:spPr>
          <a:xfrm>
            <a:off x="854928" y="765896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닌텐도의 현 주소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643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E1F59-4AEF-45A4-979E-156B596EBE36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8FF23-9059-4E89-91D9-D64B14EA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4137" y="0"/>
            <a:ext cx="3982897" cy="61356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04A32-2120-48B2-A723-2C2D5FEA5E3E}"/>
              </a:ext>
            </a:extLst>
          </p:cNvPr>
          <p:cNvSpPr txBox="1"/>
          <p:nvPr/>
        </p:nvSpPr>
        <p:spPr>
          <a:xfrm>
            <a:off x="476948" y="1198233"/>
            <a:ext cx="6968881" cy="384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닌텐도 스위치 소프트웨어 판매 현황 </a:t>
            </a:r>
            <a:r>
              <a:rPr lang="en-US" altLang="ko-KR" sz="1200" dirty="0"/>
              <a:t>(</a:t>
            </a:r>
            <a:r>
              <a:rPr lang="ko-KR" altLang="en-US" sz="1200" dirty="0"/>
              <a:t>출처 </a:t>
            </a:r>
            <a:r>
              <a:rPr lang="en-US" altLang="ko-KR" sz="1200" dirty="0"/>
              <a:t>– </a:t>
            </a:r>
            <a:r>
              <a:rPr lang="ko-KR" altLang="en-US" sz="1200" dirty="0"/>
              <a:t>닌텐도 공식 사이트</a:t>
            </a:r>
            <a:r>
              <a:rPr lang="en-US" altLang="ko-KR" sz="1200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2017</a:t>
            </a:r>
            <a:r>
              <a:rPr lang="ko-KR" altLang="en-US" sz="1200" dirty="0"/>
              <a:t>년 </a:t>
            </a:r>
            <a:r>
              <a:rPr lang="en-US" altLang="ko-KR" sz="1200" dirty="0"/>
              <a:t>9</a:t>
            </a:r>
            <a:r>
              <a:rPr lang="ko-KR" altLang="en-US" sz="1200" dirty="0"/>
              <a:t>월까지의 누적판매량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젤다의 전설</a:t>
            </a:r>
            <a:r>
              <a:rPr lang="en-US" altLang="ko-KR" sz="1200" dirty="0"/>
              <a:t>(</a:t>
            </a:r>
            <a:r>
              <a:rPr lang="ko-KR" altLang="en-US" sz="1200" dirty="0"/>
              <a:t>야생의 숨결</a:t>
            </a:r>
            <a:r>
              <a:rPr lang="en-US" altLang="ko-KR" sz="1200" dirty="0"/>
              <a:t>) - </a:t>
            </a:r>
            <a:r>
              <a:rPr lang="ko-KR" altLang="en-US" sz="1200" dirty="0"/>
              <a:t>누적 판매 </a:t>
            </a:r>
            <a:r>
              <a:rPr lang="en-US" altLang="ko-KR" sz="1200" dirty="0"/>
              <a:t>470</a:t>
            </a:r>
            <a:r>
              <a:rPr lang="ko-KR" altLang="en-US" sz="1200" dirty="0"/>
              <a:t>만 장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마리오 카트 </a:t>
            </a:r>
            <a:r>
              <a:rPr lang="en-US" altLang="ko-KR" sz="1200" dirty="0"/>
              <a:t>8 </a:t>
            </a:r>
            <a:r>
              <a:rPr lang="ko-KR" altLang="en-US" sz="1200" dirty="0"/>
              <a:t>디럭스 </a:t>
            </a:r>
            <a:r>
              <a:rPr lang="en-US" altLang="ko-KR" sz="1200" dirty="0"/>
              <a:t>- </a:t>
            </a:r>
            <a:r>
              <a:rPr lang="ko-KR" altLang="en-US" sz="1200" dirty="0"/>
              <a:t>누적 판매 </a:t>
            </a:r>
            <a:r>
              <a:rPr lang="en-US" altLang="ko-KR" sz="1200" dirty="0"/>
              <a:t>442</a:t>
            </a:r>
            <a:r>
              <a:rPr lang="ko-KR" altLang="en-US" sz="1200" dirty="0"/>
              <a:t>만 장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스플래툰</a:t>
            </a:r>
            <a:r>
              <a:rPr lang="en-US" altLang="ko-KR" sz="1200" dirty="0"/>
              <a:t> 2 – </a:t>
            </a:r>
            <a:r>
              <a:rPr lang="ko-KR" altLang="en-US" sz="1200" dirty="0"/>
              <a:t>누적 판매 </a:t>
            </a:r>
            <a:r>
              <a:rPr lang="en-US" altLang="ko-KR" sz="1200" dirty="0"/>
              <a:t>361</a:t>
            </a:r>
            <a:r>
              <a:rPr lang="ko-KR" altLang="en-US" sz="1200" dirty="0"/>
              <a:t>만 장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dirty="0"/>
              <a:t>원투스위치 </a:t>
            </a:r>
            <a:r>
              <a:rPr lang="en-US" altLang="ko-KR" sz="1200" dirty="0"/>
              <a:t>– </a:t>
            </a:r>
            <a:r>
              <a:rPr lang="ko-KR" altLang="en-US" sz="1200" dirty="0"/>
              <a:t>누적 판매 </a:t>
            </a:r>
            <a:r>
              <a:rPr lang="en-US" altLang="ko-KR" sz="1200" dirty="0"/>
              <a:t>137</a:t>
            </a:r>
            <a:r>
              <a:rPr lang="ko-KR" altLang="en-US" sz="1200" dirty="0"/>
              <a:t>만 장</a:t>
            </a:r>
            <a:endParaRPr lang="en-US" altLang="ko-KR" sz="1200" dirty="0"/>
          </a:p>
          <a:p>
            <a:pPr marL="685800" lvl="1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200" dirty="0"/>
              <a:t>ARMS – </a:t>
            </a:r>
            <a:r>
              <a:rPr lang="ko-KR" altLang="en-US" sz="1200" dirty="0"/>
              <a:t>누적 판매 </a:t>
            </a:r>
            <a:r>
              <a:rPr lang="en-US" altLang="ko-KR" sz="1200" dirty="0"/>
              <a:t>135</a:t>
            </a:r>
            <a:r>
              <a:rPr lang="ko-KR" altLang="en-US" sz="1200" dirty="0"/>
              <a:t>만 장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한 때는</a:t>
            </a:r>
            <a:r>
              <a:rPr lang="en-US" altLang="ko-KR" sz="1200" dirty="0"/>
              <a:t> </a:t>
            </a:r>
            <a:r>
              <a:rPr lang="ko-KR" altLang="en-US" sz="1200" dirty="0"/>
              <a:t>닌텐도 스위치 하드웨어 판매량보다 젤다의 전설</a:t>
            </a:r>
            <a:r>
              <a:rPr lang="en-US" altLang="ko-KR" sz="1200" dirty="0"/>
              <a:t>(</a:t>
            </a:r>
            <a:r>
              <a:rPr lang="ko-KR" altLang="en-US" sz="1200" dirty="0"/>
              <a:t>야생의 숨결</a:t>
            </a:r>
            <a:r>
              <a:rPr lang="en-US" altLang="ko-KR" sz="1200" dirty="0"/>
              <a:t>)</a:t>
            </a:r>
            <a:r>
              <a:rPr lang="ko-KR" altLang="en-US" sz="1200" dirty="0"/>
              <a:t> 타이틀 판매량이 훨씬 더 많을 정도의 기이한 현상도 발생</a:t>
            </a:r>
            <a:endParaRPr lang="en-US" altLang="ko-KR" sz="1200" dirty="0"/>
          </a:p>
        </p:txBody>
      </p:sp>
      <p:sp>
        <p:nvSpPr>
          <p:cNvPr id="20" name="TextBox 19" descr="ㄴㅇㄹ">
            <a:extLst>
              <a:ext uri="{FF2B5EF4-FFF2-40B4-BE49-F238E27FC236}">
                <a16:creationId xmlns:a16="http://schemas.microsoft.com/office/drawing/2014/main" id="{CAC584E0-90D1-49BC-AA31-09301AE79800}"/>
              </a:ext>
            </a:extLst>
          </p:cNvPr>
          <p:cNvSpPr txBox="1"/>
          <p:nvPr/>
        </p:nvSpPr>
        <p:spPr>
          <a:xfrm>
            <a:off x="476948" y="5796498"/>
            <a:ext cx="1111114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결론 도출 </a:t>
            </a:r>
            <a:r>
              <a:rPr lang="en-US" altLang="ko-KR" sz="1200" dirty="0"/>
              <a:t>: </a:t>
            </a:r>
            <a:r>
              <a:rPr lang="ko-KR" altLang="en-US" sz="1200" dirty="0"/>
              <a:t>닌텐도 스위치의 향후 비전이 좋다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09816-30DF-4DF8-9978-466E0C13BBEB}"/>
              </a:ext>
            </a:extLst>
          </p:cNvPr>
          <p:cNvSpPr txBox="1"/>
          <p:nvPr/>
        </p:nvSpPr>
        <p:spPr>
          <a:xfrm>
            <a:off x="854928" y="109284"/>
            <a:ext cx="3098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분석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(3)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96839-82E2-4A3D-8A02-E30CDE788836}"/>
              </a:ext>
            </a:extLst>
          </p:cNvPr>
          <p:cNvSpPr txBox="1"/>
          <p:nvPr/>
        </p:nvSpPr>
        <p:spPr>
          <a:xfrm>
            <a:off x="854928" y="765896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앞으로의 전망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20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17017" y="250567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4215522" y="3422159"/>
            <a:ext cx="376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향후 계획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B53D1-AFBC-4F75-9B3C-6B41878FE16E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1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8BCE61-8257-4AB9-B398-CB2A5BDA1E81}"/>
              </a:ext>
            </a:extLst>
          </p:cNvPr>
          <p:cNvSpPr/>
          <p:nvPr/>
        </p:nvSpPr>
        <p:spPr>
          <a:xfrm>
            <a:off x="8841996" y="2651147"/>
            <a:ext cx="2582916" cy="23384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7E49-B7F4-933A-2034-B7316BF1FF39}"/>
              </a:ext>
            </a:extLst>
          </p:cNvPr>
          <p:cNvSpPr/>
          <p:nvPr/>
        </p:nvSpPr>
        <p:spPr>
          <a:xfrm>
            <a:off x="775477" y="1206500"/>
            <a:ext cx="7217470" cy="521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963BBD-DC3D-3244-D870-7C608FFEEE1E}"/>
              </a:ext>
            </a:extLst>
          </p:cNvPr>
          <p:cNvCxnSpPr>
            <a:cxnSpLocks/>
          </p:cNvCxnSpPr>
          <p:nvPr/>
        </p:nvCxnSpPr>
        <p:spPr>
          <a:xfrm>
            <a:off x="1109547" y="3797141"/>
            <a:ext cx="7739192" cy="19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향후 계획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C0F4E5-0CA8-DD44-BEC6-EB2E297A1AD5}"/>
              </a:ext>
            </a:extLst>
          </p:cNvPr>
          <p:cNvSpPr/>
          <p:nvPr/>
        </p:nvSpPr>
        <p:spPr>
          <a:xfrm>
            <a:off x="110954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8402B4-B903-4CCE-5139-97929016D46A}"/>
              </a:ext>
            </a:extLst>
          </p:cNvPr>
          <p:cNvSpPr/>
          <p:nvPr/>
        </p:nvSpPr>
        <p:spPr>
          <a:xfrm>
            <a:off x="3453487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570BD7-E963-A4CE-1A95-00DC9CF0DF02}"/>
              </a:ext>
            </a:extLst>
          </p:cNvPr>
          <p:cNvSpPr/>
          <p:nvPr/>
        </p:nvSpPr>
        <p:spPr>
          <a:xfrm>
            <a:off x="5797428" y="1456624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63C4-F269-8DEF-A535-98D43B57582B}"/>
              </a:ext>
            </a:extLst>
          </p:cNvPr>
          <p:cNvSpPr txBox="1"/>
          <p:nvPr/>
        </p:nvSpPr>
        <p:spPr>
          <a:xfrm>
            <a:off x="3657632" y="3568188"/>
            <a:ext cx="152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닌텐도 스위치</a:t>
            </a:r>
            <a:r>
              <a:rPr lang="en-US" altLang="ko-KR" sz="1600" dirty="0"/>
              <a:t>(NS)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99082-5781-50D0-6B9B-C1841EAF868D}"/>
              </a:ext>
            </a:extLst>
          </p:cNvPr>
          <p:cNvSpPr txBox="1"/>
          <p:nvPr/>
        </p:nvSpPr>
        <p:spPr>
          <a:xfrm>
            <a:off x="1255949" y="3645133"/>
            <a:ext cx="161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플랫폼 액션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4CB823-0427-4B55-A8D6-76E27CC904AB}"/>
              </a:ext>
            </a:extLst>
          </p:cNvPr>
          <p:cNvSpPr txBox="1"/>
          <p:nvPr/>
        </p:nvSpPr>
        <p:spPr>
          <a:xfrm>
            <a:off x="854928" y="759025"/>
            <a:ext cx="491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다음 분기에 어떤 게임을 설계해야 하는가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B8C5CA-6246-4ABF-B4BD-C3E988BE33E0}"/>
              </a:ext>
            </a:extLst>
          </p:cNvPr>
          <p:cNvSpPr/>
          <p:nvPr/>
        </p:nvSpPr>
        <p:spPr>
          <a:xfrm>
            <a:off x="1264422" y="1343061"/>
            <a:ext cx="1593668" cy="31833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CF0E32-ADD1-4B23-AB8B-D4F44D8398DE}"/>
              </a:ext>
            </a:extLst>
          </p:cNvPr>
          <p:cNvSpPr/>
          <p:nvPr/>
        </p:nvSpPr>
        <p:spPr>
          <a:xfrm>
            <a:off x="3587378" y="1343061"/>
            <a:ext cx="1593668" cy="31833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플랫폼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2CE619-21E8-4CE8-B592-4582A3463673}"/>
              </a:ext>
            </a:extLst>
          </p:cNvPr>
          <p:cNvSpPr/>
          <p:nvPr/>
        </p:nvSpPr>
        <p:spPr>
          <a:xfrm>
            <a:off x="5968361" y="1343061"/>
            <a:ext cx="1593668" cy="31833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1F6B83-F8E8-4D22-A946-45F4FE25BA6C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F8DEB-EC8D-45EA-A76F-D9CD7AEC9E3D}"/>
              </a:ext>
            </a:extLst>
          </p:cNvPr>
          <p:cNvSpPr txBox="1"/>
          <p:nvPr/>
        </p:nvSpPr>
        <p:spPr>
          <a:xfrm>
            <a:off x="5952303" y="3212365"/>
            <a:ext cx="1593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북미</a:t>
            </a:r>
            <a:r>
              <a:rPr lang="en-US" altLang="ko-KR" sz="1400" dirty="0"/>
              <a:t>(NA)</a:t>
            </a:r>
            <a:r>
              <a:rPr lang="ko-KR" altLang="en-US" sz="1400" dirty="0"/>
              <a:t>지역     일본</a:t>
            </a:r>
            <a:r>
              <a:rPr lang="en-US" altLang="ko-KR" sz="1400" dirty="0"/>
              <a:t>(JP) </a:t>
            </a:r>
            <a:r>
              <a:rPr lang="ko-KR" altLang="en-US" sz="1400" dirty="0"/>
              <a:t>지역       우선 출시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유럽</a:t>
            </a:r>
            <a:r>
              <a:rPr lang="en-US" altLang="ko-KR" sz="1400" dirty="0"/>
              <a:t>(EU)</a:t>
            </a:r>
            <a:r>
              <a:rPr lang="ko-KR" altLang="en-US" sz="1400" dirty="0"/>
              <a:t>과 그 외 지역의 출시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851C02-6139-4CB6-BD38-60D0E4CD1E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688" y="3219288"/>
            <a:ext cx="2402610" cy="11902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3CB10-9DF8-4957-AC43-15968AFBC57E}"/>
              </a:ext>
            </a:extLst>
          </p:cNvPr>
          <p:cNvSpPr/>
          <p:nvPr/>
        </p:nvSpPr>
        <p:spPr>
          <a:xfrm>
            <a:off x="9332159" y="2441645"/>
            <a:ext cx="1593668" cy="31833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게임</a:t>
            </a:r>
          </a:p>
        </p:txBody>
      </p:sp>
    </p:spTree>
    <p:extLst>
      <p:ext uri="{BB962C8B-B14F-4D97-AF65-F5344CB8AC3E}">
        <p14:creationId xmlns:p14="http://schemas.microsoft.com/office/powerpoint/2010/main" val="192153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0DCAF6-3978-3160-157A-648EA12B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F402808-E0F8-85EA-4890-583C8458B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259B1-33B2-547E-A2D7-4EBD5D0038E0}"/>
              </a:ext>
            </a:extLst>
          </p:cNvPr>
          <p:cNvSpPr txBox="1"/>
          <p:nvPr/>
        </p:nvSpPr>
        <p:spPr>
          <a:xfrm>
            <a:off x="3887702" y="2875002"/>
            <a:ext cx="4416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6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45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5074725" y="2505670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2274193" y="3429000"/>
            <a:ext cx="8343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600" dirty="0">
                <a:solidFill>
                  <a:schemeClr val="bg1"/>
                </a:solidFill>
              </a:rPr>
              <a:t>데이터 전처리</a:t>
            </a:r>
            <a:r>
              <a:rPr lang="en-US" altLang="ko-KR" sz="6600" b="1" spc="600" dirty="0">
                <a:solidFill>
                  <a:schemeClr val="bg1"/>
                </a:solidFill>
              </a:rPr>
              <a:t>(EDA)</a:t>
            </a:r>
            <a:endParaRPr lang="ko-KR" altLang="en-US" sz="6600" b="1" spc="600" dirty="0">
              <a:solidFill>
                <a:schemeClr val="bg1"/>
              </a:solidFill>
            </a:endParaRP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6D8C3F7-FB89-409B-ACE9-24E983F66899}"/>
              </a:ext>
            </a:extLst>
          </p:cNvPr>
          <p:cNvSpPr/>
          <p:nvPr/>
        </p:nvSpPr>
        <p:spPr>
          <a:xfrm>
            <a:off x="9699477" y="6546079"/>
            <a:ext cx="2492523" cy="311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4109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전처리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(EDA)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F20C9E-647C-1FB5-E3CD-A95587481EAC}"/>
              </a:ext>
            </a:extLst>
          </p:cNvPr>
          <p:cNvGrpSpPr/>
          <p:nvPr/>
        </p:nvGrpSpPr>
        <p:grpSpPr>
          <a:xfrm>
            <a:off x="854928" y="1053458"/>
            <a:ext cx="10482144" cy="912072"/>
            <a:chOff x="854928" y="1955247"/>
            <a:chExt cx="10482144" cy="9120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F8DC59-D4B6-AA7E-E2D4-B2E9F3EECDF9}"/>
                </a:ext>
              </a:extLst>
            </p:cNvPr>
            <p:cNvSpPr/>
            <p:nvPr/>
          </p:nvSpPr>
          <p:spPr>
            <a:xfrm>
              <a:off x="854928" y="1955247"/>
              <a:ext cx="2077843" cy="912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7EC1E5-8355-70E7-A4FE-C9994EAF9497}"/>
                </a:ext>
              </a:extLst>
            </p:cNvPr>
            <p:cNvSpPr/>
            <p:nvPr/>
          </p:nvSpPr>
          <p:spPr>
            <a:xfrm>
              <a:off x="4278351" y="1955247"/>
              <a:ext cx="7058721" cy="9120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A3ABFD-53EA-2DF8-3CFD-FF421870EA1C}"/>
                </a:ext>
              </a:extLst>
            </p:cNvPr>
            <p:cNvSpPr txBox="1"/>
            <p:nvPr/>
          </p:nvSpPr>
          <p:spPr>
            <a:xfrm>
              <a:off x="904038" y="2257393"/>
              <a:ext cx="1983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데이터 전처리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(EDA)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란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?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19CB8-340F-BEA0-FEEA-55355A269E93}"/>
                </a:ext>
              </a:extLst>
            </p:cNvPr>
            <p:cNvSpPr txBox="1"/>
            <p:nvPr/>
          </p:nvSpPr>
          <p:spPr>
            <a:xfrm>
              <a:off x="4426211" y="2232518"/>
              <a:ext cx="651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불필요한 데이터는 삭제하고 유의미한 데이터만을 도출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정제하는 과정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463322" y="5872110"/>
            <a:ext cx="5942419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16598</a:t>
            </a:r>
            <a:r>
              <a:rPr lang="ko-KR" altLang="en-US" sz="1600" dirty="0"/>
              <a:t>개의 데이터가 있는 자료를 제공 받음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 중 내가 사용 할 데이터들을 정제 후 진행</a:t>
            </a:r>
            <a:endParaRPr lang="en-US" altLang="ko-KR" sz="16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1357592-6731-4C85-8421-B009500297F4}"/>
              </a:ext>
            </a:extLst>
          </p:cNvPr>
          <p:cNvSpPr/>
          <p:nvPr/>
        </p:nvSpPr>
        <p:spPr>
          <a:xfrm>
            <a:off x="3080631" y="1234537"/>
            <a:ext cx="1103904" cy="54991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DEB12-5BFF-4D1C-BF5A-87EBE099B10C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04F043-F5E5-4C1F-A0F0-1D6F0D6F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2" y="2020699"/>
            <a:ext cx="10974332" cy="3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A66E7-B174-40BA-BE2B-3B369182DF53}"/>
              </a:ext>
            </a:extLst>
          </p:cNvPr>
          <p:cNvSpPr txBox="1"/>
          <p:nvPr/>
        </p:nvSpPr>
        <p:spPr>
          <a:xfrm>
            <a:off x="854928" y="109284"/>
            <a:ext cx="353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EDA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B647-A350-4C82-BF6E-D947840D136B}"/>
              </a:ext>
            </a:extLst>
          </p:cNvPr>
          <p:cNvSpPr txBox="1"/>
          <p:nvPr/>
        </p:nvSpPr>
        <p:spPr>
          <a:xfrm>
            <a:off x="854928" y="765896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결측치와  이상치  처리 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8A61A-08F8-4848-B0C5-1DB5E86A1061}"/>
              </a:ext>
            </a:extLst>
          </p:cNvPr>
          <p:cNvSpPr txBox="1"/>
          <p:nvPr/>
        </p:nvSpPr>
        <p:spPr>
          <a:xfrm>
            <a:off x="463322" y="5424766"/>
            <a:ext cx="5942419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각 열에 포함된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NaN</a:t>
            </a:r>
            <a:r>
              <a:rPr lang="en-US" altLang="ko-KR" sz="1600" dirty="0"/>
              <a:t>’ </a:t>
            </a:r>
            <a:r>
              <a:rPr lang="ko-KR" altLang="en-US" sz="1600" dirty="0"/>
              <a:t>값은 결측치로 판단</a:t>
            </a:r>
            <a:r>
              <a:rPr lang="en-US" altLang="ko-KR" sz="1600" dirty="0"/>
              <a:t> -&gt; </a:t>
            </a:r>
            <a:r>
              <a:rPr lang="ko-KR" altLang="en-US" sz="1600" dirty="0"/>
              <a:t>삭제</a:t>
            </a:r>
            <a:endParaRPr lang="en-US" altLang="ko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62A34-3BD0-436B-8AB1-1BF6C42E9168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F35E4-412B-40B7-9023-9A806C52C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1766655"/>
            <a:ext cx="10812384" cy="332468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2A17202-70D9-409B-9784-5A2DB7DA92F5}"/>
              </a:ext>
            </a:extLst>
          </p:cNvPr>
          <p:cNvGrpSpPr/>
          <p:nvPr/>
        </p:nvGrpSpPr>
        <p:grpSpPr>
          <a:xfrm>
            <a:off x="4440493" y="2149266"/>
            <a:ext cx="3779139" cy="2887576"/>
            <a:chOff x="4440493" y="2149266"/>
            <a:chExt cx="3779139" cy="28875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C4D228-D807-4DAF-8E25-3C7178D0A20F}"/>
                </a:ext>
              </a:extLst>
            </p:cNvPr>
            <p:cNvSpPr/>
            <p:nvPr/>
          </p:nvSpPr>
          <p:spPr>
            <a:xfrm>
              <a:off x="5324031" y="3033756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46F163-5223-45B2-954B-6B563EA2675D}"/>
                </a:ext>
              </a:extLst>
            </p:cNvPr>
            <p:cNvSpPr/>
            <p:nvPr/>
          </p:nvSpPr>
          <p:spPr>
            <a:xfrm>
              <a:off x="7792342" y="2741775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25F334-020F-48D2-887D-3C7568317BC4}"/>
                </a:ext>
              </a:extLst>
            </p:cNvPr>
            <p:cNvSpPr/>
            <p:nvPr/>
          </p:nvSpPr>
          <p:spPr>
            <a:xfrm>
              <a:off x="5324031" y="3330722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874205-8052-4A4B-B6E0-8EE4C2998A84}"/>
                </a:ext>
              </a:extLst>
            </p:cNvPr>
            <p:cNvSpPr/>
            <p:nvPr/>
          </p:nvSpPr>
          <p:spPr>
            <a:xfrm>
              <a:off x="7792342" y="4243959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BF77F0-FCD1-41C2-B907-32FCFA44961E}"/>
                </a:ext>
              </a:extLst>
            </p:cNvPr>
            <p:cNvSpPr/>
            <p:nvPr/>
          </p:nvSpPr>
          <p:spPr>
            <a:xfrm>
              <a:off x="7792342" y="4840289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FAABCF-1CF3-4A05-AC71-2C73C554C979}"/>
                </a:ext>
              </a:extLst>
            </p:cNvPr>
            <p:cNvSpPr/>
            <p:nvPr/>
          </p:nvSpPr>
          <p:spPr>
            <a:xfrm>
              <a:off x="4440493" y="3634422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713C42D-3CB3-47E8-BE70-590D200675E7}"/>
                </a:ext>
              </a:extLst>
            </p:cNvPr>
            <p:cNvSpPr/>
            <p:nvPr/>
          </p:nvSpPr>
          <p:spPr>
            <a:xfrm>
              <a:off x="4440493" y="2446688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32DFCB-D9F6-47FE-8006-F85B6583A819}"/>
                </a:ext>
              </a:extLst>
            </p:cNvPr>
            <p:cNvSpPr/>
            <p:nvPr/>
          </p:nvSpPr>
          <p:spPr>
            <a:xfrm>
              <a:off x="4440493" y="2149266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8AD6F7-4E2F-4B92-B20F-4136166F8FEC}"/>
                </a:ext>
              </a:extLst>
            </p:cNvPr>
            <p:cNvSpPr/>
            <p:nvPr/>
          </p:nvSpPr>
          <p:spPr>
            <a:xfrm>
              <a:off x="4440965" y="4539818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20BBEF-059D-40A3-9542-819E32E10D46}"/>
                </a:ext>
              </a:extLst>
            </p:cNvPr>
            <p:cNvSpPr/>
            <p:nvPr/>
          </p:nvSpPr>
          <p:spPr>
            <a:xfrm>
              <a:off x="4440493" y="4240397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C4CB0D-D364-44B6-B956-6551FBBA433E}"/>
                </a:ext>
              </a:extLst>
            </p:cNvPr>
            <p:cNvSpPr/>
            <p:nvPr/>
          </p:nvSpPr>
          <p:spPr>
            <a:xfrm>
              <a:off x="4440493" y="3942206"/>
              <a:ext cx="427290" cy="1965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6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A66E7-B174-40BA-BE2B-3B369182DF53}"/>
              </a:ext>
            </a:extLst>
          </p:cNvPr>
          <p:cNvSpPr txBox="1"/>
          <p:nvPr/>
        </p:nvSpPr>
        <p:spPr>
          <a:xfrm>
            <a:off x="854928" y="109284"/>
            <a:ext cx="353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EDA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B647-A350-4C82-BF6E-D947840D136B}"/>
              </a:ext>
            </a:extLst>
          </p:cNvPr>
          <p:cNvSpPr txBox="1"/>
          <p:nvPr/>
        </p:nvSpPr>
        <p:spPr>
          <a:xfrm>
            <a:off x="854928" y="765896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결측치와  이상치  처리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8A61A-08F8-4848-B0C5-1DB5E86A1061}"/>
              </a:ext>
            </a:extLst>
          </p:cNvPr>
          <p:cNvSpPr txBox="1"/>
          <p:nvPr/>
        </p:nvSpPr>
        <p:spPr>
          <a:xfrm>
            <a:off x="463322" y="5424766"/>
            <a:ext cx="5942419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각 </a:t>
            </a:r>
            <a:r>
              <a:rPr lang="en-US" altLang="ko-KR" sz="1600" dirty="0"/>
              <a:t>‘Sales’ </a:t>
            </a:r>
            <a:r>
              <a:rPr lang="ko-KR" altLang="en-US" sz="1600" dirty="0"/>
              <a:t>열에 포함된 </a:t>
            </a:r>
            <a:r>
              <a:rPr lang="en-US" altLang="ko-KR" sz="1600" dirty="0"/>
              <a:t>‘M’ </a:t>
            </a:r>
            <a:r>
              <a:rPr lang="ko-KR" altLang="en-US" sz="1600" dirty="0"/>
              <a:t>또는 </a:t>
            </a:r>
            <a:r>
              <a:rPr lang="en-US" altLang="ko-KR" sz="1600" dirty="0"/>
              <a:t>‘K’</a:t>
            </a:r>
            <a:r>
              <a:rPr lang="ko-KR" altLang="en-US" sz="1600" dirty="0"/>
              <a:t>는 이상치로 판단</a:t>
            </a:r>
            <a:r>
              <a:rPr lang="en-US" altLang="ko-KR" sz="1600" dirty="0"/>
              <a:t> -&gt; </a:t>
            </a:r>
            <a:r>
              <a:rPr lang="ko-KR" altLang="en-US" sz="1600" dirty="0"/>
              <a:t>삭제</a:t>
            </a:r>
            <a:endParaRPr lang="en-US" altLang="ko-K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626B0-BD44-4380-910A-A0D4BCF0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2" y="1547550"/>
            <a:ext cx="11183911" cy="38772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A62A34-3BD0-436B-8AB1-1BF6C42E9168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A905CF-877D-43F1-9B1D-FE643375F456}"/>
              </a:ext>
            </a:extLst>
          </p:cNvPr>
          <p:cNvGrpSpPr/>
          <p:nvPr/>
        </p:nvGrpSpPr>
        <p:grpSpPr>
          <a:xfrm>
            <a:off x="8973087" y="1914258"/>
            <a:ext cx="1627973" cy="3176397"/>
            <a:chOff x="8973087" y="1914258"/>
            <a:chExt cx="1627973" cy="317639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92B0FB-F0F6-4BC9-97E9-07ECB432A57C}"/>
                </a:ext>
              </a:extLst>
            </p:cNvPr>
            <p:cNvSpPr/>
            <p:nvPr/>
          </p:nvSpPr>
          <p:spPr>
            <a:xfrm>
              <a:off x="8973087" y="1914258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764E20-41F1-4B63-93BA-BEFBB4203FCE}"/>
                </a:ext>
              </a:extLst>
            </p:cNvPr>
            <p:cNvSpPr/>
            <p:nvPr/>
          </p:nvSpPr>
          <p:spPr>
            <a:xfrm>
              <a:off x="9672418" y="1914258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A1DFF5-68E8-4FDA-9FE3-821C348FB839}"/>
                </a:ext>
              </a:extLst>
            </p:cNvPr>
            <p:cNvSpPr/>
            <p:nvPr/>
          </p:nvSpPr>
          <p:spPr>
            <a:xfrm>
              <a:off x="8973087" y="2208384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B4275B-341E-4FF7-AD0D-B17BC0DDACFB}"/>
                </a:ext>
              </a:extLst>
            </p:cNvPr>
            <p:cNvSpPr/>
            <p:nvPr/>
          </p:nvSpPr>
          <p:spPr>
            <a:xfrm>
              <a:off x="8973087" y="2502510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6EE6BE-4B3F-47FF-BD4F-1B6B5DCFD27C}"/>
                </a:ext>
              </a:extLst>
            </p:cNvPr>
            <p:cNvSpPr/>
            <p:nvPr/>
          </p:nvSpPr>
          <p:spPr>
            <a:xfrm>
              <a:off x="10455784" y="1914258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17337E-9D0B-47E6-A17A-606EEFB51450}"/>
                </a:ext>
              </a:extLst>
            </p:cNvPr>
            <p:cNvSpPr/>
            <p:nvPr/>
          </p:nvSpPr>
          <p:spPr>
            <a:xfrm>
              <a:off x="8973087" y="4902649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C6EBE8-CE95-4DB2-8310-0692CD276F23}"/>
                </a:ext>
              </a:extLst>
            </p:cNvPr>
            <p:cNvSpPr/>
            <p:nvPr/>
          </p:nvSpPr>
          <p:spPr>
            <a:xfrm>
              <a:off x="8973087" y="3708790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26102D-6AA9-48C3-B0D7-F6FBE6766A07}"/>
                </a:ext>
              </a:extLst>
            </p:cNvPr>
            <p:cNvSpPr/>
            <p:nvPr/>
          </p:nvSpPr>
          <p:spPr>
            <a:xfrm>
              <a:off x="8973087" y="3126770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FCBF80-C69F-4B91-B0D7-4FD8946165FE}"/>
                </a:ext>
              </a:extLst>
            </p:cNvPr>
            <p:cNvSpPr/>
            <p:nvPr/>
          </p:nvSpPr>
          <p:spPr>
            <a:xfrm>
              <a:off x="8973087" y="2822499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59FB8C-50FB-45DA-961C-8C28D3A8A564}"/>
                </a:ext>
              </a:extLst>
            </p:cNvPr>
            <p:cNvSpPr/>
            <p:nvPr/>
          </p:nvSpPr>
          <p:spPr>
            <a:xfrm>
              <a:off x="8973087" y="4610421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F1CB0B-1421-4215-8EA2-815B90656247}"/>
                </a:ext>
              </a:extLst>
            </p:cNvPr>
            <p:cNvSpPr/>
            <p:nvPr/>
          </p:nvSpPr>
          <p:spPr>
            <a:xfrm>
              <a:off x="8973087" y="4290810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EF9FCAA-A94D-4E76-809E-4AB14E83ABE9}"/>
                </a:ext>
              </a:extLst>
            </p:cNvPr>
            <p:cNvSpPr/>
            <p:nvPr/>
          </p:nvSpPr>
          <p:spPr>
            <a:xfrm>
              <a:off x="8973087" y="4011309"/>
              <a:ext cx="145276" cy="1880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8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854928" y="109284"/>
            <a:ext cx="353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EDA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64A70-4E8B-4880-9AAE-FA2E35A0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83" y="2274273"/>
            <a:ext cx="5750150" cy="364366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B221062-D10F-40A8-9844-13A32662F79E}"/>
              </a:ext>
            </a:extLst>
          </p:cNvPr>
          <p:cNvCxnSpPr/>
          <p:nvPr/>
        </p:nvCxnSpPr>
        <p:spPr>
          <a:xfrm rot="10800000" flipV="1">
            <a:off x="3511483" y="5059640"/>
            <a:ext cx="1965533" cy="824109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E8B2D5C-A2DC-49A1-B94E-02D45CA4A076}"/>
              </a:ext>
            </a:extLst>
          </p:cNvPr>
          <p:cNvSpPr/>
          <p:nvPr/>
        </p:nvSpPr>
        <p:spPr>
          <a:xfrm>
            <a:off x="1640794" y="5529807"/>
            <a:ext cx="18706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할 데이터</a:t>
            </a:r>
            <a:endParaRPr lang="en-US" altLang="ko-KR" dirty="0"/>
          </a:p>
          <a:p>
            <a:pPr algn="ctr"/>
            <a:r>
              <a:rPr lang="en-US" altLang="ko-KR" dirty="0"/>
              <a:t>(15,476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EBA291D-F25C-4423-BEFE-5FC81936573A}"/>
              </a:ext>
            </a:extLst>
          </p:cNvPr>
          <p:cNvCxnSpPr/>
          <p:nvPr/>
        </p:nvCxnSpPr>
        <p:spPr>
          <a:xfrm flipV="1">
            <a:off x="6597354" y="1581504"/>
            <a:ext cx="1418602" cy="97422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5A0D6-EE6D-41B5-9585-5ECE4FACF4B4}"/>
              </a:ext>
            </a:extLst>
          </p:cNvPr>
          <p:cNvSpPr/>
          <p:nvPr/>
        </p:nvSpPr>
        <p:spPr>
          <a:xfrm>
            <a:off x="8015956" y="1227561"/>
            <a:ext cx="18706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제거 한 데이터</a:t>
            </a:r>
            <a:endParaRPr lang="en-US" altLang="ko-KR" dirty="0"/>
          </a:p>
          <a:p>
            <a:pPr algn="ctr"/>
            <a:r>
              <a:rPr lang="en-US" altLang="ko-KR" dirty="0"/>
              <a:t>(1,112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D716B-A6EC-45DC-858B-B01A78FE3009}"/>
              </a:ext>
            </a:extLst>
          </p:cNvPr>
          <p:cNvSpPr txBox="1"/>
          <p:nvPr/>
        </p:nvSpPr>
        <p:spPr>
          <a:xfrm>
            <a:off x="854928" y="765896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결측치와  이상치  비율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EDF47E-D879-4D2D-B425-ADABB3F8C500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2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A66E7-B174-40BA-BE2B-3B369182DF53}"/>
              </a:ext>
            </a:extLst>
          </p:cNvPr>
          <p:cNvSpPr txBox="1"/>
          <p:nvPr/>
        </p:nvSpPr>
        <p:spPr>
          <a:xfrm>
            <a:off x="854928" y="109284"/>
            <a:ext cx="353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EDA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B647-A350-4C82-BF6E-D947840D136B}"/>
              </a:ext>
            </a:extLst>
          </p:cNvPr>
          <p:cNvSpPr txBox="1"/>
          <p:nvPr/>
        </p:nvSpPr>
        <p:spPr>
          <a:xfrm>
            <a:off x="854928" y="765896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결측치와  이상치  처리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8A61A-08F8-4848-B0C5-1DB5E86A1061}"/>
              </a:ext>
            </a:extLst>
          </p:cNvPr>
          <p:cNvSpPr txBox="1"/>
          <p:nvPr/>
        </p:nvSpPr>
        <p:spPr>
          <a:xfrm>
            <a:off x="463322" y="5384218"/>
            <a:ext cx="5942419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‘Year’ </a:t>
            </a:r>
            <a:r>
              <a:rPr lang="ko-KR" altLang="en-US" sz="1600" dirty="0"/>
              <a:t>열에서 잘못된 데이터 함수를 이용해 수정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연도 데이터 알맞게 수정</a:t>
            </a:r>
            <a:r>
              <a:rPr lang="en-US" altLang="ko-KR" sz="1600" dirty="0"/>
              <a:t>, </a:t>
            </a:r>
            <a:r>
              <a:rPr lang="ko-KR" altLang="en-US" sz="1600" dirty="0"/>
              <a:t>소수점 제거</a:t>
            </a:r>
            <a:endParaRPr lang="en-US" altLang="ko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62A34-3BD0-436B-8AB1-1BF6C42E9168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AA993-E096-40FA-A78A-496F9683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1434799"/>
            <a:ext cx="3927318" cy="3696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0F745-4855-4C78-BC62-389D2287E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41" y="2652080"/>
            <a:ext cx="1949917" cy="1553840"/>
          </a:xfrm>
          <a:prstGeom prst="rect">
            <a:avLst/>
          </a:prstGeom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CCB0C509-AC7D-4388-9251-CAB817CC8385}"/>
              </a:ext>
            </a:extLst>
          </p:cNvPr>
          <p:cNvSpPr/>
          <p:nvPr/>
        </p:nvSpPr>
        <p:spPr>
          <a:xfrm>
            <a:off x="4392591" y="3183621"/>
            <a:ext cx="611024" cy="576218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92EA1ED0-FEDD-4F2B-9E0D-805F59C9401E}"/>
              </a:ext>
            </a:extLst>
          </p:cNvPr>
          <p:cNvSpPr/>
          <p:nvPr/>
        </p:nvSpPr>
        <p:spPr>
          <a:xfrm>
            <a:off x="7109150" y="3140891"/>
            <a:ext cx="786213" cy="576218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B726524-3F0F-4241-B172-B5A03C44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2172" y="1552855"/>
            <a:ext cx="3927318" cy="35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E2511-1DB2-5FB9-1370-058D5774DC78}"/>
              </a:ext>
            </a:extLst>
          </p:cNvPr>
          <p:cNvSpPr txBox="1"/>
          <p:nvPr/>
        </p:nvSpPr>
        <p:spPr>
          <a:xfrm>
            <a:off x="386407" y="5464761"/>
            <a:ext cx="5942419" cy="66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이후 각 </a:t>
            </a:r>
            <a:r>
              <a:rPr lang="en-US" altLang="ko-KR" sz="1600" dirty="0"/>
              <a:t>‘Sales’ </a:t>
            </a:r>
            <a:r>
              <a:rPr lang="ko-KR" altLang="en-US" sz="1600" dirty="0"/>
              <a:t>열들의 합을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Total_Sales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새로운 열로 추가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결과적으로 </a:t>
            </a:r>
            <a:r>
              <a:rPr lang="en-US" altLang="ko-KR" sz="1600" dirty="0"/>
              <a:t>15476</a:t>
            </a:r>
            <a:r>
              <a:rPr lang="ko-KR" altLang="en-US" sz="1600" dirty="0"/>
              <a:t>개의 데이터로 분석 시작</a:t>
            </a:r>
            <a:endParaRPr lang="en-US" altLang="ko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DEB12-5BFF-4D1C-BF5A-87EBE099B10C}"/>
              </a:ext>
            </a:extLst>
          </p:cNvPr>
          <p:cNvSpPr/>
          <p:nvPr/>
        </p:nvSpPr>
        <p:spPr>
          <a:xfrm>
            <a:off x="10041308" y="6588807"/>
            <a:ext cx="2150692" cy="22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7245A-F530-4EAE-A1B4-17B112DD8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1499918"/>
            <a:ext cx="11860280" cy="38581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E93466-CABB-4E4C-8275-F6F5194274D3}"/>
              </a:ext>
            </a:extLst>
          </p:cNvPr>
          <p:cNvSpPr txBox="1"/>
          <p:nvPr/>
        </p:nvSpPr>
        <p:spPr>
          <a:xfrm>
            <a:off x="854928" y="109284"/>
            <a:ext cx="353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EDA 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진행 과정 </a:t>
            </a:r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5581C-0A2F-4980-835C-87684EA70F17}"/>
              </a:ext>
            </a:extLst>
          </p:cNvPr>
          <p:cNvSpPr txBox="1"/>
          <p:nvPr/>
        </p:nvSpPr>
        <p:spPr>
          <a:xfrm>
            <a:off x="854928" y="765896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 정제</a:t>
            </a:r>
            <a:endParaRPr lang="en-US" altLang="ko-KR" sz="2400" b="1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28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972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Pretendard</vt:lpstr>
      <vt:lpstr>Pretendard ExtraBold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jinwoo</cp:lastModifiedBy>
  <cp:revision>70</cp:revision>
  <dcterms:created xsi:type="dcterms:W3CDTF">2022-08-02T00:37:12Z</dcterms:created>
  <dcterms:modified xsi:type="dcterms:W3CDTF">2023-03-13T05:36:06Z</dcterms:modified>
</cp:coreProperties>
</file>