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9" r:id="rId5"/>
    <p:sldId id="289" r:id="rId6"/>
    <p:sldId id="290" r:id="rId7"/>
    <p:sldId id="273" r:id="rId8"/>
    <p:sldId id="275" r:id="rId9"/>
    <p:sldId id="291" r:id="rId10"/>
    <p:sldId id="274" r:id="rId11"/>
    <p:sldId id="278" r:id="rId12"/>
    <p:sldId id="292" r:id="rId13"/>
    <p:sldId id="293" r:id="rId14"/>
    <p:sldId id="300" r:id="rId15"/>
    <p:sldId id="301" r:id="rId16"/>
    <p:sldId id="302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830108-1528-4EB5-A4A3-88DD20699DFA}">
          <p14:sldIdLst>
            <p14:sldId id="261"/>
            <p14:sldId id="257"/>
            <p14:sldId id="263"/>
            <p14:sldId id="269"/>
            <p14:sldId id="289"/>
            <p14:sldId id="290"/>
            <p14:sldId id="273"/>
            <p14:sldId id="275"/>
            <p14:sldId id="291"/>
            <p14:sldId id="274"/>
            <p14:sldId id="278"/>
            <p14:sldId id="292"/>
            <p14:sldId id="293"/>
            <p14:sldId id="300"/>
            <p14:sldId id="301"/>
            <p14:sldId id="30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3AF8"/>
    <a:srgbClr val="33FF5A"/>
    <a:srgbClr val="FF6969"/>
    <a:srgbClr val="D4D8DD"/>
    <a:srgbClr val="6393CF"/>
    <a:srgbClr val="8B9BB0"/>
    <a:srgbClr val="64BBCE"/>
    <a:srgbClr val="C1D5EE"/>
    <a:srgbClr val="1C658E"/>
    <a:srgbClr val="72B2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3175" autoAdjust="0"/>
  </p:normalViewPr>
  <p:slideViewPr>
    <p:cSldViewPr snapToGrid="0" showGuides="1">
      <p:cViewPr varScale="1">
        <p:scale>
          <a:sx n="114" d="100"/>
          <a:sy n="114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2023-04-12-Wednesday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2023-04-12-Wednesday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2023-04-12-Wednesday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784D7D-AD62-046E-1603-AABD206E03B0}"/>
              </a:ext>
            </a:extLst>
          </p:cNvPr>
          <p:cNvGrpSpPr/>
          <p:nvPr/>
        </p:nvGrpSpPr>
        <p:grpSpPr>
          <a:xfrm>
            <a:off x="4979020" y="2398775"/>
            <a:ext cx="2167054" cy="2060449"/>
            <a:chOff x="4979020" y="2331098"/>
            <a:chExt cx="2167054" cy="20604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D050920-EB61-67CA-2D54-859D23EAFE6C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7B1BCA2-85EC-4A45-20A5-1831EDC2565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EAE8D-C96E-B889-FE00-9A54298C4F9A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5DE3AF4-36AE-FAC2-B1AA-E888188E7D38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63BC21-4C23-551F-0DD2-3A68A74D454A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C8205-673D-EC51-5910-A731A63C739F}"/>
                </a:ext>
              </a:extLst>
            </p:cNvPr>
            <p:cNvSpPr txBox="1"/>
            <p:nvPr/>
          </p:nvSpPr>
          <p:spPr>
            <a:xfrm>
              <a:off x="5970186" y="3283551"/>
              <a:ext cx="18473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73D90E1-A180-470E-8EBF-AB1D8B491AB0}"/>
              </a:ext>
            </a:extLst>
          </p:cNvPr>
          <p:cNvSpPr/>
          <p:nvPr/>
        </p:nvSpPr>
        <p:spPr>
          <a:xfrm>
            <a:off x="4945001" y="6317635"/>
            <a:ext cx="2301997" cy="401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정진우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E53C5-D6C8-45A5-ACFC-AA9F208B4240}"/>
              </a:ext>
            </a:extLst>
          </p:cNvPr>
          <p:cNvSpPr txBox="1"/>
          <p:nvPr/>
        </p:nvSpPr>
        <p:spPr>
          <a:xfrm>
            <a:off x="1941393" y="3429000"/>
            <a:ext cx="8423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6"/>
                </a:solidFill>
                <a:latin typeface="+mj-ea"/>
                <a:ea typeface="+mj-ea"/>
              </a:rPr>
              <a:t>머신러닝 모델 활용 게임데이터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49038-2BD7-4734-9B46-3F644E100ED9}"/>
              </a:ext>
            </a:extLst>
          </p:cNvPr>
          <p:cNvSpPr txBox="1"/>
          <p:nvPr/>
        </p:nvSpPr>
        <p:spPr>
          <a:xfrm>
            <a:off x="854928" y="109284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발표 주제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537A0-4AD3-4AEC-AC56-5CA7B5C658EC}"/>
              </a:ext>
            </a:extLst>
          </p:cNvPr>
          <p:cNvSpPr txBox="1"/>
          <p:nvPr/>
        </p:nvSpPr>
        <p:spPr>
          <a:xfrm>
            <a:off x="854928" y="765896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그래서 뭐 할건데</a:t>
            </a:r>
            <a:r>
              <a:rPr lang="en-US" altLang="ko-KR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92B8B-46AA-4B99-B40D-14981E6662F9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70824-FCB4-493F-A29C-CDF75E797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30" y="1747285"/>
            <a:ext cx="4711926" cy="40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427375" y="3422159"/>
            <a:ext cx="7337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머신러닝 모델 학습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B53D1-AFBC-4F75-9B3C-6B41878FE16E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1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49038-2BD7-4734-9B46-3F644E100ED9}"/>
              </a:ext>
            </a:extLst>
          </p:cNvPr>
          <p:cNvSpPr txBox="1"/>
          <p:nvPr/>
        </p:nvSpPr>
        <p:spPr>
          <a:xfrm>
            <a:off x="854928" y="109284"/>
            <a:ext cx="4256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머신러닝 모델 학습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537A0-4AD3-4AEC-AC56-5CA7B5C658EC}"/>
              </a:ext>
            </a:extLst>
          </p:cNvPr>
          <p:cNvSpPr txBox="1"/>
          <p:nvPr/>
        </p:nvSpPr>
        <p:spPr>
          <a:xfrm>
            <a:off x="854928" y="76589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기준  모델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92B8B-46AA-4B99-B40D-14981E6662F9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FD3B1-E2BD-40B1-AFD8-0E0307E6772E}"/>
              </a:ext>
            </a:extLst>
          </p:cNvPr>
          <p:cNvSpPr txBox="1"/>
          <p:nvPr/>
        </p:nvSpPr>
        <p:spPr>
          <a:xfrm>
            <a:off x="4665723" y="5657651"/>
            <a:ext cx="203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기준모델의 정확도는 </a:t>
            </a:r>
            <a:r>
              <a:rPr lang="en-US" altLang="ko-KR" sz="1200" dirty="0"/>
              <a:t>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52216-2316-4EDD-83D8-3F105CA0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6" y="1574735"/>
            <a:ext cx="4733255" cy="37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머신러닝 모델 학습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11210-79D3-4939-8578-0EF870A78E86}"/>
              </a:ext>
            </a:extLst>
          </p:cNvPr>
          <p:cNvSpPr txBox="1"/>
          <p:nvPr/>
        </p:nvSpPr>
        <p:spPr>
          <a:xfrm>
            <a:off x="854928" y="765896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로지스틱  회귀  모델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D6D70-4A1D-4021-8EE1-CC9868F3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928" y="1248119"/>
            <a:ext cx="9795097" cy="4277545"/>
          </a:xfrm>
          <a:prstGeom prst="rect">
            <a:avLst/>
          </a:prstGeom>
        </p:spPr>
      </p:pic>
      <p:sp>
        <p:nvSpPr>
          <p:cNvPr id="8" name="TextBox 7" descr="ㄴㅇㄹ">
            <a:extLst>
              <a:ext uri="{FF2B5EF4-FFF2-40B4-BE49-F238E27FC236}">
                <a16:creationId xmlns:a16="http://schemas.microsoft.com/office/drawing/2014/main" id="{EE07C4ED-C10A-4B9F-80C3-1536A0175E1B}"/>
              </a:ext>
            </a:extLst>
          </p:cNvPr>
          <p:cNvSpPr txBox="1"/>
          <p:nvPr/>
        </p:nvSpPr>
        <p:spPr>
          <a:xfrm>
            <a:off x="476948" y="5796498"/>
            <a:ext cx="11111149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로지스틱 회귀 모델의 학습 데이터 정확도는 </a:t>
            </a:r>
            <a:r>
              <a:rPr lang="en-US" altLang="ko-KR" sz="1200" dirty="0"/>
              <a:t>0.73</a:t>
            </a:r>
          </a:p>
        </p:txBody>
      </p:sp>
    </p:spTree>
    <p:extLst>
      <p:ext uri="{BB962C8B-B14F-4D97-AF65-F5344CB8AC3E}">
        <p14:creationId xmlns:p14="http://schemas.microsoft.com/office/powerpoint/2010/main" val="22924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머신러닝 모델 학습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11210-79D3-4939-8578-0EF870A78E86}"/>
              </a:ext>
            </a:extLst>
          </p:cNvPr>
          <p:cNvSpPr txBox="1"/>
          <p:nvPr/>
        </p:nvSpPr>
        <p:spPr>
          <a:xfrm>
            <a:off x="854928" y="765896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로지스틱  회귀  모델  특성  중요도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D6D70-4A1D-4021-8EE1-CC9868F3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4746" y="1373257"/>
            <a:ext cx="9395551" cy="4277545"/>
          </a:xfrm>
          <a:prstGeom prst="rect">
            <a:avLst/>
          </a:prstGeom>
        </p:spPr>
      </p:pic>
      <p:sp>
        <p:nvSpPr>
          <p:cNvPr id="8" name="TextBox 7" descr="ㄴㅇㄹ">
            <a:extLst>
              <a:ext uri="{FF2B5EF4-FFF2-40B4-BE49-F238E27FC236}">
                <a16:creationId xmlns:a16="http://schemas.microsoft.com/office/drawing/2014/main" id="{EE07C4ED-C10A-4B9F-80C3-1536A0175E1B}"/>
              </a:ext>
            </a:extLst>
          </p:cNvPr>
          <p:cNvSpPr txBox="1"/>
          <p:nvPr/>
        </p:nvSpPr>
        <p:spPr>
          <a:xfrm>
            <a:off x="476948" y="5796498"/>
            <a:ext cx="1111114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가장 중요한 특성은 경험치 차이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3161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머신러닝 모델 학습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11210-79D3-4939-8578-0EF870A78E86}"/>
              </a:ext>
            </a:extLst>
          </p:cNvPr>
          <p:cNvSpPr txBox="1"/>
          <p:nvPr/>
        </p:nvSpPr>
        <p:spPr>
          <a:xfrm>
            <a:off x="854928" y="765896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랜덤포레스트  모델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D6D70-4A1D-4021-8EE1-CC9868F3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928" y="1249522"/>
            <a:ext cx="9795097" cy="4274738"/>
          </a:xfrm>
          <a:prstGeom prst="rect">
            <a:avLst/>
          </a:prstGeom>
        </p:spPr>
      </p:pic>
      <p:sp>
        <p:nvSpPr>
          <p:cNvPr id="8" name="TextBox 7" descr="ㄴㅇㄹ">
            <a:extLst>
              <a:ext uri="{FF2B5EF4-FFF2-40B4-BE49-F238E27FC236}">
                <a16:creationId xmlns:a16="http://schemas.microsoft.com/office/drawing/2014/main" id="{EE07C4ED-C10A-4B9F-80C3-1536A0175E1B}"/>
              </a:ext>
            </a:extLst>
          </p:cNvPr>
          <p:cNvSpPr txBox="1"/>
          <p:nvPr/>
        </p:nvSpPr>
        <p:spPr>
          <a:xfrm>
            <a:off x="476948" y="5796498"/>
            <a:ext cx="11111149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로지스틱 회귀 모델의 학습 데이터 정확도는 </a:t>
            </a:r>
            <a:r>
              <a:rPr lang="en-US" altLang="ko-KR" sz="1200" dirty="0"/>
              <a:t>0.74</a:t>
            </a:r>
          </a:p>
        </p:txBody>
      </p:sp>
    </p:spTree>
    <p:extLst>
      <p:ext uri="{BB962C8B-B14F-4D97-AF65-F5344CB8AC3E}">
        <p14:creationId xmlns:p14="http://schemas.microsoft.com/office/powerpoint/2010/main" val="328321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머신러닝 모델 학습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11210-79D3-4939-8578-0EF870A78E86}"/>
              </a:ext>
            </a:extLst>
          </p:cNvPr>
          <p:cNvSpPr txBox="1"/>
          <p:nvPr/>
        </p:nvSpPr>
        <p:spPr>
          <a:xfrm>
            <a:off x="854928" y="765896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로지스틱  회귀  모델  특성  중요도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D6D70-4A1D-4021-8EE1-CC9868F3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5449" y="1373257"/>
            <a:ext cx="7794145" cy="4277545"/>
          </a:xfrm>
          <a:prstGeom prst="rect">
            <a:avLst/>
          </a:prstGeom>
        </p:spPr>
      </p:pic>
      <p:sp>
        <p:nvSpPr>
          <p:cNvPr id="8" name="TextBox 7" descr="ㄴㅇㄹ">
            <a:extLst>
              <a:ext uri="{FF2B5EF4-FFF2-40B4-BE49-F238E27FC236}">
                <a16:creationId xmlns:a16="http://schemas.microsoft.com/office/drawing/2014/main" id="{EE07C4ED-C10A-4B9F-80C3-1536A0175E1B}"/>
              </a:ext>
            </a:extLst>
          </p:cNvPr>
          <p:cNvSpPr txBox="1"/>
          <p:nvPr/>
        </p:nvSpPr>
        <p:spPr>
          <a:xfrm>
            <a:off x="476948" y="5796498"/>
            <a:ext cx="1111114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가장 중요한 특성은 골드 차이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872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DCAF6-3978-3160-157A-648EA12B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02808-E0F8-85EA-4890-583C8458B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259B1-33B2-547E-A2D7-4EBD5D0038E0}"/>
              </a:ext>
            </a:extLst>
          </p:cNvPr>
          <p:cNvSpPr txBox="1"/>
          <p:nvPr/>
        </p:nvSpPr>
        <p:spPr>
          <a:xfrm>
            <a:off x="3887702" y="2875002"/>
            <a:ext cx="4416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6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453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66E74-5CC2-4379-F2BC-8B05EF7BB056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89920" y="2266898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1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4139130" y="2528508"/>
            <a:ext cx="3301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데이터 전처리</a:t>
            </a:r>
            <a:r>
              <a:rPr lang="en-US" altLang="ko-KR" sz="2000" b="1" spc="600" dirty="0">
                <a:solidFill>
                  <a:schemeClr val="accent6"/>
                </a:solidFill>
              </a:rPr>
              <a:t>(EDA)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93183" y="3423710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2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4181075" y="3685320"/>
            <a:ext cx="292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게임 분석 및 주제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393183" y="4580522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3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4181075" y="4842132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머신러닝 모델 학습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6974A-2CA8-4321-8D58-25ED9E35B897}"/>
              </a:ext>
            </a:extLst>
          </p:cNvPr>
          <p:cNvSpPr txBox="1"/>
          <p:nvPr/>
        </p:nvSpPr>
        <p:spPr>
          <a:xfrm>
            <a:off x="2418350" y="561020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4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37D8B-217B-4E15-930F-1BC1C42F7402}"/>
              </a:ext>
            </a:extLst>
          </p:cNvPr>
          <p:cNvSpPr txBox="1"/>
          <p:nvPr/>
        </p:nvSpPr>
        <p:spPr>
          <a:xfrm>
            <a:off x="4206241" y="5806869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결론 도출</a:t>
            </a:r>
          </a:p>
        </p:txBody>
      </p:sp>
    </p:spTree>
    <p:extLst>
      <p:ext uri="{BB962C8B-B14F-4D97-AF65-F5344CB8AC3E}">
        <p14:creationId xmlns:p14="http://schemas.microsoft.com/office/powerpoint/2010/main" val="315462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74725" y="2505670"/>
            <a:ext cx="204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274193" y="3429000"/>
            <a:ext cx="8343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600" dirty="0">
                <a:solidFill>
                  <a:schemeClr val="bg1"/>
                </a:solidFill>
              </a:rPr>
              <a:t>데이터 전처리</a:t>
            </a:r>
            <a:r>
              <a:rPr lang="en-US" altLang="ko-KR" sz="6600" b="1" spc="600" dirty="0">
                <a:solidFill>
                  <a:schemeClr val="bg1"/>
                </a:solidFill>
              </a:rPr>
              <a:t>(EDA)</a:t>
            </a:r>
            <a:endParaRPr lang="ko-KR" altLang="en-US" sz="6600" b="1" spc="600" dirty="0">
              <a:solidFill>
                <a:schemeClr val="bg1"/>
              </a:solidFill>
            </a:endParaRP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6D8C3F7-FB89-409B-ACE9-24E983F66899}"/>
              </a:ext>
            </a:extLst>
          </p:cNvPr>
          <p:cNvSpPr/>
          <p:nvPr/>
        </p:nvSpPr>
        <p:spPr>
          <a:xfrm>
            <a:off x="9699477" y="6546079"/>
            <a:ext cx="2492523" cy="311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109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전처리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(EDA)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F20C9E-647C-1FB5-E3CD-A95587481EAC}"/>
              </a:ext>
            </a:extLst>
          </p:cNvPr>
          <p:cNvGrpSpPr/>
          <p:nvPr/>
        </p:nvGrpSpPr>
        <p:grpSpPr>
          <a:xfrm>
            <a:off x="854928" y="1053458"/>
            <a:ext cx="10482144" cy="912072"/>
            <a:chOff x="854928" y="1955247"/>
            <a:chExt cx="10482144" cy="9120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F8DC59-D4B6-AA7E-E2D4-B2E9F3EECDF9}"/>
                </a:ext>
              </a:extLst>
            </p:cNvPr>
            <p:cNvSpPr/>
            <p:nvPr/>
          </p:nvSpPr>
          <p:spPr>
            <a:xfrm>
              <a:off x="854928" y="1955247"/>
              <a:ext cx="2077843" cy="912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7EC1E5-8355-70E7-A4FE-C9994EAF9497}"/>
                </a:ext>
              </a:extLst>
            </p:cNvPr>
            <p:cNvSpPr/>
            <p:nvPr/>
          </p:nvSpPr>
          <p:spPr>
            <a:xfrm>
              <a:off x="4278351" y="1955247"/>
              <a:ext cx="7058721" cy="912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A3ABFD-53EA-2DF8-3CFD-FF421870EA1C}"/>
                </a:ext>
              </a:extLst>
            </p:cNvPr>
            <p:cNvSpPr txBox="1"/>
            <p:nvPr/>
          </p:nvSpPr>
          <p:spPr>
            <a:xfrm>
              <a:off x="904038" y="2257393"/>
              <a:ext cx="1983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데이터 전처리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(EDA)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란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?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19CB8-340F-BEA0-FEEA-55355A269E93}"/>
                </a:ext>
              </a:extLst>
            </p:cNvPr>
            <p:cNvSpPr txBox="1"/>
            <p:nvPr/>
          </p:nvSpPr>
          <p:spPr>
            <a:xfrm>
              <a:off x="4618162" y="2242004"/>
              <a:ext cx="651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불필요한 데이터는 삭제하고 유의미한 데이터만을 도출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정제하는 과정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463322" y="5872110"/>
            <a:ext cx="5942419" cy="66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9879</a:t>
            </a:r>
            <a:r>
              <a:rPr lang="ko-KR" altLang="en-US" sz="1600" dirty="0"/>
              <a:t>개의 데이터가 있는 데이터셋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 중 내가 사용 할 데이터들을 정제 후 진행</a:t>
            </a:r>
            <a:endParaRPr lang="en-US" altLang="ko-KR" sz="16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1357592-6731-4C85-8421-B009500297F4}"/>
              </a:ext>
            </a:extLst>
          </p:cNvPr>
          <p:cNvSpPr/>
          <p:nvPr/>
        </p:nvSpPr>
        <p:spPr>
          <a:xfrm>
            <a:off x="3080631" y="1234537"/>
            <a:ext cx="1103904" cy="54991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DEB12-5BFF-4D1C-BF5A-87EBE099B10C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204F043-F5E5-4C1F-A0F0-1D6F0D6F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22" y="2659102"/>
            <a:ext cx="10974332" cy="25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A66E7-B174-40BA-BE2B-3B369182DF53}"/>
              </a:ext>
            </a:extLst>
          </p:cNvPr>
          <p:cNvSpPr txBox="1"/>
          <p:nvPr/>
        </p:nvSpPr>
        <p:spPr>
          <a:xfrm>
            <a:off x="854928" y="109284"/>
            <a:ext cx="353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EDA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B647-A350-4C82-BF6E-D947840D136B}"/>
              </a:ext>
            </a:extLst>
          </p:cNvPr>
          <p:cNvSpPr txBox="1"/>
          <p:nvPr/>
        </p:nvSpPr>
        <p:spPr>
          <a:xfrm>
            <a:off x="854928" y="765896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데이터셋  정제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8A61A-08F8-4848-B0C5-1DB5E86A1061}"/>
              </a:ext>
            </a:extLst>
          </p:cNvPr>
          <p:cNvSpPr txBox="1"/>
          <p:nvPr/>
        </p:nvSpPr>
        <p:spPr>
          <a:xfrm>
            <a:off x="297863" y="5384218"/>
            <a:ext cx="11390322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각 팀의 </a:t>
            </a:r>
            <a:r>
              <a:rPr lang="en-US" altLang="ko-KR" sz="1600" dirty="0" err="1"/>
              <a:t>WardsPlaced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WardsDestroyed</a:t>
            </a:r>
            <a:r>
              <a:rPr lang="en-US" altLang="ko-KR" sz="1600" dirty="0"/>
              <a:t> </a:t>
            </a:r>
            <a:r>
              <a:rPr lang="ko-KR" altLang="en-US" sz="1600" dirty="0"/>
              <a:t>열을 </a:t>
            </a:r>
            <a:r>
              <a:rPr lang="en-US" altLang="ko-KR" sz="1600" dirty="0" err="1"/>
              <a:t>VisionScore</a:t>
            </a:r>
            <a:r>
              <a:rPr lang="en-US" altLang="ko-KR" sz="1600" dirty="0"/>
              <a:t> </a:t>
            </a:r>
            <a:r>
              <a:rPr lang="ko-KR" altLang="en-US" sz="1600" dirty="0"/>
              <a:t>하나의 열로 표현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각 팀의 </a:t>
            </a:r>
            <a:r>
              <a:rPr lang="en-US" altLang="ko-KR" sz="1600" dirty="0" err="1"/>
              <a:t>FirstBlood</a:t>
            </a:r>
            <a:r>
              <a:rPr lang="en-US" altLang="ko-KR" sz="1600" dirty="0"/>
              <a:t> </a:t>
            </a:r>
            <a:r>
              <a:rPr lang="ko-KR" altLang="en-US" sz="1600" dirty="0"/>
              <a:t>여부를 하나의 열로 표현</a:t>
            </a:r>
            <a:endParaRPr lang="en-US" altLang="ko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62A34-3BD0-436B-8AB1-1BF6C42E9168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AA993-E096-40FA-A78A-496F9683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929" y="1434799"/>
            <a:ext cx="2894391" cy="3696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182F0-F660-48CF-B91B-3B68D9B9E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4" y="1434799"/>
            <a:ext cx="1333686" cy="369621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7176CD0-9ABD-463B-8BBC-02942CEF9C56}"/>
              </a:ext>
            </a:extLst>
          </p:cNvPr>
          <p:cNvSpPr/>
          <p:nvPr/>
        </p:nvSpPr>
        <p:spPr>
          <a:xfrm>
            <a:off x="3441807" y="3221372"/>
            <a:ext cx="998290" cy="57884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DA8589-AE9F-47CB-9B3D-C768B7CA7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01" y="1434799"/>
            <a:ext cx="2791215" cy="369621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C74157-92F5-4AD2-81F7-859C722DBE14}"/>
              </a:ext>
            </a:extLst>
          </p:cNvPr>
          <p:cNvSpPr/>
          <p:nvPr/>
        </p:nvSpPr>
        <p:spPr>
          <a:xfrm>
            <a:off x="9465812" y="3221372"/>
            <a:ext cx="998290" cy="57884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572932-B2D7-4D74-8739-0370F3B83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253" y="1461686"/>
            <a:ext cx="126223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6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386407" y="5464761"/>
            <a:ext cx="5942419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새로운 데이터셋으로 정제 후 분석</a:t>
            </a:r>
            <a:endParaRPr lang="en-US" altLang="ko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DEB12-5BFF-4D1C-BF5A-87EBE099B10C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7245A-F530-4EAE-A1B4-17B112DD8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60" y="2007133"/>
            <a:ext cx="11860280" cy="2843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E93466-CABB-4E4C-8275-F6F5194274D3}"/>
              </a:ext>
            </a:extLst>
          </p:cNvPr>
          <p:cNvSpPr txBox="1"/>
          <p:nvPr/>
        </p:nvSpPr>
        <p:spPr>
          <a:xfrm>
            <a:off x="854928" y="109284"/>
            <a:ext cx="353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EDA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581C-0A2F-4980-835C-87684EA70F17}"/>
              </a:ext>
            </a:extLst>
          </p:cNvPr>
          <p:cNvSpPr txBox="1"/>
          <p:nvPr/>
        </p:nvSpPr>
        <p:spPr>
          <a:xfrm>
            <a:off x="854928" y="765896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데이터셋  정제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28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26635" y="250567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755189" y="3422159"/>
            <a:ext cx="66816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게임 분석 및 주제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9480C3-3061-4C69-A0C7-6C402872A722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0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게임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(1)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11210-79D3-4939-8578-0EF870A78E86}"/>
              </a:ext>
            </a:extLst>
          </p:cNvPr>
          <p:cNvSpPr txBox="1"/>
          <p:nvPr/>
        </p:nvSpPr>
        <p:spPr>
          <a:xfrm>
            <a:off x="854928" y="765896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리그 오브 레전드란</a:t>
            </a:r>
            <a:r>
              <a:rPr lang="en-US" altLang="ko-KR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FF23-9059-4E89-91D9-D64B14EA6D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646" y="1193377"/>
            <a:ext cx="5910419" cy="46359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04A32-2120-48B2-A723-2C2D5FEA5E3E}"/>
              </a:ext>
            </a:extLst>
          </p:cNvPr>
          <p:cNvSpPr txBox="1"/>
          <p:nvPr/>
        </p:nvSpPr>
        <p:spPr>
          <a:xfrm>
            <a:off x="6932239" y="1193377"/>
            <a:ext cx="5089186" cy="428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라이엇 게임즈가 개발 및 서비스 중인 </a:t>
            </a:r>
            <a:r>
              <a:rPr lang="en-US" altLang="ko-KR" sz="1200" dirty="0"/>
              <a:t>AOS </a:t>
            </a:r>
            <a:r>
              <a:rPr lang="ko-KR" altLang="en-US" sz="1200" dirty="0"/>
              <a:t>장르의 게임</a:t>
            </a:r>
            <a:endParaRPr lang="en-US" altLang="ko-KR" sz="1200" dirty="0"/>
          </a:p>
          <a:p>
            <a:pPr marL="628650" lvl="1" indent="-171450">
              <a:lnSpc>
                <a:spcPct val="120000"/>
              </a:lnSpc>
              <a:buFontTx/>
              <a:buChar char="‒"/>
            </a:pPr>
            <a:r>
              <a:rPr lang="ko-KR" altLang="en-US" sz="1200" dirty="0"/>
              <a:t>각 </a:t>
            </a:r>
            <a:r>
              <a:rPr lang="en-US" altLang="ko-KR" sz="1200" dirty="0"/>
              <a:t>5</a:t>
            </a:r>
            <a:r>
              <a:rPr lang="ko-KR" altLang="en-US" sz="1200" dirty="0"/>
              <a:t>명으로 구성된 양 팀이 서로의 기지를 파괴하기 위해 치열한 사투를 벌이는 전략 게임</a:t>
            </a: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상대 진영의 넥서스를 파괴하여 승리하는 방식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넥서스를 파괴하기 위해 최소 </a:t>
            </a:r>
            <a:r>
              <a:rPr lang="en-US" altLang="ko-KR" sz="1200" dirty="0"/>
              <a:t>5</a:t>
            </a:r>
            <a:r>
              <a:rPr lang="ko-KR" altLang="en-US" sz="1200" dirty="0"/>
              <a:t>개의 포탑 철거 과정 필수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챔피언</a:t>
            </a:r>
            <a:r>
              <a:rPr lang="en-US" altLang="ko-KR" sz="1200" dirty="0"/>
              <a:t>(</a:t>
            </a:r>
            <a:r>
              <a:rPr lang="ko-KR" altLang="en-US" sz="1200" dirty="0"/>
              <a:t>캐릭터</a:t>
            </a:r>
            <a:r>
              <a:rPr lang="en-US" altLang="ko-KR" sz="1200" dirty="0"/>
              <a:t>)</a:t>
            </a:r>
            <a:r>
              <a:rPr lang="ko-KR" altLang="en-US" sz="1200" dirty="0"/>
              <a:t>를 조종해서 공격로를 장악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랭크 시스템</a:t>
            </a:r>
            <a:endParaRPr lang="en-US" altLang="ko-KR" sz="1200" dirty="0"/>
          </a:p>
          <a:p>
            <a:pPr marL="628650" lvl="1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브론즈</a:t>
            </a:r>
            <a:r>
              <a:rPr lang="en-US" altLang="ko-KR" sz="1200" dirty="0"/>
              <a:t>/</a:t>
            </a:r>
            <a:r>
              <a:rPr lang="ko-KR" altLang="en-US" sz="1200" dirty="0"/>
              <a:t>실버</a:t>
            </a:r>
            <a:r>
              <a:rPr lang="en-US" altLang="ko-KR" sz="1200" dirty="0"/>
              <a:t>/</a:t>
            </a:r>
            <a:r>
              <a:rPr lang="ko-KR" altLang="en-US" sz="1200" dirty="0"/>
              <a:t>골드</a:t>
            </a:r>
            <a:r>
              <a:rPr lang="en-US" altLang="ko-KR" sz="1200" dirty="0"/>
              <a:t>/</a:t>
            </a:r>
            <a:r>
              <a:rPr lang="ko-KR" altLang="en-US" sz="1200" dirty="0"/>
              <a:t>플래티넘</a:t>
            </a:r>
            <a:r>
              <a:rPr lang="en-US" altLang="ko-KR" sz="1200" dirty="0"/>
              <a:t>/</a:t>
            </a:r>
            <a:r>
              <a:rPr lang="ko-KR" altLang="en-US" sz="1200" dirty="0"/>
              <a:t>다이아몬드</a:t>
            </a:r>
            <a:r>
              <a:rPr lang="en-US" altLang="ko-KR" sz="1200" dirty="0"/>
              <a:t>/</a:t>
            </a:r>
            <a:r>
              <a:rPr lang="ko-KR" altLang="en-US" sz="1200" dirty="0"/>
              <a:t>마스터</a:t>
            </a:r>
            <a:r>
              <a:rPr lang="en-US" altLang="ko-KR" sz="1200" dirty="0"/>
              <a:t>/</a:t>
            </a:r>
            <a:r>
              <a:rPr lang="ko-KR" altLang="en-US" sz="1200" dirty="0"/>
              <a:t>챌린저</a:t>
            </a:r>
            <a:endParaRPr lang="en-US" altLang="ko-KR" sz="1200" dirty="0"/>
          </a:p>
          <a:p>
            <a:pPr marL="628650" lvl="1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각 티어를 세분화 </a:t>
            </a:r>
            <a:r>
              <a:rPr lang="en-US" altLang="ko-KR" sz="1200" dirty="0"/>
              <a:t>-&gt;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단계</a:t>
            </a:r>
            <a:r>
              <a:rPr lang="en-US" altLang="ko-KR" sz="1200" dirty="0"/>
              <a:t>(</a:t>
            </a:r>
            <a:r>
              <a:rPr lang="ko-KR" altLang="en-US" sz="1200" dirty="0"/>
              <a:t>가장 상위</a:t>
            </a:r>
            <a:r>
              <a:rPr lang="en-US" altLang="ko-KR" sz="1200" dirty="0"/>
              <a:t>) ~ 4</a:t>
            </a:r>
            <a:r>
              <a:rPr lang="ko-KR" altLang="en-US" sz="1200" dirty="0"/>
              <a:t>단계</a:t>
            </a:r>
            <a:r>
              <a:rPr lang="en-US" altLang="ko-KR" sz="1200" dirty="0"/>
              <a:t>(</a:t>
            </a:r>
            <a:r>
              <a:rPr lang="ko-KR" altLang="en-US" sz="1200" dirty="0"/>
              <a:t>가장 하위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74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게임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(2)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11210-79D3-4939-8578-0EF870A78E86}"/>
              </a:ext>
            </a:extLst>
          </p:cNvPr>
          <p:cNvSpPr txBox="1"/>
          <p:nvPr/>
        </p:nvSpPr>
        <p:spPr>
          <a:xfrm>
            <a:off x="854928" y="765896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챔피언  강화  및  성장  방법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98B26-723C-4260-9BC2-0CF21BD630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0" y="1375794"/>
            <a:ext cx="5722438" cy="2345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FB15A-96C1-4A43-A5D2-E918C559E1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0" y="3835108"/>
            <a:ext cx="5722438" cy="2541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589800-ECBE-46B4-B48A-60810470DD12}"/>
              </a:ext>
            </a:extLst>
          </p:cNvPr>
          <p:cNvSpPr txBox="1"/>
          <p:nvPr/>
        </p:nvSpPr>
        <p:spPr>
          <a:xfrm>
            <a:off x="6823182" y="1375794"/>
            <a:ext cx="5089186" cy="406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골드와 경험치를 수급해 챔피언을 강화시키고 적 넥서스를 파괴</a:t>
            </a:r>
            <a:r>
              <a:rPr lang="en-US" altLang="ko-KR" sz="1200" dirty="0"/>
              <a:t>(</a:t>
            </a:r>
            <a:r>
              <a:rPr lang="ko-KR" altLang="en-US" sz="1200" dirty="0"/>
              <a:t>승리</a:t>
            </a:r>
            <a:r>
              <a:rPr lang="en-US" altLang="ko-KR" sz="1200" dirty="0"/>
              <a:t>)</a:t>
            </a:r>
            <a:r>
              <a:rPr lang="ko-KR" altLang="en-US" sz="1200" dirty="0"/>
              <a:t>하는데 이를 활용함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골드 수급 방식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미니언</a:t>
            </a:r>
            <a:r>
              <a:rPr lang="en-US" altLang="ko-KR" sz="1200" dirty="0"/>
              <a:t>, </a:t>
            </a:r>
            <a:r>
              <a:rPr lang="ko-KR" altLang="en-US" sz="1200" dirty="0"/>
              <a:t>적 챔피언</a:t>
            </a:r>
            <a:r>
              <a:rPr lang="en-US" altLang="ko-KR" sz="1200" dirty="0"/>
              <a:t>, </a:t>
            </a:r>
            <a:r>
              <a:rPr lang="ko-KR" altLang="en-US" sz="1200" dirty="0"/>
              <a:t>중립 몬스터 처치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포탑 철거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골드를 모아 아이템 구매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경험치 획득 방식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미니언</a:t>
            </a:r>
            <a:r>
              <a:rPr lang="en-US" altLang="ko-KR" sz="1200" dirty="0"/>
              <a:t>, </a:t>
            </a:r>
            <a:r>
              <a:rPr lang="ko-KR" altLang="en-US" sz="1200" dirty="0"/>
              <a:t>적 챔피언</a:t>
            </a:r>
            <a:r>
              <a:rPr lang="en-US" altLang="ko-KR" sz="1200" dirty="0"/>
              <a:t>, </a:t>
            </a:r>
            <a:r>
              <a:rPr lang="ko-KR" altLang="en-US" sz="1200" dirty="0"/>
              <a:t>중립 몬스터 처치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경험치를 모아 레벨업을 하고 레벨업을 통해 스킬을 강화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BD15E-262C-479F-8139-7573455D04BE}"/>
              </a:ext>
            </a:extLst>
          </p:cNvPr>
          <p:cNvSpPr txBox="1"/>
          <p:nvPr/>
        </p:nvSpPr>
        <p:spPr>
          <a:xfrm>
            <a:off x="6823182" y="5776282"/>
            <a:ext cx="4644568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위 과정이 적의 넥서스를 파괴하여 승리하는데 기여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4915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364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Pretendard</vt:lpstr>
      <vt:lpstr>Pretendard ExtraBold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jinwoo</cp:lastModifiedBy>
  <cp:revision>85</cp:revision>
  <dcterms:created xsi:type="dcterms:W3CDTF">2022-08-02T00:37:12Z</dcterms:created>
  <dcterms:modified xsi:type="dcterms:W3CDTF">2023-04-12T07:42:01Z</dcterms:modified>
</cp:coreProperties>
</file>