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0266650" cx="2139695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Gloria Hallelujah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GloriaHallelujah-regular.fntdata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217260" y="685800"/>
            <a:ext cx="2424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217260" y="685800"/>
            <a:ext cx="2424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context of the problem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scope of problem or opportunity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approach or solution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impact of your project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Presentation</a:t>
            </a:r>
            <a:endParaRPr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production quality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engagement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29397" y="4381412"/>
            <a:ext cx="19938300" cy="120783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/>
          <a:lstStyle>
            <a:lvl1pPr lv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729378" y="16677257"/>
            <a:ext cx="19938300" cy="46641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729378" y="6508933"/>
            <a:ext cx="19938300" cy="115542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/>
          <a:lstStyle>
            <a:lvl1pPr lv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29378" y="18549099"/>
            <a:ext cx="19938300" cy="76545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indent="-635000" lvl="0" marL="457200" algn="ctr">
              <a:spcBef>
                <a:spcPts val="0"/>
              </a:spcBef>
              <a:spcAft>
                <a:spcPts val="0"/>
              </a:spcAft>
              <a:buSzPts val="6400"/>
              <a:buChar char="●"/>
              <a:defRPr/>
            </a:lvl1pPr>
            <a:lvl2pPr indent="-546100" lvl="1" marL="914400" algn="ctr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 algn="ctr">
              <a:spcBef>
                <a:spcPts val="570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 algn="ctr">
              <a:spcBef>
                <a:spcPts val="570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 algn="ctr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 algn="ctr">
              <a:spcBef>
                <a:spcPts val="570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 algn="ctr">
              <a:spcBef>
                <a:spcPts val="570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 algn="ctr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 algn="ctr">
              <a:spcBef>
                <a:spcPts val="5700"/>
              </a:spcBef>
              <a:spcAft>
                <a:spcPts val="570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729378" y="12656562"/>
            <a:ext cx="19938300" cy="49536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/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729378" y="2618726"/>
            <a:ext cx="19938300" cy="33702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729378" y="6781677"/>
            <a:ext cx="19938300" cy="201036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/>
            </a:lvl1pPr>
            <a:lvl2pPr indent="-546100" lvl="1" marL="914400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>
              <a:spcBef>
                <a:spcPts val="570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>
              <a:spcBef>
                <a:spcPts val="570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>
              <a:spcBef>
                <a:spcPts val="570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>
              <a:spcBef>
                <a:spcPts val="570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>
              <a:spcBef>
                <a:spcPts val="5700"/>
              </a:spcBef>
              <a:spcAft>
                <a:spcPts val="570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729378" y="2618726"/>
            <a:ext cx="19938300" cy="33702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729378" y="6781677"/>
            <a:ext cx="9360000" cy="201036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1pPr>
            <a:lvl2pPr indent="-495300" lvl="1" marL="9144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7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7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7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7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700"/>
              </a:spcBef>
              <a:spcAft>
                <a:spcPts val="57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1307811" y="6781677"/>
            <a:ext cx="9360000" cy="201036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1pPr>
            <a:lvl2pPr indent="-495300" lvl="1" marL="9144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7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7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7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7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700"/>
              </a:spcBef>
              <a:spcAft>
                <a:spcPts val="57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29378" y="2618726"/>
            <a:ext cx="19938300" cy="33702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729378" y="3269398"/>
            <a:ext cx="6570600" cy="44469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/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29378" y="8177027"/>
            <a:ext cx="6570600" cy="187089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indent="-495300" lvl="1" marL="9144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7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7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7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7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7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700"/>
              </a:spcBef>
              <a:spcAft>
                <a:spcPts val="57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147184" y="2648884"/>
            <a:ext cx="14900700" cy="240720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/>
          <a:lstStyle>
            <a:lvl1pPr lvl="0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1pPr>
            <a:lvl2pPr lvl="1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2pPr>
            <a:lvl3pPr lvl="2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3pPr>
            <a:lvl4pPr lvl="3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4pPr>
            <a:lvl5pPr lvl="4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5pPr>
            <a:lvl6pPr lvl="5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6pPr>
            <a:lvl7pPr lvl="6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7pPr>
            <a:lvl8pPr lvl="7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8pPr>
            <a:lvl9pPr lvl="8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0698475" y="-736"/>
            <a:ext cx="10698600" cy="302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1925" lIns="321925" spcFirstLastPara="1" rIns="321925" wrap="square" tIns="3219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621270" y="7256552"/>
            <a:ext cx="9465600" cy="87225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/>
          <a:lstStyle>
            <a:lvl1pPr lvl="0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621270" y="16494545"/>
            <a:ext cx="9465600" cy="72678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1558425" y="4260781"/>
            <a:ext cx="8978700" cy="217437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/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/>
            </a:lvl1pPr>
            <a:lvl2pPr indent="-546100" lvl="1" marL="914400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>
              <a:spcBef>
                <a:spcPts val="570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>
              <a:spcBef>
                <a:spcPts val="570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>
              <a:spcBef>
                <a:spcPts val="570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>
              <a:spcBef>
                <a:spcPts val="570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>
              <a:spcBef>
                <a:spcPts val="570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>
              <a:spcBef>
                <a:spcPts val="5700"/>
              </a:spcBef>
              <a:spcAft>
                <a:spcPts val="570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729378" y="24894592"/>
            <a:ext cx="14037000" cy="35607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29378" y="2618726"/>
            <a:ext cx="199383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25" lIns="321925" spcFirstLastPara="1" rIns="321925" wrap="square" tIns="3219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29378" y="6781677"/>
            <a:ext cx="19938300" cy="20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25" lIns="321925" spcFirstLastPara="1" rIns="321925" wrap="square" tIns="321925"/>
          <a:lstStyle>
            <a:lvl1pPr indent="-635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Char char="●"/>
              <a:defRPr sz="6400">
                <a:solidFill>
                  <a:schemeClr val="dk2"/>
                </a:solidFill>
              </a:defRPr>
            </a:lvl1pPr>
            <a:lvl2pPr indent="-546100" lvl="1" marL="914400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2pPr>
            <a:lvl3pPr indent="-546100" lvl="2" marL="1371600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3pPr>
            <a:lvl4pPr indent="-546100" lvl="3" marL="1828800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4pPr>
            <a:lvl5pPr indent="-546100" lvl="4" marL="2286000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5pPr>
            <a:lvl6pPr indent="-546100" lvl="5" marL="2743200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6pPr>
            <a:lvl7pPr indent="-546100" lvl="6" marL="3200400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7pPr>
            <a:lvl8pPr indent="-546100" lvl="7" marL="3657600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8pPr>
            <a:lvl9pPr indent="-546100" lvl="8" marL="4114800">
              <a:lnSpc>
                <a:spcPct val="115000"/>
              </a:lnSpc>
              <a:spcBef>
                <a:spcPts val="5700"/>
              </a:spcBef>
              <a:spcAft>
                <a:spcPts val="570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9825542" y="27440449"/>
            <a:ext cx="12837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925" lIns="321925" spcFirstLastPara="1" rIns="321925" wrap="square" tIns="321925">
            <a:noAutofit/>
          </a:bodyPr>
          <a:lstStyle>
            <a:lvl1pPr lvl="0" algn="r">
              <a:buNone/>
              <a:defRPr sz="3500">
                <a:solidFill>
                  <a:schemeClr val="dk2"/>
                </a:solidFill>
              </a:defRPr>
            </a:lvl1pPr>
            <a:lvl2pPr lvl="1" algn="r">
              <a:buNone/>
              <a:defRPr sz="3500">
                <a:solidFill>
                  <a:schemeClr val="dk2"/>
                </a:solidFill>
              </a:defRPr>
            </a:lvl2pPr>
            <a:lvl3pPr lvl="2" algn="r">
              <a:buNone/>
              <a:defRPr sz="3500">
                <a:solidFill>
                  <a:schemeClr val="dk2"/>
                </a:solidFill>
              </a:defRPr>
            </a:lvl3pPr>
            <a:lvl4pPr lvl="3" algn="r">
              <a:buNone/>
              <a:defRPr sz="3500">
                <a:solidFill>
                  <a:schemeClr val="dk2"/>
                </a:solidFill>
              </a:defRPr>
            </a:lvl4pPr>
            <a:lvl5pPr lvl="4" algn="r">
              <a:buNone/>
              <a:defRPr sz="3500">
                <a:solidFill>
                  <a:schemeClr val="dk2"/>
                </a:solidFill>
              </a:defRPr>
            </a:lvl5pPr>
            <a:lvl6pPr lvl="5" algn="r">
              <a:buNone/>
              <a:defRPr sz="3500">
                <a:solidFill>
                  <a:schemeClr val="dk2"/>
                </a:solidFill>
              </a:defRPr>
            </a:lvl6pPr>
            <a:lvl7pPr lvl="6" algn="r">
              <a:buNone/>
              <a:defRPr sz="3500">
                <a:solidFill>
                  <a:schemeClr val="dk2"/>
                </a:solidFill>
              </a:defRPr>
            </a:lvl7pPr>
            <a:lvl8pPr lvl="7" algn="r">
              <a:buNone/>
              <a:defRPr sz="3500">
                <a:solidFill>
                  <a:schemeClr val="dk2"/>
                </a:solidFill>
              </a:defRPr>
            </a:lvl8pPr>
            <a:lvl9pPr lvl="8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jp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-840575" y="-2082"/>
            <a:ext cx="23078100" cy="26274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>
                <a:latin typeface="Gloria Hallelujah"/>
                <a:ea typeface="Gloria Hallelujah"/>
                <a:cs typeface="Gloria Hallelujah"/>
                <a:sym typeface="Gloria Hallelujah"/>
              </a:rPr>
              <a:t>Tracking on an Offshore Oil Rig </a:t>
            </a:r>
            <a:endParaRPr sz="10500"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1323650" y="15209175"/>
            <a:ext cx="9161100" cy="97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Deliverables</a:t>
            </a:r>
            <a:endParaRPr b="1" sz="3000" u="sng"/>
          </a:p>
        </p:txBody>
      </p:sp>
      <p:sp>
        <p:nvSpPr>
          <p:cNvPr id="56" name="Shape 56"/>
          <p:cNvSpPr/>
          <p:nvPr/>
        </p:nvSpPr>
        <p:spPr>
          <a:xfrm>
            <a:off x="742925" y="10896625"/>
            <a:ext cx="9575700" cy="462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Impact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successful implementation of this project will improve the safety of all those working on an oil rig.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the case of an emergency the system would notify the employees of the crisis and notify rescuers where the employees are.</a:t>
            </a:r>
            <a:endParaRPr sz="3000"/>
          </a:p>
        </p:txBody>
      </p:sp>
      <p:sp>
        <p:nvSpPr>
          <p:cNvPr id="57" name="Shape 57"/>
          <p:cNvSpPr/>
          <p:nvPr/>
        </p:nvSpPr>
        <p:spPr>
          <a:xfrm>
            <a:off x="11323725" y="2960550"/>
            <a:ext cx="9161100" cy="35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project investigates methods and tools that are used to track employees and assets.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8" name="Shape 58"/>
          <p:cNvSpPr/>
          <p:nvPr/>
        </p:nvSpPr>
        <p:spPr>
          <a:xfrm>
            <a:off x="766725" y="6909650"/>
            <a:ext cx="9575700" cy="391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Oil companies need a tracking and monitoring system for its </a:t>
            </a:r>
            <a:r>
              <a:rPr lang="en" sz="3000"/>
              <a:t>employees</a:t>
            </a:r>
            <a:r>
              <a:rPr lang="en" sz="3000"/>
              <a:t> </a:t>
            </a:r>
            <a:r>
              <a:rPr lang="en" sz="3000"/>
              <a:t>while</a:t>
            </a:r>
            <a:r>
              <a:rPr lang="en" sz="3000"/>
              <a:t> they are onsite to protect them.</a:t>
            </a:r>
            <a:endParaRPr sz="3000"/>
          </a:p>
        </p:txBody>
      </p:sp>
      <p:sp>
        <p:nvSpPr>
          <p:cNvPr id="59" name="Shape 59"/>
          <p:cNvSpPr txBox="1"/>
          <p:nvPr/>
        </p:nvSpPr>
        <p:spPr>
          <a:xfrm>
            <a:off x="25" y="29592800"/>
            <a:ext cx="21396900" cy="67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Alisha Boniface, Franklin Wilson, Dillon McGrath, Jordan Schaeffer, Robert Whittaker, Woojin Ra</a:t>
            </a:r>
            <a:endParaRPr sz="2400"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 b="4852" l="16703" r="22558" t="0"/>
          <a:stretch/>
        </p:blipFill>
        <p:spPr>
          <a:xfrm>
            <a:off x="11323650" y="6666125"/>
            <a:ext cx="9161100" cy="845578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11323650" y="16269700"/>
            <a:ext cx="9161100" cy="115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Market Analysis Report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2" name="Shape 62"/>
          <p:cNvSpPr/>
          <p:nvPr/>
        </p:nvSpPr>
        <p:spPr>
          <a:xfrm>
            <a:off x="11323725" y="18737675"/>
            <a:ext cx="9161100" cy="126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Prototype</a:t>
            </a:r>
            <a:endParaRPr sz="3000"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5">
            <a:alphaModFix/>
          </a:blip>
          <a:srcRect b="10642" l="22510" r="19279" t="0"/>
          <a:stretch/>
        </p:blipFill>
        <p:spPr>
          <a:xfrm>
            <a:off x="11347475" y="20143675"/>
            <a:ext cx="4971448" cy="42927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766725" y="2775750"/>
            <a:ext cx="9613800" cy="39441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</a:rPr>
              <a:t>During the Deepwater Horizon oil spill disaster, authorities were searching for the lost employees for 3 days.</a:t>
            </a:r>
            <a:endParaRPr b="1" sz="4800">
              <a:solidFill>
                <a:schemeClr val="dk1"/>
              </a:solidFill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6">
            <a:alphaModFix/>
          </a:blip>
          <a:srcRect b="0" l="3670" r="0" t="0"/>
          <a:stretch/>
        </p:blipFill>
        <p:spPr>
          <a:xfrm>
            <a:off x="742925" y="15594973"/>
            <a:ext cx="9575698" cy="1125282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11347475" y="17488900"/>
            <a:ext cx="9161100" cy="115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System Architecture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