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MavenPro-bold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ctrTitle"/>
          </p:nvPr>
        </p:nvSpPr>
        <p:spPr>
          <a:xfrm>
            <a:off x="1436346" y="1341340"/>
            <a:ext cx="62709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ource Sans Pro"/>
              <a:buNone/>
              <a:defRPr b="0" i="0" sz="5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2" name="Shape 282"/>
          <p:cNvSpPr txBox="1"/>
          <p:nvPr>
            <p:ph idx="1" type="subTitle"/>
          </p:nvPr>
        </p:nvSpPr>
        <p:spPr>
          <a:xfrm>
            <a:off x="2009930" y="2967209"/>
            <a:ext cx="51237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None/>
              <a:defRPr b="0" i="0" sz="1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3" name="Shape 283"/>
          <p:cNvSpPr txBox="1"/>
          <p:nvPr>
            <p:ph idx="10" type="dt"/>
          </p:nvPr>
        </p:nvSpPr>
        <p:spPr>
          <a:xfrm>
            <a:off x="564644" y="4840039"/>
            <a:ext cx="1206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4" name="Shape 284"/>
          <p:cNvSpPr txBox="1"/>
          <p:nvPr>
            <p:ph idx="11" type="ftr"/>
          </p:nvPr>
        </p:nvSpPr>
        <p:spPr>
          <a:xfrm>
            <a:off x="1938040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86" name="Shape 286"/>
          <p:cNvGrpSpPr/>
          <p:nvPr/>
        </p:nvGrpSpPr>
        <p:grpSpPr>
          <a:xfrm>
            <a:off x="564635" y="558343"/>
            <a:ext cx="8005605" cy="4012271"/>
            <a:chOff x="752846" y="744457"/>
            <a:chExt cx="10674141" cy="5349695"/>
          </a:xfrm>
        </p:grpSpPr>
        <p:sp>
          <p:nvSpPr>
            <p:cNvPr id="287" name="Shape 287"/>
            <p:cNvSpPr/>
            <p:nvPr/>
          </p:nvSpPr>
          <p:spPr>
            <a:xfrm>
              <a:off x="8151962" y="1685652"/>
              <a:ext cx="3275025" cy="4408500"/>
            </a:xfrm>
            <a:custGeom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88" name="Shape 288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2" name="Shape 292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3" name="Shape 29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573769" y="976020"/>
            <a:ext cx="7209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urce Sans Pro"/>
              <a:buNone/>
              <a:defRPr b="0" i="0" sz="5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573769" y="3162246"/>
            <a:ext cx="720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8" name="Shape 298"/>
          <p:cNvSpPr txBox="1"/>
          <p:nvPr>
            <p:ph idx="10" type="dt"/>
          </p:nvPr>
        </p:nvSpPr>
        <p:spPr>
          <a:xfrm>
            <a:off x="554181" y="4840039"/>
            <a:ext cx="1216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9" name="Shape 299"/>
          <p:cNvSpPr txBox="1"/>
          <p:nvPr>
            <p:ph idx="11" type="ftr"/>
          </p:nvPr>
        </p:nvSpPr>
        <p:spPr>
          <a:xfrm>
            <a:off x="1938234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1" name="Shape 301" title="Crop Mark"/>
          <p:cNvSpPr/>
          <p:nvPr/>
        </p:nvSpPr>
        <p:spPr>
          <a:xfrm>
            <a:off x="6113971" y="1264239"/>
            <a:ext cx="2456262" cy="3306366"/>
          </a:xfrm>
          <a:custGeom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1028700" y="1714499"/>
            <a:ext cx="33357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5" name="Shape 305"/>
          <p:cNvSpPr txBox="1"/>
          <p:nvPr>
            <p:ph idx="2" type="body"/>
          </p:nvPr>
        </p:nvSpPr>
        <p:spPr>
          <a:xfrm>
            <a:off x="4894052" y="1714499"/>
            <a:ext cx="33357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6" name="Shape 306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7" name="Shape 307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028700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1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2" name="Shape 312"/>
          <p:cNvSpPr txBox="1"/>
          <p:nvPr>
            <p:ph idx="2" type="body"/>
          </p:nvPr>
        </p:nvSpPr>
        <p:spPr>
          <a:xfrm>
            <a:off x="1028700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3" name="Shape 313"/>
          <p:cNvSpPr txBox="1"/>
          <p:nvPr>
            <p:ph idx="3" type="body"/>
          </p:nvPr>
        </p:nvSpPr>
        <p:spPr>
          <a:xfrm>
            <a:off x="4893761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1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4" name="Shape 314"/>
          <p:cNvSpPr txBox="1"/>
          <p:nvPr>
            <p:ph idx="4" type="body"/>
          </p:nvPr>
        </p:nvSpPr>
        <p:spPr>
          <a:xfrm>
            <a:off x="4893761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5" name="Shape 315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6" name="Shape 316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20" name="Shape 320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1" name="Shape 321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5" name="Shape 32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 title="Background Shape"/>
          <p:cNvSpPr/>
          <p:nvPr/>
        </p:nvSpPr>
        <p:spPr>
          <a:xfrm>
            <a:off x="0" y="282"/>
            <a:ext cx="39774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692015" y="514351"/>
            <a:ext cx="39093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1" name="Shape 331"/>
          <p:cNvSpPr txBox="1"/>
          <p:nvPr>
            <p:ph idx="2" type="body"/>
          </p:nvPr>
        </p:nvSpPr>
        <p:spPr>
          <a:xfrm>
            <a:off x="542925" y="2142258"/>
            <a:ext cx="28917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None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urce Sans Pro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2" name="Shape 332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3" name="Shape 333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5" name="Shape 335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 title="Background Shape"/>
          <p:cNvSpPr/>
          <p:nvPr/>
        </p:nvSpPr>
        <p:spPr>
          <a:xfrm>
            <a:off x="0" y="282"/>
            <a:ext cx="39774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39" name="Shape 339"/>
          <p:cNvSpPr/>
          <p:nvPr>
            <p:ph idx="2" type="pic"/>
          </p:nvPr>
        </p:nvSpPr>
        <p:spPr>
          <a:xfrm>
            <a:off x="4149090" y="0"/>
            <a:ext cx="4995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542925" y="2141976"/>
            <a:ext cx="28917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None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urce Sans Pro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1" name="Shape 341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2" name="Shape 342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4" name="Shape 344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 rot="5400000">
            <a:off x="3289650" y="-539306"/>
            <a:ext cx="26790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8" name="Shape 348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9" name="Shape 349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 rot="5400000">
            <a:off x="5818446" y="1847217"/>
            <a:ext cx="39324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 rot="5400000">
            <a:off x="2129880" y="-633033"/>
            <a:ext cx="3932400" cy="6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4" name="Shape 35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5" name="Shape 35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9" name="Shape 279" title="Side bar"/>
          <p:cNvSpPr/>
          <p:nvPr/>
        </p:nvSpPr>
        <p:spPr>
          <a:xfrm>
            <a:off x="358571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etHnLKxEQQ5m1ThvEZ-CvBPmajIN8S2--d2bg6nKKm4/edit?usp=drive_web&amp;ouid=10499879042428157662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ctrTitle"/>
          </p:nvPr>
        </p:nvSpPr>
        <p:spPr>
          <a:xfrm>
            <a:off x="824000" y="19121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Audit Two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E-Asset Tracking</a:t>
            </a:r>
            <a:endParaRPr sz="2400"/>
          </a:p>
        </p:txBody>
      </p:sp>
      <p:sp>
        <p:nvSpPr>
          <p:cNvPr id="362" name="Shape 362"/>
          <p:cNvSpPr txBox="1"/>
          <p:nvPr>
            <p:ph idx="1" type="subTitle"/>
          </p:nvPr>
        </p:nvSpPr>
        <p:spPr>
          <a:xfrm>
            <a:off x="653450" y="3603400"/>
            <a:ext cx="4596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Alisha, Dillon, Franklin, Jordan, Rob and Woojin</a:t>
            </a:r>
            <a:endParaRPr/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688" y="1585425"/>
            <a:ext cx="3222124" cy="5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1028700" y="514350"/>
            <a:ext cx="78282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Goals for next Audit + Showcase</a:t>
            </a:r>
            <a:endParaRPr sz="4500"/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Finish and submit final report to the </a:t>
            </a:r>
            <a:r>
              <a:rPr lang="en-GB" sz="1800"/>
              <a:t>client</a:t>
            </a:r>
            <a:r>
              <a:rPr lang="en-GB" sz="1800"/>
              <a:t>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Complete a full system architecture.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Complete as many </a:t>
            </a:r>
            <a:r>
              <a:rPr lang="en-GB" sz="1800"/>
              <a:t>iterations</a:t>
            </a:r>
            <a:r>
              <a:rPr lang="en-GB" sz="1800"/>
              <a:t> of the prototype as possible.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Prepare for the audit and the showcase.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800"/>
              </a:spcBef>
              <a:spcAft>
                <a:spcPts val="200"/>
              </a:spcAft>
              <a:buNone/>
            </a:pPr>
            <a:r>
              <a:rPr lang="en-GB" sz="1800"/>
              <a:t>These tasks have been allocated amongst the team.</a:t>
            </a:r>
            <a:endParaRPr sz="1800"/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1028700" y="320250"/>
            <a:ext cx="7200900" cy="894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Project Deliverables</a:t>
            </a:r>
            <a:endParaRPr sz="45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1028700" y="1272225"/>
            <a:ext cx="7200900" cy="268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2100" lvl="0" marL="342900" rtl="0">
              <a:spcBef>
                <a:spcPts val="8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GB" sz="2000"/>
              <a:t>Market Analysis</a:t>
            </a:r>
            <a:endParaRPr b="1"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What is currently available on the market?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Can it be developed using COTS components?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Competitors in this area?</a:t>
            </a:r>
            <a:br>
              <a:rPr lang="en-GB" sz="2000"/>
            </a:br>
            <a:endParaRPr sz="2000"/>
          </a:p>
          <a:p>
            <a:pPr indent="-292100" lvl="0" marL="3429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GB" sz="2000"/>
              <a:t>High-level system design</a:t>
            </a:r>
            <a:endParaRPr b="1"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Requirements generation/analysis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Functional flow/breakdown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System/Subsystem interfaces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Operational prototype</a:t>
            </a:r>
            <a:endParaRPr sz="2000"/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1028700" y="389975"/>
            <a:ext cx="7200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</a:pPr>
            <a:r>
              <a:rPr lang="en-GB" sz="4500"/>
              <a:t>Changes to the</a:t>
            </a:r>
            <a:r>
              <a:rPr lang="en-GB" sz="4500"/>
              <a:t> Project</a:t>
            </a:r>
            <a:endParaRPr sz="4500"/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1028700" y="1378050"/>
            <a:ext cx="7200900" cy="3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Narrowed down the scope to Oil Rigs</a:t>
            </a:r>
            <a:endParaRPr sz="1800"/>
          </a:p>
          <a:p>
            <a:pPr indent="-3429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Market Analysis Report 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Main focus of the project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Preliminary Report completed this week 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Final report to contain greater detail</a:t>
            </a:r>
            <a:endParaRPr sz="1800"/>
          </a:p>
          <a:p>
            <a:pPr indent="-3429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Prototype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Scope has been narrowed down further to focu</a:t>
            </a:r>
            <a:r>
              <a:rPr lang="en-GB" sz="1800"/>
              <a:t>s</a:t>
            </a:r>
            <a:r>
              <a:rPr lang="en-GB" sz="1800"/>
              <a:t> on an aspect of the market where there is a gap.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Prototype will be built and tested with the potential to add the findings of our testing to the report.</a:t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050" y="1097100"/>
            <a:ext cx="2625526" cy="18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971550" y="322600"/>
            <a:ext cx="7200900" cy="709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Action tasks since last audit</a:t>
            </a:r>
            <a:endParaRPr sz="4500"/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993200" y="1325175"/>
            <a:ext cx="4140000" cy="322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Preliminary report with Diagrams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All members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Planned prototype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Jordan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Managed drive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Rob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Prepared audit material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Rob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Updated GitHub landing page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Woojin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4812088" y="4551075"/>
            <a:ext cx="369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Table of Contents of the Preliminary Market Research Report </a:t>
            </a:r>
            <a:endParaRPr i="1" sz="1000"/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104" y="1325175"/>
            <a:ext cx="4013196" cy="3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873819" y="176050"/>
            <a:ext cx="72009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Communication</a:t>
            </a:r>
            <a:endParaRPr sz="4500"/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935400" y="1290550"/>
            <a:ext cx="7273200" cy="3135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Team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Weekly</a:t>
            </a:r>
            <a:r>
              <a:rPr lang="en-GB" sz="1800"/>
              <a:t> team meetings: Wednesday 8-10am.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Slack communication.</a:t>
            </a:r>
            <a:endParaRPr b="1"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Client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Weekly report to the client to update them on our progress.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Starting Week 5, upload Google Drive to GitHub on a weekly basis so the client can access our work.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Client meetings fortnightly.</a:t>
            </a:r>
            <a:endParaRPr sz="1800"/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971544" y="335550"/>
            <a:ext cx="72009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Implementation of Feedback</a:t>
            </a:r>
            <a:endParaRPr sz="4500"/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1033800" y="1214075"/>
            <a:ext cx="7200900" cy="367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Ways of receiving feedback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Observers (Meetings and Audits)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Tutors (Meetings and Audits)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Clients (Meetings, Audits and e-mails)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Team members (Meetings, Slack and Audits)</a:t>
            </a:r>
            <a:endParaRPr b="1" i="1" sz="18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What we are doing to improve our project through feedback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Allocated </a:t>
            </a:r>
            <a:r>
              <a:rPr i="1" lang="en-GB" sz="1800"/>
              <a:t>time slot</a:t>
            </a:r>
            <a:r>
              <a:rPr i="1" lang="en-GB" sz="1800"/>
              <a:t> in our meetings to address feedback.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Understanding which pieces of feedback provide suggestions that can be useful to the project.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Changing the way in which we approach the project (new perspective)</a:t>
            </a:r>
            <a:endParaRPr i="1" sz="1800"/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rPr b="1" lang="en-GB" sz="1800"/>
              <a:t>Feedback is recorded on the Google Drive</a:t>
            </a:r>
            <a:endParaRPr b="1" sz="1800"/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1028700" y="361950"/>
            <a:ext cx="72009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Report Progress</a:t>
            </a:r>
            <a:endParaRPr sz="4500"/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1028700" y="1628850"/>
            <a:ext cx="7200900" cy="2771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Analysis of the challenges a tracking system in oil rigs possess.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Requirements breakdown 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Research into products and systems offered by competitors 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Scope for Innovation/Gaps in the market.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House of Quality Diagram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We submit the preliminary report to the client tomorrow.</a:t>
            </a:r>
            <a:endParaRPr sz="18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Link to Report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1028700" y="429250"/>
            <a:ext cx="7200900" cy="740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Prototype</a:t>
            </a:r>
            <a:endParaRPr sz="4500"/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75" y="1169941"/>
            <a:ext cx="8456225" cy="2317334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>
            <p:ph idx="1" type="body"/>
          </p:nvPr>
        </p:nvSpPr>
        <p:spPr>
          <a:xfrm>
            <a:off x="687775" y="3487275"/>
            <a:ext cx="3729000" cy="3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200"/>
              <a:t>Components - All parts have been ordered</a:t>
            </a:r>
            <a:endParaRPr b="1" sz="1200"/>
          </a:p>
          <a:p>
            <a:pPr indent="-304800" lvl="0" marL="45720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x Arduino Uno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3 Axis Accelerometer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Water/ Liquid Sensor Module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Battery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Transmitter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4884225" y="3490350"/>
            <a:ext cx="3729000" cy="3003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Receiver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Universal Pre-Punched Experimenters Board - Small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1/4 Watt Carbon Film Resistors -300 Pieces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3 axis accelerometer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1028700" y="448175"/>
            <a:ext cx="7200900" cy="740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Prototype-Iterative Process </a:t>
            </a:r>
            <a:endParaRPr sz="4500"/>
          </a:p>
        </p:txBody>
      </p:sp>
      <p:sp>
        <p:nvSpPr>
          <p:cNvPr id="423" name="Shape 423"/>
          <p:cNvSpPr txBox="1"/>
          <p:nvPr/>
        </p:nvSpPr>
        <p:spPr>
          <a:xfrm>
            <a:off x="1236425" y="1735150"/>
            <a:ext cx="74514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■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Iteration 1: Wireless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transmitting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and receiving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Use a basic transmitter and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receiver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module to validate path loss models and of the shelf product claims.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■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Iteration 2: Accelerometer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Add an accelerometer to the transmitter module to detect a fall 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■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Iteration 3: Water Sensor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Add a water sensor to detect a fall into the ocean.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