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28C0729-FEBF-46DA-BE85-2717EAC7179A}">
  <a:tblStyle styleId="{C28C0729-FEBF-46DA-BE85-2717EAC717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Shape 19"/>
            <p:cNvSpPr/>
            <p:nvPr/>
          </p:nvSpPr>
          <p:spPr>
            <a:xfrm>
              <a:off x="8151962" y="1685652"/>
              <a:ext cx="3275013" cy="4408488"/>
            </a:xfrm>
            <a:custGeom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Shape 20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3" name="Shape 33" title="Crop Mark"/>
          <p:cNvSpPr/>
          <p:nvPr/>
        </p:nvSpPr>
        <p:spPr>
          <a:xfrm>
            <a:off x="8151962" y="1685652"/>
            <a:ext cx="3275013" cy="4408488"/>
          </a:xfrm>
          <a:custGeom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67" name="Shape 6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76" name="Shape 7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1" name="Shape 1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woojin444/EAssetTracking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spreo.co/asset-and-personnel-tracking/" TargetMode="External"/><Relationship Id="rId4" Type="http://schemas.openxmlformats.org/officeDocument/2006/relationships/hyperlink" Target="http://spreo.co/asset-and-personnel-tracking/" TargetMode="External"/><Relationship Id="rId5" Type="http://schemas.openxmlformats.org/officeDocument/2006/relationships/hyperlink" Target="https://www.quora.com/What-are-some-deliverables-associated-with-a-social-media-strategy-campaign" TargetMode="External"/><Relationship Id="rId6" Type="http://schemas.openxmlformats.org/officeDocument/2006/relationships/hyperlink" Target="https://www.inloox.com/company/blog/articles/a-guide-to-dependencies-constraints-and-assumptions-part-2-managing-constraint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7.jpg"/><Relationship Id="rId5" Type="http://schemas.openxmlformats.org/officeDocument/2006/relationships/image" Target="../media/image6.png"/><Relationship Id="rId6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1915353" y="2138729"/>
            <a:ext cx="8361300" cy="20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Link</a:t>
            </a:r>
            <a:endParaRPr/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1915350" y="4297325"/>
            <a:ext cx="87423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u="sng">
                <a:solidFill>
                  <a:schemeClr val="hlink"/>
                </a:solidFill>
                <a:hlinkClick r:id="rId3"/>
              </a:rPr>
              <a:t>https://github.com/woojin444/EAssetTracking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615" y="1434175"/>
            <a:ext cx="1610772" cy="1610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5400" y="6308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Constraints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371600" y="1626575"/>
            <a:ext cx="9601200" cy="424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Resources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$100 ANU budget 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Risks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Information Security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IP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Safety 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NDA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Client defined NDA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Time</a:t>
            </a:r>
            <a:endParaRPr sz="3000"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149" y="1889561"/>
            <a:ext cx="5390100" cy="35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10490475" y="5557525"/>
            <a:ext cx="10263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Image 4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371600" y="685800"/>
            <a:ext cx="96012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Tool</a:t>
            </a:r>
            <a:r>
              <a:rPr lang="en-AU"/>
              <a:t>s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575" y="1611900"/>
            <a:ext cx="2899550" cy="28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350" y="3484388"/>
            <a:ext cx="2899550" cy="28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8900" y="1611900"/>
            <a:ext cx="2899550" cy="289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01950" y="3289150"/>
            <a:ext cx="3290051" cy="32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Resources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371600" y="2346975"/>
            <a:ext cx="96012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1: </a:t>
            </a:r>
            <a:r>
              <a:rPr lang="en-AU" sz="1800" u="sng">
                <a:solidFill>
                  <a:schemeClr val="accent5"/>
                </a:solidFill>
                <a:hlinkClick r:id="rId3"/>
              </a:rPr>
              <a:t>http://spreo.co/asset-and-personnel-tracking/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2: </a:t>
            </a:r>
            <a:r>
              <a:rPr lang="en-AU" sz="1800" u="sng">
                <a:solidFill>
                  <a:schemeClr val="accent5"/>
                </a:solidFill>
                <a:hlinkClick r:id="rId4"/>
              </a:rPr>
              <a:t>https://www.linkedin.com/pulse/stakeholder-management-construction-industry-girish-kumar-singh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3: 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 u="sng">
                <a:solidFill>
                  <a:schemeClr val="hlink"/>
                </a:solidFill>
                <a:hlinkClick r:id="rId5"/>
              </a:rPr>
              <a:t>https://www.quora.com/What-are-some-deliverables-associated-with-a-social-media-strategy-campaign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4: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 u="sng">
                <a:solidFill>
                  <a:schemeClr val="hlink"/>
                </a:solidFill>
                <a:hlinkClick r:id="rId6"/>
              </a:rPr>
              <a:t>https://www.inloox.com/company/blog/articles/a-guide-to-dependencies-constraints-and-assumptions-part-2-managing-constraints/</a:t>
            </a:r>
            <a:r>
              <a:rPr lang="en-AU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1544400" y="1942375"/>
            <a:ext cx="91032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</a:pPr>
            <a:r>
              <a:rPr b="1" i="0" lang="en-AU" sz="7200" u="none" cap="none" strike="noStrike">
                <a:solidFill>
                  <a:schemeClr val="dk2"/>
                </a:solidFill>
              </a:rPr>
              <a:t>PROJECT AUDIT ONE</a:t>
            </a:r>
            <a:endParaRPr b="1"/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112150" y="4191850"/>
            <a:ext cx="7967700" cy="1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</a:pPr>
            <a:r>
              <a:rPr b="1" i="0" lang="en-AU" sz="2800" cap="none" strike="noStrike">
                <a:solidFill>
                  <a:schemeClr val="dk2"/>
                </a:solidFill>
              </a:rPr>
              <a:t>E Asset Tracking</a:t>
            </a:r>
            <a:endParaRPr b="1" i="0" sz="2800" cap="none" strike="noStrike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</a:pP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</a:pPr>
            <a:r>
              <a:rPr lang="en-AU"/>
              <a:t>Group Members: </a:t>
            </a: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Alisha, Dil</a:t>
            </a:r>
            <a:r>
              <a:rPr lang="en-AU"/>
              <a:t>l</a:t>
            </a: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on, Fra</a:t>
            </a:r>
            <a:r>
              <a:rPr lang="en-AU"/>
              <a:t>nklin, Jordan, Rob &amp; Woojin</a:t>
            </a: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00" y="1170175"/>
            <a:ext cx="9103199" cy="1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010025" y="640850"/>
            <a:ext cx="96012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AU"/>
              <a:t>Team Roles</a:t>
            </a:r>
            <a:endParaRPr/>
          </a:p>
        </p:txBody>
      </p:sp>
      <p:graphicFrame>
        <p:nvGraphicFramePr>
          <p:cNvPr id="108" name="Shape 108"/>
          <p:cNvGraphicFramePr/>
          <p:nvPr/>
        </p:nvGraphicFramePr>
        <p:xfrm>
          <a:off x="1829450" y="190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{C28C0729-FEBF-46DA-BE85-2717EAC7179A}</a:tableStyleId>
              </a:tblPr>
              <a:tblGrid>
                <a:gridCol w="3348850"/>
                <a:gridCol w="5874150"/>
              </a:tblGrid>
              <a:tr h="37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AU" sz="1800">
                          <a:solidFill>
                            <a:srgbClr val="24292E"/>
                          </a:solidFill>
                        </a:rPr>
                        <a:t>Name</a:t>
                      </a:r>
                      <a:endParaRPr b="1"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AU" sz="1800">
                          <a:solidFill>
                            <a:srgbClr val="24292E"/>
                          </a:solidFill>
                        </a:rPr>
                        <a:t>Role</a:t>
                      </a:r>
                      <a:endParaRPr b="1"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Alisha Boniface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Scheduling, Quality Control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Dillon McGrath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Ergonomics, Meeting Scribe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Franklin Wilson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Audit Slides, </a:t>
                      </a: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Team Communication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Jordan Schaeffer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Software, Parts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Rob Whittaker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Team Manager, Software, Repo Maintenance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Woojin Ra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Client Communication, Software, Repo Maintenance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371600" y="7620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6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Client’s Vision and Objective</a:t>
            </a:r>
            <a:endParaRPr sz="6000"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371600" y="2286000"/>
            <a:ext cx="96012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To improve </a:t>
            </a:r>
            <a:r>
              <a:rPr lang="en-AU" sz="2400">
                <a:latin typeface="Arial"/>
                <a:ea typeface="Arial"/>
                <a:cs typeface="Arial"/>
                <a:sym typeface="Arial"/>
              </a:rPr>
              <a:t>efficiency</a:t>
            </a:r>
            <a:r>
              <a:rPr lang="en-AU" sz="2400">
                <a:latin typeface="Arial"/>
                <a:ea typeface="Arial"/>
                <a:cs typeface="Arial"/>
                <a:sym typeface="Arial"/>
              </a:rPr>
              <a:t> and safety of workers in mines or oil rigs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To develop an Asset Tracking system that will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Ensure the safety of staff in both normal work operations and </a:t>
            </a: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emergency</a:t>
            </a: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 situations </a:t>
            </a:r>
            <a:endParaRPr i="0"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Improve the efficiency of the work site through:</a:t>
            </a:r>
            <a:endParaRPr i="0"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timely asset location management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allocation analysis of personnel and resources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050" y="252413"/>
            <a:ext cx="10563225" cy="6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802650" y="6349975"/>
            <a:ext cx="5811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</a:t>
            </a:r>
            <a:r>
              <a:rPr lang="en-AU"/>
              <a:t>mage 1: Simple Demonstrative picture of tracking system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6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Stakeholders</a:t>
            </a:r>
            <a:endParaRPr sz="6000"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371600" y="2539775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■"/>
            </a:pPr>
            <a:r>
              <a:rPr lang="en-AU" sz="3000"/>
              <a:t>Thales </a:t>
            </a:r>
            <a:endParaRPr sz="3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Project Team </a:t>
            </a:r>
            <a:endParaRPr sz="3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Oil and Mining Companies </a:t>
            </a:r>
            <a:endParaRPr sz="3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Oil and Mining Employees </a:t>
            </a:r>
            <a:endParaRPr sz="3000"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409" y="2636275"/>
            <a:ext cx="4885375" cy="27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0490475" y="5557525"/>
            <a:ext cx="10263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Image 2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371600" y="349375"/>
            <a:ext cx="96012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AU" sz="6000"/>
              <a:t>Project Scope</a:t>
            </a:r>
            <a:endParaRPr sz="6000"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371600" y="1320000"/>
            <a:ext cx="7895400" cy="4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AU" sz="3000"/>
              <a:t>Preliminary market research revealed </a:t>
            </a:r>
            <a:r>
              <a:rPr lang="en-AU" sz="3000"/>
              <a:t>existence of multiple systems that offer personnel tracking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AU" sz="3000"/>
              <a:t>Project will look into (subject to change):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optimising these existing systems for the oil rig environment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processing data from these  systems to improve efficiency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creating a device to demonstrate our analysis</a:t>
            </a:r>
            <a:endParaRPr sz="3000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625" y="685800"/>
            <a:ext cx="3084700" cy="5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6500" y="1453450"/>
            <a:ext cx="2122950" cy="212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AO rfid"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6500" y="3658189"/>
            <a:ext cx="2122950" cy="1706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lue glue pty ltd" id="138" name="Shape 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66500" y="5446857"/>
            <a:ext cx="2122950" cy="130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371600" y="427000"/>
            <a:ext cx="96012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/>
              <a:t>Project Deliverables</a:t>
            </a:r>
            <a:endParaRPr sz="6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/>
              <a:t> [Client &amp; Stakeholder Expectations] </a:t>
            </a:r>
            <a:endParaRPr sz="2400"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371600" y="2102900"/>
            <a:ext cx="96012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1000"/>
              </a:spcBef>
              <a:spcAft>
                <a:spcPts val="0"/>
              </a:spcAft>
              <a:buSzPts val="2600"/>
              <a:buAutoNum type="arabicPeriod"/>
            </a:pPr>
            <a:r>
              <a:rPr b="1" lang="en-AU" sz="2600"/>
              <a:t>Market Analysis</a:t>
            </a:r>
            <a:endParaRPr b="1"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What is currently available on the market?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Can it be developed using COTS components?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Other competitors in the area?</a:t>
            </a:r>
            <a:br>
              <a:rPr lang="en-AU" sz="2600"/>
            </a:b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-AU" sz="2600"/>
              <a:t>High-level system design</a:t>
            </a:r>
            <a:endParaRPr b="1"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Requirements generation/analysis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Functional flow/breakdown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System/Subsystem interfaces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Operational prototype</a:t>
            </a:r>
            <a:endParaRPr sz="2600"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750" y="3799850"/>
            <a:ext cx="2668150" cy="19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0169600" y="5953875"/>
            <a:ext cx="10263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Image 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34725" y="685800"/>
            <a:ext cx="96012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/>
              <a:t>Project</a:t>
            </a:r>
            <a:endParaRPr sz="6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/>
              <a:t>Schedule</a:t>
            </a:r>
            <a:endParaRPr sz="6000"/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1088" l="0" r="0" t="0"/>
          <a:stretch/>
        </p:blipFill>
        <p:spPr>
          <a:xfrm>
            <a:off x="3862643" y="0"/>
            <a:ext cx="8329357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