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  <p:embeddedFont>
      <p:font typeface="Source Sans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22" Type="http://schemas.openxmlformats.org/officeDocument/2006/relationships/font" Target="fonts/MavenPro-bold.fntdata"/><Relationship Id="rId21" Type="http://schemas.openxmlformats.org/officeDocument/2006/relationships/font" Target="fonts/MavenPro-regular.fntdata"/><Relationship Id="rId24" Type="http://schemas.openxmlformats.org/officeDocument/2006/relationships/font" Target="fonts/SourceSansPro-bold.fntdata"/><Relationship Id="rId23" Type="http://schemas.openxmlformats.org/officeDocument/2006/relationships/font" Target="fonts/SourceSansPro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SourceSansPro-boldItalic.fntdata"/><Relationship Id="rId25" Type="http://schemas.openxmlformats.org/officeDocument/2006/relationships/font" Target="fonts/SourceSan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19" Type="http://schemas.openxmlformats.org/officeDocument/2006/relationships/font" Target="fonts/Nunito-italic.fntdata"/><Relationship Id="rId1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lt2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ctrTitle"/>
          </p:nvPr>
        </p:nvSpPr>
        <p:spPr>
          <a:xfrm>
            <a:off x="1436346" y="1341340"/>
            <a:ext cx="62709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ource Sans Pro"/>
              <a:buNone/>
              <a:defRPr b="0" i="0" sz="5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82" name="Shape 282"/>
          <p:cNvSpPr txBox="1"/>
          <p:nvPr>
            <p:ph idx="1" type="subTitle"/>
          </p:nvPr>
        </p:nvSpPr>
        <p:spPr>
          <a:xfrm>
            <a:off x="2009930" y="2967209"/>
            <a:ext cx="51237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Sans Pro"/>
              <a:buNone/>
              <a:defRPr b="0" i="0" sz="17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3" name="Shape 283"/>
          <p:cNvSpPr txBox="1"/>
          <p:nvPr>
            <p:ph idx="10" type="dt"/>
          </p:nvPr>
        </p:nvSpPr>
        <p:spPr>
          <a:xfrm>
            <a:off x="564644" y="4840039"/>
            <a:ext cx="12060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4" name="Shape 284"/>
          <p:cNvSpPr txBox="1"/>
          <p:nvPr>
            <p:ph idx="11" type="ftr"/>
          </p:nvPr>
        </p:nvSpPr>
        <p:spPr>
          <a:xfrm>
            <a:off x="1938040" y="4840039"/>
            <a:ext cx="5267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737301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86" name="Shape 286"/>
          <p:cNvGrpSpPr/>
          <p:nvPr/>
        </p:nvGrpSpPr>
        <p:grpSpPr>
          <a:xfrm>
            <a:off x="564635" y="558343"/>
            <a:ext cx="8005605" cy="4012271"/>
            <a:chOff x="752846" y="744457"/>
            <a:chExt cx="10674141" cy="5349695"/>
          </a:xfrm>
        </p:grpSpPr>
        <p:sp>
          <p:nvSpPr>
            <p:cNvPr id="287" name="Shape 287"/>
            <p:cNvSpPr/>
            <p:nvPr/>
          </p:nvSpPr>
          <p:spPr>
            <a:xfrm>
              <a:off x="8151962" y="1685652"/>
              <a:ext cx="3275025" cy="4408500"/>
            </a:xfrm>
            <a:custGeom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88" name="Shape 288"/>
            <p:cNvSpPr/>
            <p:nvPr/>
          </p:nvSpPr>
          <p:spPr>
            <a:xfrm rot="10800000">
              <a:off x="752846" y="744457"/>
              <a:ext cx="3275680" cy="4408500"/>
            </a:xfrm>
            <a:custGeom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1028700" y="1714500"/>
            <a:ext cx="72009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2" name="Shape 292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3" name="Shape 293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573769" y="976020"/>
            <a:ext cx="72096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Source Sans Pro"/>
              <a:buNone/>
              <a:defRPr b="0" i="0" sz="5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573769" y="3162246"/>
            <a:ext cx="720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ource Sans Pro"/>
              <a:buNone/>
              <a:defRPr b="0" i="1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b="0" i="1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b="0" i="1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b="0" i="1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lt1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8" name="Shape 298"/>
          <p:cNvSpPr txBox="1"/>
          <p:nvPr>
            <p:ph idx="10" type="dt"/>
          </p:nvPr>
        </p:nvSpPr>
        <p:spPr>
          <a:xfrm>
            <a:off x="554181" y="4840039"/>
            <a:ext cx="12168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9" name="Shape 299"/>
          <p:cNvSpPr txBox="1"/>
          <p:nvPr>
            <p:ph idx="11" type="ftr"/>
          </p:nvPr>
        </p:nvSpPr>
        <p:spPr>
          <a:xfrm>
            <a:off x="1938234" y="4840039"/>
            <a:ext cx="5267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737301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1" name="Shape 301" title="Crop Mark"/>
          <p:cNvSpPr/>
          <p:nvPr/>
        </p:nvSpPr>
        <p:spPr>
          <a:xfrm>
            <a:off x="6113971" y="1264239"/>
            <a:ext cx="2456262" cy="3306366"/>
          </a:xfrm>
          <a:custGeom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1028700" y="1714499"/>
            <a:ext cx="33357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5" name="Shape 305"/>
          <p:cNvSpPr txBox="1"/>
          <p:nvPr>
            <p:ph idx="2" type="body"/>
          </p:nvPr>
        </p:nvSpPr>
        <p:spPr>
          <a:xfrm>
            <a:off x="4894052" y="1714499"/>
            <a:ext cx="33357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6" name="Shape 306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7" name="Shape 307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8" name="Shape 308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1028700" y="1755648"/>
            <a:ext cx="3333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  <a:defRPr b="0" i="0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1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1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2" name="Shape 312"/>
          <p:cNvSpPr txBox="1"/>
          <p:nvPr>
            <p:ph idx="2" type="body"/>
          </p:nvPr>
        </p:nvSpPr>
        <p:spPr>
          <a:xfrm>
            <a:off x="1028700" y="2478905"/>
            <a:ext cx="33330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3" name="Shape 313"/>
          <p:cNvSpPr txBox="1"/>
          <p:nvPr>
            <p:ph idx="3" type="body"/>
          </p:nvPr>
        </p:nvSpPr>
        <p:spPr>
          <a:xfrm>
            <a:off x="4893761" y="1755648"/>
            <a:ext cx="3333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  <a:defRPr b="0" i="0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1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1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4" name="Shape 314"/>
          <p:cNvSpPr txBox="1"/>
          <p:nvPr>
            <p:ph idx="4" type="body"/>
          </p:nvPr>
        </p:nvSpPr>
        <p:spPr>
          <a:xfrm>
            <a:off x="4893761" y="2478905"/>
            <a:ext cx="33330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5" name="Shape 315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6" name="Shape 316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7" name="Shape 317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20" name="Shape 320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1" name="Shape 321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5" name="Shape 325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 title="Background Shape"/>
          <p:cNvSpPr/>
          <p:nvPr/>
        </p:nvSpPr>
        <p:spPr>
          <a:xfrm>
            <a:off x="0" y="282"/>
            <a:ext cx="3977400" cy="51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 txBox="1"/>
          <p:nvPr>
            <p:ph type="title"/>
          </p:nvPr>
        </p:nvSpPr>
        <p:spPr>
          <a:xfrm>
            <a:off x="542925" y="514350"/>
            <a:ext cx="28917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  <a:defRPr b="0" i="0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4692015" y="514351"/>
            <a:ext cx="3909300" cy="3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1" name="Shape 331"/>
          <p:cNvSpPr txBox="1"/>
          <p:nvPr>
            <p:ph idx="2" type="body"/>
          </p:nvPr>
        </p:nvSpPr>
        <p:spPr>
          <a:xfrm>
            <a:off x="542925" y="2142258"/>
            <a:ext cx="2891700" cy="22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None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urce Sans Pro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800"/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2" name="Shape 332"/>
          <p:cNvSpPr txBox="1"/>
          <p:nvPr>
            <p:ph idx="10" type="dt"/>
          </p:nvPr>
        </p:nvSpPr>
        <p:spPr>
          <a:xfrm>
            <a:off x="542925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3" name="Shape 333"/>
          <p:cNvSpPr txBox="1"/>
          <p:nvPr>
            <p:ph idx="11" type="ftr"/>
          </p:nvPr>
        </p:nvSpPr>
        <p:spPr>
          <a:xfrm>
            <a:off x="1654459" y="4840039"/>
            <a:ext cx="17802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4" name="Shape 334"/>
          <p:cNvSpPr txBox="1"/>
          <p:nvPr>
            <p:ph idx="12" type="sldNum"/>
          </p:nvPr>
        </p:nvSpPr>
        <p:spPr>
          <a:xfrm>
            <a:off x="7412355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5" name="Shape 335" title="Divider Bar"/>
          <p:cNvSpPr/>
          <p:nvPr/>
        </p:nvSpPr>
        <p:spPr>
          <a:xfrm>
            <a:off x="3977640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 title="Background Shape"/>
          <p:cNvSpPr/>
          <p:nvPr/>
        </p:nvSpPr>
        <p:spPr>
          <a:xfrm>
            <a:off x="0" y="282"/>
            <a:ext cx="3977400" cy="51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 txBox="1"/>
          <p:nvPr>
            <p:ph type="title"/>
          </p:nvPr>
        </p:nvSpPr>
        <p:spPr>
          <a:xfrm>
            <a:off x="542925" y="514350"/>
            <a:ext cx="28917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  <a:defRPr b="0" i="0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39" name="Shape 339"/>
          <p:cNvSpPr/>
          <p:nvPr>
            <p:ph idx="2" type="pic"/>
          </p:nvPr>
        </p:nvSpPr>
        <p:spPr>
          <a:xfrm>
            <a:off x="4149090" y="0"/>
            <a:ext cx="4995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500"/>
              <a:buFont typeface="Source Sans Pro"/>
              <a:buNone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542925" y="2141976"/>
            <a:ext cx="2891700" cy="2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None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urce Sans Pro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800"/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1" name="Shape 341"/>
          <p:cNvSpPr txBox="1"/>
          <p:nvPr>
            <p:ph idx="10" type="dt"/>
          </p:nvPr>
        </p:nvSpPr>
        <p:spPr>
          <a:xfrm>
            <a:off x="542925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2" name="Shape 342"/>
          <p:cNvSpPr txBox="1"/>
          <p:nvPr>
            <p:ph idx="11" type="ftr"/>
          </p:nvPr>
        </p:nvSpPr>
        <p:spPr>
          <a:xfrm>
            <a:off x="1654459" y="4840039"/>
            <a:ext cx="17802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3" name="Shape 343"/>
          <p:cNvSpPr txBox="1"/>
          <p:nvPr>
            <p:ph idx="12" type="sldNum"/>
          </p:nvPr>
        </p:nvSpPr>
        <p:spPr>
          <a:xfrm>
            <a:off x="7412355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4" name="Shape 344" title="Divider Bar"/>
          <p:cNvSpPr/>
          <p:nvPr/>
        </p:nvSpPr>
        <p:spPr>
          <a:xfrm>
            <a:off x="3977640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 rot="5400000">
            <a:off x="3289650" y="-539306"/>
            <a:ext cx="267900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8" name="Shape 348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9" name="Shape 349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0" name="Shape 350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 rot="5400000">
            <a:off x="5818446" y="1847217"/>
            <a:ext cx="39324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 rot="5400000">
            <a:off x="2129880" y="-633033"/>
            <a:ext cx="3932400" cy="6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4" name="Shape 354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5" name="Shape 355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6" name="Shape 356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1028700" y="1714500"/>
            <a:ext cx="72009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76" name="Shape 276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77" name="Shape 277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9" name="Shape 279" title="Side bar"/>
          <p:cNvSpPr/>
          <p:nvPr/>
        </p:nvSpPr>
        <p:spPr>
          <a:xfrm>
            <a:off x="358571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ctrTitle"/>
          </p:nvPr>
        </p:nvSpPr>
        <p:spPr>
          <a:xfrm>
            <a:off x="824000" y="19121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Audit Two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E-Asset Tracking</a:t>
            </a:r>
            <a:endParaRPr sz="2400"/>
          </a:p>
        </p:txBody>
      </p:sp>
      <p:sp>
        <p:nvSpPr>
          <p:cNvPr id="362" name="Shape 362"/>
          <p:cNvSpPr txBox="1"/>
          <p:nvPr>
            <p:ph idx="1" type="subTitle"/>
          </p:nvPr>
        </p:nvSpPr>
        <p:spPr>
          <a:xfrm>
            <a:off x="653450" y="3603400"/>
            <a:ext cx="4596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Alisha, Dillion, Franklin, Jordan, Rob and Woojin</a:t>
            </a:r>
            <a:endParaRPr/>
          </a:p>
        </p:txBody>
      </p:sp>
      <p:pic>
        <p:nvPicPr>
          <p:cNvPr id="363" name="Shape 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688" y="1585425"/>
            <a:ext cx="3222124" cy="5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type="title"/>
          </p:nvPr>
        </p:nvSpPr>
        <p:spPr>
          <a:xfrm>
            <a:off x="1028700" y="514350"/>
            <a:ext cx="7200900" cy="740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Prototype-Iterative Process </a:t>
            </a:r>
            <a:endParaRPr sz="4500"/>
          </a:p>
        </p:txBody>
      </p:sp>
      <p:sp>
        <p:nvSpPr>
          <p:cNvPr id="428" name="Shape 428"/>
          <p:cNvSpPr txBox="1"/>
          <p:nvPr/>
        </p:nvSpPr>
        <p:spPr>
          <a:xfrm>
            <a:off x="1236425" y="1735150"/>
            <a:ext cx="74514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■"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Iteration 1: Wireless 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transmitting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and receiving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○"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Use a basic transmitter and 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receiver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module to validate path loss models and of the shelf product claims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■"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Iteration 2: Accelerometer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○"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Add an accelerometer to the transmitter module to detect a fall 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■"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Iteration 3: Water Sensor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○"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Add a water sensor to detect a fall into the ocean.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9" name="Shape 429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x="1028700" y="514350"/>
            <a:ext cx="7828200" cy="1114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Goals for next Audit + Showcase</a:t>
            </a:r>
            <a:endParaRPr sz="4500"/>
          </a:p>
        </p:txBody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1028700" y="1714500"/>
            <a:ext cx="7200900" cy="2685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Finish and submit final report to the </a:t>
            </a:r>
            <a:r>
              <a:rPr lang="en-GB" sz="1800"/>
              <a:t>client</a:t>
            </a:r>
            <a:r>
              <a:rPr lang="en-GB" sz="1800"/>
              <a:t>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Complete a full system architecture.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Complete as many </a:t>
            </a:r>
            <a:r>
              <a:rPr lang="en-GB" sz="1800"/>
              <a:t>iterations</a:t>
            </a:r>
            <a:r>
              <a:rPr lang="en-GB" sz="1800"/>
              <a:t> of the prototype as possible.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Prepare for the audit and the showcase.</a:t>
            </a:r>
            <a:endParaRPr sz="1800"/>
          </a:p>
        </p:txBody>
      </p:sp>
      <p:sp>
        <p:nvSpPr>
          <p:cNvPr id="436" name="Shape 436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1028700" y="389975"/>
            <a:ext cx="7200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</a:pPr>
            <a:r>
              <a:rPr lang="en-GB" sz="4500"/>
              <a:t>The Project</a:t>
            </a:r>
            <a:endParaRPr sz="4500"/>
          </a:p>
        </p:txBody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1028700" y="1378050"/>
            <a:ext cx="7200900" cy="3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1028700" y="320250"/>
            <a:ext cx="7200900" cy="1114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Project Deliverables</a:t>
            </a:r>
            <a:endParaRPr sz="45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 [Client &amp; Stakeholder Expectations] </a:t>
            </a:r>
            <a:endParaRPr sz="1800"/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1028700" y="1577175"/>
            <a:ext cx="7200900" cy="2685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92100" lvl="0" marL="342900" rtl="0">
              <a:spcBef>
                <a:spcPts val="80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GB" sz="2000"/>
              <a:t>Market Analysis</a:t>
            </a:r>
            <a:endParaRPr b="1" sz="2000"/>
          </a:p>
          <a:p>
            <a:pPr indent="-292100" lvl="1" marL="6858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What is currently available on the market?</a:t>
            </a:r>
            <a:endParaRPr sz="2000"/>
          </a:p>
          <a:p>
            <a:pPr indent="-292100" lvl="1" marL="6858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Can it be developed using COTS components?</a:t>
            </a:r>
            <a:endParaRPr sz="2000"/>
          </a:p>
          <a:p>
            <a:pPr indent="-292100" lvl="1" marL="6858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Competitors in this area?</a:t>
            </a:r>
            <a:br>
              <a:rPr lang="en-GB" sz="2000"/>
            </a:br>
            <a:endParaRPr sz="2000"/>
          </a:p>
          <a:p>
            <a:pPr indent="-292100" lvl="0" marL="3429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GB" sz="2000"/>
              <a:t>High-level system design</a:t>
            </a:r>
            <a:endParaRPr b="1" sz="2000"/>
          </a:p>
          <a:p>
            <a:pPr indent="-292100" lvl="1" marL="6858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Requirements generation/analysis</a:t>
            </a:r>
            <a:endParaRPr sz="2000"/>
          </a:p>
          <a:p>
            <a:pPr indent="-292100" lvl="1" marL="6858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Functional flow/breakdown</a:t>
            </a:r>
            <a:endParaRPr sz="2000"/>
          </a:p>
          <a:p>
            <a:pPr indent="-292100" lvl="1" marL="6858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System/Subsystem interfaces</a:t>
            </a:r>
            <a:endParaRPr sz="2000"/>
          </a:p>
          <a:p>
            <a:pPr indent="-292100" lvl="1" marL="6858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Operational prototype</a:t>
            </a:r>
            <a:endParaRPr sz="2000"/>
          </a:p>
        </p:txBody>
      </p:sp>
      <p:pic>
        <p:nvPicPr>
          <p:cNvPr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5813" y="2849887"/>
            <a:ext cx="2001113" cy="1496831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Shape 378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1028700" y="389975"/>
            <a:ext cx="7200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</a:pPr>
            <a:r>
              <a:rPr lang="en-GB" sz="4500"/>
              <a:t>Changes to the</a:t>
            </a:r>
            <a:r>
              <a:rPr lang="en-GB" sz="4500"/>
              <a:t> Project</a:t>
            </a:r>
            <a:endParaRPr sz="4500"/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1028700" y="1378050"/>
            <a:ext cx="7200900" cy="3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Market Analysis Report </a:t>
            </a:r>
            <a:endParaRPr sz="1800"/>
          </a:p>
          <a:p>
            <a:pPr indent="-3429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Main focus of the project</a:t>
            </a:r>
            <a:endParaRPr sz="1800"/>
          </a:p>
          <a:p>
            <a:pPr indent="-3429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Preliminary Report completed this week </a:t>
            </a:r>
            <a:endParaRPr sz="1800"/>
          </a:p>
          <a:p>
            <a:pPr indent="-3429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Final report to contain greater detail</a:t>
            </a:r>
            <a:endParaRPr sz="1800"/>
          </a:p>
          <a:p>
            <a:pPr indent="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System </a:t>
            </a:r>
            <a:r>
              <a:rPr lang="en-GB" sz="1800"/>
              <a:t>Architecture</a:t>
            </a:r>
            <a:r>
              <a:rPr lang="en-GB" sz="1800"/>
              <a:t> </a:t>
            </a:r>
            <a:endParaRPr sz="1800"/>
          </a:p>
          <a:p>
            <a:pPr indent="-3429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Full system design </a:t>
            </a:r>
            <a:endParaRPr sz="1800"/>
          </a:p>
          <a:p>
            <a:pPr indent="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Prototype</a:t>
            </a:r>
            <a:endParaRPr sz="1800"/>
          </a:p>
          <a:p>
            <a:pPr indent="-3429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Validate path loss models </a:t>
            </a:r>
            <a:endParaRPr sz="1800"/>
          </a:p>
          <a:p>
            <a:pPr indent="-3429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Validate COTS products </a:t>
            </a:r>
            <a:endParaRPr sz="1800"/>
          </a:p>
          <a:p>
            <a:pPr indent="-3429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Proof of Concept</a:t>
            </a:r>
            <a:endParaRPr sz="18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5" name="Shape 385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971550" y="322600"/>
            <a:ext cx="7200900" cy="709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Action tasks since last audit</a:t>
            </a:r>
            <a:endParaRPr sz="4500"/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993200" y="1325175"/>
            <a:ext cx="4140000" cy="3225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Preliminary report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All members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Prepared prototype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Jordan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Managed drive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Rob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Prepared audit material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Rob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Updated GitHub landing page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Woojin</a:t>
            </a:r>
            <a:endParaRPr sz="1800"/>
          </a:p>
          <a:p>
            <a:pPr indent="0" lvl="0" marL="0" rtl="0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 txBox="1"/>
          <p:nvPr/>
        </p:nvSpPr>
        <p:spPr>
          <a:xfrm>
            <a:off x="5677750" y="4129875"/>
            <a:ext cx="2624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Table of Contents of Preliminary Market Research Report </a:t>
            </a:r>
            <a:endParaRPr i="1" sz="1000"/>
          </a:p>
        </p:txBody>
      </p:sp>
      <p:sp>
        <p:nvSpPr>
          <p:cNvPr id="393" name="Shape 393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x="864269" y="376450"/>
            <a:ext cx="7200900" cy="1114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Team Communication</a:t>
            </a:r>
            <a:endParaRPr sz="4500"/>
          </a:p>
        </p:txBody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1028700" y="1369725"/>
            <a:ext cx="7273200" cy="3135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/>
              <a:t>Team</a:t>
            </a:r>
            <a:endParaRPr b="1" sz="1800"/>
          </a:p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Weekly</a:t>
            </a:r>
            <a:r>
              <a:rPr lang="en-GB" sz="1800"/>
              <a:t> team meetings: Wednesday 8-10am.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Slack communication.</a:t>
            </a:r>
            <a:endParaRPr sz="18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/>
              <a:t>Client</a:t>
            </a:r>
            <a:endParaRPr b="1" sz="1800"/>
          </a:p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Weekly report to the client to update them on our progress.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Starting Week 5, upload Google Drive to GitHub on a weekly basis so the client can access our work.</a:t>
            </a:r>
            <a:endParaRPr sz="1800"/>
          </a:p>
        </p:txBody>
      </p:sp>
      <p:sp>
        <p:nvSpPr>
          <p:cNvPr id="400" name="Shape 400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971544" y="335550"/>
            <a:ext cx="7200900" cy="1114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Implementation of Feedback</a:t>
            </a:r>
            <a:endParaRPr sz="4500"/>
          </a:p>
        </p:txBody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1033800" y="1214075"/>
            <a:ext cx="7200900" cy="367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/>
              <a:t>Ways of receiving feedback</a:t>
            </a:r>
            <a:endParaRPr b="1" sz="1800"/>
          </a:p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-"/>
            </a:pPr>
            <a:r>
              <a:rPr i="1" lang="en-GB" sz="1800"/>
              <a:t>Observers (Meetings and Audits)</a:t>
            </a:r>
            <a:endParaRPr i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-GB" sz="1800"/>
              <a:t>Tutors (Meetings and Audits)</a:t>
            </a:r>
            <a:endParaRPr i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-GB" sz="1800"/>
              <a:t>Clients (Meetings, Audits and e-mails)</a:t>
            </a:r>
            <a:endParaRPr i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-GB" sz="1800"/>
              <a:t>Team members (Meetings, Slack and Audits)</a:t>
            </a:r>
            <a:endParaRPr b="1" i="1" sz="1800"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/>
              <a:t>What we are doing to improve our project through feedback</a:t>
            </a:r>
            <a:endParaRPr b="1" sz="1800"/>
          </a:p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-"/>
            </a:pPr>
            <a:r>
              <a:rPr i="1" lang="en-GB" sz="1800"/>
              <a:t>Allocated </a:t>
            </a:r>
            <a:r>
              <a:rPr i="1" lang="en-GB" sz="1800"/>
              <a:t>time slot</a:t>
            </a:r>
            <a:r>
              <a:rPr i="1" lang="en-GB" sz="1800"/>
              <a:t> in our meetings to address feedback.</a:t>
            </a:r>
            <a:endParaRPr i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-GB" sz="1800"/>
              <a:t>Understanding which pieces of feedback provide suggestions that can be useful to the project.</a:t>
            </a:r>
            <a:endParaRPr i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-GB" sz="1800"/>
              <a:t>Changing the way in which we approach the project (new perspective)</a:t>
            </a:r>
            <a:endParaRPr i="1" sz="1800"/>
          </a:p>
          <a:p>
            <a:pPr indent="0" lvl="0" marL="0" rtl="0">
              <a:spcBef>
                <a:spcPts val="800"/>
              </a:spcBef>
              <a:spcAft>
                <a:spcPts val="200"/>
              </a:spcAft>
              <a:buNone/>
            </a:pPr>
            <a:r>
              <a:rPr b="1" lang="en-GB" sz="1800"/>
              <a:t>Feedback is recorded on the Google Drive</a:t>
            </a:r>
            <a:endParaRPr b="1" sz="1800"/>
          </a:p>
        </p:txBody>
      </p:sp>
      <p:sp>
        <p:nvSpPr>
          <p:cNvPr id="407" name="Shape 407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Report Progress</a:t>
            </a:r>
            <a:endParaRPr sz="4500"/>
          </a:p>
        </p:txBody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1028700" y="1628850"/>
            <a:ext cx="7200900" cy="2771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Analysis of the challenges a tracking system in oil rigs possess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Environmental factors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Path Loss Models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Requirements breakdown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Research into products and systems offered by competitors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House of quality to inform decisions </a:t>
            </a:r>
            <a:endParaRPr sz="1800"/>
          </a:p>
          <a:p>
            <a:pPr indent="0" lvl="0" marL="0" rtl="0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type="title"/>
          </p:nvPr>
        </p:nvSpPr>
        <p:spPr>
          <a:xfrm>
            <a:off x="1028700" y="514350"/>
            <a:ext cx="7200900" cy="740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Prototype</a:t>
            </a:r>
            <a:endParaRPr sz="4500"/>
          </a:p>
        </p:txBody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4469450" y="1432900"/>
            <a:ext cx="4450500" cy="3307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400"/>
              <a:t>Components</a:t>
            </a:r>
            <a:endParaRPr b="1" sz="1400"/>
          </a:p>
          <a:p>
            <a:pPr indent="-317500" lvl="0" marL="457200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2 x Arduino Uno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Accelerometer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Arduino Water/ Liquid Sensor Module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Battery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Wireless Transmitter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Wireless Receiver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Universal Pre-Punched Experimenters Board - Small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1/4 Watt Carbon Film Resistors -300 Pieces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Arduino 3 axis </a:t>
            </a:r>
            <a:r>
              <a:rPr lang="en-GB" sz="1400">
                <a:solidFill>
                  <a:schemeClr val="dk1"/>
                </a:solidFill>
              </a:rPr>
              <a:t>accelerometer</a:t>
            </a:r>
            <a:r>
              <a:rPr lang="en-GB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421" name="Shape 421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912400" y="1575725"/>
            <a:ext cx="3447300" cy="3307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What it is</a:t>
            </a:r>
            <a:endParaRPr b="1" sz="1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