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  <p:embeddedFont>
      <p:font typeface="Source Sans Pr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22" Type="http://schemas.openxmlformats.org/officeDocument/2006/relationships/font" Target="fonts/SourceSansPro-regular.fntdata"/><Relationship Id="rId21" Type="http://schemas.openxmlformats.org/officeDocument/2006/relationships/font" Target="fonts/MavenPro-bold.fntdata"/><Relationship Id="rId24" Type="http://schemas.openxmlformats.org/officeDocument/2006/relationships/font" Target="fonts/SourceSansPro-italic.fntdata"/><Relationship Id="rId23" Type="http://schemas.openxmlformats.org/officeDocument/2006/relationships/font" Target="fonts/SourceSansPro-bold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5" Type="http://schemas.openxmlformats.org/officeDocument/2006/relationships/font" Target="fonts/SourceSans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19" Type="http://schemas.openxmlformats.org/officeDocument/2006/relationships/font" Target="fonts/Nunito-boldItalic.fntdata"/><Relationship Id="rId18" Type="http://schemas.openxmlformats.org/officeDocument/2006/relationships/font" Target="fonts/Nuni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Shape 4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Shape 37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Shape 3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Shape 3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Shape 4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Shape 4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Shape 4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bg>
      <p:bgPr>
        <a:solidFill>
          <a:schemeClr val="lt2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type="ctrTitle"/>
          </p:nvPr>
        </p:nvSpPr>
        <p:spPr>
          <a:xfrm>
            <a:off x="1436346" y="1341340"/>
            <a:ext cx="6270900" cy="1573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Source Sans Pro"/>
              <a:buNone/>
              <a:defRPr b="0" i="0" sz="5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82" name="Shape 282"/>
          <p:cNvSpPr txBox="1"/>
          <p:nvPr>
            <p:ph idx="1" type="subTitle"/>
          </p:nvPr>
        </p:nvSpPr>
        <p:spPr>
          <a:xfrm>
            <a:off x="2009930" y="2967209"/>
            <a:ext cx="5123700" cy="8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Source Sans Pro"/>
              <a:buNone/>
              <a:defRPr b="0" i="0" sz="17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ctr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None/>
              <a:defRPr b="0" i="1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ctr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ctr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b="0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ctr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ctr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b="0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ctr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ctr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b="0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ctr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83" name="Shape 283"/>
          <p:cNvSpPr txBox="1"/>
          <p:nvPr>
            <p:ph idx="10" type="dt"/>
          </p:nvPr>
        </p:nvSpPr>
        <p:spPr>
          <a:xfrm>
            <a:off x="564644" y="4840039"/>
            <a:ext cx="12060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84" name="Shape 284"/>
          <p:cNvSpPr txBox="1"/>
          <p:nvPr>
            <p:ph idx="11" type="ftr"/>
          </p:nvPr>
        </p:nvSpPr>
        <p:spPr>
          <a:xfrm>
            <a:off x="1938040" y="4840039"/>
            <a:ext cx="5267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85" name="Shape 285"/>
          <p:cNvSpPr txBox="1"/>
          <p:nvPr>
            <p:ph idx="12" type="sldNum"/>
          </p:nvPr>
        </p:nvSpPr>
        <p:spPr>
          <a:xfrm>
            <a:off x="737301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286" name="Shape 286"/>
          <p:cNvGrpSpPr/>
          <p:nvPr/>
        </p:nvGrpSpPr>
        <p:grpSpPr>
          <a:xfrm>
            <a:off x="564635" y="558343"/>
            <a:ext cx="8005605" cy="4012271"/>
            <a:chOff x="752846" y="744457"/>
            <a:chExt cx="10674141" cy="5349695"/>
          </a:xfrm>
        </p:grpSpPr>
        <p:sp>
          <p:nvSpPr>
            <p:cNvPr id="287" name="Shape 287"/>
            <p:cNvSpPr/>
            <p:nvPr/>
          </p:nvSpPr>
          <p:spPr>
            <a:xfrm>
              <a:off x="8151962" y="1685652"/>
              <a:ext cx="3275025" cy="4408500"/>
            </a:xfrm>
            <a:custGeom>
              <a:pathLst>
                <a:path extrusionOk="0" h="10000" w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88" name="Shape 288"/>
            <p:cNvSpPr/>
            <p:nvPr/>
          </p:nvSpPr>
          <p:spPr>
            <a:xfrm rot="10800000">
              <a:off x="752846" y="744457"/>
              <a:ext cx="3275680" cy="4408500"/>
            </a:xfrm>
            <a:custGeom>
              <a:pathLst>
                <a:path extrusionOk="0" h="10000" w="10002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Source Sans Pro"/>
              <a:buNone/>
              <a:defRPr b="0" i="0" sz="3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1028700" y="1714500"/>
            <a:ext cx="7200900" cy="26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23850" lvl="0" marL="457200" marR="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Char char="■"/>
              <a:defRPr b="0" i="0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23850" lvl="1" marL="914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Char char="–"/>
              <a:defRPr b="0" i="1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04800" lvl="4" marL="22860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■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04800" lvl="5" marL="27432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–"/>
              <a:defRPr b="0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98450" lvl="6" marL="3200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ource Sans Pro"/>
              <a:buChar char="■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98450" lvl="7" marL="3657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ource Sans Pro"/>
              <a:buChar char="–"/>
              <a:defRPr b="0" i="1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98450" lvl="8" marL="41148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100"/>
              <a:buFont typeface="Source Sans Pro"/>
              <a:buChar char="■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92" name="Shape 292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93" name="Shape 293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94" name="Shape 294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bg>
      <p:bgPr>
        <a:solidFill>
          <a:schemeClr val="dk2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title"/>
          </p:nvPr>
        </p:nvSpPr>
        <p:spPr>
          <a:xfrm>
            <a:off x="573769" y="976020"/>
            <a:ext cx="72096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Source Sans Pro"/>
              <a:buNone/>
              <a:defRPr b="0" i="0" sz="5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573769" y="3162246"/>
            <a:ext cx="720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None/>
              <a:defRPr b="0" i="0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ource Sans Pro"/>
              <a:buNone/>
              <a:defRPr b="0" i="1" sz="15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None/>
              <a:defRPr b="0" i="1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None/>
              <a:defRPr b="0" i="1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None/>
              <a:defRPr b="0" i="1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lt1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98" name="Shape 298"/>
          <p:cNvSpPr txBox="1"/>
          <p:nvPr>
            <p:ph idx="10" type="dt"/>
          </p:nvPr>
        </p:nvSpPr>
        <p:spPr>
          <a:xfrm>
            <a:off x="554181" y="4840039"/>
            <a:ext cx="12168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99" name="Shape 299"/>
          <p:cNvSpPr txBox="1"/>
          <p:nvPr>
            <p:ph idx="11" type="ftr"/>
          </p:nvPr>
        </p:nvSpPr>
        <p:spPr>
          <a:xfrm>
            <a:off x="1938234" y="4840039"/>
            <a:ext cx="5267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00" name="Shape 300"/>
          <p:cNvSpPr txBox="1"/>
          <p:nvPr>
            <p:ph idx="12" type="sldNum"/>
          </p:nvPr>
        </p:nvSpPr>
        <p:spPr>
          <a:xfrm>
            <a:off x="737301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01" name="Shape 301" title="Crop Mark"/>
          <p:cNvSpPr/>
          <p:nvPr/>
        </p:nvSpPr>
        <p:spPr>
          <a:xfrm>
            <a:off x="6113971" y="1264239"/>
            <a:ext cx="2456262" cy="3306366"/>
          </a:xfrm>
          <a:custGeom>
            <a:pathLst>
              <a:path extrusionOk="0" h="5554" w="4125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Source Sans Pro"/>
              <a:buNone/>
              <a:defRPr b="0" i="0" sz="3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1028700" y="1714499"/>
            <a:ext cx="3335700" cy="26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23850" lvl="0" marL="457200" marR="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Char char="■"/>
              <a:defRPr b="0" i="0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23850" lvl="1" marL="914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Char char="–"/>
              <a:defRPr b="0" i="1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04800" lvl="4" marL="22860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■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04800" lvl="5" marL="27432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–"/>
              <a:defRPr b="0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98450" lvl="6" marL="3200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ource Sans Pro"/>
              <a:buChar char="■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98450" lvl="7" marL="3657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ource Sans Pro"/>
              <a:buChar char="–"/>
              <a:defRPr b="0" i="1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98450" lvl="8" marL="41148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100"/>
              <a:buFont typeface="Source Sans Pro"/>
              <a:buChar char="■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05" name="Shape 305"/>
          <p:cNvSpPr txBox="1"/>
          <p:nvPr>
            <p:ph idx="2" type="body"/>
          </p:nvPr>
        </p:nvSpPr>
        <p:spPr>
          <a:xfrm>
            <a:off x="4894052" y="1714499"/>
            <a:ext cx="3335700" cy="26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23850" lvl="0" marL="457200" marR="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Char char="■"/>
              <a:defRPr b="0" i="0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23850" lvl="1" marL="914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Char char="–"/>
              <a:defRPr b="0" i="1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04800" lvl="4" marL="22860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■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04800" lvl="5" marL="27432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–"/>
              <a:defRPr b="0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98450" lvl="6" marL="3200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ource Sans Pro"/>
              <a:buChar char="■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98450" lvl="7" marL="3657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ource Sans Pro"/>
              <a:buChar char="–"/>
              <a:defRPr b="0" i="1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98450" lvl="8" marL="41148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100"/>
              <a:buFont typeface="Source Sans Pro"/>
              <a:buChar char="■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06" name="Shape 306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07" name="Shape 307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08" name="Shape 308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Source Sans Pro"/>
              <a:buNone/>
              <a:defRPr b="0" i="0" sz="3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1028700" y="1755648"/>
            <a:ext cx="33330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indent="-228600" lvl="0" marL="45720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Source Sans Pro"/>
              <a:buNone/>
              <a:defRPr b="0" i="0" sz="2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None/>
              <a:defRPr b="1" i="1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1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b="1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b="1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b="1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b="1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b="1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200"/>
              <a:buFont typeface="Source Sans Pro"/>
              <a:buNone/>
              <a:defRPr b="1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12" name="Shape 312"/>
          <p:cNvSpPr txBox="1"/>
          <p:nvPr>
            <p:ph idx="2" type="body"/>
          </p:nvPr>
        </p:nvSpPr>
        <p:spPr>
          <a:xfrm>
            <a:off x="1028700" y="2478905"/>
            <a:ext cx="3333000" cy="19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23850" lvl="0" marL="457200" marR="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Char char="■"/>
              <a:defRPr b="0" i="0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23850" lvl="1" marL="914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Char char="–"/>
              <a:defRPr b="0" i="1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04800" lvl="4" marL="22860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■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04800" lvl="5" marL="27432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–"/>
              <a:defRPr b="0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98450" lvl="6" marL="3200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ource Sans Pro"/>
              <a:buChar char="■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98450" lvl="7" marL="3657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ource Sans Pro"/>
              <a:buChar char="–"/>
              <a:defRPr b="0" i="1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98450" lvl="8" marL="41148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100"/>
              <a:buFont typeface="Source Sans Pro"/>
              <a:buChar char="■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13" name="Shape 313"/>
          <p:cNvSpPr txBox="1"/>
          <p:nvPr>
            <p:ph idx="3" type="body"/>
          </p:nvPr>
        </p:nvSpPr>
        <p:spPr>
          <a:xfrm>
            <a:off x="4893761" y="1755648"/>
            <a:ext cx="33330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indent="-228600" lvl="0" marL="45720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Source Sans Pro"/>
              <a:buNone/>
              <a:defRPr b="0" i="0" sz="2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None/>
              <a:defRPr b="1" i="1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1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b="1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b="1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b="1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b="1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b="1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200"/>
              <a:buFont typeface="Source Sans Pro"/>
              <a:buNone/>
              <a:defRPr b="1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14" name="Shape 314"/>
          <p:cNvSpPr txBox="1"/>
          <p:nvPr>
            <p:ph idx="4" type="body"/>
          </p:nvPr>
        </p:nvSpPr>
        <p:spPr>
          <a:xfrm>
            <a:off x="4893761" y="2478905"/>
            <a:ext cx="3333000" cy="19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23850" lvl="0" marL="457200" marR="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Char char="■"/>
              <a:defRPr b="0" i="0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23850" lvl="1" marL="914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Char char="–"/>
              <a:defRPr b="0" i="1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04800" lvl="4" marL="22860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■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04800" lvl="5" marL="27432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–"/>
              <a:defRPr b="0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98450" lvl="6" marL="3200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ource Sans Pro"/>
              <a:buChar char="■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98450" lvl="7" marL="3657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ource Sans Pro"/>
              <a:buChar char="–"/>
              <a:defRPr b="0" i="1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98450" lvl="8" marL="41148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100"/>
              <a:buFont typeface="Source Sans Pro"/>
              <a:buChar char="■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15" name="Shape 315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16" name="Shape 316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17" name="Shape 317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Source Sans Pro"/>
              <a:buNone/>
              <a:defRPr b="0" i="0" sz="3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320" name="Shape 320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21" name="Shape 321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22" name="Shape 322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25" name="Shape 325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26" name="Shape 326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 title="Background Shape"/>
          <p:cNvSpPr/>
          <p:nvPr/>
        </p:nvSpPr>
        <p:spPr>
          <a:xfrm>
            <a:off x="0" y="282"/>
            <a:ext cx="3977400" cy="514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Shape 329"/>
          <p:cNvSpPr txBox="1"/>
          <p:nvPr>
            <p:ph type="title"/>
          </p:nvPr>
        </p:nvSpPr>
        <p:spPr>
          <a:xfrm>
            <a:off x="542925" y="514350"/>
            <a:ext cx="2891700" cy="16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urce Sans Pro"/>
              <a:buNone/>
              <a:defRPr b="0" i="0" sz="3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4692015" y="514351"/>
            <a:ext cx="3909300" cy="38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23850" lvl="0" marL="457200" marR="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Char char="■"/>
              <a:defRPr b="0" i="0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23850" lvl="1" marL="914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Char char="–"/>
              <a:defRPr b="0" i="1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04800" lvl="4" marL="22860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■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04800" lvl="5" marL="27432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–"/>
              <a:defRPr b="0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04800" lvl="6" marL="3200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■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04800" lvl="7" marL="3657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–"/>
              <a:defRPr b="0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04800" lvl="8" marL="41148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200"/>
              <a:buFont typeface="Source Sans Pro"/>
              <a:buChar char="■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31" name="Shape 331"/>
          <p:cNvSpPr txBox="1"/>
          <p:nvPr>
            <p:ph idx="2" type="body"/>
          </p:nvPr>
        </p:nvSpPr>
        <p:spPr>
          <a:xfrm>
            <a:off x="542925" y="2142258"/>
            <a:ext cx="2891700" cy="22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4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ource Sans Pro"/>
              <a:buNone/>
              <a:defRPr b="0" i="1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urce Sans Pro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ource Sans Pro"/>
              <a:buNone/>
              <a:defRPr b="0" i="1" sz="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ource Sans Pro"/>
              <a:buNone/>
              <a:defRPr b="0" i="0" sz="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ource Sans Pro"/>
              <a:buNone/>
              <a:defRPr b="0" i="1" sz="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ource Sans Pro"/>
              <a:buNone/>
              <a:defRPr b="0" i="0" sz="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ource Sans Pro"/>
              <a:buNone/>
              <a:defRPr b="0" i="1" sz="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800"/>
              <a:buFont typeface="Source Sans Pro"/>
              <a:buNone/>
              <a:defRPr b="0" i="0" sz="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32" name="Shape 332"/>
          <p:cNvSpPr txBox="1"/>
          <p:nvPr>
            <p:ph idx="10" type="dt"/>
          </p:nvPr>
        </p:nvSpPr>
        <p:spPr>
          <a:xfrm>
            <a:off x="542925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33" name="Shape 333"/>
          <p:cNvSpPr txBox="1"/>
          <p:nvPr>
            <p:ph idx="11" type="ftr"/>
          </p:nvPr>
        </p:nvSpPr>
        <p:spPr>
          <a:xfrm>
            <a:off x="1654459" y="4840039"/>
            <a:ext cx="17802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34" name="Shape 334"/>
          <p:cNvSpPr txBox="1"/>
          <p:nvPr>
            <p:ph idx="12" type="sldNum"/>
          </p:nvPr>
        </p:nvSpPr>
        <p:spPr>
          <a:xfrm>
            <a:off x="7412355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35" name="Shape 335" title="Divider Bar"/>
          <p:cNvSpPr/>
          <p:nvPr/>
        </p:nvSpPr>
        <p:spPr>
          <a:xfrm>
            <a:off x="3977640" y="282"/>
            <a:ext cx="1716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 title="Background Shape"/>
          <p:cNvSpPr/>
          <p:nvPr/>
        </p:nvSpPr>
        <p:spPr>
          <a:xfrm>
            <a:off x="0" y="282"/>
            <a:ext cx="3977400" cy="514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Shape 338"/>
          <p:cNvSpPr txBox="1"/>
          <p:nvPr>
            <p:ph type="title"/>
          </p:nvPr>
        </p:nvSpPr>
        <p:spPr>
          <a:xfrm>
            <a:off x="542925" y="514350"/>
            <a:ext cx="2891700" cy="16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urce Sans Pro"/>
              <a:buNone/>
              <a:defRPr b="0" i="0" sz="3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339" name="Shape 339"/>
          <p:cNvSpPr/>
          <p:nvPr>
            <p:ph idx="2" type="pic"/>
          </p:nvPr>
        </p:nvSpPr>
        <p:spPr>
          <a:xfrm>
            <a:off x="4149090" y="0"/>
            <a:ext cx="4995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None/>
              <a:defRPr b="0" i="0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None/>
              <a:defRPr b="0" i="1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None/>
              <a:defRPr b="0" i="0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None/>
              <a:defRPr b="0" i="1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None/>
              <a:defRPr b="0" i="0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None/>
              <a:defRPr b="0" i="1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None/>
              <a:defRPr b="0" i="0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None/>
              <a:defRPr b="0" i="1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500"/>
              <a:buFont typeface="Source Sans Pro"/>
              <a:buNone/>
              <a:defRPr b="0" i="0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542925" y="2141976"/>
            <a:ext cx="2891700" cy="22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4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ource Sans Pro"/>
              <a:buNone/>
              <a:defRPr b="0" i="1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urce Sans Pro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ource Sans Pro"/>
              <a:buNone/>
              <a:defRPr b="0" i="1" sz="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ource Sans Pro"/>
              <a:buNone/>
              <a:defRPr b="0" i="0" sz="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ource Sans Pro"/>
              <a:buNone/>
              <a:defRPr b="0" i="1" sz="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ource Sans Pro"/>
              <a:buNone/>
              <a:defRPr b="0" i="0" sz="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ource Sans Pro"/>
              <a:buNone/>
              <a:defRPr b="0" i="1" sz="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800"/>
              <a:buFont typeface="Source Sans Pro"/>
              <a:buNone/>
              <a:defRPr b="0" i="0" sz="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41" name="Shape 341"/>
          <p:cNvSpPr txBox="1"/>
          <p:nvPr>
            <p:ph idx="10" type="dt"/>
          </p:nvPr>
        </p:nvSpPr>
        <p:spPr>
          <a:xfrm>
            <a:off x="542925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42" name="Shape 342"/>
          <p:cNvSpPr txBox="1"/>
          <p:nvPr>
            <p:ph idx="11" type="ftr"/>
          </p:nvPr>
        </p:nvSpPr>
        <p:spPr>
          <a:xfrm>
            <a:off x="1654459" y="4840039"/>
            <a:ext cx="17802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43" name="Shape 343"/>
          <p:cNvSpPr txBox="1"/>
          <p:nvPr>
            <p:ph idx="12" type="sldNum"/>
          </p:nvPr>
        </p:nvSpPr>
        <p:spPr>
          <a:xfrm>
            <a:off x="7412355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44" name="Shape 344" title="Divider Bar"/>
          <p:cNvSpPr/>
          <p:nvPr/>
        </p:nvSpPr>
        <p:spPr>
          <a:xfrm>
            <a:off x="3977640" y="282"/>
            <a:ext cx="1716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Source Sans Pro"/>
              <a:buNone/>
              <a:defRPr b="0" i="0" sz="3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347" name="Shape 347"/>
          <p:cNvSpPr txBox="1"/>
          <p:nvPr>
            <p:ph idx="1" type="body"/>
          </p:nvPr>
        </p:nvSpPr>
        <p:spPr>
          <a:xfrm rot="5400000">
            <a:off x="3289650" y="-539306"/>
            <a:ext cx="2679000" cy="72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23850" lvl="0" marL="457200" marR="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Char char="■"/>
              <a:defRPr b="0" i="0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23850" lvl="1" marL="914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Char char="–"/>
              <a:defRPr b="0" i="1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04800" lvl="4" marL="22860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■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04800" lvl="5" marL="27432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–"/>
              <a:defRPr b="0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98450" lvl="6" marL="3200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ource Sans Pro"/>
              <a:buChar char="■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98450" lvl="7" marL="3657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ource Sans Pro"/>
              <a:buChar char="–"/>
              <a:defRPr b="0" i="1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98450" lvl="8" marL="41148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100"/>
              <a:buFont typeface="Source Sans Pro"/>
              <a:buChar char="■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48" name="Shape 348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49" name="Shape 349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50" name="Shape 350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type="title"/>
          </p:nvPr>
        </p:nvSpPr>
        <p:spPr>
          <a:xfrm rot="5400000">
            <a:off x="5818446" y="1847217"/>
            <a:ext cx="3932400" cy="11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Source Sans Pro"/>
              <a:buNone/>
              <a:defRPr b="0" i="0" sz="3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353" name="Shape 353"/>
          <p:cNvSpPr txBox="1"/>
          <p:nvPr>
            <p:ph idx="1" type="body"/>
          </p:nvPr>
        </p:nvSpPr>
        <p:spPr>
          <a:xfrm rot="5400000">
            <a:off x="2129880" y="-633033"/>
            <a:ext cx="3932400" cy="61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23850" lvl="0" marL="457200" marR="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Char char="■"/>
              <a:defRPr b="0" i="0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23850" lvl="1" marL="914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Char char="–"/>
              <a:defRPr b="0" i="1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04800" lvl="4" marL="22860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■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04800" lvl="5" marL="27432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–"/>
              <a:defRPr b="0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98450" lvl="6" marL="3200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ource Sans Pro"/>
              <a:buChar char="■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98450" lvl="7" marL="3657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ource Sans Pro"/>
              <a:buChar char="–"/>
              <a:defRPr b="0" i="1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98450" lvl="8" marL="41148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100"/>
              <a:buFont typeface="Source Sans Pro"/>
              <a:buChar char="■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54" name="Shape 354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55" name="Shape 355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56" name="Shape 356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Source Sans Pro"/>
              <a:buNone/>
              <a:defRPr b="0" i="0" sz="3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1028700" y="1714500"/>
            <a:ext cx="7200900" cy="26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23850" lvl="0" marL="457200" marR="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Char char="■"/>
              <a:defRPr b="0" i="0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23850" lvl="1" marL="914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Char char="–"/>
              <a:defRPr b="0" i="1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04800" lvl="4" marL="22860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■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04800" lvl="5" marL="27432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–"/>
              <a:defRPr b="0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98450" lvl="6" marL="3200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ource Sans Pro"/>
              <a:buChar char="■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98450" lvl="7" marL="3657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ource Sans Pro"/>
              <a:buChar char="–"/>
              <a:defRPr b="0" i="1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98450" lvl="8" marL="41148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100"/>
              <a:buFont typeface="Source Sans Pro"/>
              <a:buChar char="■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76" name="Shape 276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77" name="Shape 277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78" name="Shape 278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79" name="Shape 279" title="Side bar"/>
          <p:cNvSpPr/>
          <p:nvPr/>
        </p:nvSpPr>
        <p:spPr>
          <a:xfrm>
            <a:off x="358571" y="282"/>
            <a:ext cx="1716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google.com/document/d/1etHnLKxEQQ5m1ThvEZ-CvBPmajIN8S2--d2bg6nKKm4/edit?usp=drive_web&amp;ouid=104998790424281576628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>
            <p:ph type="ctrTitle"/>
          </p:nvPr>
        </p:nvSpPr>
        <p:spPr>
          <a:xfrm>
            <a:off x="824000" y="191218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Audit Two</a:t>
            </a:r>
            <a:endParaRPr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E-Asset Tracking</a:t>
            </a:r>
            <a:endParaRPr sz="2400"/>
          </a:p>
        </p:txBody>
      </p:sp>
      <p:sp>
        <p:nvSpPr>
          <p:cNvPr id="362" name="Shape 362"/>
          <p:cNvSpPr txBox="1"/>
          <p:nvPr>
            <p:ph idx="1" type="subTitle"/>
          </p:nvPr>
        </p:nvSpPr>
        <p:spPr>
          <a:xfrm>
            <a:off x="653450" y="3603400"/>
            <a:ext cx="4596600" cy="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Alisha, Dillon, Franklin, Jordan, Rob and Woojin</a:t>
            </a:r>
            <a:endParaRPr/>
          </a:p>
        </p:txBody>
      </p:sp>
      <p:pic>
        <p:nvPicPr>
          <p:cNvPr id="363" name="Shape 3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688" y="1585425"/>
            <a:ext cx="3222124" cy="55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/>
          <p:nvPr>
            <p:ph type="title"/>
          </p:nvPr>
        </p:nvSpPr>
        <p:spPr>
          <a:xfrm>
            <a:off x="1028700" y="514350"/>
            <a:ext cx="7828200" cy="11145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/>
              <a:t>Goals for next Audit + Showcase</a:t>
            </a:r>
            <a:endParaRPr sz="4500"/>
          </a:p>
        </p:txBody>
      </p:sp>
      <p:sp>
        <p:nvSpPr>
          <p:cNvPr id="430" name="Shape 430"/>
          <p:cNvSpPr txBox="1"/>
          <p:nvPr>
            <p:ph idx="1" type="body"/>
          </p:nvPr>
        </p:nvSpPr>
        <p:spPr>
          <a:xfrm>
            <a:off x="1028700" y="1714500"/>
            <a:ext cx="7200900" cy="2685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 rtl="0">
              <a:spcBef>
                <a:spcPts val="80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Finish and submit final report to the </a:t>
            </a:r>
            <a:r>
              <a:rPr lang="en-GB" sz="1800"/>
              <a:t>client</a:t>
            </a:r>
            <a:r>
              <a:rPr lang="en-GB" sz="1800"/>
              <a:t>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Complete a full system architecture.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Complete as many </a:t>
            </a:r>
            <a:r>
              <a:rPr lang="en-GB" sz="1800"/>
              <a:t>iterations</a:t>
            </a:r>
            <a:r>
              <a:rPr lang="en-GB" sz="1800"/>
              <a:t> of the prototype as possible.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Prepare for the audit and the showcase.</a:t>
            </a:r>
            <a:endParaRPr sz="1800"/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800"/>
              </a:spcBef>
              <a:spcAft>
                <a:spcPts val="200"/>
              </a:spcAft>
              <a:buNone/>
            </a:pPr>
            <a:r>
              <a:rPr lang="en-GB" sz="1800"/>
              <a:t>These tasks have been allocated amongst the team.</a:t>
            </a:r>
            <a:endParaRPr sz="1800"/>
          </a:p>
        </p:txBody>
      </p:sp>
      <p:sp>
        <p:nvSpPr>
          <p:cNvPr id="431" name="Shape 431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/>
          <p:nvPr>
            <p:ph type="title"/>
          </p:nvPr>
        </p:nvSpPr>
        <p:spPr>
          <a:xfrm>
            <a:off x="1028700" y="320250"/>
            <a:ext cx="7200900" cy="8940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/>
              <a:t>Project Deliverables</a:t>
            </a:r>
            <a:endParaRPr sz="45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9" name="Shape 369"/>
          <p:cNvSpPr txBox="1"/>
          <p:nvPr>
            <p:ph idx="1" type="body"/>
          </p:nvPr>
        </p:nvSpPr>
        <p:spPr>
          <a:xfrm>
            <a:off x="1028700" y="1272225"/>
            <a:ext cx="7200900" cy="2685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292100" lvl="0" marL="342900" rtl="0">
              <a:spcBef>
                <a:spcPts val="800"/>
              </a:spcBef>
              <a:spcAft>
                <a:spcPts val="0"/>
              </a:spcAft>
              <a:buSzPts val="2000"/>
              <a:buAutoNum type="arabicPeriod"/>
            </a:pPr>
            <a:r>
              <a:rPr b="1" lang="en-GB" sz="2000"/>
              <a:t>Market Analysis</a:t>
            </a:r>
            <a:endParaRPr b="1" sz="2000"/>
          </a:p>
          <a:p>
            <a:pPr indent="-292100" lvl="1" marL="685800" rtl="0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-GB" sz="2000"/>
              <a:t>What is currently available on the market?</a:t>
            </a:r>
            <a:endParaRPr sz="2000"/>
          </a:p>
          <a:p>
            <a:pPr indent="-292100" lvl="1" marL="685800" rtl="0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-GB" sz="2000"/>
              <a:t>Can it be developed using COTS components?</a:t>
            </a:r>
            <a:endParaRPr sz="2000"/>
          </a:p>
          <a:p>
            <a:pPr indent="-292100" lvl="1" marL="685800" rtl="0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-GB" sz="2000"/>
              <a:t>Competitors in this area?</a:t>
            </a:r>
            <a:br>
              <a:rPr lang="en-GB" sz="2000"/>
            </a:br>
            <a:endParaRPr sz="2000"/>
          </a:p>
          <a:p>
            <a:pPr indent="-292100" lvl="0" marL="342900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en-GB" sz="2000"/>
              <a:t>High-level system design</a:t>
            </a:r>
            <a:endParaRPr b="1" sz="2000"/>
          </a:p>
          <a:p>
            <a:pPr indent="-292100" lvl="1" marL="685800" rtl="0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-GB" sz="2000"/>
              <a:t>Requirements generation/analysis</a:t>
            </a:r>
            <a:endParaRPr sz="2000"/>
          </a:p>
          <a:p>
            <a:pPr indent="-292100" lvl="1" marL="685800" rtl="0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-GB" sz="2000"/>
              <a:t>Functional flow/breakdown</a:t>
            </a:r>
            <a:endParaRPr sz="2000"/>
          </a:p>
          <a:p>
            <a:pPr indent="-292100" lvl="1" marL="685800" rtl="0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-GB" sz="2000"/>
              <a:t>System/Subsystem interfaces</a:t>
            </a:r>
            <a:endParaRPr sz="2000"/>
          </a:p>
          <a:p>
            <a:pPr indent="-292100" lvl="1" marL="685800" rtl="0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-GB" sz="2000"/>
              <a:t>Operational prototype</a:t>
            </a:r>
            <a:endParaRPr sz="2000"/>
          </a:p>
        </p:txBody>
      </p:sp>
      <p:sp>
        <p:nvSpPr>
          <p:cNvPr id="370" name="Shape 370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/>
          <p:nvPr>
            <p:ph type="title"/>
          </p:nvPr>
        </p:nvSpPr>
        <p:spPr>
          <a:xfrm>
            <a:off x="1028700" y="389975"/>
            <a:ext cx="7200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Source Sans Pro"/>
              <a:buNone/>
            </a:pPr>
            <a:r>
              <a:rPr lang="en-GB" sz="4500"/>
              <a:t>Changes to the</a:t>
            </a:r>
            <a:r>
              <a:rPr lang="en-GB" sz="4500"/>
              <a:t> Project</a:t>
            </a:r>
            <a:endParaRPr sz="4500"/>
          </a:p>
        </p:txBody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1028700" y="1378050"/>
            <a:ext cx="7200900" cy="3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Narrowed down the scope to Oil Rigs</a:t>
            </a:r>
            <a:endParaRPr sz="1800"/>
          </a:p>
          <a:p>
            <a:pPr indent="-342900" lvl="0" marL="457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Market Analysis Report </a:t>
            </a:r>
            <a:endParaRPr sz="1800"/>
          </a:p>
          <a:p>
            <a:pPr indent="-342900" lvl="1" marL="914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GB" sz="1800"/>
              <a:t>Main focus of the project</a:t>
            </a:r>
            <a:endParaRPr sz="1800"/>
          </a:p>
          <a:p>
            <a:pPr indent="-342900" lvl="1" marL="914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GB" sz="1800"/>
              <a:t>Preliminary Report completed this week </a:t>
            </a:r>
            <a:endParaRPr sz="1800"/>
          </a:p>
          <a:p>
            <a:pPr indent="-342900" lvl="1" marL="914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GB" sz="1800"/>
              <a:t>Final report to contain greater detail</a:t>
            </a:r>
            <a:endParaRPr sz="1800"/>
          </a:p>
          <a:p>
            <a:pPr indent="-342900" lvl="0" marL="457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Prototype</a:t>
            </a:r>
            <a:endParaRPr sz="1800"/>
          </a:p>
          <a:p>
            <a:pPr indent="-342900" lvl="1" marL="914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GB" sz="1800"/>
              <a:t>Scope has been narrowed down further to focu</a:t>
            </a:r>
            <a:r>
              <a:rPr lang="en-GB" sz="1800"/>
              <a:t>s</a:t>
            </a:r>
            <a:r>
              <a:rPr lang="en-GB" sz="1800"/>
              <a:t> on an aspect of the market where there is a gap.</a:t>
            </a:r>
            <a:endParaRPr sz="1800"/>
          </a:p>
          <a:p>
            <a:pPr indent="-342900" lvl="1" marL="914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GB" sz="1800"/>
              <a:t>Prototype will be built and tested with the potential to add the findings of our testing to the report.</a:t>
            </a:r>
            <a:endParaRPr sz="1800"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7" name="Shape 377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78" name="Shape 3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1050" y="1097100"/>
            <a:ext cx="2625526" cy="187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/>
          <p:nvPr>
            <p:ph type="title"/>
          </p:nvPr>
        </p:nvSpPr>
        <p:spPr>
          <a:xfrm>
            <a:off x="971550" y="322600"/>
            <a:ext cx="7200900" cy="709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/>
              <a:t>Action tasks since last audit</a:t>
            </a:r>
            <a:endParaRPr sz="4500"/>
          </a:p>
        </p:txBody>
      </p:sp>
      <p:sp>
        <p:nvSpPr>
          <p:cNvPr id="384" name="Shape 384"/>
          <p:cNvSpPr txBox="1"/>
          <p:nvPr>
            <p:ph idx="1" type="body"/>
          </p:nvPr>
        </p:nvSpPr>
        <p:spPr>
          <a:xfrm>
            <a:off x="993200" y="1325175"/>
            <a:ext cx="4140000" cy="3225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 rtl="0">
              <a:spcBef>
                <a:spcPts val="80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Preliminary report with Diagrams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GB" sz="1800"/>
              <a:t>All members 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Planned prototype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GB" sz="1800"/>
              <a:t>Jordan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Managed drive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GB" sz="1800"/>
              <a:t>Rob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Prepared audit material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GB" sz="1800"/>
              <a:t>Rob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Updated GitHub landing page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GB" sz="1800"/>
              <a:t>Woojin</a:t>
            </a:r>
            <a:endParaRPr sz="1800"/>
          </a:p>
          <a:p>
            <a:pPr indent="0" lvl="0" marL="0" rtl="0">
              <a:spcBef>
                <a:spcPts val="8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Shape 385"/>
          <p:cNvSpPr txBox="1"/>
          <p:nvPr/>
        </p:nvSpPr>
        <p:spPr>
          <a:xfrm>
            <a:off x="4812088" y="4551075"/>
            <a:ext cx="36921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/>
              <a:t>Table of Contents of the Preliminary Market Research Report </a:t>
            </a:r>
            <a:endParaRPr i="1" sz="1000"/>
          </a:p>
        </p:txBody>
      </p:sp>
      <p:sp>
        <p:nvSpPr>
          <p:cNvPr id="386" name="Shape 386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87" name="Shape 3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2104" y="1325175"/>
            <a:ext cx="4013196" cy="330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>
            <p:ph type="title"/>
          </p:nvPr>
        </p:nvSpPr>
        <p:spPr>
          <a:xfrm>
            <a:off x="873819" y="176050"/>
            <a:ext cx="7200900" cy="11145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/>
              <a:t>Communication</a:t>
            </a:r>
            <a:endParaRPr sz="4500"/>
          </a:p>
        </p:txBody>
      </p:sp>
      <p:sp>
        <p:nvSpPr>
          <p:cNvPr id="393" name="Shape 393"/>
          <p:cNvSpPr txBox="1"/>
          <p:nvPr>
            <p:ph idx="1" type="body"/>
          </p:nvPr>
        </p:nvSpPr>
        <p:spPr>
          <a:xfrm>
            <a:off x="935400" y="1290550"/>
            <a:ext cx="7273200" cy="3135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 sz="1800"/>
              <a:t>Team</a:t>
            </a:r>
            <a:endParaRPr b="1" sz="1800"/>
          </a:p>
          <a:p>
            <a:pPr indent="-342900" lvl="0" marL="457200" rtl="0">
              <a:spcBef>
                <a:spcPts val="80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Weekly</a:t>
            </a:r>
            <a:r>
              <a:rPr lang="en-GB" sz="1800"/>
              <a:t> team meetings: Wednesday 8-10am.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Slack communication.</a:t>
            </a:r>
            <a:endParaRPr b="1" sz="1800"/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 sz="1800"/>
              <a:t>Client</a:t>
            </a:r>
            <a:endParaRPr b="1" sz="1800"/>
          </a:p>
          <a:p>
            <a:pPr indent="-342900" lvl="0" marL="457200" rtl="0">
              <a:spcBef>
                <a:spcPts val="80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Weekly report to the client to update them on our progress.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Starting Week 5, upload Google Drive to GitHub on a weekly basis so the client can access our work.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Client meetings fortnightly.</a:t>
            </a:r>
            <a:endParaRPr sz="1800"/>
          </a:p>
        </p:txBody>
      </p:sp>
      <p:sp>
        <p:nvSpPr>
          <p:cNvPr id="394" name="Shape 394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/>
          <p:nvPr>
            <p:ph type="title"/>
          </p:nvPr>
        </p:nvSpPr>
        <p:spPr>
          <a:xfrm>
            <a:off x="971544" y="335550"/>
            <a:ext cx="7200900" cy="11145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/>
              <a:t>Implementation of Feedback</a:t>
            </a:r>
            <a:endParaRPr sz="4500"/>
          </a:p>
        </p:txBody>
      </p:sp>
      <p:sp>
        <p:nvSpPr>
          <p:cNvPr id="400" name="Shape 400"/>
          <p:cNvSpPr txBox="1"/>
          <p:nvPr>
            <p:ph idx="1" type="body"/>
          </p:nvPr>
        </p:nvSpPr>
        <p:spPr>
          <a:xfrm>
            <a:off x="1033800" y="1214075"/>
            <a:ext cx="7200900" cy="3674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 sz="1800"/>
              <a:t>Ways of receiving feedback</a:t>
            </a:r>
            <a:endParaRPr b="1" sz="1800"/>
          </a:p>
          <a:p>
            <a:pPr indent="-342900" lvl="0" marL="457200" rtl="0">
              <a:spcBef>
                <a:spcPts val="800"/>
              </a:spcBef>
              <a:spcAft>
                <a:spcPts val="0"/>
              </a:spcAft>
              <a:buSzPts val="1800"/>
              <a:buChar char="-"/>
            </a:pPr>
            <a:r>
              <a:rPr i="1" lang="en-GB" sz="1800"/>
              <a:t>Observers (Meetings and Audits)</a:t>
            </a:r>
            <a:endParaRPr i="1"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i="1" lang="en-GB" sz="1800"/>
              <a:t>Tutors (Meetings and Audits)</a:t>
            </a:r>
            <a:endParaRPr i="1"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i="1" lang="en-GB" sz="1800"/>
              <a:t>Clients (Meetings, Audits and e-mails)</a:t>
            </a:r>
            <a:endParaRPr i="1"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i="1" lang="en-GB" sz="1800"/>
              <a:t>Team members (Meetings, Slack and Audits)</a:t>
            </a:r>
            <a:endParaRPr b="1" i="1" sz="1800"/>
          </a:p>
          <a:p>
            <a:pPr indent="0" lvl="0" marL="0"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 sz="1800"/>
              <a:t>What we are doing to improve our project through feedback</a:t>
            </a:r>
            <a:endParaRPr b="1" sz="1800"/>
          </a:p>
          <a:p>
            <a:pPr indent="-342900" lvl="0" marL="457200" rtl="0">
              <a:spcBef>
                <a:spcPts val="800"/>
              </a:spcBef>
              <a:spcAft>
                <a:spcPts val="0"/>
              </a:spcAft>
              <a:buSzPts val="1800"/>
              <a:buChar char="-"/>
            </a:pPr>
            <a:r>
              <a:rPr i="1" lang="en-GB" sz="1800"/>
              <a:t>Allocated </a:t>
            </a:r>
            <a:r>
              <a:rPr i="1" lang="en-GB" sz="1800"/>
              <a:t>time slot</a:t>
            </a:r>
            <a:r>
              <a:rPr i="1" lang="en-GB" sz="1800"/>
              <a:t> in our meetings to address feedback.</a:t>
            </a:r>
            <a:endParaRPr i="1"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i="1" lang="en-GB" sz="1800"/>
              <a:t>Understanding which pieces of feedback provide suggestions that can be useful to the project.</a:t>
            </a:r>
            <a:endParaRPr i="1"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i="1" lang="en-GB" sz="1800"/>
              <a:t>Changing the way in which we approach the project (new perspective)</a:t>
            </a:r>
            <a:endParaRPr i="1" sz="1800"/>
          </a:p>
          <a:p>
            <a:pPr indent="0" lvl="0" marL="0" rtl="0">
              <a:spcBef>
                <a:spcPts val="800"/>
              </a:spcBef>
              <a:spcAft>
                <a:spcPts val="200"/>
              </a:spcAft>
              <a:buNone/>
            </a:pPr>
            <a:r>
              <a:rPr b="1" lang="en-GB" sz="1800"/>
              <a:t>Feedback is recorded on the Google Drive</a:t>
            </a:r>
            <a:endParaRPr b="1" sz="1800"/>
          </a:p>
        </p:txBody>
      </p:sp>
      <p:sp>
        <p:nvSpPr>
          <p:cNvPr id="401" name="Shape 401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/>
          <p:nvPr>
            <p:ph type="title"/>
          </p:nvPr>
        </p:nvSpPr>
        <p:spPr>
          <a:xfrm>
            <a:off x="1028700" y="361950"/>
            <a:ext cx="7200900" cy="11145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/>
              <a:t>Report Progress</a:t>
            </a:r>
            <a:endParaRPr sz="4500"/>
          </a:p>
        </p:txBody>
      </p:sp>
      <p:sp>
        <p:nvSpPr>
          <p:cNvPr id="407" name="Shape 407"/>
          <p:cNvSpPr txBox="1"/>
          <p:nvPr>
            <p:ph idx="1" type="body"/>
          </p:nvPr>
        </p:nvSpPr>
        <p:spPr>
          <a:xfrm>
            <a:off x="1028700" y="1628850"/>
            <a:ext cx="7200900" cy="2771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 rtl="0">
              <a:spcBef>
                <a:spcPts val="80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Analysis of the challenges a tracking system in oil rigs possess.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Requirements breakdown 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Research into products and systems offered by competitors 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Scope for Innovation/Gaps in the market.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House of Quality Diagram</a:t>
            </a:r>
            <a:endParaRPr sz="1800"/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80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We submit the preliminary report to the client tomorrow.</a:t>
            </a:r>
            <a:endParaRPr sz="1800"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hlink"/>
                </a:solidFill>
                <a:hlinkClick r:id="rId3"/>
              </a:rPr>
              <a:t>Link to Report</a:t>
            </a:r>
            <a:endParaRPr sz="1800"/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8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Shape 408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/>
          <p:nvPr>
            <p:ph type="title"/>
          </p:nvPr>
        </p:nvSpPr>
        <p:spPr>
          <a:xfrm>
            <a:off x="1028700" y="429250"/>
            <a:ext cx="7200900" cy="740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/>
              <a:t>Prototype</a:t>
            </a:r>
            <a:endParaRPr sz="4500"/>
          </a:p>
        </p:txBody>
      </p:sp>
      <p:sp>
        <p:nvSpPr>
          <p:cNvPr id="414" name="Shape 414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15" name="Shape 4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775" y="1169941"/>
            <a:ext cx="8456225" cy="2317334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Shape 416"/>
          <p:cNvSpPr txBox="1"/>
          <p:nvPr>
            <p:ph idx="1" type="body"/>
          </p:nvPr>
        </p:nvSpPr>
        <p:spPr>
          <a:xfrm>
            <a:off x="687775" y="3487275"/>
            <a:ext cx="3729000" cy="30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 sz="1200"/>
              <a:t>Components - All parts have been ordered</a:t>
            </a:r>
            <a:endParaRPr b="1" sz="1200"/>
          </a:p>
          <a:p>
            <a:pPr indent="-304800" lvl="0" marL="457200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x Arduino Uno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Arduino 3 Axis Accelerometer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Arduino Water/ Liquid Sensor Module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Battery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Wireless Transmitter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800"/>
              </a:spcBef>
              <a:spcAft>
                <a:spcPts val="200"/>
              </a:spcAft>
              <a:buNone/>
            </a:pPr>
            <a:r>
              <a:t/>
            </a:r>
            <a:endParaRPr b="1" sz="1200"/>
          </a:p>
        </p:txBody>
      </p:sp>
      <p:sp>
        <p:nvSpPr>
          <p:cNvPr id="417" name="Shape 417"/>
          <p:cNvSpPr txBox="1"/>
          <p:nvPr>
            <p:ph idx="1" type="body"/>
          </p:nvPr>
        </p:nvSpPr>
        <p:spPr>
          <a:xfrm>
            <a:off x="4884225" y="3490350"/>
            <a:ext cx="3729000" cy="30030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Wireless Receiver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Universal Pre-Punched Experimenters Board - Small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1/4 Watt Carbon Film Resistors -300 Pieces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Arduino 3 axis accelerometer 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800"/>
              </a:spcBef>
              <a:spcAft>
                <a:spcPts val="200"/>
              </a:spcAft>
              <a:buNone/>
            </a:pPr>
            <a:r>
              <a:t/>
            </a:r>
            <a:endParaRPr b="1"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/>
          <p:nvPr>
            <p:ph type="title"/>
          </p:nvPr>
        </p:nvSpPr>
        <p:spPr>
          <a:xfrm>
            <a:off x="1028700" y="448175"/>
            <a:ext cx="7200900" cy="740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/>
              <a:t>Prototype-Iterative Process </a:t>
            </a:r>
            <a:endParaRPr sz="4500"/>
          </a:p>
        </p:txBody>
      </p:sp>
      <p:sp>
        <p:nvSpPr>
          <p:cNvPr id="423" name="Shape 423"/>
          <p:cNvSpPr txBox="1"/>
          <p:nvPr/>
        </p:nvSpPr>
        <p:spPr>
          <a:xfrm>
            <a:off x="1236425" y="1735150"/>
            <a:ext cx="7451400" cy="30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■"/>
            </a:pP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Iteration 1: Wireless </a:t>
            </a: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transmitting</a:t>
            </a: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 and receiving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○"/>
            </a:pP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Use a basic transmitter and </a:t>
            </a: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receiver</a:t>
            </a: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 module to validate path loss models and of the shelf product claims.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■"/>
            </a:pP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Iteration 2: Accelerometer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○"/>
            </a:pP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Add an accelerometer to the transmitter module to detect a fall .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■"/>
            </a:pP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Iteration 3: Water Sensor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○"/>
            </a:pP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Add a water sensor to detect a fall into the ocean.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24" name="Shape 424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rop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