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+mj-lt"/>
        <a:ea typeface="+mj-ea"/>
        <a:cs typeface="+mj-cs"/>
        <a:sym typeface="G마켓 산스 TTF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+mj-lt"/>
        <a:ea typeface="+mj-ea"/>
        <a:cs typeface="+mj-cs"/>
        <a:sym typeface="G마켓 산스 TTF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+mj-lt"/>
        <a:ea typeface="+mj-ea"/>
        <a:cs typeface="+mj-cs"/>
        <a:sym typeface="G마켓 산스 TTF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+mj-lt"/>
        <a:ea typeface="+mj-ea"/>
        <a:cs typeface="+mj-cs"/>
        <a:sym typeface="G마켓 산스 TTF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+mj-lt"/>
        <a:ea typeface="+mj-ea"/>
        <a:cs typeface="+mj-cs"/>
        <a:sym typeface="G마켓 산스 TTF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+mj-lt"/>
        <a:ea typeface="+mj-ea"/>
        <a:cs typeface="+mj-cs"/>
        <a:sym typeface="G마켓 산스 TTF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+mj-lt"/>
        <a:ea typeface="+mj-ea"/>
        <a:cs typeface="+mj-cs"/>
        <a:sym typeface="G마켓 산스 TTF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+mj-lt"/>
        <a:ea typeface="+mj-ea"/>
        <a:cs typeface="+mj-cs"/>
        <a:sym typeface="G마켓 산스 TTF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+mj-lt"/>
        <a:ea typeface="+mj-ea"/>
        <a:cs typeface="+mj-cs"/>
        <a:sym typeface="G마켓 산스 TTF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3A3838"/>
        </a:fontRef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E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A3838"/>
        </a:fontRef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1F7"/>
          </a:solidFill>
        </a:fill>
      </a:tcStyle>
    </a:wholeTbl>
    <a:band2H>
      <a:tcTxStyle/>
      <a:tcStyle>
        <a:tcBdr/>
        <a:fill>
          <a:solidFill>
            <a:srgbClr val="E6F1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A3838"/>
        </a:fontRef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FFB"/>
          </a:solidFill>
        </a:fill>
      </a:tcStyle>
    </a:wholeTbl>
    <a:band2H>
      <a:tcTxStyle/>
      <a:tcStyle>
        <a:tcBdr/>
        <a:fill>
          <a:solidFill>
            <a:srgbClr val="E9F7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A3838"/>
        </a:fontRef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A3838"/>
        </a:fontRef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A3838"/>
        </a:fontRef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A3838"/>
        </a:fontRef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A3838"/>
        </a:fontRef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Ref idx="major">
          <a:srgbClr val="3A3838"/>
        </a:fontRef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A3838"/>
        </a:fontRef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3A3838"/>
        </a:solidFill>
        <a:latin typeface="+mj-lt"/>
        <a:ea typeface="+mj-ea"/>
        <a:cs typeface="+mj-cs"/>
        <a:sym typeface="G마켓 산스 TTF Medium"/>
      </a:defRPr>
    </a:lvl1pPr>
    <a:lvl2pPr indent="228600" latinLnBrk="0">
      <a:defRPr sz="1200">
        <a:solidFill>
          <a:srgbClr val="3A3838"/>
        </a:solidFill>
        <a:latin typeface="+mj-lt"/>
        <a:ea typeface="+mj-ea"/>
        <a:cs typeface="+mj-cs"/>
        <a:sym typeface="G마켓 산스 TTF Medium"/>
      </a:defRPr>
    </a:lvl2pPr>
    <a:lvl3pPr indent="457200" latinLnBrk="0">
      <a:defRPr sz="1200">
        <a:solidFill>
          <a:srgbClr val="3A3838"/>
        </a:solidFill>
        <a:latin typeface="+mj-lt"/>
        <a:ea typeface="+mj-ea"/>
        <a:cs typeface="+mj-cs"/>
        <a:sym typeface="G마켓 산스 TTF Medium"/>
      </a:defRPr>
    </a:lvl3pPr>
    <a:lvl4pPr indent="685800" latinLnBrk="0">
      <a:defRPr sz="1200">
        <a:solidFill>
          <a:srgbClr val="3A3838"/>
        </a:solidFill>
        <a:latin typeface="+mj-lt"/>
        <a:ea typeface="+mj-ea"/>
        <a:cs typeface="+mj-cs"/>
        <a:sym typeface="G마켓 산스 TTF Medium"/>
      </a:defRPr>
    </a:lvl4pPr>
    <a:lvl5pPr indent="914400" latinLnBrk="0">
      <a:defRPr sz="1200">
        <a:solidFill>
          <a:srgbClr val="3A3838"/>
        </a:solidFill>
        <a:latin typeface="+mj-lt"/>
        <a:ea typeface="+mj-ea"/>
        <a:cs typeface="+mj-cs"/>
        <a:sym typeface="G마켓 산스 TTF Medium"/>
      </a:defRPr>
    </a:lvl5pPr>
    <a:lvl6pPr indent="1143000" latinLnBrk="0">
      <a:defRPr sz="1200">
        <a:solidFill>
          <a:srgbClr val="3A3838"/>
        </a:solidFill>
        <a:latin typeface="+mj-lt"/>
        <a:ea typeface="+mj-ea"/>
        <a:cs typeface="+mj-cs"/>
        <a:sym typeface="G마켓 산스 TTF Medium"/>
      </a:defRPr>
    </a:lvl6pPr>
    <a:lvl7pPr indent="1371600" latinLnBrk="0">
      <a:defRPr sz="1200">
        <a:solidFill>
          <a:srgbClr val="3A3838"/>
        </a:solidFill>
        <a:latin typeface="+mj-lt"/>
        <a:ea typeface="+mj-ea"/>
        <a:cs typeface="+mj-cs"/>
        <a:sym typeface="G마켓 산스 TTF Medium"/>
      </a:defRPr>
    </a:lvl7pPr>
    <a:lvl8pPr indent="1600200" latinLnBrk="0">
      <a:defRPr sz="1200">
        <a:solidFill>
          <a:srgbClr val="3A3838"/>
        </a:solidFill>
        <a:latin typeface="+mj-lt"/>
        <a:ea typeface="+mj-ea"/>
        <a:cs typeface="+mj-cs"/>
        <a:sym typeface="G마켓 산스 TTF Medium"/>
      </a:defRPr>
    </a:lvl8pPr>
    <a:lvl9pPr indent="1828800" latinLnBrk="0">
      <a:defRPr sz="1200">
        <a:solidFill>
          <a:srgbClr val="3A3838"/>
        </a:solidFill>
        <a:latin typeface="+mj-lt"/>
        <a:ea typeface="+mj-ea"/>
        <a:cs typeface="+mj-cs"/>
        <a:sym typeface="G마켓 산스 TTF Medium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04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G마켓 산스 TTF Bold"/>
          <a:ea typeface="G마켓 산스 TTF Bold"/>
          <a:cs typeface="G마켓 산스 TTF Bold"/>
          <a:sym typeface="G마켓 산스 TTF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G마켓 산스 TTF Bold"/>
          <a:ea typeface="G마켓 산스 TTF Bold"/>
          <a:cs typeface="G마켓 산스 TTF Bold"/>
          <a:sym typeface="G마켓 산스 TTF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G마켓 산스 TTF Bold"/>
          <a:ea typeface="G마켓 산스 TTF Bold"/>
          <a:cs typeface="G마켓 산스 TTF Bold"/>
          <a:sym typeface="G마켓 산스 TTF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G마켓 산스 TTF Bold"/>
          <a:ea typeface="G마켓 산스 TTF Bold"/>
          <a:cs typeface="G마켓 산스 TTF Bold"/>
          <a:sym typeface="G마켓 산스 TTF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G마켓 산스 TTF Bold"/>
          <a:ea typeface="G마켓 산스 TTF Bold"/>
          <a:cs typeface="G마켓 산스 TTF Bold"/>
          <a:sym typeface="G마켓 산스 TTF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G마켓 산스 TTF Bold"/>
          <a:ea typeface="G마켓 산스 TTF Bold"/>
          <a:cs typeface="G마켓 산스 TTF Bold"/>
          <a:sym typeface="G마켓 산스 TTF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G마켓 산스 TTF Bold"/>
          <a:ea typeface="G마켓 산스 TTF Bold"/>
          <a:cs typeface="G마켓 산스 TTF Bold"/>
          <a:sym typeface="G마켓 산스 TTF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G마켓 산스 TTF Bold"/>
          <a:ea typeface="G마켓 산스 TTF Bold"/>
          <a:cs typeface="G마켓 산스 TTF Bold"/>
          <a:sym typeface="G마켓 산스 TTF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G마켓 산스 TTF Bold"/>
          <a:ea typeface="G마켓 산스 TTF Bold"/>
          <a:cs typeface="G마켓 산스 TTF Bold"/>
          <a:sym typeface="G마켓 산스 TTF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+mj-lt"/>
          <a:ea typeface="+mj-ea"/>
          <a:cs typeface="+mj-cs"/>
          <a:sym typeface="G마켓 산스 TTF Medium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+mj-lt"/>
          <a:ea typeface="+mj-ea"/>
          <a:cs typeface="+mj-cs"/>
          <a:sym typeface="G마켓 산스 TTF Medium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+mj-lt"/>
          <a:ea typeface="+mj-ea"/>
          <a:cs typeface="+mj-cs"/>
          <a:sym typeface="G마켓 산스 TTF Medium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+mj-lt"/>
          <a:ea typeface="+mj-ea"/>
          <a:cs typeface="+mj-cs"/>
          <a:sym typeface="G마켓 산스 TTF Medium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+mj-lt"/>
          <a:ea typeface="+mj-ea"/>
          <a:cs typeface="+mj-cs"/>
          <a:sym typeface="G마켓 산스 TTF Medium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+mj-lt"/>
          <a:ea typeface="+mj-ea"/>
          <a:cs typeface="+mj-cs"/>
          <a:sym typeface="G마켓 산스 TTF Medium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+mj-lt"/>
          <a:ea typeface="+mj-ea"/>
          <a:cs typeface="+mj-cs"/>
          <a:sym typeface="G마켓 산스 TTF Medium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+mj-lt"/>
          <a:ea typeface="+mj-ea"/>
          <a:cs typeface="+mj-cs"/>
          <a:sym typeface="G마켓 산스 TTF Medium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+mj-lt"/>
          <a:ea typeface="+mj-ea"/>
          <a:cs typeface="+mj-cs"/>
          <a:sym typeface="G마켓 산스 TTF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마켓 산스 TTF Medium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마켓 산스 TTF Medium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마켓 산스 TTF Medium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마켓 산스 TTF Medium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마켓 산스 TTF Medium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마켓 산스 TTF Medium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마켓 산스 TTF Medium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마켓 산스 TTF Medium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마켓 산스 TTF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직사각형 2"/>
          <p:cNvSpPr/>
          <p:nvPr/>
        </p:nvSpPr>
        <p:spPr>
          <a:xfrm>
            <a:off x="0" y="-1"/>
            <a:ext cx="12192001" cy="6858001"/>
          </a:xfrm>
          <a:prstGeom prst="rect">
            <a:avLst/>
          </a:prstGeom>
          <a:solidFill>
            <a:srgbClr val="3A3838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8" name="직사각형 13"/>
          <p:cNvSpPr/>
          <p:nvPr/>
        </p:nvSpPr>
        <p:spPr>
          <a:xfrm>
            <a:off x="-1" y="0"/>
            <a:ext cx="12192001" cy="114300"/>
          </a:xfrm>
          <a:prstGeom prst="rect">
            <a:avLst/>
          </a:prstGeom>
          <a:solidFill>
            <a:srgbClr val="3A38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DE40B-F158-4063-80A5-C72DC0A0E2C8}"/>
              </a:ext>
            </a:extLst>
          </p:cNvPr>
          <p:cNvSpPr txBox="1"/>
          <p:nvPr/>
        </p:nvSpPr>
        <p:spPr>
          <a:xfrm>
            <a:off x="621541" y="2844226"/>
            <a:ext cx="68537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G마켓 산스 TTF Medium"/>
              </a:rPr>
              <a:t>초음파 센서를 이용한 차량 후방 감지 센서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18B3F-EB5F-4734-9695-0BF9B0A81CBF}"/>
              </a:ext>
            </a:extLst>
          </p:cNvPr>
          <p:cNvSpPr txBox="1"/>
          <p:nvPr/>
        </p:nvSpPr>
        <p:spPr>
          <a:xfrm>
            <a:off x="621541" y="4385569"/>
            <a:ext cx="64055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G마켓 산스 TTF Medium"/>
              </a:rPr>
              <a:t>전우진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직사각형 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41"/>
          <p:cNvSpPr/>
          <p:nvPr/>
        </p:nvSpPr>
        <p:spPr>
          <a:xfrm>
            <a:off x="-1" y="0"/>
            <a:ext cx="12192001" cy="114300"/>
          </a:xfrm>
          <a:prstGeom prst="rect">
            <a:avLst/>
          </a:prstGeom>
          <a:solidFill>
            <a:srgbClr val="3A38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TextBox 4"/>
          <p:cNvSpPr txBox="1"/>
          <p:nvPr/>
        </p:nvSpPr>
        <p:spPr>
          <a:xfrm>
            <a:off x="2008484" y="2890047"/>
            <a:ext cx="278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</a:p>
        </p:txBody>
      </p:sp>
      <p:sp>
        <p:nvSpPr>
          <p:cNvPr id="103" name="TextBox 6"/>
          <p:cNvSpPr txBox="1"/>
          <p:nvPr/>
        </p:nvSpPr>
        <p:spPr>
          <a:xfrm>
            <a:off x="2500824" y="2890047"/>
            <a:ext cx="6630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latin typeface="Noto Sans CJK KR Light"/>
                <a:ea typeface="Noto Sans CJK KR Light"/>
                <a:cs typeface="Noto Sans CJK KR Light"/>
                <a:sym typeface="Noto Sans CJK KR Light"/>
              </a:defRPr>
            </a:lvl1pPr>
          </a:lstStyle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 설명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5" name="TextBox 11"/>
          <p:cNvSpPr txBox="1"/>
          <p:nvPr/>
        </p:nvSpPr>
        <p:spPr>
          <a:xfrm>
            <a:off x="2008484" y="3336668"/>
            <a:ext cx="278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</a:p>
        </p:txBody>
      </p:sp>
      <p:sp>
        <p:nvSpPr>
          <p:cNvPr id="106" name="TextBox 12"/>
          <p:cNvSpPr txBox="1"/>
          <p:nvPr/>
        </p:nvSpPr>
        <p:spPr>
          <a:xfrm>
            <a:off x="2500824" y="3336668"/>
            <a:ext cx="127214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latin typeface="Noto Sans CJK KR Light"/>
                <a:ea typeface="Noto Sans CJK KR Light"/>
                <a:cs typeface="Noto Sans CJK KR Light"/>
                <a:sym typeface="Noto Sans CJK KR Light"/>
              </a:defRPr>
            </a:lvl1pPr>
          </a:lstStyle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사용된 함수 및 설명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8" name="TextBox 14"/>
          <p:cNvSpPr txBox="1"/>
          <p:nvPr/>
        </p:nvSpPr>
        <p:spPr>
          <a:xfrm>
            <a:off x="2008484" y="3783288"/>
            <a:ext cx="278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</a:p>
        </p:txBody>
      </p:sp>
      <p:sp>
        <p:nvSpPr>
          <p:cNvPr id="109" name="TextBox 15"/>
          <p:cNvSpPr txBox="1"/>
          <p:nvPr/>
        </p:nvSpPr>
        <p:spPr>
          <a:xfrm>
            <a:off x="2500824" y="3783288"/>
            <a:ext cx="6630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latin typeface="Noto Sans CJK KR Light"/>
                <a:ea typeface="Noto Sans CJK KR Light"/>
                <a:cs typeface="Noto Sans CJK KR Light"/>
                <a:sym typeface="Noto Sans CJK KR Light"/>
              </a:defRPr>
            </a:lvl1pPr>
          </a:lstStyle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코드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1" name="TextBox 17"/>
          <p:cNvSpPr txBox="1"/>
          <p:nvPr/>
        </p:nvSpPr>
        <p:spPr>
          <a:xfrm>
            <a:off x="2008483" y="4229909"/>
            <a:ext cx="278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</a:t>
            </a:r>
          </a:p>
        </p:txBody>
      </p:sp>
      <p:sp>
        <p:nvSpPr>
          <p:cNvPr id="112" name="TextBox 18"/>
          <p:cNvSpPr txBox="1"/>
          <p:nvPr/>
        </p:nvSpPr>
        <p:spPr>
          <a:xfrm>
            <a:off x="2500823" y="4229909"/>
            <a:ext cx="4914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latin typeface="Noto Sans CJK KR Light"/>
                <a:ea typeface="Noto Sans CJK KR Light"/>
                <a:cs typeface="Noto Sans CJK KR Light"/>
                <a:sym typeface="Noto Sans CJK KR Light"/>
              </a:defRPr>
            </a:lvl1pPr>
          </a:lstStyle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문제점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EE710-4E15-485C-8C7C-ED2B1703772D}"/>
              </a:ext>
            </a:extLst>
          </p:cNvPr>
          <p:cNvSpPr txBox="1"/>
          <p:nvPr/>
        </p:nvSpPr>
        <p:spPr>
          <a:xfrm>
            <a:off x="1998123" y="2351093"/>
            <a:ext cx="5027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sym typeface="G마켓 산스 TTF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8"/>
          <p:cNvSpPr/>
          <p:nvPr/>
        </p:nvSpPr>
        <p:spPr>
          <a:xfrm>
            <a:off x="-1" y="0"/>
            <a:ext cx="12192001" cy="114300"/>
          </a:xfrm>
          <a:prstGeom prst="rect">
            <a:avLst/>
          </a:prstGeom>
          <a:solidFill>
            <a:srgbClr val="3A38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TextBox 9"/>
          <p:cNvSpPr txBox="1"/>
          <p:nvPr/>
        </p:nvSpPr>
        <p:spPr>
          <a:xfrm>
            <a:off x="290314" y="325876"/>
            <a:ext cx="39177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1)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작품 설명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차량 후방 감지 센서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)</a:t>
            </a:r>
            <a:endParaRPr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  <a:sym typeface="Noto Sans CJK K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473B3-F67D-4A42-91C5-F130BE95C962}"/>
              </a:ext>
            </a:extLst>
          </p:cNvPr>
          <p:cNvSpPr txBox="1"/>
          <p:nvPr/>
        </p:nvSpPr>
        <p:spPr>
          <a:xfrm>
            <a:off x="2040723" y="1384917"/>
            <a:ext cx="8110552" cy="443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・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초음파 센서로 거리를 받아온다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・ 만약 차량 후방과 장애물과의 거리가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이면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 Lcd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“distance : 17Cm”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출력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해준다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・ 차량 후방과 장애물과의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거리가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10Cm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이하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때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en-US" altLang="ko-KR" sz="1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Rgb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Led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색상을 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Red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나타내며 </a:t>
            </a:r>
            <a:r>
              <a:rPr lang="en-US" altLang="ko-KR" sz="1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LcdBacklight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색상도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Red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나타낸다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장애물과의 거리가 매우 가까움으로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 Lcd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distance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출력은 유지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Cursor(0,1)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“Warning!!!!”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해준다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장애물과의 거리가 매우 가까움으로 운전자에게 사고의 위험을 알려주기 위해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Buzzer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100ms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간격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소리를 울려준다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・ 차량 후방과 장애물과의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거리가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10Cm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초과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20Cm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이하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때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en-US" altLang="ko-KR" sz="1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Rgb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Led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색상을 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Yellow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나타내며 </a:t>
            </a:r>
            <a:r>
              <a:rPr lang="en-US" altLang="ko-KR" sz="1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LcdBacklight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색상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Red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Green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같이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하여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Yellow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나타낸다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장애물과의 거리가 가까움으로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 Lcd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distance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출력은 유지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Cursor(0,1)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“Warning”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해준다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장애물과의 거리가 가까움으로 운전자에게 사고의 위험을 알려주기 위해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Buzzer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300ms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간격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소리를 울려준다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・ 차량 후방과 장애물과의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거리가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30Cm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초과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때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en-US" altLang="ko-KR" sz="1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Rgb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Led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색상을 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Green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나타내며 </a:t>
            </a:r>
            <a:r>
              <a:rPr lang="en-US" altLang="ko-KR" sz="1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LcdBacklight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색상도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Green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나타낸다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장애물과의 거리가 가깝지 않으므로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 Lcd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distance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출력은 유지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Cursor(0,1)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“Safe”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해준다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장애물과의 거리가 가깝지 않으므로 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Buzzer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사용하지 않는다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7715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8"/>
          <p:cNvSpPr/>
          <p:nvPr/>
        </p:nvSpPr>
        <p:spPr>
          <a:xfrm>
            <a:off x="-1" y="0"/>
            <a:ext cx="12192001" cy="114300"/>
          </a:xfrm>
          <a:prstGeom prst="rect">
            <a:avLst/>
          </a:prstGeom>
          <a:solidFill>
            <a:srgbClr val="3A38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TextBox 9"/>
          <p:cNvSpPr txBox="1"/>
          <p:nvPr/>
        </p:nvSpPr>
        <p:spPr>
          <a:xfrm>
            <a:off x="290314" y="325876"/>
            <a:ext cx="39177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2)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사용된 함수 및 설명</a:t>
            </a:r>
            <a:endParaRPr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  <a:sym typeface="Noto Sans CJK KR Ligh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4C479CB-E779-43AC-B6CA-BF3728AF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77168"/>
              </p:ext>
            </p:extLst>
          </p:nvPr>
        </p:nvGraphicFramePr>
        <p:xfrm>
          <a:off x="2031999" y="1421422"/>
          <a:ext cx="8127999" cy="4565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544">
                  <a:extLst>
                    <a:ext uri="{9D8B030D-6E8A-4147-A177-3AD203B41FA5}">
                      <a16:colId xmlns:a16="http://schemas.microsoft.com/office/drawing/2014/main" val="1073377321"/>
                    </a:ext>
                  </a:extLst>
                </a:gridCol>
                <a:gridCol w="2929631">
                  <a:extLst>
                    <a:ext uri="{9D8B030D-6E8A-4147-A177-3AD203B41FA5}">
                      <a16:colId xmlns:a16="http://schemas.microsoft.com/office/drawing/2014/main" val="1486424117"/>
                    </a:ext>
                  </a:extLst>
                </a:gridCol>
                <a:gridCol w="4054824">
                  <a:extLst>
                    <a:ext uri="{9D8B030D-6E8A-4147-A177-3AD203B41FA5}">
                      <a16:colId xmlns:a16="http://schemas.microsoft.com/office/drawing/2014/main" val="3712984655"/>
                    </a:ext>
                  </a:extLst>
                </a:gridCol>
              </a:tblGrid>
              <a:tr h="46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Sensor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사용된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184553"/>
                  </a:ext>
                </a:extLst>
              </a:tr>
              <a:tr h="606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RGB LED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myrgbled.OnRgb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(r, g, b)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각각의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r, g, b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부터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255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까지의 값을 넣어 원하는 색상을 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39489"/>
                  </a:ext>
                </a:extLst>
              </a:tr>
              <a:tr h="35668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RGB LCD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(Text LCD)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lcd.clear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내용을 깨끗하게 초기화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삭제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587107"/>
                  </a:ext>
                </a:extLst>
              </a:tr>
              <a:tr h="3566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lcd.print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안의 내용을 출력함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050219"/>
                  </a:ext>
                </a:extLst>
              </a:tr>
              <a:tr h="356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lcd.setCursor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(col, row)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col, row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 커서를 이동함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867101"/>
                  </a:ext>
                </a:extLst>
              </a:tr>
              <a:tr h="11057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lcd.onBacklightRed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lcd.onBacklightGreen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lcd.onBacklightRed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lcd.onBacklightGreen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(0)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Backlight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색상별로 키거나 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331046"/>
                  </a:ext>
                </a:extLst>
              </a:tr>
              <a:tr h="3566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Buzzer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myBuzzer.setFreq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Buzzer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소리의 출력 주파수를 설정함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800126"/>
                  </a:ext>
                </a:extLst>
              </a:tr>
              <a:tr h="6063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myBuzzer.On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myBuzzer.Off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Buzzer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소리를 키거나 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424212"/>
                  </a:ext>
                </a:extLst>
              </a:tr>
              <a:tr h="356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UltraSonic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dUltra.ReadDistanceCentimeter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초음파 센서가 인식하는 거리를 센티미터로 읽어 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6127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8"/>
          <p:cNvSpPr/>
          <p:nvPr/>
        </p:nvSpPr>
        <p:spPr>
          <a:xfrm>
            <a:off x="-1" y="0"/>
            <a:ext cx="12192001" cy="114300"/>
          </a:xfrm>
          <a:prstGeom prst="rect">
            <a:avLst/>
          </a:prstGeom>
          <a:solidFill>
            <a:srgbClr val="3A38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TextBox 9"/>
          <p:cNvSpPr txBox="1"/>
          <p:nvPr/>
        </p:nvSpPr>
        <p:spPr>
          <a:xfrm>
            <a:off x="290314" y="325876"/>
            <a:ext cx="39177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3)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실행 코드</a:t>
            </a:r>
            <a:endParaRPr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  <a:sym typeface="Noto Sans CJK KR 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4E919F-2847-4898-BC51-4BFDC44C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4" y="937562"/>
            <a:ext cx="4298658" cy="31649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D92814-A23B-48F9-8C45-73F6D2F0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254" y="937562"/>
            <a:ext cx="622143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55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8"/>
          <p:cNvSpPr/>
          <p:nvPr/>
        </p:nvSpPr>
        <p:spPr>
          <a:xfrm>
            <a:off x="-1" y="0"/>
            <a:ext cx="12192001" cy="114300"/>
          </a:xfrm>
          <a:prstGeom prst="rect">
            <a:avLst/>
          </a:prstGeom>
          <a:solidFill>
            <a:srgbClr val="3A38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TextBox 9"/>
          <p:cNvSpPr txBox="1"/>
          <p:nvPr/>
        </p:nvSpPr>
        <p:spPr>
          <a:xfrm>
            <a:off x="290314" y="325876"/>
            <a:ext cx="39177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4)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Light"/>
                <a:sym typeface="Noto Sans CJK KR Light"/>
              </a:rPr>
              <a:t>문제점</a:t>
            </a:r>
            <a:endParaRPr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  <a:sym typeface="Noto Sans CJK KR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847DD-8C8B-4210-8C20-E442EB483A26}"/>
              </a:ext>
            </a:extLst>
          </p:cNvPr>
          <p:cNvSpPr txBox="1"/>
          <p:nvPr/>
        </p:nvSpPr>
        <p:spPr>
          <a:xfrm>
            <a:off x="884156" y="1720841"/>
            <a:ext cx="10423685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・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LCD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BackLight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색상을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차량 후방과 장애물의 거리에 따라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조건문에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onBacklight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함수를 작성하여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색상을 설정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해주었다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하지만 거리가 변경되었을 때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 색상이 유지되는 문제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발생했다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조건문마다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onBacklightRed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(0)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함수와 같이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나타내고 싶은 색상을 제외한 나머지 색상을 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후 실행하여 문제를 해결하였다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・ 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LCD 2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 줄에 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출력하기 위해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단순히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lcd.println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함수를 쓴 이후 출력해보았지만 출력되지않는 오류가 발생하였다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수업시간에 배웠던 </a:t>
            </a:r>
            <a:r>
              <a:rPr lang="en-US" altLang="ko-KR" sz="16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lcd.setCursor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(0, 1)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함수를 사용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 커서 이동 후 출력해보았더니 출력 오류가 해결되었다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・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LCD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램을 초기화하지 않고 코드를 실행하여 문구가 계속 출력되는 오류가 발생했다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16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lcd.clear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함수를 추가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함으로 문제를 해결하였다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6980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3A3838"/>
      </a:dk1>
      <a:lt1>
        <a:srgbClr val="FFFFFF"/>
      </a:lt1>
      <a:dk2>
        <a:srgbClr val="A7A7A7"/>
      </a:dk2>
      <a:lt2>
        <a:srgbClr val="535353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0000FF"/>
      </a:hlink>
      <a:folHlink>
        <a:srgbClr val="FF00FF"/>
      </a:folHlink>
    </a:clrScheme>
    <a:fontScheme name="Office 테마">
      <a:majorFont>
        <a:latin typeface="G마켓 산스 TTF Medium"/>
        <a:ea typeface="G마켓 산스 TTF Medium"/>
        <a:cs typeface="G마켓 산스 TTF Medium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+mj-lt"/>
            <a:ea typeface="+mj-ea"/>
            <a:cs typeface="+mj-cs"/>
            <a:sym typeface="G마켓 산스 TTF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+mj-lt"/>
            <a:ea typeface="+mj-ea"/>
            <a:cs typeface="+mj-cs"/>
            <a:sym typeface="G마켓 산스 TTF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3A3838"/>
      </a:dk1>
      <a:lt1>
        <a:srgbClr val="023A3A"/>
      </a:lt1>
      <a:dk2>
        <a:srgbClr val="A7A7A7"/>
      </a:dk2>
      <a:lt2>
        <a:srgbClr val="535353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0000FF"/>
      </a:hlink>
      <a:folHlink>
        <a:srgbClr val="FF00FF"/>
      </a:folHlink>
    </a:clrScheme>
    <a:fontScheme name="Office 테마">
      <a:majorFont>
        <a:latin typeface="G마켓 산스 TTF Medium"/>
        <a:ea typeface="G마켓 산스 TTF Medium"/>
        <a:cs typeface="G마켓 산스 TTF Medium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+mj-lt"/>
            <a:ea typeface="+mj-ea"/>
            <a:cs typeface="+mj-cs"/>
            <a:sym typeface="G마켓 산스 TTF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+mj-lt"/>
            <a:ea typeface="+mj-ea"/>
            <a:cs typeface="+mj-cs"/>
            <a:sym typeface="G마켓 산스 TTF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509</Words>
  <Application>Microsoft Office PowerPoint</Application>
  <PresentationFormat>와이드스크린</PresentationFormat>
  <Paragraphs>66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G마켓 산스 TTF Bold</vt:lpstr>
      <vt:lpstr>G마켓 산스 TTF Medium</vt:lpstr>
      <vt:lpstr>나눔바른고딕</vt:lpstr>
      <vt:lpstr>나눔스퀘어_ac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전우진</dc:creator>
  <cp:lastModifiedBy>전 우진</cp:lastModifiedBy>
  <cp:revision>20</cp:revision>
  <dcterms:modified xsi:type="dcterms:W3CDTF">2021-08-25T05:08:43Z</dcterms:modified>
</cp:coreProperties>
</file>