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1" r:id="rId2"/>
    <p:sldId id="262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0C2"/>
    <a:srgbClr val="B6C3CE"/>
    <a:srgbClr val="2E313A"/>
    <a:srgbClr val="D82042"/>
    <a:srgbClr val="FFD966"/>
    <a:srgbClr val="F9F9F9"/>
    <a:srgbClr val="64BECD"/>
    <a:srgbClr val="EABB98"/>
    <a:srgbClr val="FFD5CB"/>
    <a:srgbClr val="83E1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7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noFill/>
            </a:ln>
          </c:spPr>
          <c:explosion val="2"/>
          <c:dPt>
            <c:idx val="0"/>
          </c:dPt>
          <c:dPt>
            <c:idx val="1"/>
          </c:dPt>
          <c:dPt>
            <c:idx val="2"/>
          </c:dPt>
          <c:dPt>
            <c:idx val="4"/>
            <c:spPr>
              <a:solidFill>
                <a:srgbClr val="64BECD"/>
              </a:solidFill>
              <a:ln w="19050">
                <a:noFill/>
              </a:ln>
            </c:spPr>
          </c:dPt>
          <c:dPt>
            <c:idx val="5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</c:spPr>
          </c:dPt>
          <c:dPt>
            <c:idx val="6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</c:spPr>
          </c:dPt>
          <c:dPt>
            <c:idx val="7"/>
            <c:spPr>
              <a:solidFill>
                <a:srgbClr val="FFD5CB"/>
              </a:solidFill>
              <a:ln w="19050"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10min</c:v>
                </c:pt>
                <c:pt idx="1">
                  <c:v>20min</c:v>
                </c:pt>
                <c:pt idx="2">
                  <c:v>30min</c:v>
                </c:pt>
                <c:pt idx="3">
                  <c:v>40min</c:v>
                </c:pt>
                <c:pt idx="4">
                  <c:v>50min</c:v>
                </c:pt>
                <c:pt idx="5">
                  <c:v>60min</c:v>
                </c:pt>
                <c:pt idx="6">
                  <c:v>90min</c:v>
                </c:pt>
                <c:pt idx="7">
                  <c:v>120min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</c:numCache>
            </c:numRef>
          </c:val>
        </c:ser>
        <c:dLbls/>
        <c:firstSliceAng val="292"/>
        <c:holeSize val="74"/>
      </c:doughnutChart>
    </c:plotArea>
    <c:plotVisOnly val="1"/>
    <c:dispBlanksAs val="zero"/>
  </c:chart>
  <c:txPr>
    <a:bodyPr/>
    <a:lstStyle/>
    <a:p>
      <a:pPr>
        <a:defRPr sz="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FAC2-58FD-4F2B-931D-F810FB0BDEC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BD4F-01D1-4F71-81C3-96A3A1F8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A239-2D06-448C-B93B-472AE1E338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CD4-3C3C-4634-B258-273FD1623F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8B0B-BBD4-468D-BE16-66BCA44619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8A4-C64F-4C1A-A3A1-FA6DA71F90C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152D-6AFF-4DAF-832D-C848940584A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972-FBD4-4123-A479-25BE6F5C61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86CD-E446-4419-A13F-66DAF6A1D9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0DE-AA7D-484C-9EC1-DE0F0099A92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9745-4B59-4506-A202-C26415B5E72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F013-AAA0-4A46-AE18-4CCB8A6733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42-9DF1-428F-BD23-817B39CB1C7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7401-D1A0-4DF0-A556-5F723170E6D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21413" y="902535"/>
            <a:ext cx="7404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 데이터베이스 설계</a:t>
            </a:r>
            <a:r>
              <a:rPr lang="en-US" altLang="ko-KR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2209800" y="1893135"/>
            <a:ext cx="54483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srgbClr val="51B0C2"/>
                </a:solidFill>
              </a:rPr>
              <a:t>강부경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김병준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설유경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엄현철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이상민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정우진</a:t>
            </a:r>
            <a:endParaRPr lang="ko-KR" altLang="en-US" b="1" dirty="0">
              <a:solidFill>
                <a:srgbClr val="51B0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06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교육생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83099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 fontAlgn="base"/>
            <a:endParaRPr lang="en-US" altLang="ko-KR" dirty="0" smtClean="0"/>
          </a:p>
          <a:p>
            <a:pPr marL="685800" lvl="1" indent="-228600" fontAlgn="base">
              <a:buAutoNum type="arabicPeriod"/>
            </a:pPr>
            <a:r>
              <a:rPr lang="ko-KR" altLang="en-US" sz="1200" b="1" dirty="0" smtClean="0"/>
              <a:t>성적 </a:t>
            </a:r>
            <a:r>
              <a:rPr lang="ko-KR" altLang="en-US" sz="1200" b="1" dirty="0" smtClean="0"/>
              <a:t>조회 </a:t>
            </a:r>
            <a:r>
              <a:rPr lang="ko-KR" altLang="en-US" sz="1200" b="1" dirty="0" smtClean="0"/>
              <a:t>기능</a:t>
            </a:r>
            <a:endParaRPr lang="en-US" altLang="ko-KR" sz="1200" b="1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교육생은 </a:t>
            </a:r>
            <a:r>
              <a:rPr lang="ko-KR" altLang="en-US" sz="1200" dirty="0" smtClean="0"/>
              <a:t>한 개의 과정만을 등록해서 </a:t>
            </a:r>
            <a:r>
              <a:rPr lang="ko-KR" altLang="en-US" sz="1200" dirty="0" smtClean="0"/>
              <a:t>수강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한 </a:t>
            </a:r>
            <a:r>
              <a:rPr lang="ko-KR" altLang="en-US" sz="1200" dirty="0" smtClean="0"/>
              <a:t>개의 과정 내에는 여러 개의 과목을 </a:t>
            </a:r>
            <a:r>
              <a:rPr lang="ko-KR" altLang="en-US" sz="1200" dirty="0" smtClean="0"/>
              <a:t>수강</a:t>
            </a:r>
            <a:endParaRPr lang="en-US" altLang="ko-KR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과정 </a:t>
            </a:r>
            <a:r>
              <a:rPr lang="ko-KR" altLang="en-US" sz="1200" dirty="0" smtClean="0"/>
              <a:t>기간이 끝나지 않은 교육생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중도탈락 처리된 </a:t>
            </a:r>
            <a:r>
              <a:rPr lang="ko-KR" altLang="en-US" sz="1200" dirty="0" smtClean="0"/>
              <a:t>교육생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일부 </a:t>
            </a:r>
            <a:r>
              <a:rPr lang="ko-KR" altLang="en-US" sz="1200" dirty="0" smtClean="0"/>
              <a:t>과목만 수강했다고 </a:t>
            </a:r>
            <a:r>
              <a:rPr lang="ko-KR" altLang="en-US" sz="1200" dirty="0" smtClean="0"/>
              <a:t>가정</a:t>
            </a:r>
            <a:endParaRPr lang="en-US" altLang="ko-KR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교육생이 </a:t>
            </a:r>
            <a:r>
              <a:rPr lang="ko-KR" altLang="en-US" sz="1200" dirty="0" err="1" smtClean="0"/>
              <a:t>로그인에</a:t>
            </a:r>
            <a:r>
              <a:rPr lang="ko-KR" altLang="en-US" sz="1200" dirty="0" smtClean="0"/>
              <a:t> 성공 시 출력되는 </a:t>
            </a:r>
            <a:r>
              <a:rPr lang="ko-KR" altLang="en-US" sz="1200" dirty="0" smtClean="0"/>
              <a:t>데이터</a:t>
            </a:r>
            <a:endParaRPr lang="en-US" altLang="ko-KR" sz="1200" b="1" dirty="0" smtClean="0"/>
          </a:p>
          <a:p>
            <a:pPr marL="685800" lvl="1" indent="-228600" fontAlgn="base"/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   </a:t>
            </a:r>
            <a:r>
              <a:rPr lang="en-US" altLang="ko-KR" sz="1200" dirty="0" smtClean="0"/>
              <a:t>-</a:t>
            </a:r>
            <a:r>
              <a:rPr lang="en-US" altLang="ko-KR" sz="1200" b="1" dirty="0" smtClean="0"/>
              <a:t>   </a:t>
            </a:r>
            <a:r>
              <a:rPr lang="ko-KR" altLang="en-US" sz="1200" dirty="0" smtClean="0"/>
              <a:t>교육생 </a:t>
            </a:r>
            <a:r>
              <a:rPr lang="ko-KR" altLang="en-US" sz="1200" dirty="0" smtClean="0"/>
              <a:t>개인의 </a:t>
            </a:r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수강한 </a:t>
            </a:r>
            <a:r>
              <a:rPr lang="ko-KR" altLang="en-US" sz="1200" dirty="0" err="1" smtClean="0"/>
              <a:t>과정명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과정기간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강의실</a:t>
            </a:r>
            <a:endParaRPr lang="en-US" altLang="ko-KR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성적 </a:t>
            </a:r>
            <a:r>
              <a:rPr lang="ko-KR" altLang="en-US" sz="1200" dirty="0" smtClean="0"/>
              <a:t>정보 출력 시 확인해야 할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과목별로 </a:t>
            </a:r>
            <a:r>
              <a:rPr lang="ko-KR" altLang="en-US" sz="1200" dirty="0" smtClean="0"/>
              <a:t>목록 </a:t>
            </a:r>
            <a:r>
              <a:rPr lang="ko-KR" altLang="en-US" sz="1200" dirty="0" smtClean="0"/>
              <a:t>형태로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과목번호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과목명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과목기간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err="1" smtClean="0"/>
              <a:t>교재명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err="1" smtClean="0"/>
              <a:t>교사명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과목별 </a:t>
            </a:r>
            <a:r>
              <a:rPr lang="ko-KR" altLang="en-US" sz="1200" dirty="0" smtClean="0"/>
              <a:t>배점 </a:t>
            </a:r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과목별 </a:t>
            </a:r>
            <a:r>
              <a:rPr lang="ko-KR" altLang="en-US" sz="1200" dirty="0" smtClean="0"/>
              <a:t>성적 </a:t>
            </a:r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과목별 </a:t>
            </a:r>
            <a:r>
              <a:rPr lang="ko-KR" altLang="en-US" sz="1200" dirty="0" smtClean="0"/>
              <a:t>시험 </a:t>
            </a:r>
            <a:r>
              <a:rPr lang="ko-KR" altLang="en-US" sz="1200" dirty="0" smtClean="0"/>
              <a:t>날짜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시험 </a:t>
            </a:r>
            <a:r>
              <a:rPr lang="ko-KR" altLang="en-US" sz="1200" dirty="0" smtClean="0"/>
              <a:t>문제</a:t>
            </a: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b="1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b="1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pPr lvl="2" fontAlgn="base"/>
            <a:endParaRPr lang="ko-KR" altLang="en-US" sz="1200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b="1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 smtClean="0"/>
              <a:t>   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성적이 </a:t>
            </a:r>
            <a:r>
              <a:rPr lang="ko-KR" altLang="en-US" sz="1200" dirty="0" smtClean="0"/>
              <a:t>등록되지 않은 과목이 있는 </a:t>
            </a:r>
            <a:r>
              <a:rPr lang="ko-KR" altLang="en-US" sz="1200" dirty="0" smtClean="0"/>
              <a:t>경우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 </a:t>
            </a:r>
            <a:r>
              <a:rPr lang="ko-KR" altLang="en-US" sz="1200" dirty="0" smtClean="0"/>
              <a:t>정보는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점수는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값으로 </a:t>
            </a:r>
            <a:r>
              <a:rPr lang="ko-KR" altLang="en-US" sz="1200" dirty="0" smtClean="0"/>
              <a:t>표시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/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출결 관리 및 출결 </a:t>
            </a:r>
            <a:r>
              <a:rPr lang="ko-KR" altLang="en-US" sz="1200" b="1" dirty="0" smtClean="0"/>
              <a:t>조회</a:t>
            </a:r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dirty="0" smtClean="0"/>
              <a:t>매일 </a:t>
            </a:r>
            <a:r>
              <a:rPr lang="ko-KR" altLang="en-US" sz="1200" dirty="0" smtClean="0"/>
              <a:t>근태 관리를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출근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퇴근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회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본인의 </a:t>
            </a:r>
            <a:r>
              <a:rPr lang="ko-KR" altLang="en-US" sz="1200" dirty="0" smtClean="0"/>
              <a:t>출결 현황을 기간별로 </a:t>
            </a:r>
            <a:r>
              <a:rPr lang="ko-KR" altLang="en-US" sz="1200" dirty="0" smtClean="0"/>
              <a:t>조회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전체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다른 </a:t>
            </a:r>
            <a:r>
              <a:rPr lang="ko-KR" altLang="en-US" sz="1200" dirty="0" smtClean="0"/>
              <a:t>교육생의 현황은 조회할 수 </a:t>
            </a:r>
            <a:r>
              <a:rPr lang="ko-KR" altLang="en-US" sz="1200" dirty="0" smtClean="0"/>
              <a:t>없다</a:t>
            </a: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모든 </a:t>
            </a:r>
            <a:r>
              <a:rPr lang="ko-KR" altLang="en-US" sz="1200" dirty="0" smtClean="0"/>
              <a:t>출결 조회는 근태 상황을 </a:t>
            </a:r>
            <a:r>
              <a:rPr lang="ko-KR" altLang="en-US" sz="1200" dirty="0" smtClean="0"/>
              <a:t>구분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정상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외출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병가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기타</a:t>
            </a:r>
            <a:endParaRPr lang="ko-KR" altLang="en-US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/>
            <a:endParaRPr lang="ko-KR" altLang="en-US" sz="1200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endParaRPr lang="ko-KR" altLang="en-US" sz="1200" dirty="0" smtClean="0"/>
          </a:p>
          <a:p>
            <a:endParaRPr lang="en-US" altLang="ko-KR" sz="1200" b="1" dirty="0" smtClean="0"/>
          </a:p>
          <a:p>
            <a:endParaRPr lang="ko-KR" altLang="en-US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 ERD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61" name="직각 삼각형 60"/>
          <p:cNvSpPr/>
          <p:nvPr/>
        </p:nvSpPr>
        <p:spPr>
          <a:xfrm flipH="1" flipV="1">
            <a:off x="2990615" y="5511251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43249" y="3754298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143249" y="3754298"/>
            <a:ext cx="3048000" cy="373032"/>
            <a:chOff x="438236" y="4167723"/>
            <a:chExt cx="3048000" cy="373032"/>
          </a:xfrm>
          <a:solidFill>
            <a:schemeClr val="tx2">
              <a:lumMod val="75000"/>
            </a:schemeClr>
          </a:solidFill>
        </p:grpSpPr>
        <p:sp>
          <p:nvSpPr>
            <p:cNvPr id="56" name="모서리가 둥근 직사각형 55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IMAGE. 1</a:t>
              </a:r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57" name="순서도: 병합 56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8353553" y="4350650"/>
            <a:ext cx="2612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직각 삼각형 61"/>
          <p:cNvSpPr/>
          <p:nvPr/>
        </p:nvSpPr>
        <p:spPr>
          <a:xfrm flipH="1" flipV="1">
            <a:off x="-538650" y="5485304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531708" y="3754298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31708" y="3754298"/>
            <a:ext cx="3048000" cy="373032"/>
            <a:chOff x="438236" y="4167723"/>
            <a:chExt cx="3048000" cy="373032"/>
          </a:xfrm>
          <a:solidFill>
            <a:schemeClr val="tx2">
              <a:lumMod val="75000"/>
            </a:schemeClr>
          </a:solidFill>
        </p:grpSpPr>
        <p:sp>
          <p:nvSpPr>
            <p:cNvPr id="52" name="모서리가 둥근 직사각형 51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IMAGE. 1</a:t>
              </a:r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4753028" y="4350650"/>
            <a:ext cx="2612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직각 삼각형 62"/>
          <p:cNvSpPr/>
          <p:nvPr/>
        </p:nvSpPr>
        <p:spPr>
          <a:xfrm flipV="1">
            <a:off x="920167" y="5521374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0167" y="3754298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20167" y="3754298"/>
            <a:ext cx="3048000" cy="373032"/>
            <a:chOff x="438236" y="4167723"/>
            <a:chExt cx="3048000" cy="373032"/>
          </a:xfrm>
          <a:solidFill>
            <a:schemeClr val="tx2">
              <a:lumMod val="75000"/>
            </a:schemeClr>
          </a:solidFill>
        </p:grpSpPr>
        <p:sp>
          <p:nvSpPr>
            <p:cNvPr id="48" name="모서리가 둥근 직사각형 47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IMAGE. 1</a:t>
              </a:r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9" name="순서도: 병합 48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147083" y="4350650"/>
            <a:ext cx="2612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0167" y="1768642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31708" y="1766188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135704" y="1785231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6362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xmlns="" val="1019877830"/>
              </p:ext>
            </p:extLst>
          </p:nvPr>
        </p:nvGraphicFramePr>
        <p:xfrm>
          <a:off x="2810783" y="1223298"/>
          <a:ext cx="6576278" cy="492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타원 28"/>
          <p:cNvSpPr/>
          <p:nvPr/>
        </p:nvSpPr>
        <p:spPr>
          <a:xfrm>
            <a:off x="4747504" y="2336874"/>
            <a:ext cx="2702836" cy="2702836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27541" y="3563824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527541" y="1346108"/>
            <a:ext cx="998991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smtClean="0">
                <a:solidFill>
                  <a:srgbClr val="64BECD"/>
                </a:solidFill>
              </a:rPr>
              <a:t>36</a:t>
            </a:r>
            <a:r>
              <a:rPr lang="en-US" altLang="ko-KR" dirty="0" smtClean="0">
                <a:solidFill>
                  <a:srgbClr val="64BECD"/>
                </a:solidFill>
              </a:rPr>
              <a:t>%</a:t>
            </a:r>
            <a:endParaRPr lang="en-US" altLang="ko-KR" dirty="0">
              <a:solidFill>
                <a:srgbClr val="64BECD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85515" y="3175547"/>
            <a:ext cx="2435218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POWER POINT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PRESENTATION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527541" y="228786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527541" y="4500817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655193" y="3563824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dirty="0" smtClean="0">
                <a:solidFill>
                  <a:srgbClr val="FFC000"/>
                </a:solidFill>
              </a:rPr>
              <a:t>31</a:t>
            </a:r>
            <a:r>
              <a:rPr lang="en-US" altLang="ko-KR" dirty="0" smtClean="0">
                <a:solidFill>
                  <a:srgbClr val="FFC000"/>
                </a:solidFill>
              </a:rPr>
              <a:t>%</a:t>
            </a:r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55193" y="1346108"/>
            <a:ext cx="998991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dirty="0">
                <a:solidFill>
                  <a:srgbClr val="EABB98"/>
                </a:solidFill>
              </a:rPr>
              <a:t>35</a:t>
            </a:r>
            <a:r>
              <a:rPr lang="en-US" altLang="ko-KR" dirty="0">
                <a:solidFill>
                  <a:srgbClr val="EABB98"/>
                </a:solidFill>
              </a:rPr>
              <a:t>%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63279" y="228786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163279" y="4500817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xmlns="" val="2409730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584288" y="2270332"/>
            <a:ext cx="5004000" cy="3456000"/>
            <a:chOff x="3635444" y="2214511"/>
            <a:chExt cx="5004000" cy="3456000"/>
          </a:xfrm>
        </p:grpSpPr>
        <p:cxnSp>
          <p:nvCxnSpPr>
            <p:cNvPr id="20" name="직선 연결선 19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4063644" y="2811721"/>
            <a:ext cx="368300" cy="368300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642989" y="2889900"/>
            <a:ext cx="580242" cy="580242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594649" y="3357821"/>
            <a:ext cx="473928" cy="473928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45665" y="2876585"/>
            <a:ext cx="238571" cy="238571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20545" y="4293588"/>
            <a:ext cx="109899" cy="109899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610901" y="3470142"/>
            <a:ext cx="276501" cy="2765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366488" y="4403487"/>
            <a:ext cx="276501" cy="27650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085011" y="1480745"/>
            <a:ext cx="3057873" cy="608541"/>
            <a:chOff x="349795" y="785204"/>
            <a:chExt cx="3057873" cy="608541"/>
          </a:xfrm>
        </p:grpSpPr>
        <p:sp>
          <p:nvSpPr>
            <p:cNvPr id="49" name="직사각형 48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flipH="1">
              <a:off x="383332" y="785204"/>
              <a:ext cx="3024336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CONTENTS. 1</a:t>
              </a:r>
            </a:p>
          </p:txBody>
        </p:sp>
      </p:grpSp>
      <p:sp>
        <p:nvSpPr>
          <p:cNvPr id="51" name="이등변 삼각형 13"/>
          <p:cNvSpPr/>
          <p:nvPr/>
        </p:nvSpPr>
        <p:spPr>
          <a:xfrm rot="5400000">
            <a:off x="3885647" y="1737982"/>
            <a:ext cx="1917824" cy="1403350"/>
          </a:xfrm>
          <a:custGeom>
            <a:avLst/>
            <a:gdLst>
              <a:gd name="connsiteX0" fmla="*/ 0 w 432048"/>
              <a:gd name="connsiteY0" fmla="*/ 781050 h 781050"/>
              <a:gd name="connsiteX1" fmla="*/ 216024 w 432048"/>
              <a:gd name="connsiteY1" fmla="*/ 0 h 781050"/>
              <a:gd name="connsiteX2" fmla="*/ 432048 w 432048"/>
              <a:gd name="connsiteY2" fmla="*/ 781050 h 781050"/>
              <a:gd name="connsiteX3" fmla="*/ 0 w 432048"/>
              <a:gd name="connsiteY3" fmla="*/ 781050 h 781050"/>
              <a:gd name="connsiteX0" fmla="*/ 0 w 1917824"/>
              <a:gd name="connsiteY0" fmla="*/ 1403350 h 1403350"/>
              <a:gd name="connsiteX1" fmla="*/ 1917824 w 1917824"/>
              <a:gd name="connsiteY1" fmla="*/ 0 h 1403350"/>
              <a:gd name="connsiteX2" fmla="*/ 432048 w 1917824"/>
              <a:gd name="connsiteY2" fmla="*/ 1403350 h 1403350"/>
              <a:gd name="connsiteX3" fmla="*/ 0 w 1917824"/>
              <a:gd name="connsiteY3" fmla="*/ 1403350 h 140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824" h="1403350">
                <a:moveTo>
                  <a:pt x="0" y="1403350"/>
                </a:moveTo>
                <a:lnTo>
                  <a:pt x="1917824" y="0"/>
                </a:lnTo>
                <a:lnTo>
                  <a:pt x="432048" y="1403350"/>
                </a:lnTo>
                <a:lnTo>
                  <a:pt x="0" y="14033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94889" y="2205442"/>
            <a:ext cx="21007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각 항목에 대한 구체적인 내용을 이 공간에 적어주면 됩니다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내용을 적는데 공간이 부족하지는 않겠지요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? 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6425326" y="5085142"/>
            <a:ext cx="2134648" cy="608541"/>
            <a:chOff x="349795" y="785204"/>
            <a:chExt cx="2134648" cy="608541"/>
          </a:xfrm>
        </p:grpSpPr>
        <p:sp>
          <p:nvSpPr>
            <p:cNvPr id="55" name="직사각형 54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CONTENTS. 1</a:t>
              </a:r>
            </a:p>
          </p:txBody>
        </p:sp>
      </p:grpSp>
      <p:sp>
        <p:nvSpPr>
          <p:cNvPr id="57" name="이등변 삼각형 2"/>
          <p:cNvSpPr/>
          <p:nvPr/>
        </p:nvSpPr>
        <p:spPr>
          <a:xfrm rot="5400000">
            <a:off x="6372458" y="4755736"/>
            <a:ext cx="850804" cy="690974"/>
          </a:xfrm>
          <a:custGeom>
            <a:avLst/>
            <a:gdLst>
              <a:gd name="connsiteX0" fmla="*/ 0 w 432048"/>
              <a:gd name="connsiteY0" fmla="*/ 1883284 h 1883284"/>
              <a:gd name="connsiteX1" fmla="*/ 216024 w 432048"/>
              <a:gd name="connsiteY1" fmla="*/ 0 h 1883284"/>
              <a:gd name="connsiteX2" fmla="*/ 432048 w 432048"/>
              <a:gd name="connsiteY2" fmla="*/ 1883284 h 1883284"/>
              <a:gd name="connsiteX3" fmla="*/ 0 w 432048"/>
              <a:gd name="connsiteY3" fmla="*/ 1883284 h 1883284"/>
              <a:gd name="connsiteX0" fmla="*/ 647576 w 1079624"/>
              <a:gd name="connsiteY0" fmla="*/ 1172084 h 1172084"/>
              <a:gd name="connsiteX1" fmla="*/ 0 w 1079624"/>
              <a:gd name="connsiteY1" fmla="*/ 0 h 1172084"/>
              <a:gd name="connsiteX2" fmla="*/ 1079624 w 1079624"/>
              <a:gd name="connsiteY2" fmla="*/ 1172084 h 1172084"/>
              <a:gd name="connsiteX3" fmla="*/ 647576 w 1079624"/>
              <a:gd name="connsiteY3" fmla="*/ 1172084 h 1172084"/>
              <a:gd name="connsiteX0" fmla="*/ 1053976 w 1486024"/>
              <a:gd name="connsiteY0" fmla="*/ 0 h 845401"/>
              <a:gd name="connsiteX1" fmla="*/ 0 w 1486024"/>
              <a:gd name="connsiteY1" fmla="*/ 845401 h 845401"/>
              <a:gd name="connsiteX2" fmla="*/ 1486024 w 1486024"/>
              <a:gd name="connsiteY2" fmla="*/ 0 h 845401"/>
              <a:gd name="connsiteX3" fmla="*/ 1053976 w 1486024"/>
              <a:gd name="connsiteY3" fmla="*/ 0 h 845401"/>
              <a:gd name="connsiteX0" fmla="*/ 836259 w 1268307"/>
              <a:gd name="connsiteY0" fmla="*/ 635057 h 635057"/>
              <a:gd name="connsiteX1" fmla="*/ 0 w 1268307"/>
              <a:gd name="connsiteY1" fmla="*/ 0 h 635057"/>
              <a:gd name="connsiteX2" fmla="*/ 1268307 w 1268307"/>
              <a:gd name="connsiteY2" fmla="*/ 635057 h 635057"/>
              <a:gd name="connsiteX3" fmla="*/ 836259 w 1268307"/>
              <a:gd name="connsiteY3" fmla="*/ 635057 h 635057"/>
              <a:gd name="connsiteX0" fmla="*/ 616172 w 1268307"/>
              <a:gd name="connsiteY0" fmla="*/ 639464 h 639464"/>
              <a:gd name="connsiteX1" fmla="*/ 0 w 1268307"/>
              <a:gd name="connsiteY1" fmla="*/ 0 h 639464"/>
              <a:gd name="connsiteX2" fmla="*/ 1268307 w 1268307"/>
              <a:gd name="connsiteY2" fmla="*/ 635057 h 639464"/>
              <a:gd name="connsiteX3" fmla="*/ 616172 w 1268307"/>
              <a:gd name="connsiteY3" fmla="*/ 639464 h 63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307" h="639464">
                <a:moveTo>
                  <a:pt x="616172" y="639464"/>
                </a:moveTo>
                <a:lnTo>
                  <a:pt x="0" y="0"/>
                </a:lnTo>
                <a:lnTo>
                  <a:pt x="1268307" y="635057"/>
                </a:lnTo>
                <a:lnTo>
                  <a:pt x="616172" y="63946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92879" y="5046556"/>
            <a:ext cx="23800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각 항목에 대한 구체적인 내용을 이 공간에 적어주면 됩니다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내용을 적는데 공간이 부족하지는 않겠지요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xmlns="" val="3253303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i="1" dirty="0" smtClean="0">
                <a:solidFill>
                  <a:prstClr val="white"/>
                </a:solidFill>
              </a:rPr>
              <a:t>데이터베이스 설계</a:t>
            </a:r>
            <a:r>
              <a:rPr lang="en-US" altLang="ko-KR" sz="2000" b="1" i="1" dirty="0" smtClean="0">
                <a:solidFill>
                  <a:prstClr val="white"/>
                </a:solidFill>
              </a:rPr>
              <a:t>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601021" y="5449084"/>
            <a:ext cx="24351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팀원 역할분담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308662" y="4398700"/>
            <a:ext cx="24351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교육생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804828" y="5019373"/>
            <a:ext cx="24351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ERD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44388" y="1285536"/>
            <a:ext cx="5154509" cy="3952871"/>
            <a:chOff x="3182488" y="1234736"/>
            <a:chExt cx="5154509" cy="3952871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4584710" y="1234736"/>
              <a:ext cx="3600450" cy="2201862"/>
            </a:xfrm>
            <a:custGeom>
              <a:avLst/>
              <a:gdLst>
                <a:gd name="T0" fmla="*/ 1865 w 1867"/>
                <a:gd name="T1" fmla="*/ 935 h 1267"/>
                <a:gd name="T2" fmla="*/ 1823 w 1867"/>
                <a:gd name="T3" fmla="*/ 1074 h 1267"/>
                <a:gd name="T4" fmla="*/ 1734 w 1867"/>
                <a:gd name="T5" fmla="*/ 1183 h 1267"/>
                <a:gd name="T6" fmla="*/ 1610 w 1867"/>
                <a:gd name="T7" fmla="*/ 1250 h 1267"/>
                <a:gd name="T8" fmla="*/ 1499 w 1867"/>
                <a:gd name="T9" fmla="*/ 1267 h 1267"/>
                <a:gd name="T10" fmla="*/ 328 w 1867"/>
                <a:gd name="T11" fmla="*/ 1265 h 1267"/>
                <a:gd name="T12" fmla="*/ 191 w 1867"/>
                <a:gd name="T13" fmla="*/ 1222 h 1267"/>
                <a:gd name="T14" fmla="*/ 84 w 1867"/>
                <a:gd name="T15" fmla="*/ 1133 h 1267"/>
                <a:gd name="T16" fmla="*/ 16 w 1867"/>
                <a:gd name="T17" fmla="*/ 1007 h 1267"/>
                <a:gd name="T18" fmla="*/ 0 w 1867"/>
                <a:gd name="T19" fmla="*/ 896 h 1267"/>
                <a:gd name="T20" fmla="*/ 12 w 1867"/>
                <a:gd name="T21" fmla="*/ 797 h 1267"/>
                <a:gd name="T22" fmla="*/ 68 w 1867"/>
                <a:gd name="T23" fmla="*/ 680 h 1267"/>
                <a:gd name="T24" fmla="*/ 159 w 1867"/>
                <a:gd name="T25" fmla="*/ 591 h 1267"/>
                <a:gd name="T26" fmla="*/ 277 w 1867"/>
                <a:gd name="T27" fmla="*/ 538 h 1267"/>
                <a:gd name="T28" fmla="*/ 306 w 1867"/>
                <a:gd name="T29" fmla="*/ 512 h 1267"/>
                <a:gd name="T30" fmla="*/ 306 w 1867"/>
                <a:gd name="T31" fmla="*/ 468 h 1267"/>
                <a:gd name="T32" fmla="*/ 333 w 1867"/>
                <a:gd name="T33" fmla="*/ 379 h 1267"/>
                <a:gd name="T34" fmla="*/ 389 w 1867"/>
                <a:gd name="T35" fmla="*/ 311 h 1267"/>
                <a:gd name="T36" fmla="*/ 468 w 1867"/>
                <a:gd name="T37" fmla="*/ 267 h 1267"/>
                <a:gd name="T38" fmla="*/ 538 w 1867"/>
                <a:gd name="T39" fmla="*/ 258 h 1267"/>
                <a:gd name="T40" fmla="*/ 599 w 1867"/>
                <a:gd name="T41" fmla="*/ 266 h 1267"/>
                <a:gd name="T42" fmla="*/ 688 w 1867"/>
                <a:gd name="T43" fmla="*/ 314 h 1267"/>
                <a:gd name="T44" fmla="*/ 765 w 1867"/>
                <a:gd name="T45" fmla="*/ 168 h 1267"/>
                <a:gd name="T46" fmla="*/ 854 w 1867"/>
                <a:gd name="T47" fmla="*/ 74 h 1267"/>
                <a:gd name="T48" fmla="*/ 981 w 1867"/>
                <a:gd name="T49" fmla="*/ 15 h 1267"/>
                <a:gd name="T50" fmla="*/ 1112 w 1867"/>
                <a:gd name="T51" fmla="*/ 0 h 1267"/>
                <a:gd name="T52" fmla="*/ 1271 w 1867"/>
                <a:gd name="T53" fmla="*/ 23 h 1267"/>
                <a:gd name="T54" fmla="*/ 1431 w 1867"/>
                <a:gd name="T55" fmla="*/ 121 h 1267"/>
                <a:gd name="T56" fmla="*/ 1531 w 1867"/>
                <a:gd name="T57" fmla="*/ 272 h 1267"/>
                <a:gd name="T58" fmla="*/ 1574 w 1867"/>
                <a:gd name="T59" fmla="*/ 454 h 1267"/>
                <a:gd name="T60" fmla="*/ 1574 w 1867"/>
                <a:gd name="T61" fmla="*/ 520 h 1267"/>
                <a:gd name="T62" fmla="*/ 1605 w 1867"/>
                <a:gd name="T63" fmla="*/ 541 h 1267"/>
                <a:gd name="T64" fmla="*/ 1716 w 1867"/>
                <a:gd name="T65" fmla="*/ 597 h 1267"/>
                <a:gd name="T66" fmla="*/ 1801 w 1867"/>
                <a:gd name="T67" fmla="*/ 686 h 1267"/>
                <a:gd name="T68" fmla="*/ 1854 w 1867"/>
                <a:gd name="T69" fmla="*/ 800 h 1267"/>
                <a:gd name="T70" fmla="*/ 1867 w 1867"/>
                <a:gd name="T71" fmla="*/ 896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67" h="1267">
                  <a:moveTo>
                    <a:pt x="1867" y="896"/>
                  </a:moveTo>
                  <a:lnTo>
                    <a:pt x="1865" y="935"/>
                  </a:lnTo>
                  <a:lnTo>
                    <a:pt x="1851" y="1007"/>
                  </a:lnTo>
                  <a:lnTo>
                    <a:pt x="1823" y="1074"/>
                  </a:lnTo>
                  <a:lnTo>
                    <a:pt x="1783" y="1133"/>
                  </a:lnTo>
                  <a:lnTo>
                    <a:pt x="1734" y="1183"/>
                  </a:lnTo>
                  <a:lnTo>
                    <a:pt x="1675" y="1222"/>
                  </a:lnTo>
                  <a:lnTo>
                    <a:pt x="1610" y="1250"/>
                  </a:lnTo>
                  <a:lnTo>
                    <a:pt x="1538" y="1265"/>
                  </a:lnTo>
                  <a:lnTo>
                    <a:pt x="1499" y="1267"/>
                  </a:lnTo>
                  <a:lnTo>
                    <a:pt x="367" y="1267"/>
                  </a:lnTo>
                  <a:lnTo>
                    <a:pt x="328" y="1265"/>
                  </a:lnTo>
                  <a:lnTo>
                    <a:pt x="257" y="1250"/>
                  </a:lnTo>
                  <a:lnTo>
                    <a:pt x="191" y="1222"/>
                  </a:lnTo>
                  <a:lnTo>
                    <a:pt x="132" y="1183"/>
                  </a:lnTo>
                  <a:lnTo>
                    <a:pt x="84" y="1133"/>
                  </a:lnTo>
                  <a:lnTo>
                    <a:pt x="44" y="1074"/>
                  </a:lnTo>
                  <a:lnTo>
                    <a:pt x="16" y="1007"/>
                  </a:lnTo>
                  <a:lnTo>
                    <a:pt x="2" y="935"/>
                  </a:lnTo>
                  <a:lnTo>
                    <a:pt x="0" y="896"/>
                  </a:lnTo>
                  <a:lnTo>
                    <a:pt x="2" y="862"/>
                  </a:lnTo>
                  <a:lnTo>
                    <a:pt x="12" y="797"/>
                  </a:lnTo>
                  <a:lnTo>
                    <a:pt x="36" y="736"/>
                  </a:lnTo>
                  <a:lnTo>
                    <a:pt x="68" y="680"/>
                  </a:lnTo>
                  <a:lnTo>
                    <a:pt x="110" y="632"/>
                  </a:lnTo>
                  <a:lnTo>
                    <a:pt x="159" y="591"/>
                  </a:lnTo>
                  <a:lnTo>
                    <a:pt x="215" y="560"/>
                  </a:lnTo>
                  <a:lnTo>
                    <a:pt x="277" y="538"/>
                  </a:lnTo>
                  <a:lnTo>
                    <a:pt x="310" y="532"/>
                  </a:lnTo>
                  <a:lnTo>
                    <a:pt x="306" y="512"/>
                  </a:lnTo>
                  <a:lnTo>
                    <a:pt x="305" y="492"/>
                  </a:lnTo>
                  <a:lnTo>
                    <a:pt x="306" y="468"/>
                  </a:lnTo>
                  <a:lnTo>
                    <a:pt x="316" y="421"/>
                  </a:lnTo>
                  <a:lnTo>
                    <a:pt x="333" y="379"/>
                  </a:lnTo>
                  <a:lnTo>
                    <a:pt x="358" y="342"/>
                  </a:lnTo>
                  <a:lnTo>
                    <a:pt x="389" y="311"/>
                  </a:lnTo>
                  <a:lnTo>
                    <a:pt x="426" y="286"/>
                  </a:lnTo>
                  <a:lnTo>
                    <a:pt x="468" y="267"/>
                  </a:lnTo>
                  <a:lnTo>
                    <a:pt x="513" y="258"/>
                  </a:lnTo>
                  <a:lnTo>
                    <a:pt x="538" y="258"/>
                  </a:lnTo>
                  <a:lnTo>
                    <a:pt x="558" y="258"/>
                  </a:lnTo>
                  <a:lnTo>
                    <a:pt x="599" y="266"/>
                  </a:lnTo>
                  <a:lnTo>
                    <a:pt x="656" y="289"/>
                  </a:lnTo>
                  <a:lnTo>
                    <a:pt x="688" y="314"/>
                  </a:lnTo>
                  <a:lnTo>
                    <a:pt x="716" y="252"/>
                  </a:lnTo>
                  <a:lnTo>
                    <a:pt x="765" y="168"/>
                  </a:lnTo>
                  <a:lnTo>
                    <a:pt x="806" y="118"/>
                  </a:lnTo>
                  <a:lnTo>
                    <a:pt x="854" y="74"/>
                  </a:lnTo>
                  <a:lnTo>
                    <a:pt x="912" y="40"/>
                  </a:lnTo>
                  <a:lnTo>
                    <a:pt x="981" y="15"/>
                  </a:lnTo>
                  <a:lnTo>
                    <a:pt x="1064" y="1"/>
                  </a:lnTo>
                  <a:lnTo>
                    <a:pt x="1112" y="0"/>
                  </a:lnTo>
                  <a:lnTo>
                    <a:pt x="1170" y="3"/>
                  </a:lnTo>
                  <a:lnTo>
                    <a:pt x="1271" y="23"/>
                  </a:lnTo>
                  <a:lnTo>
                    <a:pt x="1359" y="63"/>
                  </a:lnTo>
                  <a:lnTo>
                    <a:pt x="1431" y="121"/>
                  </a:lnTo>
                  <a:lnTo>
                    <a:pt x="1489" y="191"/>
                  </a:lnTo>
                  <a:lnTo>
                    <a:pt x="1531" y="272"/>
                  </a:lnTo>
                  <a:lnTo>
                    <a:pt x="1560" y="361"/>
                  </a:lnTo>
                  <a:lnTo>
                    <a:pt x="1574" y="454"/>
                  </a:lnTo>
                  <a:lnTo>
                    <a:pt x="1574" y="502"/>
                  </a:lnTo>
                  <a:lnTo>
                    <a:pt x="1574" y="520"/>
                  </a:lnTo>
                  <a:lnTo>
                    <a:pt x="1574" y="535"/>
                  </a:lnTo>
                  <a:lnTo>
                    <a:pt x="1605" y="541"/>
                  </a:lnTo>
                  <a:lnTo>
                    <a:pt x="1663" y="565"/>
                  </a:lnTo>
                  <a:lnTo>
                    <a:pt x="1716" y="597"/>
                  </a:lnTo>
                  <a:lnTo>
                    <a:pt x="1762" y="638"/>
                  </a:lnTo>
                  <a:lnTo>
                    <a:pt x="1801" y="686"/>
                  </a:lnTo>
                  <a:lnTo>
                    <a:pt x="1832" y="741"/>
                  </a:lnTo>
                  <a:lnTo>
                    <a:pt x="1854" y="800"/>
                  </a:lnTo>
                  <a:lnTo>
                    <a:pt x="1865" y="864"/>
                  </a:lnTo>
                  <a:lnTo>
                    <a:pt x="1867" y="896"/>
                  </a:lnTo>
                  <a:close/>
                </a:path>
              </a:pathLst>
            </a:custGeom>
            <a:noFill/>
            <a:ln w="57150">
              <a:solidFill>
                <a:srgbClr val="64BEC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82488" y="3462219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6692388" y="4660598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/>
            <p:cNvCxnSpPr/>
            <p:nvPr/>
          </p:nvCxnSpPr>
          <p:spPr>
            <a:xfrm flipH="1">
              <a:off x="6831284" y="3436598"/>
              <a:ext cx="9003" cy="1224000"/>
            </a:xfrm>
            <a:prstGeom prst="line">
              <a:avLst/>
            </a:prstGeom>
            <a:ln w="57150">
              <a:solidFill>
                <a:srgbClr val="64BE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8059205" y="4360581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 98"/>
            <p:cNvSpPr/>
            <p:nvPr/>
          </p:nvSpPr>
          <p:spPr>
            <a:xfrm>
              <a:off x="7408330" y="3462219"/>
              <a:ext cx="657225" cy="962025"/>
            </a:xfrm>
            <a:custGeom>
              <a:avLst/>
              <a:gdLst>
                <a:gd name="connsiteX0" fmla="*/ 0 w 657225"/>
                <a:gd name="connsiteY0" fmla="*/ 0 h 962025"/>
                <a:gd name="connsiteX1" fmla="*/ 0 w 657225"/>
                <a:gd name="connsiteY1" fmla="*/ 533400 h 962025"/>
                <a:gd name="connsiteX2" fmla="*/ 657225 w 657225"/>
                <a:gd name="connsiteY2" fmla="*/ 96202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225" h="962025">
                  <a:moveTo>
                    <a:pt x="0" y="0"/>
                  </a:moveTo>
                  <a:lnTo>
                    <a:pt x="0" y="533400"/>
                  </a:lnTo>
                  <a:lnTo>
                    <a:pt x="657225" y="962025"/>
                  </a:lnTo>
                </a:path>
              </a:pathLst>
            </a:custGeom>
            <a:noFill/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4565942" y="4909815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꺾인 연결선 120"/>
            <p:cNvCxnSpPr/>
            <p:nvPr/>
          </p:nvCxnSpPr>
          <p:spPr>
            <a:xfrm rot="5400000" flipH="1" flipV="1">
              <a:off x="4629165" y="2094551"/>
              <a:ext cx="347204" cy="2962766"/>
            </a:xfrm>
            <a:prstGeom prst="bentConnector3">
              <a:avLst>
                <a:gd name="adj1" fmla="val -65840"/>
              </a:avLst>
            </a:prstGeom>
            <a:ln w="57150">
              <a:solidFill>
                <a:srgbClr val="64BE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6183322" y="3254261"/>
              <a:ext cx="201655" cy="13854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517106" y="3898821"/>
              <a:ext cx="121445" cy="138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 123"/>
            <p:cNvSpPr/>
            <p:nvPr/>
          </p:nvSpPr>
          <p:spPr>
            <a:xfrm flipH="1">
              <a:off x="4815159" y="3436599"/>
              <a:ext cx="762000" cy="1514475"/>
            </a:xfrm>
            <a:custGeom>
              <a:avLst/>
              <a:gdLst>
                <a:gd name="connsiteX0" fmla="*/ 0 w 657225"/>
                <a:gd name="connsiteY0" fmla="*/ 0 h 962025"/>
                <a:gd name="connsiteX1" fmla="*/ 0 w 657225"/>
                <a:gd name="connsiteY1" fmla="*/ 533400 h 962025"/>
                <a:gd name="connsiteX2" fmla="*/ 657225 w 657225"/>
                <a:gd name="connsiteY2" fmla="*/ 962025 h 962025"/>
                <a:gd name="connsiteX0" fmla="*/ 0 w 657225"/>
                <a:gd name="connsiteY0" fmla="*/ 0 h 1485900"/>
                <a:gd name="connsiteX1" fmla="*/ 38100 w 657225"/>
                <a:gd name="connsiteY1" fmla="*/ 1485900 h 1485900"/>
                <a:gd name="connsiteX2" fmla="*/ 657225 w 657225"/>
                <a:gd name="connsiteY2" fmla="*/ 962025 h 1485900"/>
                <a:gd name="connsiteX0" fmla="*/ 0 w 657225"/>
                <a:gd name="connsiteY0" fmla="*/ 0 h 1085850"/>
                <a:gd name="connsiteX1" fmla="*/ 38100 w 657225"/>
                <a:gd name="connsiteY1" fmla="*/ 1085850 h 1085850"/>
                <a:gd name="connsiteX2" fmla="*/ 657225 w 657225"/>
                <a:gd name="connsiteY2" fmla="*/ 962025 h 1085850"/>
                <a:gd name="connsiteX0" fmla="*/ 0 w 762000"/>
                <a:gd name="connsiteY0" fmla="*/ 0 h 1514475"/>
                <a:gd name="connsiteX1" fmla="*/ 38100 w 762000"/>
                <a:gd name="connsiteY1" fmla="*/ 1085850 h 1514475"/>
                <a:gd name="connsiteX2" fmla="*/ 762000 w 762000"/>
                <a:gd name="connsiteY2" fmla="*/ 1514475 h 1514475"/>
                <a:gd name="connsiteX0" fmla="*/ 9525 w 771525"/>
                <a:gd name="connsiteY0" fmla="*/ 0 h 1514475"/>
                <a:gd name="connsiteX1" fmla="*/ 0 w 771525"/>
                <a:gd name="connsiteY1" fmla="*/ 1085850 h 1514475"/>
                <a:gd name="connsiteX2" fmla="*/ 771525 w 771525"/>
                <a:gd name="connsiteY2" fmla="*/ 1514475 h 1514475"/>
                <a:gd name="connsiteX0" fmla="*/ 0 w 762000"/>
                <a:gd name="connsiteY0" fmla="*/ 0 h 1514475"/>
                <a:gd name="connsiteX1" fmla="*/ 19050 w 762000"/>
                <a:gd name="connsiteY1" fmla="*/ 1095375 h 1514475"/>
                <a:gd name="connsiteX2" fmla="*/ 762000 w 762000"/>
                <a:gd name="connsiteY2" fmla="*/ 1514475 h 1514475"/>
                <a:gd name="connsiteX0" fmla="*/ 0 w 762000"/>
                <a:gd name="connsiteY0" fmla="*/ 0 h 1514475"/>
                <a:gd name="connsiteX1" fmla="*/ 11906 w 762000"/>
                <a:gd name="connsiteY1" fmla="*/ 1095375 h 1514475"/>
                <a:gd name="connsiteX2" fmla="*/ 762000 w 762000"/>
                <a:gd name="connsiteY2" fmla="*/ 1514475 h 1514475"/>
                <a:gd name="connsiteX0" fmla="*/ 0 w 762000"/>
                <a:gd name="connsiteY0" fmla="*/ 0 h 1514475"/>
                <a:gd name="connsiteX1" fmla="*/ 4763 w 762000"/>
                <a:gd name="connsiteY1" fmla="*/ 1095375 h 1514475"/>
                <a:gd name="connsiteX2" fmla="*/ 762000 w 762000"/>
                <a:gd name="connsiteY2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0" h="1514475">
                  <a:moveTo>
                    <a:pt x="0" y="0"/>
                  </a:moveTo>
                  <a:cubicBezTo>
                    <a:pt x="1588" y="365125"/>
                    <a:pt x="3175" y="730250"/>
                    <a:pt x="4763" y="1095375"/>
                  </a:cubicBezTo>
                  <a:lnTo>
                    <a:pt x="762000" y="1514475"/>
                  </a:lnTo>
                </a:path>
              </a:pathLst>
            </a:custGeom>
            <a:noFill/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1265145" y="2092305"/>
            <a:ext cx="24351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요구사항 분석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+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추가요구사항 분석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753162" y="1388800"/>
            <a:ext cx="24351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시연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2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1745" y="1128159"/>
            <a:ext cx="43990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목표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교육센터 운영 프로그램 설계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52599" y="1781175"/>
            <a:ext cx="3019425" cy="4612242"/>
            <a:chOff x="1133474" y="1695450"/>
            <a:chExt cx="3019425" cy="4612242"/>
          </a:xfrm>
        </p:grpSpPr>
        <p:sp>
          <p:nvSpPr>
            <p:cNvPr id="27" name="직사각형 26"/>
            <p:cNvSpPr/>
            <p:nvPr/>
          </p:nvSpPr>
          <p:spPr>
            <a:xfrm>
              <a:off x="1257300" y="1752599"/>
              <a:ext cx="2857500" cy="4555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-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요구 환경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</a:p>
            <a:p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fontAlgn="base"/>
              <a:r>
                <a:rPr lang="en-US" altLang="ko-KR" sz="1200" dirty="0" smtClean="0"/>
                <a:t> </a:t>
              </a:r>
              <a:r>
                <a:rPr lang="en-US" altLang="ko-KR" sz="1200" dirty="0" smtClean="0"/>
                <a:t>   </a:t>
              </a:r>
              <a:r>
                <a:rPr lang="ko-KR" altLang="en-US" sz="1200" dirty="0" smtClean="0"/>
                <a:t>강의실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30</a:t>
              </a:r>
              <a:r>
                <a:rPr lang="ko-KR" altLang="en-US" sz="1200" dirty="0" smtClean="0"/>
                <a:t>명 강의실 </a:t>
              </a:r>
              <a:r>
                <a:rPr lang="en-US" altLang="ko-KR" sz="1200" dirty="0" smtClean="0"/>
                <a:t>3</a:t>
              </a:r>
              <a:r>
                <a:rPr lang="ko-KR" altLang="en-US" sz="1200" dirty="0" smtClean="0"/>
                <a:t>개</a:t>
              </a:r>
              <a:r>
                <a:rPr lang="en-US" altLang="ko-KR" sz="1200" dirty="0" smtClean="0"/>
                <a:t>, 26</a:t>
              </a:r>
              <a:r>
                <a:rPr lang="ko-KR" altLang="en-US" sz="1200" dirty="0" smtClean="0"/>
                <a:t>명 강의실 </a:t>
              </a:r>
              <a:r>
                <a:rPr lang="en-US" altLang="ko-KR" sz="1200" dirty="0" smtClean="0"/>
                <a:t>3</a:t>
              </a:r>
              <a:r>
                <a:rPr lang="ko-KR" altLang="en-US" sz="1200" dirty="0" smtClean="0"/>
                <a:t>개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관리자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</a:t>
              </a:r>
              <a:r>
                <a:rPr lang="en-US" altLang="ko-KR" sz="1200" dirty="0" smtClean="0"/>
                <a:t>  3~5</a:t>
              </a:r>
              <a:r>
                <a:rPr lang="ko-KR" altLang="en-US" sz="1200" dirty="0" smtClean="0"/>
                <a:t>명 모두 </a:t>
              </a:r>
              <a:r>
                <a:rPr lang="ko-KR" altLang="en-US" sz="1200" dirty="0" smtClean="0"/>
                <a:t>동일한 </a:t>
              </a:r>
              <a:r>
                <a:rPr lang="ko-KR" altLang="en-US" sz="1200" dirty="0" smtClean="0"/>
                <a:t>권한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교사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</a:t>
              </a:r>
              <a:r>
                <a:rPr lang="en-US" altLang="ko-KR" sz="1200" dirty="0" smtClean="0"/>
                <a:t>  6</a:t>
              </a:r>
              <a:r>
                <a:rPr lang="ko-KR" altLang="en-US" sz="1200" dirty="0" smtClean="0"/>
                <a:t>명 </a:t>
              </a:r>
              <a:r>
                <a:rPr lang="en-US" altLang="ko-KR" sz="1200" dirty="0" smtClean="0"/>
                <a:t>+ </a:t>
              </a:r>
              <a:r>
                <a:rPr lang="ko-KR" altLang="en-US" sz="1200" dirty="0" smtClean="0"/>
                <a:t>예비 </a:t>
              </a:r>
              <a:r>
                <a:rPr lang="en-US" altLang="ko-KR" sz="1200" dirty="0" smtClean="0"/>
                <a:t>4</a:t>
              </a:r>
              <a:r>
                <a:rPr lang="ko-KR" altLang="en-US" sz="1200" dirty="0" smtClean="0"/>
                <a:t>명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과정 기간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5.5</a:t>
              </a:r>
              <a:r>
                <a:rPr lang="ko-KR" altLang="en-US" sz="1200" dirty="0" smtClean="0"/>
                <a:t>개월 </a:t>
              </a:r>
              <a:r>
                <a:rPr lang="en-US" altLang="ko-KR" sz="1200" dirty="0" smtClean="0"/>
                <a:t>/ 6</a:t>
              </a:r>
              <a:r>
                <a:rPr lang="ko-KR" altLang="en-US" sz="1200" dirty="0" smtClean="0"/>
                <a:t>개월 </a:t>
              </a:r>
              <a:r>
                <a:rPr lang="en-US" altLang="ko-KR" sz="1200" dirty="0" smtClean="0"/>
                <a:t>/ 7</a:t>
              </a:r>
              <a:r>
                <a:rPr lang="ko-KR" altLang="en-US" sz="1200" dirty="0" smtClean="0"/>
                <a:t>개월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en-US" altLang="ko-KR" sz="1200" dirty="0" smtClean="0"/>
                <a:t>   1</a:t>
              </a:r>
              <a:r>
                <a:rPr lang="ko-KR" altLang="en-US" sz="1200" dirty="0" smtClean="0"/>
                <a:t>년 평균 과정 </a:t>
              </a:r>
              <a:r>
                <a:rPr lang="ko-KR" altLang="en-US" sz="1200" dirty="0" smtClean="0"/>
                <a:t>수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</a:t>
              </a:r>
              <a:r>
                <a:rPr lang="en-US" altLang="ko-KR" sz="1200" dirty="0" smtClean="0"/>
                <a:t> 12 </a:t>
              </a:r>
              <a:r>
                <a:rPr lang="ko-KR" altLang="en-US" sz="1200" dirty="0" smtClean="0"/>
                <a:t>과정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과목 수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</a:t>
              </a:r>
              <a:r>
                <a:rPr lang="en-US" altLang="ko-KR" sz="1200" dirty="0" smtClean="0"/>
                <a:t> 30 </a:t>
              </a:r>
              <a:r>
                <a:rPr lang="en-US" altLang="ko-KR" sz="1200" dirty="0" smtClean="0"/>
                <a:t>~ 50 </a:t>
              </a:r>
              <a:r>
                <a:rPr lang="ko-KR" altLang="en-US" sz="1200" dirty="0" smtClean="0"/>
                <a:t>과목</a:t>
              </a:r>
            </a:p>
            <a:p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dirty="0" smtClean="0"/>
                <a:t/>
              </a:r>
              <a:br>
                <a:rPr lang="ko-KR" altLang="en-US" dirty="0" smtClean="0"/>
              </a:b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33474" y="1695450"/>
              <a:ext cx="3019425" cy="4200525"/>
            </a:xfrm>
            <a:prstGeom prst="roundRect">
              <a:avLst/>
            </a:prstGeom>
            <a:noFill/>
            <a:ln w="38100">
              <a:solidFill>
                <a:srgbClr val="51B0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625588" y="1750694"/>
            <a:ext cx="3863977" cy="4365409"/>
            <a:chOff x="4600573" y="1695449"/>
            <a:chExt cx="3863977" cy="4365409"/>
          </a:xfrm>
        </p:grpSpPr>
        <p:sp>
          <p:nvSpPr>
            <p:cNvPr id="31" name="직사각형 30"/>
            <p:cNvSpPr/>
            <p:nvPr/>
          </p:nvSpPr>
          <p:spPr>
            <a:xfrm>
              <a:off x="4749800" y="1782764"/>
              <a:ext cx="3714750" cy="4278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	    -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공통 사항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</a:p>
            <a:p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fontAlgn="base"/>
              <a:r>
                <a:rPr lang="en-US" altLang="ko-KR" sz="1200" dirty="0" smtClean="0"/>
                <a:t>    </a:t>
              </a:r>
              <a:r>
                <a:rPr lang="ko-KR" altLang="en-US" sz="1200" dirty="0" smtClean="0"/>
                <a:t>강의실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</a:t>
              </a:r>
              <a:r>
                <a:rPr lang="ko-KR" altLang="en-US" sz="1200" dirty="0" smtClean="0"/>
                <a:t>모든 </a:t>
              </a:r>
              <a:r>
                <a:rPr lang="ko-KR" altLang="en-US" sz="1200" dirty="0" smtClean="0"/>
                <a:t>사용 권한은 로그인 후에만 사용 가능</a:t>
              </a:r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관리자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교사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교육생으로 사용자 </a:t>
              </a:r>
              <a:r>
                <a:rPr lang="ko-KR" altLang="en-US" sz="1200" dirty="0" smtClean="0"/>
                <a:t>구분</a:t>
              </a:r>
              <a:endParaRPr lang="en-US" altLang="ko-KR" sz="1200" dirty="0" smtClean="0"/>
            </a:p>
            <a:p>
              <a:pPr fontAlgn="base"/>
              <a:r>
                <a:rPr lang="en-US" altLang="ko-KR" sz="1200" dirty="0" smtClean="0"/>
                <a:t> </a:t>
              </a:r>
            </a:p>
            <a:p>
              <a:pPr fontAlgn="base"/>
              <a:r>
                <a:rPr lang="en-US" altLang="ko-KR" sz="1200" dirty="0" smtClean="0"/>
                <a:t> </a:t>
              </a:r>
              <a:r>
                <a:rPr lang="en-US" altLang="ko-KR" sz="1200" dirty="0" smtClean="0"/>
                <a:t>   </a:t>
              </a:r>
              <a:r>
                <a:rPr lang="ko-KR" altLang="en-US" sz="1200" dirty="0" smtClean="0"/>
                <a:t>관리자</a:t>
              </a:r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본 </a:t>
              </a:r>
              <a:r>
                <a:rPr lang="ko-KR" altLang="en-US" sz="1200" dirty="0" smtClean="0"/>
                <a:t>시스템 운영의 모든 권한을 </a:t>
              </a:r>
              <a:r>
                <a:rPr lang="ko-KR" altLang="en-US" sz="1200" dirty="0" smtClean="0"/>
                <a:t>가진다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관리자는 </a:t>
              </a:r>
              <a:r>
                <a:rPr lang="ko-KR" altLang="en-US" sz="1200" dirty="0" smtClean="0"/>
                <a:t>교사 등록 및 관리를 </a:t>
              </a:r>
              <a:r>
                <a:rPr lang="ko-KR" altLang="en-US" sz="1200" dirty="0" smtClean="0"/>
                <a:t>한다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교육생 </a:t>
              </a:r>
              <a:r>
                <a:rPr lang="ko-KR" altLang="en-US" sz="1200" dirty="0" smtClean="0"/>
                <a:t>등록 및 관리를 </a:t>
              </a:r>
              <a:r>
                <a:rPr lang="ko-KR" altLang="en-US" sz="1200" dirty="0" smtClean="0"/>
                <a:t>한다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lvl="1" fontAlgn="base"/>
              <a:endParaRPr lang="en-US" altLang="ko-KR" sz="1200" dirty="0" smtClean="0"/>
            </a:p>
            <a:p>
              <a:pPr fontAlgn="base"/>
              <a:r>
                <a:rPr lang="ko-KR" altLang="en-US" sz="1200" dirty="0" smtClean="0"/>
                <a:t>    교사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성적 처리와 관련된 일부 권한을 가진다</a:t>
              </a:r>
              <a:r>
                <a:rPr lang="en-US" altLang="ko-KR" sz="1200" dirty="0" smtClean="0"/>
                <a:t>.</a:t>
              </a:r>
            </a:p>
            <a:p>
              <a:pPr fontAlgn="base"/>
              <a:r>
                <a:rPr lang="en-US" altLang="ko-KR" sz="1200" dirty="0" smtClean="0"/>
                <a:t> </a:t>
              </a:r>
              <a:r>
                <a:rPr lang="en-US" altLang="ko-KR" sz="1200" dirty="0" smtClean="0"/>
                <a:t> </a:t>
              </a:r>
            </a:p>
            <a:p>
              <a:pPr fontAlgn="base"/>
              <a:r>
                <a:rPr lang="en-US" altLang="ko-KR" sz="1200" dirty="0" smtClean="0"/>
                <a:t> </a:t>
              </a:r>
              <a:r>
                <a:rPr lang="en-US" altLang="ko-KR" sz="1200" dirty="0" smtClean="0"/>
                <a:t>   </a:t>
              </a:r>
              <a:r>
                <a:rPr lang="ko-KR" altLang="en-US" sz="1200" dirty="0" smtClean="0"/>
                <a:t>교육생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</a:t>
              </a:r>
              <a:r>
                <a:rPr lang="en-US" altLang="ko-KR" sz="1200" dirty="0" smtClean="0"/>
                <a:t>  </a:t>
              </a:r>
              <a:r>
                <a:rPr lang="ko-KR" altLang="en-US" sz="1200" dirty="0" smtClean="0"/>
                <a:t>성적 </a:t>
              </a:r>
              <a:r>
                <a:rPr lang="ko-KR" altLang="en-US" sz="1200" dirty="0" smtClean="0"/>
                <a:t>조회에 관련된 일부 권한을 </a:t>
              </a:r>
              <a:r>
                <a:rPr lang="ko-KR" altLang="en-US" sz="1200" dirty="0" smtClean="0"/>
                <a:t>가진다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dirty="0" smtClean="0"/>
                <a:t/>
              </a:r>
              <a:br>
                <a:rPr lang="ko-KR" altLang="en-US" dirty="0" smtClean="0"/>
              </a:br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4600573" y="1695449"/>
              <a:ext cx="3669032" cy="4200525"/>
            </a:xfrm>
            <a:prstGeom prst="roundRect">
              <a:avLst/>
            </a:prstGeom>
            <a:noFill/>
            <a:ln w="38100">
              <a:solidFill>
                <a:srgbClr val="51B0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900" y="951525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/>
          </a:p>
          <a:p>
            <a:pPr lvl="1" fontAlgn="base"/>
            <a:r>
              <a:rPr lang="en-US" altLang="ko-KR" sz="1200" b="1" dirty="0" smtClean="0"/>
              <a:t>0. </a:t>
            </a:r>
            <a:r>
              <a:rPr lang="ko-KR" altLang="en-US" sz="1200" b="1" dirty="0" smtClean="0"/>
              <a:t>계정 </a:t>
            </a:r>
            <a:r>
              <a:rPr lang="ko-KR" altLang="en-US" sz="1200" b="1" dirty="0" smtClean="0"/>
              <a:t>기능</a:t>
            </a:r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교사 </a:t>
            </a:r>
            <a:r>
              <a:rPr lang="ko-KR" altLang="en-US" sz="1200" dirty="0" smtClean="0"/>
              <a:t>등록 및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/>
              <a:t>    교육생 </a:t>
            </a:r>
            <a:r>
              <a:rPr lang="ko-KR" altLang="en-US" sz="1200" dirty="0" smtClean="0"/>
              <a:t>등록 및 관리</a:t>
            </a: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pPr marL="685800" lvl="1" indent="-228600" fontAlgn="base">
              <a:buAutoNum type="arabicPeriod"/>
            </a:pPr>
            <a:r>
              <a:rPr lang="ko-KR" altLang="en-US" sz="1200" b="1" dirty="0" smtClean="0"/>
              <a:t>기초 </a:t>
            </a:r>
            <a:r>
              <a:rPr lang="ko-KR" altLang="en-US" sz="1200" b="1" dirty="0" smtClean="0"/>
              <a:t>정보 관리 </a:t>
            </a:r>
            <a:r>
              <a:rPr lang="ko-KR" altLang="en-US" sz="1200" b="1" dirty="0" smtClean="0"/>
              <a:t>기능</a:t>
            </a:r>
            <a:endParaRPr lang="en-US" altLang="ko-KR" sz="1200" b="1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관리자는 </a:t>
            </a:r>
            <a:r>
              <a:rPr lang="ko-KR" altLang="en-US" sz="1200" dirty="0" smtClean="0"/>
              <a:t>기초정보를 등록 및 관리할 수 있어야 </a:t>
            </a:r>
            <a:r>
              <a:rPr lang="ko-KR" altLang="en-US" sz="1200" dirty="0" smtClean="0"/>
              <a:t>한다</a:t>
            </a:r>
            <a:endParaRPr lang="en-US" altLang="ko-KR" sz="1200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기초 </a:t>
            </a:r>
            <a:r>
              <a:rPr lang="ko-KR" altLang="en-US" sz="1200" dirty="0" smtClean="0"/>
              <a:t>정보에 대한 입력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 기능을 사용할 수 있어야 </a:t>
            </a:r>
            <a:r>
              <a:rPr lang="ko-KR" altLang="en-US" sz="1200" dirty="0" smtClean="0"/>
              <a:t>한다</a:t>
            </a:r>
            <a:endParaRPr lang="en-US" altLang="ko-KR" sz="1200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기초 </a:t>
            </a:r>
            <a:r>
              <a:rPr lang="ko-KR" altLang="en-US" sz="1200" dirty="0" smtClean="0"/>
              <a:t>정보는 교사 계정 관리 및 개설 과정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개설 과목에 </a:t>
            </a:r>
            <a:r>
              <a:rPr lang="ko-KR" altLang="en-US" sz="1200" dirty="0" smtClean="0"/>
              <a:t>사용된다</a:t>
            </a:r>
            <a:endParaRPr lang="en-US" altLang="ko-KR" sz="1200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기초 </a:t>
            </a:r>
            <a:r>
              <a:rPr lang="ko-KR" altLang="en-US" sz="1200" dirty="0" smtClean="0"/>
              <a:t>정보에 포함되는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err="1" smtClean="0"/>
              <a:t>과정명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과목명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강의실명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정원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</a:t>
            </a:r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err="1" smtClean="0"/>
              <a:t>교재명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출판사명 포함</a:t>
            </a:r>
            <a:r>
              <a:rPr lang="en-US" altLang="ko-KR" sz="1200" dirty="0" smtClean="0"/>
              <a:t>)</a:t>
            </a:r>
          </a:p>
          <a:p>
            <a:pPr marL="685800" lvl="1" indent="-228600" fontAlgn="base"/>
            <a:endParaRPr lang="en-US" altLang="ko-KR" sz="1200" dirty="0" smtClean="0"/>
          </a:p>
          <a:p>
            <a:pPr lvl="1" fontAlgn="base"/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교사 계정 관리 기능</a:t>
            </a:r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/>
              <a:t>    여러 명의 교사 정보를 등록 및 관리할 수 있어야 함</a:t>
            </a:r>
          </a:p>
          <a:p>
            <a:endParaRPr lang="en-US" altLang="ko-KR" sz="12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200" dirty="0" smtClean="0"/>
              <a:t>    교사 </a:t>
            </a:r>
            <a:r>
              <a:rPr lang="ko-KR" altLang="en-US" sz="1200" dirty="0" smtClean="0"/>
              <a:t>정보에 대한 입력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 기능 사용할 수 있어야 </a:t>
            </a:r>
            <a:r>
              <a:rPr lang="ko-KR" altLang="en-US" sz="1200" dirty="0" smtClean="0"/>
              <a:t>함</a:t>
            </a:r>
            <a:endParaRPr lang="en-US" altLang="ko-KR" sz="12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교사 정보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	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교사 이름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	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주민번호 </a:t>
            </a:r>
            <a:r>
              <a:rPr lang="ko-KR" altLang="en-US" sz="1200" dirty="0" smtClean="0"/>
              <a:t>뒷자리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교사 본인 로그인시 패스워드</a:t>
            </a:r>
            <a:r>
              <a:rPr lang="en-US" altLang="ko-KR" sz="1200" dirty="0" smtClean="0"/>
              <a:t>) 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	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	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강의 </a:t>
            </a:r>
            <a:r>
              <a:rPr lang="ko-KR" altLang="en-US" sz="1200" dirty="0" smtClean="0"/>
              <a:t>가능 과목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기초 정보 과목명을 이용해서 선택적으로 추가</a:t>
            </a:r>
            <a:r>
              <a:rPr lang="en-US" altLang="ko-KR" sz="12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endParaRPr lang="ko-KR" altLang="en-US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2552" y="607721"/>
            <a:ext cx="5266266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   교사 정보 출력 시 보여야 할 정보들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-   </a:t>
            </a:r>
            <a:r>
              <a:rPr lang="ko-KR" altLang="en-US" sz="1200" dirty="0" smtClean="0"/>
              <a:t>교사 전체 명단의 </a:t>
            </a:r>
            <a:r>
              <a:rPr lang="ko-KR" altLang="en-US" sz="1200" dirty="0" err="1" smtClean="0"/>
              <a:t>교사명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-   </a:t>
            </a:r>
            <a:r>
              <a:rPr lang="ko-KR" altLang="en-US" sz="1200" dirty="0" smtClean="0"/>
              <a:t>주민번호 뒷자리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-   </a:t>
            </a:r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-   </a:t>
            </a:r>
            <a:r>
              <a:rPr lang="ko-KR" altLang="en-US" sz="1200" dirty="0" smtClean="0"/>
              <a:t>강의 가능 과목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특정 교사 선택 시 확인하는 정보들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-   </a:t>
            </a:r>
            <a:r>
              <a:rPr lang="ko-KR" altLang="en-US" sz="1200" dirty="0" smtClean="0"/>
              <a:t>배정된 개설 과목명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-   </a:t>
            </a:r>
            <a:r>
              <a:rPr lang="ko-KR" altLang="en-US" sz="1200" dirty="0" err="1" smtClean="0"/>
              <a:t>과정명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교재명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강의실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-   </a:t>
            </a:r>
            <a:r>
              <a:rPr lang="ko-KR" altLang="en-US" sz="1200" dirty="0" smtClean="0"/>
              <a:t>개설 과정 기간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시작 </a:t>
            </a:r>
            <a:r>
              <a:rPr lang="ko-KR" altLang="en-US" sz="1200" dirty="0" err="1" smtClean="0"/>
              <a:t>년월일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 </a:t>
            </a:r>
            <a:r>
              <a:rPr lang="ko-KR" altLang="en-US" sz="1200" dirty="0" smtClean="0"/>
              <a:t>끝 </a:t>
            </a:r>
            <a:r>
              <a:rPr lang="ko-KR" altLang="en-US" sz="1200" dirty="0" err="1" smtClean="0"/>
              <a:t>년월일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-   </a:t>
            </a:r>
            <a:r>
              <a:rPr lang="ko-KR" altLang="en-US" sz="1200" dirty="0" smtClean="0"/>
              <a:t>개설 과목의 기간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시작 </a:t>
            </a:r>
            <a:r>
              <a:rPr lang="ko-KR" altLang="en-US" sz="1200" dirty="0" err="1" smtClean="0"/>
              <a:t>년월일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 </a:t>
            </a:r>
            <a:r>
              <a:rPr lang="ko-KR" altLang="en-US" sz="1200" dirty="0" smtClean="0"/>
              <a:t>끝 </a:t>
            </a:r>
            <a:r>
              <a:rPr lang="ko-KR" altLang="en-US" sz="1200" dirty="0" err="1" smtClean="0"/>
              <a:t>년월일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-   </a:t>
            </a:r>
            <a:r>
              <a:rPr lang="ko-KR" altLang="en-US" sz="1200" dirty="0" smtClean="0"/>
              <a:t>강의 진행 여부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강의 예정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강의중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강의종료</a:t>
            </a:r>
            <a:r>
              <a:rPr lang="en-US" altLang="ko-KR" sz="1200" dirty="0" smtClean="0"/>
              <a:t>) - </a:t>
            </a:r>
            <a:r>
              <a:rPr lang="ko-KR" altLang="en-US" sz="1200" dirty="0" smtClean="0"/>
              <a:t>날짜로 확인</a:t>
            </a:r>
            <a:endParaRPr lang="en-US" altLang="ko-KR" sz="1200" dirty="0" smtClean="0"/>
          </a:p>
          <a:p>
            <a:endParaRPr lang="en-US" altLang="ko-KR" sz="1200" b="1" dirty="0" smtClean="0"/>
          </a:p>
          <a:p>
            <a:endParaRPr lang="ko-KR" altLang="en-US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042924" y="9659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itchFamily="34" charset="0"/>
              <a:buChar char="•"/>
            </a:pPr>
            <a:endParaRPr lang="ko-KR" altLang="en-US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9433" y="955684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/>
          </a:p>
          <a:p>
            <a:pPr lvl="1" fontAlgn="base"/>
            <a:r>
              <a:rPr lang="en-US" altLang="ko-KR" sz="1200" b="1" dirty="0" smtClean="0"/>
              <a:t>3. </a:t>
            </a:r>
            <a:r>
              <a:rPr lang="ko-KR" altLang="en-US" sz="1200" b="1" dirty="0" smtClean="0"/>
              <a:t>개설 과정 관리 </a:t>
            </a:r>
            <a:r>
              <a:rPr lang="ko-KR" altLang="en-US" sz="1200" b="1" dirty="0" smtClean="0"/>
              <a:t>기능</a:t>
            </a:r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dirty="0" smtClean="0"/>
              <a:t>여러 </a:t>
            </a:r>
            <a:r>
              <a:rPr lang="ko-KR" altLang="en-US" sz="1200" dirty="0" smtClean="0"/>
              <a:t>개의 개설 과정을 등록 및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과정 정보에 대한 입력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 기능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과정 </a:t>
            </a:r>
            <a:r>
              <a:rPr lang="ko-KR" altLang="en-US" sz="1200" dirty="0" smtClean="0"/>
              <a:t>추가 시 필요한 </a:t>
            </a:r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	</a:t>
            </a:r>
            <a:r>
              <a:rPr lang="en-US" altLang="ko-KR" sz="1200" dirty="0" smtClean="0"/>
              <a:t>-   </a:t>
            </a:r>
            <a:r>
              <a:rPr lang="ko-KR" altLang="en-US" sz="1200" dirty="0" err="1" smtClean="0"/>
              <a:t>과정명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	-   </a:t>
            </a:r>
            <a:r>
              <a:rPr lang="ko-KR" altLang="en-US" sz="1200" dirty="0" smtClean="0"/>
              <a:t>과정기간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시작 </a:t>
            </a:r>
            <a:r>
              <a:rPr lang="ko-KR" altLang="en-US" sz="1200" dirty="0" err="1" smtClean="0"/>
              <a:t>년월일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 </a:t>
            </a:r>
            <a:r>
              <a:rPr lang="ko-KR" altLang="en-US" sz="1200" dirty="0" smtClean="0"/>
              <a:t>끝 </a:t>
            </a:r>
            <a:r>
              <a:rPr lang="ko-KR" altLang="en-US" sz="1200" dirty="0" err="1" smtClean="0"/>
              <a:t>년월일</a:t>
            </a:r>
            <a:r>
              <a:rPr lang="en-US" altLang="ko-KR" sz="1200" dirty="0" smtClean="0"/>
              <a:t>)</a:t>
            </a:r>
          </a:p>
          <a:p>
            <a:pPr lvl="1" fontAlgn="base"/>
            <a:r>
              <a:rPr lang="en-US" altLang="ko-KR" sz="1200" dirty="0" smtClean="0"/>
              <a:t>	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강의실 </a:t>
            </a:r>
            <a:r>
              <a:rPr lang="ko-KR" altLang="en-US" sz="1200" dirty="0" smtClean="0"/>
              <a:t>정보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기초 정보 강의실명에서 선택적으로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과정 정보 출력 시 보여야 할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	-   </a:t>
            </a:r>
            <a:r>
              <a:rPr lang="ko-KR" altLang="en-US" sz="1200" dirty="0" smtClean="0"/>
              <a:t>개설 </a:t>
            </a:r>
            <a:r>
              <a:rPr lang="ko-KR" altLang="en-US" sz="1200" dirty="0" err="1" smtClean="0"/>
              <a:t>과정명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	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과정 기간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시작 </a:t>
            </a:r>
            <a:r>
              <a:rPr lang="ko-KR" altLang="en-US" sz="1200" dirty="0" err="1" smtClean="0"/>
              <a:t>년월일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 </a:t>
            </a:r>
            <a:r>
              <a:rPr lang="ko-KR" altLang="en-US" sz="1200" dirty="0" smtClean="0"/>
              <a:t>끝 </a:t>
            </a:r>
            <a:r>
              <a:rPr lang="ko-KR" altLang="en-US" sz="1200" dirty="0" err="1" smtClean="0"/>
              <a:t>년월일</a:t>
            </a:r>
            <a:r>
              <a:rPr lang="en-US" altLang="ko-KR" sz="1200" dirty="0" smtClean="0"/>
              <a:t>)</a:t>
            </a:r>
          </a:p>
          <a:p>
            <a:pPr lvl="1" fontAlgn="base"/>
            <a:r>
              <a:rPr lang="en-US" altLang="ko-KR" sz="1200" dirty="0" smtClean="0"/>
              <a:t>	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강의실명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	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과목 등록 </a:t>
            </a:r>
            <a:r>
              <a:rPr lang="ko-KR" altLang="en-US" sz="1200" dirty="0" smtClean="0"/>
              <a:t>여부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	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교육생 </a:t>
            </a:r>
            <a:r>
              <a:rPr lang="ko-KR" altLang="en-US" sz="1200" dirty="0" smtClean="0"/>
              <a:t>등록 </a:t>
            </a:r>
            <a:r>
              <a:rPr lang="ko-KR" altLang="en-US" sz="1200" dirty="0" smtClean="0"/>
              <a:t>인원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개설 과정 선택 시 보여야 할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	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과목 정보</a:t>
            </a:r>
          </a:p>
          <a:p>
            <a:r>
              <a:rPr lang="en-US" altLang="ko-KR" sz="1200" dirty="0" smtClean="0"/>
              <a:t>	       &gt; </a:t>
            </a:r>
            <a:r>
              <a:rPr lang="ko-KR" altLang="en-US" sz="1200" dirty="0" smtClean="0"/>
              <a:t>과목명</a:t>
            </a:r>
            <a:endParaRPr lang="ko-KR" altLang="en-US" sz="1200" dirty="0" smtClean="0"/>
          </a:p>
          <a:p>
            <a:r>
              <a:rPr lang="en-US" altLang="ko-KR" sz="1200" dirty="0" smtClean="0"/>
              <a:t>	       &gt; </a:t>
            </a:r>
            <a:r>
              <a:rPr lang="ko-KR" altLang="en-US" sz="1200" dirty="0" smtClean="0"/>
              <a:t>과목 </a:t>
            </a:r>
            <a:r>
              <a:rPr lang="ko-KR" altLang="en-US" sz="1200" dirty="0" smtClean="0"/>
              <a:t>기간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시작 </a:t>
            </a:r>
            <a:r>
              <a:rPr lang="ko-KR" altLang="en-US" sz="1200" dirty="0" err="1" smtClean="0"/>
              <a:t>년월일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 </a:t>
            </a:r>
            <a:r>
              <a:rPr lang="ko-KR" altLang="en-US" sz="1200" dirty="0" smtClean="0"/>
              <a:t>끝 </a:t>
            </a:r>
            <a:r>
              <a:rPr lang="ko-KR" altLang="en-US" sz="1200" dirty="0" err="1" smtClean="0"/>
              <a:t>년월일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r>
              <a:rPr lang="en-US" altLang="ko-KR" sz="1200" dirty="0" smtClean="0"/>
              <a:t>	       &gt; </a:t>
            </a:r>
            <a:r>
              <a:rPr lang="ko-KR" altLang="en-US" sz="1200" dirty="0" err="1" smtClean="0"/>
              <a:t>교재명</a:t>
            </a:r>
            <a:r>
              <a:rPr lang="ko-KR" altLang="en-US" sz="1200" dirty="0" smtClean="0"/>
              <a:t> </a:t>
            </a:r>
            <a:endParaRPr lang="ko-KR" altLang="en-US" sz="1200" dirty="0" smtClean="0"/>
          </a:p>
          <a:p>
            <a:r>
              <a:rPr lang="en-US" altLang="ko-KR" sz="1200" dirty="0" smtClean="0"/>
              <a:t>	       &gt; </a:t>
            </a:r>
            <a:r>
              <a:rPr lang="ko-KR" altLang="en-US" sz="1200" dirty="0" err="1" smtClean="0"/>
              <a:t>교사명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342552" y="607721"/>
            <a:ext cx="5266266" cy="941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등록된 교육생 정보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&gt; </a:t>
            </a:r>
            <a:r>
              <a:rPr lang="ko-KR" altLang="en-US" sz="1200" dirty="0" smtClean="0"/>
              <a:t>이름</a:t>
            </a:r>
          </a:p>
          <a:p>
            <a:r>
              <a:rPr lang="ko-KR" altLang="en-US" sz="1200" dirty="0" smtClean="0"/>
              <a:t>             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주민번호 뒷자리</a:t>
            </a:r>
          </a:p>
          <a:p>
            <a:r>
              <a:rPr lang="ko-KR" altLang="en-US" sz="1200" dirty="0" smtClean="0"/>
              <a:t>             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전화번호</a:t>
            </a:r>
            <a:endParaRPr lang="ko-KR" altLang="en-US" sz="1200" dirty="0" smtClean="0"/>
          </a:p>
          <a:p>
            <a:r>
              <a:rPr lang="ko-KR" altLang="en-US" sz="1200" dirty="0" smtClean="0"/>
              <a:t>             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등록일</a:t>
            </a:r>
            <a:endParaRPr lang="ko-KR" altLang="en-US" sz="1200" dirty="0" smtClean="0"/>
          </a:p>
          <a:p>
            <a:r>
              <a:rPr lang="ko-KR" altLang="en-US" sz="1200" dirty="0" smtClean="0"/>
              <a:t>             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수료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중도 탈락 여부 </a:t>
            </a:r>
          </a:p>
          <a:p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   특정 </a:t>
            </a:r>
            <a:r>
              <a:rPr lang="ko-KR" altLang="en-US" sz="1200" dirty="0" smtClean="0"/>
              <a:t>개설 과정이 수료한 </a:t>
            </a:r>
            <a:r>
              <a:rPr lang="ko-KR" altLang="en-US" sz="1200" dirty="0" smtClean="0"/>
              <a:t>경우</a:t>
            </a:r>
            <a:endParaRPr lang="en-US" altLang="ko-KR" sz="1200" dirty="0" smtClean="0"/>
          </a:p>
          <a:p>
            <a:r>
              <a:rPr lang="en-US" altLang="ko-KR" sz="1200" dirty="0" smtClean="0"/>
              <a:t>        -   </a:t>
            </a:r>
            <a:r>
              <a:rPr lang="ko-KR" altLang="en-US" sz="1200" dirty="0" smtClean="0"/>
              <a:t>등록된 </a:t>
            </a:r>
            <a:r>
              <a:rPr lang="ko-KR" altLang="en-US" sz="1200" dirty="0" smtClean="0"/>
              <a:t>교육생 전체에 대해서 수료날짜 </a:t>
            </a:r>
            <a:r>
              <a:rPr lang="ko-KR" altLang="en-US" sz="1200" dirty="0" smtClean="0"/>
              <a:t>지정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중도 </a:t>
            </a:r>
            <a:r>
              <a:rPr lang="ko-KR" altLang="en-US" sz="1200" dirty="0" smtClean="0"/>
              <a:t>탈락자 </a:t>
            </a:r>
            <a:r>
              <a:rPr lang="ko-KR" altLang="en-US" sz="1200" dirty="0" smtClean="0"/>
              <a:t>제외</a:t>
            </a:r>
            <a:endParaRPr lang="en-US" altLang="ko-KR" sz="1200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4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개설 과목 관리 </a:t>
            </a:r>
            <a:r>
              <a:rPr lang="ko-KR" altLang="en-US" sz="1200" b="1" dirty="0" smtClean="0"/>
              <a:t>기능</a:t>
            </a:r>
            <a:endParaRPr lang="en-US" altLang="ko-KR" sz="1200" b="1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과정에 대해서 종속적으로 여러 개의 개설 과목을 등록 및 관리</a:t>
            </a:r>
          </a:p>
          <a:p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개설 과정 </a:t>
            </a:r>
            <a:r>
              <a:rPr lang="ko-KR" altLang="en-US" sz="1200" dirty="0" err="1" smtClean="0"/>
              <a:t>선택시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-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과목 정보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r>
              <a:rPr lang="en-US" altLang="ko-KR" sz="1200" dirty="0" smtClean="0"/>
              <a:t>        -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과목 신규 </a:t>
            </a:r>
            <a:r>
              <a:rPr lang="ko-KR" altLang="en-US" sz="1200" dirty="0" smtClean="0"/>
              <a:t>등록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과목 정보 </a:t>
            </a:r>
            <a:r>
              <a:rPr lang="ko-KR" altLang="en-US" sz="1200" dirty="0" err="1" smtClean="0"/>
              <a:t>입력시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과목명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과목기간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시작 </a:t>
            </a:r>
            <a:r>
              <a:rPr lang="ko-KR" altLang="en-US" sz="1200" dirty="0" err="1" smtClean="0"/>
              <a:t>년월일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 </a:t>
            </a:r>
            <a:r>
              <a:rPr lang="ko-KR" altLang="en-US" sz="1200" dirty="0" smtClean="0"/>
              <a:t>끝 </a:t>
            </a:r>
            <a:r>
              <a:rPr lang="ko-KR" altLang="en-US" sz="1200" dirty="0" err="1" smtClean="0"/>
              <a:t>년월일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err="1" smtClean="0"/>
              <a:t>교재명</a:t>
            </a:r>
            <a:endParaRPr lang="ko-KR" altLang="en-US" sz="1200" dirty="0" smtClean="0"/>
          </a:p>
          <a:p>
            <a:endParaRPr lang="en-US" altLang="ko-KR" sz="1200" b="1" dirty="0" smtClean="0"/>
          </a:p>
          <a:p>
            <a:endParaRPr lang="ko-KR" altLang="en-US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9433" y="955684"/>
            <a:ext cx="6096000" cy="572464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/>
          </a:p>
          <a:p>
            <a:pPr lvl="1" fontAlgn="base"/>
            <a:r>
              <a:rPr lang="en-US" altLang="ko-KR" sz="1200" b="1" dirty="0" smtClean="0"/>
              <a:t>4. </a:t>
            </a:r>
            <a:r>
              <a:rPr lang="ko-KR" altLang="en-US" sz="1200" b="1" dirty="0" smtClean="0"/>
              <a:t>개설 과목 관리 </a:t>
            </a:r>
            <a:r>
              <a:rPr lang="ko-KR" altLang="en-US" sz="1200" b="1" dirty="0" smtClean="0"/>
              <a:t>기능</a:t>
            </a:r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dirty="0" err="1" smtClean="0"/>
              <a:t>교재명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기초 </a:t>
            </a:r>
            <a:r>
              <a:rPr lang="ko-KR" altLang="en-US" sz="1200" dirty="0" smtClean="0"/>
              <a:t>정보 </a:t>
            </a:r>
            <a:r>
              <a:rPr lang="ko-KR" altLang="en-US" sz="1200" dirty="0" err="1" smtClean="0"/>
              <a:t>교재명에서</a:t>
            </a:r>
            <a:r>
              <a:rPr lang="ko-KR" altLang="en-US" sz="1200" dirty="0" smtClean="0"/>
              <a:t> 선택적으로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err="1" smtClean="0"/>
              <a:t>교사명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교사 </a:t>
            </a:r>
            <a:r>
              <a:rPr lang="ko-KR" altLang="en-US" sz="1200" dirty="0" smtClean="0"/>
              <a:t>명단에서 선택적으로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과목 출력 시 보여야 할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과목명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과목기간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시작 </a:t>
            </a:r>
            <a:r>
              <a:rPr lang="ko-KR" altLang="en-US" sz="1200" dirty="0" err="1" smtClean="0"/>
              <a:t>년월일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 </a:t>
            </a:r>
            <a:r>
              <a:rPr lang="ko-KR" altLang="en-US" sz="1200" dirty="0" smtClean="0"/>
              <a:t>끝 </a:t>
            </a:r>
            <a:r>
              <a:rPr lang="ko-KR" altLang="en-US" sz="1200" dirty="0" err="1" smtClean="0"/>
              <a:t>년월일</a:t>
            </a:r>
            <a:r>
              <a:rPr lang="en-US" altLang="ko-KR" sz="1200" dirty="0" smtClean="0"/>
              <a:t>)</a:t>
            </a:r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err="1" smtClean="0"/>
              <a:t>교재명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err="1" smtClean="0"/>
              <a:t>교사명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/>
            <a:r>
              <a:rPr lang="en-US" altLang="ko-KR" sz="1200" b="1" dirty="0" smtClean="0"/>
              <a:t>5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교육생 관리 </a:t>
            </a:r>
            <a:r>
              <a:rPr lang="ko-KR" altLang="en-US" sz="1200" b="1" dirty="0" smtClean="0"/>
              <a:t>기능</a:t>
            </a:r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dirty="0" smtClean="0"/>
              <a:t>여러 </a:t>
            </a:r>
            <a:r>
              <a:rPr lang="ko-KR" altLang="en-US" sz="1200" dirty="0" smtClean="0"/>
              <a:t>명의 교육생 정보를 등록 및 관리 할 수 있어야 </a:t>
            </a:r>
            <a:r>
              <a:rPr lang="ko-KR" altLang="en-US" sz="1200" dirty="0" smtClean="0"/>
              <a:t>함</a:t>
            </a: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교육생 </a:t>
            </a:r>
            <a:r>
              <a:rPr lang="ko-KR" altLang="en-US" sz="1200" dirty="0" smtClean="0"/>
              <a:t>정보 입력 시 필요한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교육생 이름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주민번호 뒷자리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등록일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입력 당시의 날짜로 입력되어야 한다</a:t>
            </a:r>
            <a:r>
              <a:rPr lang="en-US" altLang="ko-KR" sz="1200" dirty="0" smtClean="0"/>
              <a:t>)</a:t>
            </a:r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수강신청 </a:t>
            </a:r>
            <a:r>
              <a:rPr lang="ko-KR" altLang="en-US" sz="1200" dirty="0" smtClean="0"/>
              <a:t>횟수</a:t>
            </a:r>
            <a:r>
              <a:rPr lang="en-US" altLang="ko-KR" sz="1200" dirty="0" smtClean="0"/>
              <a:t>(0</a:t>
            </a:r>
            <a:r>
              <a:rPr lang="ko-KR" altLang="en-US" sz="1200" dirty="0" smtClean="0"/>
              <a:t>으로 입력되어야 한다</a:t>
            </a:r>
            <a:r>
              <a:rPr lang="en-US" altLang="ko-KR" sz="1200" dirty="0" smtClean="0"/>
              <a:t>)</a:t>
            </a:r>
          </a:p>
          <a:p>
            <a:pPr lvl="1" fontAlgn="base"/>
            <a:endParaRPr lang="en-US" altLang="ko-KR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b="1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342552" y="607721"/>
            <a:ext cx="5266266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수정 </a:t>
            </a:r>
            <a:r>
              <a:rPr lang="ko-KR" altLang="en-US" sz="1200" dirty="0" smtClean="0"/>
              <a:t>가능해야 할 교육생 </a:t>
            </a:r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r>
              <a:rPr lang="en-US" altLang="ko-KR" sz="1200" dirty="0" smtClean="0"/>
              <a:t>        -   </a:t>
            </a:r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주민번호 뒷자리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등록일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수강신청 </a:t>
            </a:r>
            <a:r>
              <a:rPr lang="ko-KR" altLang="en-US" sz="1200" dirty="0" smtClean="0"/>
              <a:t>횟수</a:t>
            </a:r>
            <a:r>
              <a:rPr lang="en-US" altLang="ko-KR" sz="1200" dirty="0" smtClean="0"/>
              <a:t>      </a:t>
            </a:r>
          </a:p>
          <a:p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교육생 </a:t>
            </a:r>
            <a:r>
              <a:rPr lang="ko-KR" altLang="en-US" sz="1200" dirty="0" smtClean="0"/>
              <a:t>데이터를 삭제 가능해야 </a:t>
            </a:r>
            <a:r>
              <a:rPr lang="ko-KR" altLang="en-US" sz="1200" dirty="0" smtClean="0"/>
              <a:t>한다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교육생 선택 시 출력 할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교육생이 </a:t>
            </a:r>
            <a:r>
              <a:rPr lang="ko-KR" altLang="en-US" sz="1200" dirty="0" err="1" smtClean="0"/>
              <a:t>수강신청한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수강중인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수강했던 개설 과정 정보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err="1" smtClean="0"/>
              <a:t>과정명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과정 </a:t>
            </a:r>
            <a:r>
              <a:rPr lang="ko-KR" altLang="en-US" sz="1200" dirty="0" smtClean="0"/>
              <a:t>기간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시작 </a:t>
            </a:r>
            <a:r>
              <a:rPr lang="ko-KR" altLang="en-US" sz="1200" dirty="0" err="1" smtClean="0"/>
              <a:t>년월일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 </a:t>
            </a:r>
            <a:r>
              <a:rPr lang="ko-KR" altLang="en-US" sz="1200" dirty="0" smtClean="0"/>
              <a:t>끝 </a:t>
            </a:r>
            <a:r>
              <a:rPr lang="ko-KR" altLang="en-US" sz="1200" dirty="0" err="1" smtClean="0"/>
              <a:t>년월일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강의실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수료 </a:t>
            </a:r>
            <a:r>
              <a:rPr lang="ko-KR" altLang="en-US" sz="1200" dirty="0" smtClean="0"/>
              <a:t>및 중도탈락 </a:t>
            </a:r>
            <a:r>
              <a:rPr lang="ko-KR" altLang="en-US" sz="1200" dirty="0" smtClean="0"/>
              <a:t>여부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수료 </a:t>
            </a:r>
            <a:r>
              <a:rPr lang="ko-KR" altLang="en-US" sz="1200" dirty="0" smtClean="0"/>
              <a:t>및 중도탈락 </a:t>
            </a:r>
            <a:r>
              <a:rPr lang="ko-KR" altLang="en-US" sz="1200" dirty="0" smtClean="0"/>
              <a:t>날짜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교육생 </a:t>
            </a:r>
            <a:r>
              <a:rPr lang="ko-KR" altLang="en-US" sz="1200" dirty="0" smtClean="0"/>
              <a:t>정보 검색 기능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  <a:p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과정명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교사명으로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검색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교육생에 </a:t>
            </a:r>
            <a:r>
              <a:rPr lang="ko-KR" altLang="en-US" sz="1200" dirty="0" smtClean="0"/>
              <a:t>대한 수료 및 중도 탈락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수료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중도탈락 날짜 입력</a:t>
            </a:r>
          </a:p>
          <a:p>
            <a:endParaRPr lang="ko-KR" altLang="en-US" sz="1200" dirty="0" smtClean="0"/>
          </a:p>
          <a:p>
            <a:endParaRPr lang="en-US" altLang="ko-KR" sz="1200" b="1" dirty="0" smtClean="0"/>
          </a:p>
          <a:p>
            <a:endParaRPr lang="ko-KR" altLang="en-US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683264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/>
          </a:p>
          <a:p>
            <a:pPr lvl="1" fontAlgn="base"/>
            <a:r>
              <a:rPr lang="en-US" altLang="ko-KR" sz="1200" b="1" dirty="0" smtClean="0"/>
              <a:t>6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성적 조회 </a:t>
            </a:r>
            <a:r>
              <a:rPr lang="ko-KR" altLang="en-US" sz="1200" b="1" dirty="0" smtClean="0"/>
              <a:t>기능</a:t>
            </a:r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개설 과정 선택 시 확인해야 할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개설된 </a:t>
            </a:r>
            <a:r>
              <a:rPr lang="ko-KR" altLang="en-US" sz="1200" dirty="0" smtClean="0"/>
              <a:t>과목 </a:t>
            </a:r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과목 별로 성적 등록 </a:t>
            </a:r>
            <a:r>
              <a:rPr lang="ko-KR" altLang="en-US" sz="1200" dirty="0" smtClean="0"/>
              <a:t>여부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시험 </a:t>
            </a:r>
            <a:r>
              <a:rPr lang="ko-KR" altLang="en-US" sz="1200" dirty="0" smtClean="0"/>
              <a:t>문제 파일 등록 </a:t>
            </a:r>
            <a:r>
              <a:rPr lang="ko-KR" altLang="en-US" sz="1200" dirty="0" smtClean="0"/>
              <a:t>여부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성적 </a:t>
            </a:r>
            <a:r>
              <a:rPr lang="ko-KR" altLang="en-US" sz="1200" dirty="0" smtClean="0"/>
              <a:t>정보 출력 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개설 </a:t>
            </a:r>
            <a:r>
              <a:rPr lang="ko-KR" altLang="en-US" sz="1200" dirty="0" smtClean="0"/>
              <a:t>과목별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교육생 개인별로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과목별 </a:t>
            </a:r>
            <a:r>
              <a:rPr lang="ko-KR" altLang="en-US" sz="1200" dirty="0" smtClean="0"/>
              <a:t>성적 출력 시 확인해야 할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개설 </a:t>
            </a:r>
            <a:r>
              <a:rPr lang="ko-KR" altLang="en-US" sz="1200" dirty="0" err="1" smtClean="0"/>
              <a:t>과정명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개설 과정기간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강의실명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개설 과목명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err="1" smtClean="0"/>
              <a:t>교사명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      -   </a:t>
            </a:r>
            <a:r>
              <a:rPr lang="ko-KR" altLang="en-US" sz="1200" dirty="0" err="1" smtClean="0"/>
              <a:t>교재명</a:t>
            </a:r>
            <a:r>
              <a:rPr lang="ko-KR" altLang="en-US" sz="1200" dirty="0" smtClean="0"/>
              <a:t> 출력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해당 </a:t>
            </a:r>
            <a:r>
              <a:rPr lang="ko-KR" altLang="en-US" sz="1200" dirty="0" smtClean="0"/>
              <a:t>개설 과목을 수강한 모든 교육생들의 성적 정보            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  (</a:t>
            </a:r>
            <a:r>
              <a:rPr lang="ko-KR" altLang="en-US" sz="1200" dirty="0" smtClean="0"/>
              <a:t>교육생 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주민번호 뒷자리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필기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실기 점수</a:t>
            </a:r>
            <a:r>
              <a:rPr lang="en-US" altLang="ko-KR" sz="1200" dirty="0" smtClean="0"/>
              <a:t>)</a:t>
            </a:r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교육생 개인별 출력 시 확인해야 할 정보들</a:t>
            </a:r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교육생 이름</a:t>
            </a:r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주민번호 뒷자리</a:t>
            </a:r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개설 </a:t>
            </a:r>
            <a:r>
              <a:rPr lang="ko-KR" altLang="en-US" sz="1200" dirty="0" err="1" smtClean="0"/>
              <a:t>과정명</a:t>
            </a:r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개설 과정기간</a:t>
            </a:r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강의실명</a:t>
            </a:r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교육생 개인이 수강한 모든 개설 과목에 대한 성적 정보        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smtClean="0"/>
              <a:t>       (</a:t>
            </a:r>
            <a:r>
              <a:rPr lang="ko-KR" altLang="en-US" sz="1200" dirty="0" smtClean="0"/>
              <a:t>개설 과목명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개설 과목 기간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교사명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필기 점수</a:t>
            </a:r>
            <a:r>
              <a:rPr lang="en-US" altLang="ko-KR" sz="1200" dirty="0" smtClean="0"/>
              <a:t>)</a:t>
            </a: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b="1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154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모든 </a:t>
            </a:r>
            <a:r>
              <a:rPr lang="ko-KR" altLang="en-US" sz="1200" dirty="0" smtClean="0"/>
              <a:t>시험은 오프라인으로 진행</a:t>
            </a: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실행과 결과만을 시스템으로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/>
            <a:r>
              <a:rPr lang="en-US" altLang="ko-KR" sz="1200" b="1" dirty="0" smtClean="0"/>
              <a:t>7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출결 관리 및 출결 </a:t>
            </a:r>
            <a:r>
              <a:rPr lang="ko-KR" altLang="en-US" sz="1200" b="1" dirty="0" smtClean="0"/>
              <a:t>조회</a:t>
            </a:r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개설 과정 선택 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모든 </a:t>
            </a:r>
            <a:r>
              <a:rPr lang="ko-KR" altLang="en-US" sz="1200" dirty="0" smtClean="0"/>
              <a:t>교육생의 출결사항 </a:t>
            </a:r>
            <a:r>
              <a:rPr lang="ko-KR" altLang="en-US" sz="1200" dirty="0" smtClean="0"/>
              <a:t>조회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출결 </a:t>
            </a:r>
            <a:r>
              <a:rPr lang="ko-KR" altLang="en-US" sz="1200" dirty="0" smtClean="0"/>
              <a:t>현황을 기간별로 </a:t>
            </a:r>
            <a:r>
              <a:rPr lang="ko-KR" altLang="en-US" sz="1200" dirty="0" smtClean="0"/>
              <a:t>조회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출결 현황을 </a:t>
            </a:r>
            <a:r>
              <a:rPr lang="ko-KR" altLang="en-US" sz="1200" dirty="0" smtClean="0"/>
              <a:t>조회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특정 과정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특정 인원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모든 </a:t>
            </a:r>
            <a:r>
              <a:rPr lang="ko-KR" altLang="en-US" sz="1200" dirty="0" smtClean="0"/>
              <a:t>출결 조회는 근태 상황을 </a:t>
            </a:r>
            <a:r>
              <a:rPr lang="ko-KR" altLang="en-US" sz="1200" dirty="0" smtClean="0"/>
              <a:t>구분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정상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외출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병가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기타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근태 </a:t>
            </a:r>
            <a:r>
              <a:rPr lang="ko-KR" altLang="en-US" sz="1200" dirty="0" smtClean="0"/>
              <a:t>상황에 따라 해당 교육생에게 벌점 </a:t>
            </a:r>
            <a:r>
              <a:rPr lang="ko-KR" altLang="en-US" sz="1200" dirty="0" smtClean="0"/>
              <a:t>부여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근태 </a:t>
            </a:r>
            <a:r>
              <a:rPr lang="ko-KR" altLang="en-US" sz="1200" dirty="0" smtClean="0"/>
              <a:t>유형별로 벌점을 달리 </a:t>
            </a:r>
            <a:r>
              <a:rPr lang="ko-KR" altLang="en-US" sz="1200" dirty="0" smtClean="0"/>
              <a:t>부여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과목별로 </a:t>
            </a:r>
            <a:r>
              <a:rPr lang="ko-KR" altLang="en-US" sz="1200" dirty="0" smtClean="0"/>
              <a:t>근태 벌점 </a:t>
            </a:r>
            <a:r>
              <a:rPr lang="ko-KR" altLang="en-US" sz="1200" dirty="0" smtClean="0"/>
              <a:t>누적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근태 </a:t>
            </a:r>
            <a:r>
              <a:rPr lang="ko-KR" altLang="en-US" sz="1200" dirty="0" smtClean="0"/>
              <a:t>벌점이 일정 수준을 넘은 교육생은 ‘상담필요</a:t>
            </a:r>
            <a:r>
              <a:rPr lang="ko-KR" altLang="en-US" sz="1200" dirty="0" smtClean="0"/>
              <a:t>’ 분류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성적과 </a:t>
            </a:r>
            <a:r>
              <a:rPr lang="ko-KR" altLang="en-US" sz="1200" dirty="0" smtClean="0"/>
              <a:t>근태 점수를 합산하여 가장 점수가 우수한 교육생 </a:t>
            </a:r>
            <a:r>
              <a:rPr lang="ko-KR" altLang="en-US" sz="1200" dirty="0" smtClean="0"/>
              <a:t>  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선발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‘</a:t>
            </a:r>
            <a:r>
              <a:rPr lang="ko-KR" altLang="en-US" sz="1200" dirty="0" smtClean="0"/>
              <a:t>상담필요</a:t>
            </a:r>
            <a:r>
              <a:rPr lang="ko-KR" altLang="en-US" sz="1200" dirty="0" smtClean="0"/>
              <a:t>’ </a:t>
            </a:r>
            <a:r>
              <a:rPr lang="ko-KR" altLang="en-US" sz="1200" dirty="0" smtClean="0"/>
              <a:t>분류된 횟수가 일정 횟수를 넘은 </a:t>
            </a:r>
            <a:r>
              <a:rPr lang="ko-KR" altLang="en-US" sz="1200" dirty="0" smtClean="0"/>
              <a:t>교육생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교육 </a:t>
            </a:r>
            <a:r>
              <a:rPr lang="ko-KR" altLang="en-US" sz="1200" dirty="0" smtClean="0"/>
              <a:t>분위기를 흐린다고 판단하여 교육과정에서 제외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endParaRPr lang="ko-KR" altLang="en-US" sz="1200" dirty="0" smtClean="0"/>
          </a:p>
          <a:p>
            <a:endParaRPr lang="en-US" altLang="ko-KR" sz="1200" b="1" dirty="0" smtClean="0"/>
          </a:p>
          <a:p>
            <a:endParaRPr lang="ko-KR" altLang="en-US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/>
          </a:p>
          <a:p>
            <a:pPr marL="685800" lvl="1" indent="-228600" fontAlgn="base">
              <a:buAutoNum type="arabicPeriod"/>
            </a:pPr>
            <a:r>
              <a:rPr lang="ko-KR" altLang="en-US" sz="1200" b="1" dirty="0" smtClean="0"/>
              <a:t>강의 </a:t>
            </a:r>
            <a:r>
              <a:rPr lang="ko-KR" altLang="en-US" sz="1200" b="1" dirty="0" smtClean="0"/>
              <a:t>스케줄 조회 </a:t>
            </a:r>
            <a:r>
              <a:rPr lang="ko-KR" altLang="en-US" sz="1200" b="1" dirty="0" smtClean="0"/>
              <a:t>기능</a:t>
            </a:r>
            <a:endParaRPr lang="en-US" altLang="ko-KR" sz="1200" b="1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 자신의 </a:t>
            </a:r>
            <a:r>
              <a:rPr lang="ko-KR" altLang="en-US" sz="1200" dirty="0" smtClean="0"/>
              <a:t>강의 스케줄 확인</a:t>
            </a:r>
          </a:p>
          <a:p>
            <a:pPr lvl="1" fontAlgn="base"/>
            <a:r>
              <a:rPr lang="ko-KR" altLang="en-US" sz="1200" dirty="0" smtClean="0"/>
              <a:t>       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강의 </a:t>
            </a:r>
            <a:r>
              <a:rPr lang="ko-KR" altLang="en-US" sz="1200" dirty="0" smtClean="0"/>
              <a:t>예정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강의 중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강의 종료로 구분해서 확인</a:t>
            </a:r>
          </a:p>
          <a:p>
            <a:pPr lvl="1" fontAlgn="base"/>
            <a:r>
              <a:rPr lang="ko-KR" altLang="en-US" sz="1200" dirty="0" smtClean="0"/>
              <a:t>       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강의 </a:t>
            </a:r>
            <a:r>
              <a:rPr lang="ko-KR" altLang="en-US" sz="1200" dirty="0" smtClean="0"/>
              <a:t>진행 상태는 날짜를 기준으로 </a:t>
            </a:r>
            <a:r>
              <a:rPr lang="ko-KR" altLang="en-US" sz="1200" dirty="0" smtClean="0"/>
              <a:t>확인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강의 </a:t>
            </a:r>
            <a:r>
              <a:rPr lang="ko-KR" altLang="en-US" sz="1200" dirty="0" smtClean="0"/>
              <a:t>스케줄 정보 출력 시 확인해야 할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과목번호</a:t>
            </a:r>
            <a:endParaRPr lang="ko-KR" altLang="en-US" sz="1200" dirty="0" smtClean="0"/>
          </a:p>
          <a:p>
            <a:pPr lvl="1" fontAlgn="base"/>
            <a:r>
              <a:rPr lang="ko-KR" altLang="en-US" sz="1200" dirty="0" smtClean="0"/>
              <a:t>       </a:t>
            </a:r>
            <a:r>
              <a:rPr lang="en-US" altLang="ko-KR" sz="1200" dirty="0" smtClean="0"/>
              <a:t>-   </a:t>
            </a:r>
            <a:r>
              <a:rPr lang="ko-KR" altLang="en-US" sz="1200" dirty="0" err="1" smtClean="0"/>
              <a:t>과정명</a:t>
            </a:r>
            <a:endParaRPr lang="ko-KR" altLang="en-US" sz="1200" dirty="0" smtClean="0"/>
          </a:p>
          <a:p>
            <a:pPr lvl="1" fontAlgn="base"/>
            <a:r>
              <a:rPr lang="ko-KR" altLang="en-US" sz="1200" dirty="0" smtClean="0"/>
              <a:t>       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과정기간</a:t>
            </a:r>
            <a:endParaRPr lang="ko-KR" altLang="en-US" sz="1200" dirty="0" smtClean="0"/>
          </a:p>
          <a:p>
            <a:pPr lvl="1" fontAlgn="base"/>
            <a:r>
              <a:rPr lang="ko-KR" altLang="en-US" sz="1200" dirty="0" smtClean="0"/>
              <a:t>       </a:t>
            </a:r>
            <a:r>
              <a:rPr lang="en-US" altLang="ko-KR" sz="1200" dirty="0" smtClean="0"/>
              <a:t>-   </a:t>
            </a:r>
            <a:r>
              <a:rPr lang="ko-KR" altLang="en-US" sz="1200" dirty="0" err="1" smtClean="0"/>
              <a:t>교재명</a:t>
            </a:r>
            <a:endParaRPr lang="ko-KR" altLang="en-US" sz="1200" dirty="0" smtClean="0"/>
          </a:p>
          <a:p>
            <a:pPr lvl="1" fontAlgn="base"/>
            <a:r>
              <a:rPr lang="ko-KR" altLang="en-US" sz="1200" dirty="0" smtClean="0"/>
              <a:t> </a:t>
            </a:r>
            <a:r>
              <a:rPr lang="ko-KR" altLang="en-US" sz="1200" dirty="0" smtClean="0"/>
              <a:t>      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교육생 </a:t>
            </a:r>
            <a:r>
              <a:rPr lang="ko-KR" altLang="en-US" sz="1200" dirty="0" smtClean="0"/>
              <a:t>등록 </a:t>
            </a:r>
            <a:r>
              <a:rPr lang="ko-KR" altLang="en-US" sz="1200" dirty="0" smtClean="0"/>
              <a:t>인원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과목 선택 시 해당 과정에 등록된 교육생 정보 확인</a:t>
            </a:r>
          </a:p>
          <a:p>
            <a:pPr lvl="1" fontAlgn="base"/>
            <a:r>
              <a:rPr lang="ko-KR" altLang="en-US" sz="1200" dirty="0" smtClean="0"/>
              <a:t>       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교육생 </a:t>
            </a:r>
            <a:r>
              <a:rPr lang="ko-KR" altLang="en-US" sz="1200" dirty="0" smtClean="0"/>
              <a:t>이름</a:t>
            </a:r>
          </a:p>
          <a:p>
            <a:pPr lvl="1" fontAlgn="base"/>
            <a:r>
              <a:rPr lang="ko-KR" altLang="en-US" sz="1200" dirty="0" smtClean="0"/>
              <a:t>       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전화번호</a:t>
            </a:r>
            <a:endParaRPr lang="ko-KR" altLang="en-US" sz="1200" dirty="0" smtClean="0"/>
          </a:p>
          <a:p>
            <a:pPr lvl="1" fontAlgn="base"/>
            <a:r>
              <a:rPr lang="ko-KR" altLang="en-US" sz="1200" dirty="0" smtClean="0"/>
              <a:t>       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등록일</a:t>
            </a:r>
            <a:endParaRPr lang="ko-KR" altLang="en-US" sz="1200" dirty="0" smtClean="0"/>
          </a:p>
          <a:p>
            <a:pPr lvl="1" fontAlgn="base"/>
            <a:r>
              <a:rPr lang="ko-KR" altLang="en-US" sz="1200" dirty="0" smtClean="0"/>
              <a:t>       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수료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중도탈락 </a:t>
            </a:r>
            <a:r>
              <a:rPr lang="ko-KR" altLang="en-US" sz="1200" dirty="0" smtClean="0"/>
              <a:t>여부</a:t>
            </a:r>
            <a:endParaRPr lang="en-US" altLang="ko-KR" sz="1200" dirty="0" smtClean="0"/>
          </a:p>
          <a:p>
            <a:pPr lvl="1" fontAlgn="base"/>
            <a:endParaRPr lang="ko-KR" altLang="en-US" dirty="0" smtClean="0"/>
          </a:p>
          <a:p>
            <a:pPr lvl="1" fontAlgn="base"/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배점 </a:t>
            </a:r>
            <a:r>
              <a:rPr lang="ko-KR" altLang="en-US" sz="1200" b="1" dirty="0" smtClean="0"/>
              <a:t>입출력</a:t>
            </a:r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dirty="0" smtClean="0"/>
              <a:t>강의를 </a:t>
            </a:r>
            <a:r>
              <a:rPr lang="ko-KR" altLang="en-US" sz="1200" dirty="0" smtClean="0"/>
              <a:t>마친 과목에 대한 성적 처리를 위해 배점 </a:t>
            </a:r>
            <a:r>
              <a:rPr lang="ko-KR" altLang="en-US" sz="1200" dirty="0" smtClean="0"/>
              <a:t>입출력</a:t>
            </a: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강의를 </a:t>
            </a:r>
            <a:r>
              <a:rPr lang="ko-KR" altLang="en-US" sz="1200" dirty="0" smtClean="0"/>
              <a:t>마친 과목의 목록 중에서 특정 과목을 선택 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해당 </a:t>
            </a:r>
            <a:r>
              <a:rPr lang="ko-KR" altLang="en-US" sz="1200" dirty="0" smtClean="0"/>
              <a:t>과목의 배점 정보를 필기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실기로 구분하여 </a:t>
            </a:r>
            <a:r>
              <a:rPr lang="ko-KR" altLang="en-US" sz="1200" dirty="0" smtClean="0"/>
              <a:t>등록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시험 </a:t>
            </a:r>
            <a:r>
              <a:rPr lang="ko-KR" altLang="en-US" sz="1200" dirty="0" smtClean="0"/>
              <a:t>날짜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시험 문제를 추가</a:t>
            </a: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b="1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209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 smtClean="0"/>
              <a:t>    </a:t>
            </a:r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/>
              <a:t>    출결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필기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실기의 배점 비중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담당 </a:t>
            </a:r>
            <a:r>
              <a:rPr lang="ko-KR" altLang="en-US" sz="1200" dirty="0" smtClean="0"/>
              <a:t>교사가 과목별로 결정</a:t>
            </a:r>
          </a:p>
          <a:p>
            <a:pPr lvl="1" fontAlgn="base"/>
            <a:r>
              <a:rPr lang="ko-KR" altLang="en-US" sz="1200" dirty="0" smtClean="0"/>
              <a:t>       </a:t>
            </a:r>
            <a:r>
              <a:rPr lang="en-US" altLang="ko-KR" sz="1200" dirty="0" smtClean="0"/>
              <a:t>-   </a:t>
            </a:r>
            <a:r>
              <a:rPr lang="ko-KR" altLang="en-US" sz="1200" dirty="0" smtClean="0"/>
              <a:t>출결은 </a:t>
            </a:r>
            <a:r>
              <a:rPr lang="ko-KR" altLang="en-US" sz="1200" dirty="0" smtClean="0"/>
              <a:t>최소 </a:t>
            </a:r>
            <a:r>
              <a:rPr lang="en-US" altLang="ko-KR" sz="1200" dirty="0" smtClean="0"/>
              <a:t>20</a:t>
            </a:r>
            <a:r>
              <a:rPr lang="ko-KR" altLang="en-US" sz="1200" dirty="0" smtClean="0"/>
              <a:t>점 이상</a:t>
            </a:r>
          </a:p>
          <a:p>
            <a:pPr lvl="1" fontAlgn="base"/>
            <a:r>
              <a:rPr lang="ko-KR" altLang="en-US" sz="1200" dirty="0" smtClean="0"/>
              <a:t>       </a:t>
            </a:r>
            <a:r>
              <a:rPr lang="en-US" altLang="ko-KR" sz="1200" dirty="0" smtClean="0"/>
              <a:t>-  </a:t>
            </a:r>
            <a:r>
              <a:rPr lang="ko-KR" altLang="en-US" sz="1200" dirty="0" smtClean="0"/>
              <a:t>출결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필기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실기의 합은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점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/>
              <a:t>    과목 </a:t>
            </a:r>
            <a:r>
              <a:rPr lang="ko-KR" altLang="en-US" sz="1200" dirty="0" smtClean="0"/>
              <a:t>목록 출력 시 확인해야 할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과목번호 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      -   </a:t>
            </a:r>
            <a:r>
              <a:rPr lang="ko-KR" altLang="en-US" sz="1200" dirty="0" err="1" smtClean="0"/>
              <a:t>과정명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과정기간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시작날짜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종료날짜</a:t>
            </a:r>
            <a:r>
              <a:rPr lang="en-US" altLang="ko-KR" sz="1200" dirty="0" smtClean="0"/>
              <a:t>)</a:t>
            </a:r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강의실 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과목명 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과목기간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시작날짜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종료날짜</a:t>
            </a:r>
            <a:r>
              <a:rPr lang="en-US" altLang="ko-KR" sz="1200" dirty="0" smtClean="0"/>
              <a:t>)</a:t>
            </a:r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err="1" smtClean="0"/>
              <a:t>교재명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출결 배점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필기 배점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실기 배점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과목 선택 시 데이터 입력 화면으로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출결 </a:t>
            </a:r>
            <a:r>
              <a:rPr lang="ko-KR" altLang="en-US" sz="1200" dirty="0" smtClean="0"/>
              <a:t>배점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필기 </a:t>
            </a:r>
            <a:r>
              <a:rPr lang="ko-KR" altLang="en-US" sz="1200" dirty="0" smtClean="0"/>
              <a:t>배점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실기 </a:t>
            </a:r>
            <a:r>
              <a:rPr lang="ko-KR" altLang="en-US" sz="1200" dirty="0" smtClean="0"/>
              <a:t>배점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시험 </a:t>
            </a:r>
            <a:r>
              <a:rPr lang="ko-KR" altLang="en-US" sz="1200" dirty="0" smtClean="0"/>
              <a:t>날짜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시험 </a:t>
            </a:r>
            <a:r>
              <a:rPr lang="ko-KR" altLang="en-US" sz="1200" dirty="0" smtClean="0"/>
              <a:t>문제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배점 </a:t>
            </a:r>
            <a:r>
              <a:rPr lang="ko-KR" altLang="en-US" sz="1200" dirty="0" smtClean="0"/>
              <a:t>등록이 안 된 </a:t>
            </a:r>
            <a:r>
              <a:rPr lang="ko-KR" altLang="en-US" sz="1200" dirty="0" smtClean="0"/>
              <a:t>과목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 </a:t>
            </a:r>
            <a:r>
              <a:rPr lang="ko-KR" altLang="en-US" sz="1200" dirty="0" smtClean="0"/>
              <a:t>정보가 출력 될 때 배점 부분은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값으로 출력</a:t>
            </a:r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/>
            <a:endParaRPr lang="ko-KR" altLang="en-US" sz="1200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endParaRPr lang="ko-KR" altLang="en-US" sz="1200" dirty="0" smtClean="0"/>
          </a:p>
          <a:p>
            <a:endParaRPr lang="en-US" altLang="ko-KR" sz="1200" b="1" dirty="0" smtClean="0"/>
          </a:p>
          <a:p>
            <a:endParaRPr lang="ko-KR" altLang="en-US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79406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 fontAlgn="base"/>
            <a:endParaRPr lang="en-US" altLang="ko-KR" dirty="0" smtClean="0"/>
          </a:p>
          <a:p>
            <a:pPr marL="685800" lvl="1" indent="-228600" fontAlgn="base"/>
            <a:r>
              <a:rPr lang="en-US" altLang="ko-KR" sz="1200" b="1" dirty="0" smtClean="0"/>
              <a:t>3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성적 입출력 </a:t>
            </a:r>
            <a:r>
              <a:rPr lang="ko-KR" altLang="en-US" sz="1200" b="1" dirty="0" smtClean="0"/>
              <a:t>기능</a:t>
            </a:r>
            <a:endParaRPr lang="en-US" altLang="ko-KR" sz="1200" b="1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 강의를 </a:t>
            </a:r>
            <a:r>
              <a:rPr lang="ko-KR" altLang="en-US" sz="1200" dirty="0" smtClean="0"/>
              <a:t>마친 과목에 대한 성적 처리를 위해 성적 </a:t>
            </a:r>
            <a:r>
              <a:rPr lang="ko-KR" altLang="en-US" sz="1200" dirty="0" smtClean="0"/>
              <a:t>입출력</a:t>
            </a:r>
            <a:endParaRPr lang="en-US" altLang="ko-KR" sz="1200" b="1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b="1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 강의를 </a:t>
            </a:r>
            <a:r>
              <a:rPr lang="ko-KR" altLang="en-US" sz="1200" dirty="0" smtClean="0"/>
              <a:t>마친 과목의 목록 중에서 특정 과목 선택 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교육생 </a:t>
            </a:r>
            <a:r>
              <a:rPr lang="ko-KR" altLang="en-US" sz="1200" dirty="0" smtClean="0"/>
              <a:t>정보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/>
              <a:t> 특정 </a:t>
            </a:r>
            <a:r>
              <a:rPr lang="ko-KR" altLang="en-US" sz="1200" dirty="0" smtClean="0"/>
              <a:t>교육생 정보 선택 시 해당 교육생의 시험 점수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출결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필기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실기 점수 구분하여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과목 </a:t>
            </a:r>
            <a:r>
              <a:rPr lang="ko-KR" altLang="en-US" sz="1200" dirty="0" smtClean="0"/>
              <a:t>목록 출력 시 확인해야 할 </a:t>
            </a:r>
            <a:r>
              <a:rPr lang="ko-KR" altLang="en-US" sz="1200" dirty="0" smtClean="0"/>
              <a:t>정보들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과목번호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err="1" smtClean="0"/>
              <a:t>과정명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과정기간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강의실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과목명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과목기간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err="1" smtClean="0"/>
              <a:t>교재명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출결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필기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실기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배점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성적 </a:t>
            </a:r>
            <a:r>
              <a:rPr lang="ko-KR" altLang="en-US" sz="1200" dirty="0" smtClean="0"/>
              <a:t>등록 </a:t>
            </a:r>
            <a:r>
              <a:rPr lang="ko-KR" altLang="en-US" sz="1200" dirty="0" smtClean="0"/>
              <a:t>여부</a:t>
            </a:r>
            <a:endParaRPr lang="en-US" altLang="ko-KR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과목 선택 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교육생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전화번호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중도탈락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출력 </a:t>
            </a:r>
            <a:endParaRPr lang="en-US" altLang="ko-KR" sz="1200" dirty="0" smtClean="0"/>
          </a:p>
          <a:p>
            <a:pPr marL="685800" lvl="1" indent="-228600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성적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출결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필기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실기 점수로 구분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pPr lvl="2" fontAlgn="base"/>
            <a:endParaRPr lang="ko-KR" altLang="en-US" sz="1200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b="1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126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 smtClean="0"/>
              <a:t>   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성적 등록 여부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교육생 </a:t>
            </a:r>
            <a:r>
              <a:rPr lang="ko-KR" altLang="en-US" sz="1200" dirty="0" smtClean="0"/>
              <a:t>전체에 대해서 성적을 등록했는지의 여부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과정을 </a:t>
            </a:r>
            <a:r>
              <a:rPr lang="ko-KR" altLang="en-US" sz="1200" dirty="0" smtClean="0"/>
              <a:t>중도 탈락해서 성적 처리가 제외된 </a:t>
            </a:r>
            <a:r>
              <a:rPr lang="ko-KR" altLang="en-US" sz="1200" dirty="0" smtClean="0"/>
              <a:t>교육생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중도 </a:t>
            </a:r>
            <a:r>
              <a:rPr lang="ko-KR" altLang="en-US" sz="1200" dirty="0" smtClean="0"/>
              <a:t>탈락 여부 확인 위해 교육생 명단에는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중도탈락 </a:t>
            </a:r>
            <a:r>
              <a:rPr lang="ko-KR" altLang="en-US" sz="1200" dirty="0" smtClean="0"/>
              <a:t>이후 날짜의 성적은 입력하지 않음</a:t>
            </a:r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endParaRPr lang="ko-KR" altLang="en-US" dirty="0" smtClean="0"/>
          </a:p>
          <a:p>
            <a:pPr lvl="1" fontAlgn="base"/>
            <a:r>
              <a:rPr lang="en-US" altLang="ko-KR" sz="1200" b="1" dirty="0" smtClean="0"/>
              <a:t>4. </a:t>
            </a:r>
            <a:r>
              <a:rPr lang="ko-KR" altLang="en-US" sz="1200" b="1" dirty="0" smtClean="0"/>
              <a:t>출결 관리 및 출결 </a:t>
            </a:r>
            <a:r>
              <a:rPr lang="ko-KR" altLang="en-US" sz="1200" b="1" dirty="0" smtClean="0"/>
              <a:t>조회</a:t>
            </a:r>
            <a:endParaRPr lang="en-US" altLang="ko-KR" sz="1200" b="1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dirty="0" smtClean="0"/>
              <a:t>교사가 </a:t>
            </a:r>
            <a:r>
              <a:rPr lang="ko-KR" altLang="en-US" sz="1200" dirty="0" smtClean="0"/>
              <a:t>강의한 과정에 한해 선택하는 </a:t>
            </a:r>
            <a:r>
              <a:rPr lang="ko-KR" altLang="en-US" sz="1200" dirty="0" smtClean="0"/>
              <a:t>경우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모든 </a:t>
            </a:r>
            <a:r>
              <a:rPr lang="ko-KR" altLang="en-US" sz="1200" dirty="0" smtClean="0"/>
              <a:t>교육생의 출결을 조회할 수 있어야 </a:t>
            </a:r>
            <a:r>
              <a:rPr lang="ko-KR" altLang="en-US" sz="1200" dirty="0" smtClean="0"/>
              <a:t>함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출결 </a:t>
            </a:r>
            <a:r>
              <a:rPr lang="ko-KR" altLang="en-US" sz="1200" dirty="0" smtClean="0"/>
              <a:t>현황을 기간별로 </a:t>
            </a:r>
            <a:r>
              <a:rPr lang="ko-KR" altLang="en-US" sz="1200" dirty="0" smtClean="0"/>
              <a:t>조회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-   </a:t>
            </a:r>
            <a:r>
              <a:rPr lang="ko-KR" altLang="en-US" sz="1200" dirty="0" smtClean="0"/>
              <a:t>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출결 현황 </a:t>
            </a:r>
            <a:r>
              <a:rPr lang="ko-KR" altLang="en-US" sz="1200" dirty="0" smtClean="0"/>
              <a:t>조회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과정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특정 </a:t>
            </a:r>
            <a:r>
              <a:rPr lang="ko-KR" altLang="en-US" sz="1200" dirty="0" smtClean="0"/>
              <a:t>인원</a:t>
            </a:r>
            <a:endParaRPr lang="en-US" altLang="ko-KR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모든 </a:t>
            </a:r>
            <a:r>
              <a:rPr lang="ko-KR" altLang="en-US" sz="1200" dirty="0" smtClean="0"/>
              <a:t>출결 조회는 근태 상황을 </a:t>
            </a:r>
            <a:r>
              <a:rPr lang="ko-KR" altLang="en-US" sz="1200" dirty="0" smtClean="0"/>
              <a:t>구분</a:t>
            </a:r>
            <a:endParaRPr lang="en-US" altLang="ko-KR" sz="1200" dirty="0" smtClean="0"/>
          </a:p>
          <a:p>
            <a:pPr lvl="1" fontAlgn="base"/>
            <a:r>
              <a:rPr lang="en-US" altLang="ko-KR" sz="1200" dirty="0" smtClean="0"/>
              <a:t>       -   </a:t>
            </a:r>
            <a:r>
              <a:rPr lang="ko-KR" altLang="en-US" sz="1200" dirty="0" smtClean="0"/>
              <a:t>정상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외출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병가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기타</a:t>
            </a: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1" fontAlgn="base"/>
            <a:endParaRPr lang="ko-KR" altLang="en-US" sz="1200" dirty="0" smtClean="0"/>
          </a:p>
          <a:p>
            <a:pPr lvl="1" fontAlgn="base"/>
            <a:endParaRPr lang="en-US" altLang="ko-KR" sz="1200" dirty="0" smtClean="0"/>
          </a:p>
          <a:p>
            <a:pPr lvl="1" fontAlgn="base"/>
            <a:endParaRPr lang="ko-KR" altLang="en-US" sz="1200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endParaRPr lang="ko-KR" altLang="en-US" sz="1200" dirty="0" smtClean="0"/>
          </a:p>
          <a:p>
            <a:endParaRPr lang="en-US" altLang="ko-KR" sz="1200" b="1" dirty="0" smtClean="0"/>
          </a:p>
          <a:p>
            <a:endParaRPr lang="ko-KR" altLang="en-US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970</Words>
  <Application>Microsoft Office PowerPoint</Application>
  <PresentationFormat>사용자 지정</PresentationFormat>
  <Paragraphs>699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User</cp:lastModifiedBy>
  <cp:revision>57</cp:revision>
  <dcterms:created xsi:type="dcterms:W3CDTF">2019-02-08T07:37:09Z</dcterms:created>
  <dcterms:modified xsi:type="dcterms:W3CDTF">2019-04-18T11:56:08Z</dcterms:modified>
</cp:coreProperties>
</file>