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81dcbabe9_8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581dcbabe9_8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81dcbabe9_8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581dcbabe9_8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81dcbabe9_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581dcbabe9_8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81dcbabe9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581dcbabe9_8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81dcbabe9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581dcbabe9_8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81dcbabe9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581dcbabe9_8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81dcbabe9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581dcbabe9_8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81dcbab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581dcbabe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81dcbabe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581dcbabe9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81dcbab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581dcbabe9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81dcbab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581dcbabe9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81dcbabe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581dcbabe9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81dcbabe9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581dcbabe9_5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81dcbabe9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581dcbabe9_5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81dcbabe9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581dcbabe9_5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81dcbabe9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581dcbabe9_5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81dcbabe9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581dcbabe9_5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81dcbabe9_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581dcbabe9_5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81dcbabe9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581dcbabe9_5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81dcbabe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581dcbabe9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81dcbab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581dcbabe9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81dcbab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581dcbabe9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81dcbabe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581dcbabe9_1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81dcbabe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581dcbabe9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81dcbabe9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581dcbabe9_1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581dcbabe9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581dcbabe9_1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581dcbabe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581dcbabe9_1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81dcbabe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581dcbabe9_0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81dcbabe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g581dcbabe9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581dcbabe9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g581dcbabe9_1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81dcbabe9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g581dcbabe9_1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81dcbabe9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581dcbabe9_3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581dcbabe9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g581dcbabe9_3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81dcbabe9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g581dcbabe9_3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81dcbabe9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g581dcbabe9_3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81dcbabe9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g581dcbabe9_1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81dcbabe9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g581dcbabe9_1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581dcbabe9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g581dcbabe9_1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581dcbabe9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g581dcbabe9_1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81dcbabe9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g581dcbabe9_1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81dcbabe9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g581dcbabe9_1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581dcbabe9_5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g581dcbabe9_5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581dcbabe9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g581dcbabe9_1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581dcbabe9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g581dcbabe9_1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581dcbabe9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g581dcbabe9_1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581dcbabe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g581dcbabe9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581dcbabe9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g581dcbabe9_4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581dcbabe9_4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g581dcbabe9_4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581dcbabe9_4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g581dcbabe9_4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581dcbabe9_4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g581dcbabe9_4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81dcbabe9_4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g581dcbabe9_4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581dcbabe9_4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g581dcbabe9_4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581dcbabe9_4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g581dcbabe9_4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581dcbabe9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g581dcbabe9_4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0" Type="http://schemas.openxmlformats.org/officeDocument/2006/relationships/image" Target="../media/image22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53.png"/><Relationship Id="rId7" Type="http://schemas.openxmlformats.org/officeDocument/2006/relationships/image" Target="../media/image26.png"/><Relationship Id="rId8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28.png"/><Relationship Id="rId6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Relationship Id="rId4" Type="http://schemas.openxmlformats.org/officeDocument/2006/relationships/image" Target="../media/image54.png"/><Relationship Id="rId5" Type="http://schemas.openxmlformats.org/officeDocument/2006/relationships/image" Target="../media/image48.png"/><Relationship Id="rId6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5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3.jp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8.png"/><Relationship Id="rId4" Type="http://schemas.openxmlformats.org/officeDocument/2006/relationships/image" Target="../media/image4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5.png"/><Relationship Id="rId4" Type="http://schemas.openxmlformats.org/officeDocument/2006/relationships/image" Target="../media/image37.png"/><Relationship Id="rId5" Type="http://schemas.openxmlformats.org/officeDocument/2006/relationships/image" Target="../media/image1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Relationship Id="rId5" Type="http://schemas.openxmlformats.org/officeDocument/2006/relationships/image" Target="../media/image52.png"/><Relationship Id="rId6" Type="http://schemas.openxmlformats.org/officeDocument/2006/relationships/image" Target="../media/image47.png"/><Relationship Id="rId7" Type="http://schemas.openxmlformats.org/officeDocument/2006/relationships/image" Target="../media/image1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6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492369" y="559752"/>
            <a:ext cx="11090030" cy="6117771"/>
            <a:chOff x="757691" y="740229"/>
            <a:chExt cx="9324893" cy="5688238"/>
          </a:xfrm>
        </p:grpSpPr>
        <p:sp>
          <p:nvSpPr>
            <p:cNvPr id="89" name="Google Shape;89;p13"/>
            <p:cNvSpPr/>
            <p:nvPr/>
          </p:nvSpPr>
          <p:spPr>
            <a:xfrm rot="10800000">
              <a:off x="839932" y="5989840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 flipH="1" rot="10800000">
              <a:off x="757691" y="6007552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fmla="val 2072" name="adj"/>
              </a:avLst>
            </a:prstGeom>
            <a:solidFill>
              <a:srgbClr val="F9F9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2" name="Google Shape;92;p13"/>
          <p:cNvSpPr/>
          <p:nvPr/>
        </p:nvSpPr>
        <p:spPr>
          <a:xfrm>
            <a:off x="621413" y="902535"/>
            <a:ext cx="74049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3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1조 데이터베이스 설계 </a:t>
            </a:r>
            <a:r>
              <a:rPr b="1" i="1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PRESENTATION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749716" y="1239253"/>
            <a:ext cx="4078705" cy="4427621"/>
          </a:xfrm>
          <a:custGeom>
            <a:rect b="b" l="l" r="r" t="t"/>
            <a:pathLst>
              <a:path extrusionOk="0" h="4427621" w="4078705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cap="flat" cmpd="sng" w="19050">
            <a:solidFill>
              <a:srgbClr val="64BEC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9712" y="1022546"/>
            <a:ext cx="833350" cy="8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9679" y="3583659"/>
            <a:ext cx="813832" cy="81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3047" y="2180259"/>
            <a:ext cx="833349" cy="83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6025" y="4885496"/>
            <a:ext cx="813832" cy="81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65538" y="5208754"/>
            <a:ext cx="813832" cy="81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79171" y="4050511"/>
            <a:ext cx="808656" cy="808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734408" y="2529200"/>
            <a:ext cx="848007" cy="848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191074" y="5208754"/>
            <a:ext cx="782682" cy="78268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/>
          <p:nvPr/>
        </p:nvSpPr>
        <p:spPr>
          <a:xfrm>
            <a:off x="2939435" y="3345233"/>
            <a:ext cx="5460494" cy="2293567"/>
          </a:xfrm>
          <a:custGeom>
            <a:rect b="b" l="l" r="r" t="t"/>
            <a:pathLst>
              <a:path extrusionOk="0" h="1900518" w="460785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64BEC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105" name="Google Shape;105;p13"/>
            <p:cNvSpPr/>
            <p:nvPr/>
          </p:nvSpPr>
          <p:spPr>
            <a:xfrm>
              <a:off x="2099" y="1615"/>
              <a:ext cx="990" cy="2944"/>
            </a:xfrm>
            <a:custGeom>
              <a:rect b="b" l="l" r="r" t="t"/>
              <a:pathLst>
                <a:path extrusionOk="0" h="8833" w="2970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577" y="1854"/>
              <a:ext cx="392" cy="111"/>
            </a:xfrm>
            <a:custGeom>
              <a:rect b="b" l="l" r="r" t="t"/>
              <a:pathLst>
                <a:path extrusionOk="0" h="332" w="1177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286" y="2844"/>
              <a:ext cx="393" cy="111"/>
            </a:xfrm>
            <a:custGeom>
              <a:rect b="b" l="l" r="r" t="t"/>
              <a:pathLst>
                <a:path extrusionOk="0" h="333" w="1177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962" y="3988"/>
              <a:ext cx="393" cy="111"/>
            </a:xfrm>
            <a:custGeom>
              <a:rect b="b" l="l" r="r" t="t"/>
              <a:pathLst>
                <a:path extrusionOk="0" h="333" w="1178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2209" y="1624"/>
              <a:ext cx="882" cy="2935"/>
            </a:xfrm>
            <a:custGeom>
              <a:rect b="b" l="l" r="r" t="t"/>
              <a:pathLst>
                <a:path extrusionOk="0" h="8807" w="2644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080" y="1589"/>
              <a:ext cx="998" cy="2970"/>
            </a:xfrm>
            <a:custGeom>
              <a:rect b="b" l="l" r="r" t="t"/>
              <a:pathLst>
                <a:path extrusionOk="0" h="8910" w="2995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473" y="4150"/>
              <a:ext cx="486" cy="170"/>
            </a:xfrm>
            <a:custGeom>
              <a:rect b="b" l="l" r="r" t="t"/>
              <a:pathLst>
                <a:path extrusionOk="0" h="512" w="1458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310" y="3569"/>
              <a:ext cx="478" cy="120"/>
            </a:xfrm>
            <a:custGeom>
              <a:rect b="b" l="l" r="r" t="t"/>
              <a:pathLst>
                <a:path extrusionOk="0" h="359" w="1433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148" y="2921"/>
              <a:ext cx="427" cy="119"/>
            </a:xfrm>
            <a:custGeom>
              <a:rect b="b" l="l" r="r" t="t"/>
              <a:pathLst>
                <a:path extrusionOk="0" h="358" w="1279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003" y="2366"/>
              <a:ext cx="435" cy="111"/>
            </a:xfrm>
            <a:custGeom>
              <a:rect b="b" l="l" r="r" t="t"/>
              <a:pathLst>
                <a:path extrusionOk="0" h="333" w="1304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866" y="1837"/>
              <a:ext cx="376" cy="111"/>
            </a:xfrm>
            <a:custGeom>
              <a:rect b="b" l="l" r="r" t="t"/>
              <a:pathLst>
                <a:path extrusionOk="0" h="333" w="1128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089" y="1588"/>
              <a:ext cx="1015" cy="2971"/>
            </a:xfrm>
            <a:custGeom>
              <a:rect b="b" l="l" r="r" t="t"/>
              <a:pathLst>
                <a:path extrusionOk="0" h="8914" w="3045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766" y="1547"/>
              <a:ext cx="939" cy="3012"/>
            </a:xfrm>
            <a:custGeom>
              <a:rect b="b" l="l" r="r" t="t"/>
              <a:pathLst>
                <a:path extrusionOk="0" h="9038" w="2816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1868" y="1555"/>
              <a:ext cx="847" cy="3004"/>
            </a:xfrm>
            <a:custGeom>
              <a:rect b="b" l="l" r="r" t="t"/>
              <a:pathLst>
                <a:path extrusionOk="0" h="9012" w="2541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696" y="1521"/>
              <a:ext cx="827" cy="3038"/>
            </a:xfrm>
            <a:custGeom>
              <a:rect b="b" l="l" r="r" t="t"/>
              <a:pathLst>
                <a:path extrusionOk="0" h="9114" w="2482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05" y="1521"/>
              <a:ext cx="844" cy="3038"/>
            </a:xfrm>
            <a:custGeom>
              <a:rect b="b" l="l" r="r" t="t"/>
              <a:pathLst>
                <a:path extrusionOk="0" h="9114" w="253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0" y="1956"/>
              <a:ext cx="251" cy="321"/>
            </a:xfrm>
            <a:custGeom>
              <a:rect b="b" l="l" r="r" t="t"/>
              <a:pathLst>
                <a:path extrusionOk="0" h="963" w="75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583" y="3305"/>
              <a:ext cx="77" cy="162"/>
            </a:xfrm>
            <a:custGeom>
              <a:rect b="b" l="l" r="r" t="t"/>
              <a:pathLst>
                <a:path extrusionOk="0" h="487" w="231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404" y="3483"/>
              <a:ext cx="222" cy="140"/>
            </a:xfrm>
            <a:custGeom>
              <a:rect b="b" l="l" r="r" t="t"/>
              <a:pathLst>
                <a:path extrusionOk="0" h="422" w="667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397" y="3228"/>
              <a:ext cx="239" cy="355"/>
            </a:xfrm>
            <a:custGeom>
              <a:rect b="b" l="l" r="r" t="t"/>
              <a:pathLst>
                <a:path extrusionOk="0" h="1065" w="719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592" y="4133"/>
              <a:ext cx="256" cy="102"/>
            </a:xfrm>
            <a:custGeom>
              <a:rect b="b" l="l" r="r" t="t"/>
              <a:pathLst>
                <a:path extrusionOk="0" h="307" w="769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592" y="3979"/>
              <a:ext cx="256" cy="236"/>
            </a:xfrm>
            <a:custGeom>
              <a:rect b="b" l="l" r="r" t="t"/>
              <a:pathLst>
                <a:path extrusionOk="0" h="707" w="769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2884" y="1023"/>
              <a:ext cx="460" cy="1010"/>
            </a:xfrm>
            <a:custGeom>
              <a:rect b="b" l="l" r="r" t="t"/>
              <a:pathLst>
                <a:path extrusionOk="0" h="3029" w="1382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814" y="1649"/>
              <a:ext cx="708" cy="794"/>
            </a:xfrm>
            <a:custGeom>
              <a:rect b="b" l="l" r="r" t="t"/>
              <a:pathLst>
                <a:path extrusionOk="0" h="2382" w="2124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164" y="1914"/>
              <a:ext cx="938" cy="2227"/>
            </a:xfrm>
            <a:custGeom>
              <a:rect b="b" l="l" r="r" t="t"/>
              <a:pathLst>
                <a:path extrusionOk="0" h="6682" w="281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AEAB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618" y="513"/>
              <a:ext cx="418" cy="667"/>
            </a:xfrm>
            <a:custGeom>
              <a:rect b="b" l="l" r="r" t="t"/>
              <a:pathLst>
                <a:path extrusionOk="0" h="2001" w="1254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3438" y="1018"/>
              <a:ext cx="760" cy="1001"/>
            </a:xfrm>
            <a:custGeom>
              <a:rect b="b" l="l" r="r" t="t"/>
              <a:pathLst>
                <a:path extrusionOk="0" h="3003" w="2279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201" y="971"/>
              <a:ext cx="374" cy="1591"/>
            </a:xfrm>
            <a:custGeom>
              <a:rect b="b" l="l" r="r" t="t"/>
              <a:pathLst>
                <a:path extrusionOk="0" h="4775" w="1121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240" y="603"/>
              <a:ext cx="60" cy="47"/>
            </a:xfrm>
            <a:custGeom>
              <a:rect b="b" l="l" r="r" t="t"/>
              <a:pathLst>
                <a:path extrusionOk="0" h="142" w="179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049" y="676"/>
              <a:ext cx="166" cy="77"/>
            </a:xfrm>
            <a:custGeom>
              <a:rect b="b" l="l" r="r" t="t"/>
              <a:pathLst>
                <a:path extrusionOk="0" h="231" w="497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101" y="632"/>
              <a:ext cx="284" cy="130"/>
            </a:xfrm>
            <a:custGeom>
              <a:rect b="b" l="l" r="r" t="t"/>
              <a:pathLst>
                <a:path extrusionOk="0" h="388" w="854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324" y="628"/>
              <a:ext cx="53" cy="119"/>
            </a:xfrm>
            <a:custGeom>
              <a:rect b="b" l="l" r="r" t="t"/>
              <a:pathLst>
                <a:path extrusionOk="0" h="356" w="159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327" y="652"/>
              <a:ext cx="35" cy="85"/>
            </a:xfrm>
            <a:custGeom>
              <a:rect b="b" l="l" r="r" t="t"/>
              <a:pathLst>
                <a:path extrusionOk="0" h="254" w="105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349" y="662"/>
              <a:ext cx="18" cy="35"/>
            </a:xfrm>
            <a:custGeom>
              <a:rect b="b" l="l" r="r" t="t"/>
              <a:pathLst>
                <a:path extrusionOk="0" h="103" w="52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325" y="634"/>
              <a:ext cx="60" cy="111"/>
            </a:xfrm>
            <a:custGeom>
              <a:rect b="b" l="l" r="r" t="t"/>
              <a:pathLst>
                <a:path extrusionOk="0" h="333" w="180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38" y="634"/>
              <a:ext cx="166" cy="76"/>
            </a:xfrm>
            <a:custGeom>
              <a:rect b="b" l="l" r="r" t="t"/>
              <a:pathLst>
                <a:path extrusionOk="0" h="230" w="497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990" y="598"/>
              <a:ext cx="276" cy="121"/>
            </a:xfrm>
            <a:custGeom>
              <a:rect b="b" l="l" r="r" t="t"/>
              <a:pathLst>
                <a:path extrusionOk="0" h="363" w="828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213" y="596"/>
              <a:ext cx="52" cy="119"/>
            </a:xfrm>
            <a:custGeom>
              <a:rect b="b" l="l" r="r" t="t"/>
              <a:pathLst>
                <a:path extrusionOk="0" h="355" w="158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214" y="612"/>
              <a:ext cx="35" cy="84"/>
            </a:xfrm>
            <a:custGeom>
              <a:rect b="b" l="l" r="r" t="t"/>
              <a:pathLst>
                <a:path extrusionOk="0" h="253" w="106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4236" y="622"/>
              <a:ext cx="18" cy="34"/>
            </a:xfrm>
            <a:custGeom>
              <a:rect b="b" l="l" r="r" t="t"/>
              <a:pathLst>
                <a:path extrusionOk="0" h="102" w="54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4206" y="591"/>
              <a:ext cx="60" cy="111"/>
            </a:xfrm>
            <a:custGeom>
              <a:rect b="b" l="l" r="r" t="t"/>
              <a:pathLst>
                <a:path extrusionOk="0" h="332" w="180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4087" y="725"/>
              <a:ext cx="367" cy="241"/>
            </a:xfrm>
            <a:custGeom>
              <a:rect b="b" l="l" r="r" t="t"/>
              <a:pathLst>
                <a:path extrusionOk="0" h="724" w="1100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4138" y="588"/>
              <a:ext cx="60" cy="20"/>
            </a:xfrm>
            <a:custGeom>
              <a:rect b="b" l="l" r="r" t="t"/>
              <a:pathLst>
                <a:path extrusionOk="0" h="62" w="180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567" y="469"/>
              <a:ext cx="411" cy="446"/>
            </a:xfrm>
            <a:custGeom>
              <a:rect b="b" l="l" r="r" t="t"/>
              <a:pathLst>
                <a:path extrusionOk="0" h="1339" w="1235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3677" y="693"/>
              <a:ext cx="77" cy="111"/>
            </a:xfrm>
            <a:custGeom>
              <a:rect b="b" l="l" r="r" t="t"/>
              <a:pathLst>
                <a:path extrusionOk="0" h="332" w="230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54" y="855"/>
              <a:ext cx="256" cy="145"/>
            </a:xfrm>
            <a:custGeom>
              <a:rect b="b" l="l" r="r" t="t"/>
              <a:pathLst>
                <a:path extrusionOk="0" h="435" w="769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240" y="753"/>
              <a:ext cx="188" cy="162"/>
            </a:xfrm>
            <a:custGeom>
              <a:rect b="b" l="l" r="r" t="t"/>
              <a:pathLst>
                <a:path extrusionOk="0" h="486" w="563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129" y="762"/>
              <a:ext cx="529" cy="640"/>
            </a:xfrm>
            <a:custGeom>
              <a:rect b="b" l="l" r="r" t="t"/>
              <a:pathLst>
                <a:path extrusionOk="0" h="1920" w="1588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882" y="992"/>
              <a:ext cx="623" cy="1451"/>
            </a:xfrm>
            <a:custGeom>
              <a:rect b="b" l="l" r="r" t="t"/>
              <a:pathLst>
                <a:path extrusionOk="0" h="4352" w="1869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797" y="1009"/>
              <a:ext cx="94" cy="179"/>
            </a:xfrm>
            <a:custGeom>
              <a:rect b="b" l="l" r="r" t="t"/>
              <a:pathLst>
                <a:path extrusionOk="0" h="537" w="282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600" y="907"/>
              <a:ext cx="197" cy="239"/>
            </a:xfrm>
            <a:custGeom>
              <a:rect b="b" l="l" r="r" t="t"/>
              <a:pathLst>
                <a:path extrusionOk="0" h="718" w="590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438" y="941"/>
              <a:ext cx="188" cy="896"/>
            </a:xfrm>
            <a:custGeom>
              <a:rect b="b" l="l" r="r" t="t"/>
              <a:pathLst>
                <a:path extrusionOk="0" h="2688" w="565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888" y="1026"/>
              <a:ext cx="224" cy="708"/>
            </a:xfrm>
            <a:custGeom>
              <a:rect b="b" l="l" r="r" t="t"/>
              <a:pathLst>
                <a:path extrusionOk="0" h="2124" w="672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602" y="1495"/>
              <a:ext cx="205" cy="205"/>
            </a:xfrm>
            <a:custGeom>
              <a:rect b="b" l="l" r="r" t="t"/>
              <a:pathLst>
                <a:path extrusionOk="0" h="615" w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2628" y="1513"/>
              <a:ext cx="154" cy="171"/>
            </a:xfrm>
            <a:custGeom>
              <a:rect b="b" l="l" r="r" t="t"/>
              <a:pathLst>
                <a:path extrusionOk="0" h="513" w="461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0" name="Google Shape;160;p13"/>
          <p:cNvGrpSpPr/>
          <p:nvPr/>
        </p:nvGrpSpPr>
        <p:grpSpPr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61" name="Google Shape;161;p13"/>
            <p:cNvSpPr/>
            <p:nvPr/>
          </p:nvSpPr>
          <p:spPr>
            <a:xfrm>
              <a:off x="2099" y="1615"/>
              <a:ext cx="990" cy="2944"/>
            </a:xfrm>
            <a:custGeom>
              <a:rect b="b" l="l" r="r" t="t"/>
              <a:pathLst>
                <a:path extrusionOk="0" h="8833" w="2970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2577" y="1854"/>
              <a:ext cx="392" cy="111"/>
            </a:xfrm>
            <a:custGeom>
              <a:rect b="b" l="l" r="r" t="t"/>
              <a:pathLst>
                <a:path extrusionOk="0" h="332" w="1177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286" y="2844"/>
              <a:ext cx="393" cy="111"/>
            </a:xfrm>
            <a:custGeom>
              <a:rect b="b" l="l" r="r" t="t"/>
              <a:pathLst>
                <a:path extrusionOk="0" h="333" w="1177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962" y="3988"/>
              <a:ext cx="393" cy="111"/>
            </a:xfrm>
            <a:custGeom>
              <a:rect b="b" l="l" r="r" t="t"/>
              <a:pathLst>
                <a:path extrusionOk="0" h="333" w="1178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2209" y="1624"/>
              <a:ext cx="882" cy="2935"/>
            </a:xfrm>
            <a:custGeom>
              <a:rect b="b" l="l" r="r" t="t"/>
              <a:pathLst>
                <a:path extrusionOk="0" h="8807" w="2644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080" y="1589"/>
              <a:ext cx="998" cy="2970"/>
            </a:xfrm>
            <a:custGeom>
              <a:rect b="b" l="l" r="r" t="t"/>
              <a:pathLst>
                <a:path extrusionOk="0" h="8910" w="2995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3473" y="4150"/>
              <a:ext cx="486" cy="170"/>
            </a:xfrm>
            <a:custGeom>
              <a:rect b="b" l="l" r="r" t="t"/>
              <a:pathLst>
                <a:path extrusionOk="0" h="512" w="1458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310" y="3569"/>
              <a:ext cx="478" cy="120"/>
            </a:xfrm>
            <a:custGeom>
              <a:rect b="b" l="l" r="r" t="t"/>
              <a:pathLst>
                <a:path extrusionOk="0" h="359" w="1433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3148" y="2921"/>
              <a:ext cx="427" cy="119"/>
            </a:xfrm>
            <a:custGeom>
              <a:rect b="b" l="l" r="r" t="t"/>
              <a:pathLst>
                <a:path extrusionOk="0" h="358" w="1279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3003" y="2366"/>
              <a:ext cx="435" cy="111"/>
            </a:xfrm>
            <a:custGeom>
              <a:rect b="b" l="l" r="r" t="t"/>
              <a:pathLst>
                <a:path extrusionOk="0" h="333" w="1304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2866" y="1837"/>
              <a:ext cx="376" cy="111"/>
            </a:xfrm>
            <a:custGeom>
              <a:rect b="b" l="l" r="r" t="t"/>
              <a:pathLst>
                <a:path extrusionOk="0" h="333" w="1128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089" y="1588"/>
              <a:ext cx="1015" cy="2971"/>
            </a:xfrm>
            <a:custGeom>
              <a:rect b="b" l="l" r="r" t="t"/>
              <a:pathLst>
                <a:path extrusionOk="0" h="8914" w="3045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1766" y="1547"/>
              <a:ext cx="939" cy="3012"/>
            </a:xfrm>
            <a:custGeom>
              <a:rect b="b" l="l" r="r" t="t"/>
              <a:pathLst>
                <a:path extrusionOk="0" h="9038" w="2816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1868" y="1555"/>
              <a:ext cx="847" cy="3004"/>
            </a:xfrm>
            <a:custGeom>
              <a:rect b="b" l="l" r="r" t="t"/>
              <a:pathLst>
                <a:path extrusionOk="0" h="9012" w="2541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2696" y="1521"/>
              <a:ext cx="827" cy="3038"/>
            </a:xfrm>
            <a:custGeom>
              <a:rect b="b" l="l" r="r" t="t"/>
              <a:pathLst>
                <a:path extrusionOk="0" h="9114" w="2482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2705" y="1521"/>
              <a:ext cx="844" cy="3038"/>
            </a:xfrm>
            <a:custGeom>
              <a:rect b="b" l="l" r="r" t="t"/>
              <a:pathLst>
                <a:path extrusionOk="0" h="9114" w="253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2820" y="1956"/>
              <a:ext cx="251" cy="321"/>
            </a:xfrm>
            <a:custGeom>
              <a:rect b="b" l="l" r="r" t="t"/>
              <a:pathLst>
                <a:path extrusionOk="0" h="963" w="75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583" y="3305"/>
              <a:ext cx="77" cy="162"/>
            </a:xfrm>
            <a:custGeom>
              <a:rect b="b" l="l" r="r" t="t"/>
              <a:pathLst>
                <a:path extrusionOk="0" h="487" w="231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404" y="3483"/>
              <a:ext cx="222" cy="140"/>
            </a:xfrm>
            <a:custGeom>
              <a:rect b="b" l="l" r="r" t="t"/>
              <a:pathLst>
                <a:path extrusionOk="0" h="422" w="667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3397" y="3228"/>
              <a:ext cx="239" cy="355"/>
            </a:xfrm>
            <a:custGeom>
              <a:rect b="b" l="l" r="r" t="t"/>
              <a:pathLst>
                <a:path extrusionOk="0" h="1065" w="719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592" y="4133"/>
              <a:ext cx="256" cy="102"/>
            </a:xfrm>
            <a:custGeom>
              <a:rect b="b" l="l" r="r" t="t"/>
              <a:pathLst>
                <a:path extrusionOk="0" h="307" w="769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592" y="3979"/>
              <a:ext cx="256" cy="236"/>
            </a:xfrm>
            <a:custGeom>
              <a:rect b="b" l="l" r="r" t="t"/>
              <a:pathLst>
                <a:path extrusionOk="0" h="707" w="769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2884" y="1023"/>
              <a:ext cx="460" cy="1010"/>
            </a:xfrm>
            <a:custGeom>
              <a:rect b="b" l="l" r="r" t="t"/>
              <a:pathLst>
                <a:path extrusionOk="0" h="3029" w="1382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3814" y="1649"/>
              <a:ext cx="708" cy="794"/>
            </a:xfrm>
            <a:custGeom>
              <a:rect b="b" l="l" r="r" t="t"/>
              <a:pathLst>
                <a:path extrusionOk="0" h="2382" w="2124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3164" y="1914"/>
              <a:ext cx="938" cy="2227"/>
            </a:xfrm>
            <a:custGeom>
              <a:rect b="b" l="l" r="r" t="t"/>
              <a:pathLst>
                <a:path extrusionOk="0" h="6682" w="281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3618" y="513"/>
              <a:ext cx="418" cy="667"/>
            </a:xfrm>
            <a:custGeom>
              <a:rect b="b" l="l" r="r" t="t"/>
              <a:pathLst>
                <a:path extrusionOk="0" h="2001" w="1254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3438" y="1018"/>
              <a:ext cx="760" cy="1001"/>
            </a:xfrm>
            <a:custGeom>
              <a:rect b="b" l="l" r="r" t="t"/>
              <a:pathLst>
                <a:path extrusionOk="0" h="3003" w="2279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201" y="971"/>
              <a:ext cx="374" cy="1591"/>
            </a:xfrm>
            <a:custGeom>
              <a:rect b="b" l="l" r="r" t="t"/>
              <a:pathLst>
                <a:path extrusionOk="0" h="4775" w="1121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4240" y="603"/>
              <a:ext cx="60" cy="47"/>
            </a:xfrm>
            <a:custGeom>
              <a:rect b="b" l="l" r="r" t="t"/>
              <a:pathLst>
                <a:path extrusionOk="0" h="142" w="179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4049" y="676"/>
              <a:ext cx="166" cy="77"/>
            </a:xfrm>
            <a:custGeom>
              <a:rect b="b" l="l" r="r" t="t"/>
              <a:pathLst>
                <a:path extrusionOk="0" h="231" w="497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4101" y="632"/>
              <a:ext cx="284" cy="130"/>
            </a:xfrm>
            <a:custGeom>
              <a:rect b="b" l="l" r="r" t="t"/>
              <a:pathLst>
                <a:path extrusionOk="0" h="388" w="854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4324" y="628"/>
              <a:ext cx="53" cy="119"/>
            </a:xfrm>
            <a:custGeom>
              <a:rect b="b" l="l" r="r" t="t"/>
              <a:pathLst>
                <a:path extrusionOk="0" h="356" w="159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4327" y="652"/>
              <a:ext cx="35" cy="85"/>
            </a:xfrm>
            <a:custGeom>
              <a:rect b="b" l="l" r="r" t="t"/>
              <a:pathLst>
                <a:path extrusionOk="0" h="254" w="105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4349" y="662"/>
              <a:ext cx="18" cy="35"/>
            </a:xfrm>
            <a:custGeom>
              <a:rect b="b" l="l" r="r" t="t"/>
              <a:pathLst>
                <a:path extrusionOk="0" h="103" w="52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4325" y="634"/>
              <a:ext cx="60" cy="111"/>
            </a:xfrm>
            <a:custGeom>
              <a:rect b="b" l="l" r="r" t="t"/>
              <a:pathLst>
                <a:path extrusionOk="0" h="333" w="180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3938" y="634"/>
              <a:ext cx="166" cy="76"/>
            </a:xfrm>
            <a:custGeom>
              <a:rect b="b" l="l" r="r" t="t"/>
              <a:pathLst>
                <a:path extrusionOk="0" h="230" w="497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3990" y="598"/>
              <a:ext cx="276" cy="121"/>
            </a:xfrm>
            <a:custGeom>
              <a:rect b="b" l="l" r="r" t="t"/>
              <a:pathLst>
                <a:path extrusionOk="0" h="363" w="828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4213" y="596"/>
              <a:ext cx="52" cy="119"/>
            </a:xfrm>
            <a:custGeom>
              <a:rect b="b" l="l" r="r" t="t"/>
              <a:pathLst>
                <a:path extrusionOk="0" h="355" w="158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4214" y="612"/>
              <a:ext cx="35" cy="84"/>
            </a:xfrm>
            <a:custGeom>
              <a:rect b="b" l="l" r="r" t="t"/>
              <a:pathLst>
                <a:path extrusionOk="0" h="253" w="106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4236" y="622"/>
              <a:ext cx="18" cy="34"/>
            </a:xfrm>
            <a:custGeom>
              <a:rect b="b" l="l" r="r" t="t"/>
              <a:pathLst>
                <a:path extrusionOk="0" h="102" w="54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4206" y="591"/>
              <a:ext cx="60" cy="111"/>
            </a:xfrm>
            <a:custGeom>
              <a:rect b="b" l="l" r="r" t="t"/>
              <a:pathLst>
                <a:path extrusionOk="0" h="332" w="180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4087" y="725"/>
              <a:ext cx="367" cy="241"/>
            </a:xfrm>
            <a:custGeom>
              <a:rect b="b" l="l" r="r" t="t"/>
              <a:pathLst>
                <a:path extrusionOk="0" h="724" w="1100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4138" y="588"/>
              <a:ext cx="60" cy="20"/>
            </a:xfrm>
            <a:custGeom>
              <a:rect b="b" l="l" r="r" t="t"/>
              <a:pathLst>
                <a:path extrusionOk="0" h="62" w="180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3567" y="469"/>
              <a:ext cx="411" cy="446"/>
            </a:xfrm>
            <a:custGeom>
              <a:rect b="b" l="l" r="r" t="t"/>
              <a:pathLst>
                <a:path extrusionOk="0" h="1339" w="1235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3677" y="693"/>
              <a:ext cx="77" cy="111"/>
            </a:xfrm>
            <a:custGeom>
              <a:rect b="b" l="l" r="r" t="t"/>
              <a:pathLst>
                <a:path extrusionOk="0" h="332" w="230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754" y="855"/>
              <a:ext cx="256" cy="145"/>
            </a:xfrm>
            <a:custGeom>
              <a:rect b="b" l="l" r="r" t="t"/>
              <a:pathLst>
                <a:path extrusionOk="0" h="435" w="769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4240" y="753"/>
              <a:ext cx="188" cy="162"/>
            </a:xfrm>
            <a:custGeom>
              <a:rect b="b" l="l" r="r" t="t"/>
              <a:pathLst>
                <a:path extrusionOk="0" h="486" w="563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4129" y="762"/>
              <a:ext cx="529" cy="640"/>
            </a:xfrm>
            <a:custGeom>
              <a:rect b="b" l="l" r="r" t="t"/>
              <a:pathLst>
                <a:path extrusionOk="0" h="1920" w="1588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882" y="992"/>
              <a:ext cx="623" cy="1451"/>
            </a:xfrm>
            <a:custGeom>
              <a:rect b="b" l="l" r="r" t="t"/>
              <a:pathLst>
                <a:path extrusionOk="0" h="4352" w="1869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797" y="1009"/>
              <a:ext cx="94" cy="179"/>
            </a:xfrm>
            <a:custGeom>
              <a:rect b="b" l="l" r="r" t="t"/>
              <a:pathLst>
                <a:path extrusionOk="0" h="537" w="282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600" y="907"/>
              <a:ext cx="197" cy="239"/>
            </a:xfrm>
            <a:custGeom>
              <a:rect b="b" l="l" r="r" t="t"/>
              <a:pathLst>
                <a:path extrusionOk="0" h="718" w="590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438" y="941"/>
              <a:ext cx="188" cy="896"/>
            </a:xfrm>
            <a:custGeom>
              <a:rect b="b" l="l" r="r" t="t"/>
              <a:pathLst>
                <a:path extrusionOk="0" h="2688" w="565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3888" y="1026"/>
              <a:ext cx="224" cy="708"/>
            </a:xfrm>
            <a:custGeom>
              <a:rect b="b" l="l" r="r" t="t"/>
              <a:pathLst>
                <a:path extrusionOk="0" h="2124" w="672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2602" y="1495"/>
              <a:ext cx="205" cy="205"/>
            </a:xfrm>
            <a:custGeom>
              <a:rect b="b" l="l" r="r" t="t"/>
              <a:pathLst>
                <a:path extrusionOk="0" h="615" w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2628" y="1513"/>
              <a:ext cx="154" cy="171"/>
            </a:xfrm>
            <a:custGeom>
              <a:rect b="b" l="l" r="r" t="t"/>
              <a:pathLst>
                <a:path extrusionOk="0" h="513" w="461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6" name="Google Shape;216;p13"/>
          <p:cNvSpPr/>
          <p:nvPr/>
        </p:nvSpPr>
        <p:spPr>
          <a:xfrm>
            <a:off x="2209800" y="1893135"/>
            <a:ext cx="5448300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51B0C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강부경, 김병준, 설유경, 엄현철, 이상민, 정우진</a:t>
            </a:r>
            <a:endParaRPr b="1" sz="1800">
              <a:solidFill>
                <a:srgbClr val="51B0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22"/>
          <p:cNvGrpSpPr/>
          <p:nvPr/>
        </p:nvGrpSpPr>
        <p:grpSpPr>
          <a:xfrm>
            <a:off x="492369" y="70338"/>
            <a:ext cx="11090030" cy="6787661"/>
            <a:chOff x="492369" y="70338"/>
            <a:chExt cx="11090030" cy="6787661"/>
          </a:xfrm>
        </p:grpSpPr>
        <p:grpSp>
          <p:nvGrpSpPr>
            <p:cNvPr id="345" name="Google Shape;345;p22"/>
            <p:cNvGrpSpPr/>
            <p:nvPr/>
          </p:nvGrpSpPr>
          <p:grpSpPr>
            <a:xfrm>
              <a:off x="492369" y="740228"/>
              <a:ext cx="11090030" cy="6117771"/>
              <a:chOff x="757691" y="740229"/>
              <a:chExt cx="9324893" cy="5688238"/>
            </a:xfrm>
          </p:grpSpPr>
          <p:sp>
            <p:nvSpPr>
              <p:cNvPr id="346" name="Google Shape;346;p22"/>
              <p:cNvSpPr/>
              <p:nvPr/>
            </p:nvSpPr>
            <p:spPr>
              <a:xfrm rot="10800000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7" name="Google Shape;347;p22"/>
              <p:cNvSpPr/>
              <p:nvPr/>
            </p:nvSpPr>
            <p:spPr>
              <a:xfrm flipH="1" rot="10800000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8" name="Google Shape;348;p22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49" name="Google Shape;349;p22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350" name="Google Shape;350;p22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1 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분석 - 교육생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499433" y="955684"/>
            <a:ext cx="6096000" cy="830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성적 조회 기능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교육생은 한 개의 과정만을 등록해서 수강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한 개의 과정 내에는 여러 개의 과목을 수강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 기간이 끝나지 않은 교육생 / 중도탈락 처리된 교육생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일부 과목만 수강했다고 가정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교육생이 로그인에 성공 시 출력되는 데이터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 개인의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수강한 과정명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과정기간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강의실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성적 정보 출력 시 확인해야 할 정보들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과목별로 목록 형태로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과목번호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과목기간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교재명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교사명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과목별 배점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과목별 성적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과목별 시험 날짜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시험 문제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22"/>
          <p:cNvSpPr/>
          <p:nvPr/>
        </p:nvSpPr>
        <p:spPr>
          <a:xfrm>
            <a:off x="6342552" y="607721"/>
            <a:ext cx="5266266" cy="11172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/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성적이 등록되지 않은 과목이 있는 경우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 정보는 출력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점수는 NULL값으로 표시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출결 관리 및 출결 조회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매일 근태 관리를 기록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출근 1회, 퇴근 1회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본인의 출결 현황을 기간별로 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전체, 월, 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다른 교육생의 현황은 조회할 수 없다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모든 출결 조회는 근태 상황을 구분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정상, 지각, 조퇴, 외출, 병가, 기타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23"/>
          <p:cNvGrpSpPr/>
          <p:nvPr/>
        </p:nvGrpSpPr>
        <p:grpSpPr>
          <a:xfrm>
            <a:off x="492369" y="70338"/>
            <a:ext cx="11090030" cy="6787661"/>
            <a:chOff x="492369" y="70338"/>
            <a:chExt cx="11090030" cy="6787661"/>
          </a:xfrm>
        </p:grpSpPr>
        <p:grpSp>
          <p:nvGrpSpPr>
            <p:cNvPr id="358" name="Google Shape;358;p23"/>
            <p:cNvGrpSpPr/>
            <p:nvPr/>
          </p:nvGrpSpPr>
          <p:grpSpPr>
            <a:xfrm>
              <a:off x="492369" y="740228"/>
              <a:ext cx="11090030" cy="6117771"/>
              <a:chOff x="757691" y="740229"/>
              <a:chExt cx="9324893" cy="5688238"/>
            </a:xfrm>
          </p:grpSpPr>
          <p:sp>
            <p:nvSpPr>
              <p:cNvPr id="359" name="Google Shape;359;p23"/>
              <p:cNvSpPr/>
              <p:nvPr/>
            </p:nvSpPr>
            <p:spPr>
              <a:xfrm rot="10800000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 flipH="1" rot="10800000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62" name="Google Shape;362;p23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363" name="Google Shape;363;p23"/>
          <p:cNvSpPr/>
          <p:nvPr/>
        </p:nvSpPr>
        <p:spPr>
          <a:xfrm>
            <a:off x="744445" y="787380"/>
            <a:ext cx="4399055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2 ERD 설계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4" name="Google Shape;3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233488"/>
            <a:ext cx="10648950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24"/>
          <p:cNvGrpSpPr/>
          <p:nvPr/>
        </p:nvGrpSpPr>
        <p:grpSpPr>
          <a:xfrm>
            <a:off x="492369" y="70338"/>
            <a:ext cx="11090030" cy="6787661"/>
            <a:chOff x="492369" y="70338"/>
            <a:chExt cx="11090030" cy="6787661"/>
          </a:xfrm>
        </p:grpSpPr>
        <p:grpSp>
          <p:nvGrpSpPr>
            <p:cNvPr id="370" name="Google Shape;370;p24"/>
            <p:cNvGrpSpPr/>
            <p:nvPr/>
          </p:nvGrpSpPr>
          <p:grpSpPr>
            <a:xfrm>
              <a:off x="492369" y="740228"/>
              <a:ext cx="11090030" cy="6117771"/>
              <a:chOff x="757691" y="740229"/>
              <a:chExt cx="9324893" cy="5688238"/>
            </a:xfrm>
          </p:grpSpPr>
          <p:sp>
            <p:nvSpPr>
              <p:cNvPr id="371" name="Google Shape;371;p24"/>
              <p:cNvSpPr/>
              <p:nvPr/>
            </p:nvSpPr>
            <p:spPr>
              <a:xfrm rot="10800000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2" name="Google Shape;372;p24"/>
              <p:cNvSpPr/>
              <p:nvPr/>
            </p:nvSpPr>
            <p:spPr>
              <a:xfrm flipH="1" rot="10800000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3" name="Google Shape;373;p2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74" name="Google Shape;374;p24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375" name="Google Shape;375;p24"/>
          <p:cNvSpPr/>
          <p:nvPr/>
        </p:nvSpPr>
        <p:spPr>
          <a:xfrm>
            <a:off x="744445" y="787380"/>
            <a:ext cx="439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3 화면 설계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381" name="Google Shape;381;p25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382" name="Google Shape;382;p25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5" name="Google Shape;385;p25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386" name="Google Shape;386;p25"/>
          <p:cNvSpPr/>
          <p:nvPr/>
        </p:nvSpPr>
        <p:spPr>
          <a:xfrm>
            <a:off x="744445" y="787380"/>
            <a:ext cx="439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3 화면 설계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26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392" name="Google Shape;392;p26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393" name="Google Shape;393;p26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4" name="Google Shape;394;p26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96" name="Google Shape;396;p26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397" name="Google Shape;397;p26"/>
          <p:cNvSpPr/>
          <p:nvPr/>
        </p:nvSpPr>
        <p:spPr>
          <a:xfrm>
            <a:off x="744445" y="787380"/>
            <a:ext cx="439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3 화면 설계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7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403" name="Google Shape;403;p27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404" name="Google Shape;404;p27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07" name="Google Shape;407;p27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408" name="Google Shape;408;p27"/>
          <p:cNvSpPr/>
          <p:nvPr/>
        </p:nvSpPr>
        <p:spPr>
          <a:xfrm>
            <a:off x="744445" y="787380"/>
            <a:ext cx="439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3 화면 설계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8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414" name="Google Shape;414;p28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415" name="Google Shape;415;p28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6" name="Google Shape;416;p28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7" name="Google Shape;417;p28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18" name="Google Shape;418;p28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744445" y="787380"/>
            <a:ext cx="439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3 화면 설계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29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425" name="Google Shape;425;p29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426" name="Google Shape;426;p29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8" name="Google Shape;428;p29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29" name="Google Shape;429;p29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430" name="Google Shape;430;p29"/>
          <p:cNvSpPr/>
          <p:nvPr/>
        </p:nvSpPr>
        <p:spPr>
          <a:xfrm>
            <a:off x="744445" y="787380"/>
            <a:ext cx="439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3 화면 설계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30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436" name="Google Shape;436;p30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437" name="Google Shape;437;p30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8" name="Google Shape;438;p30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9" name="Google Shape;439;p30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40" name="Google Shape;440;p30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441" name="Google Shape;441;p30"/>
          <p:cNvSpPr/>
          <p:nvPr/>
        </p:nvSpPr>
        <p:spPr>
          <a:xfrm>
            <a:off x="744445" y="787380"/>
            <a:ext cx="439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3 화면 설계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31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447" name="Google Shape;447;p31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448" name="Google Shape;448;p31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9" name="Google Shape;449;p31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51" name="Google Shape;451;p31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452" name="Google Shape;452;p31"/>
          <p:cNvSpPr/>
          <p:nvPr/>
        </p:nvSpPr>
        <p:spPr>
          <a:xfrm>
            <a:off x="744445" y="787380"/>
            <a:ext cx="439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3 화면 설계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14"/>
          <p:cNvGrpSpPr/>
          <p:nvPr/>
        </p:nvGrpSpPr>
        <p:grpSpPr>
          <a:xfrm>
            <a:off x="492369" y="740228"/>
            <a:ext cx="11090030" cy="6117771"/>
            <a:chOff x="757691" y="740229"/>
            <a:chExt cx="9324893" cy="5688238"/>
          </a:xfrm>
        </p:grpSpPr>
        <p:sp>
          <p:nvSpPr>
            <p:cNvPr id="222" name="Google Shape;222;p14"/>
            <p:cNvSpPr/>
            <p:nvPr/>
          </p:nvSpPr>
          <p:spPr>
            <a:xfrm rot="10800000">
              <a:off x="839932" y="5989840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 flipH="1" rot="10800000">
              <a:off x="757691" y="6007552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fmla="val 2072" name="adj"/>
              </a:avLst>
            </a:prstGeom>
            <a:solidFill>
              <a:srgbClr val="F9F9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5" name="Google Shape;225;p14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설계 </a:t>
            </a:r>
            <a:r>
              <a:rPr b="1" i="1" lang="ko-KR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PRESENTATION</a:t>
            </a: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5601021" y="5449084"/>
            <a:ext cx="243512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3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 역할분담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8308662" y="4398700"/>
            <a:ext cx="2435125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4</a:t>
            </a:r>
            <a:endParaRPr b="1"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화면설계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관리자, 교사, 교육생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1804828" y="5019373"/>
            <a:ext cx="243512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2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 설계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9" name="Google Shape;229;p14"/>
          <p:cNvGrpSpPr/>
          <p:nvPr/>
        </p:nvGrpSpPr>
        <p:grpSpPr>
          <a:xfrm>
            <a:off x="3144388" y="1285536"/>
            <a:ext cx="5154509" cy="3952871"/>
            <a:chOff x="3182488" y="1234736"/>
            <a:chExt cx="5154509" cy="3952871"/>
          </a:xfrm>
        </p:grpSpPr>
        <p:sp>
          <p:nvSpPr>
            <p:cNvPr id="230" name="Google Shape;230;p14"/>
            <p:cNvSpPr/>
            <p:nvPr/>
          </p:nvSpPr>
          <p:spPr>
            <a:xfrm>
              <a:off x="4584710" y="1234736"/>
              <a:ext cx="3600450" cy="2201862"/>
            </a:xfrm>
            <a:custGeom>
              <a:rect b="b" l="l" r="r" t="t"/>
              <a:pathLst>
                <a:path extrusionOk="0" h="1267" w="1867">
                  <a:moveTo>
                    <a:pt x="1867" y="896"/>
                  </a:moveTo>
                  <a:lnTo>
                    <a:pt x="1865" y="935"/>
                  </a:lnTo>
                  <a:lnTo>
                    <a:pt x="1851" y="1007"/>
                  </a:lnTo>
                  <a:lnTo>
                    <a:pt x="1823" y="1074"/>
                  </a:lnTo>
                  <a:lnTo>
                    <a:pt x="1783" y="1133"/>
                  </a:lnTo>
                  <a:lnTo>
                    <a:pt x="1734" y="1183"/>
                  </a:lnTo>
                  <a:lnTo>
                    <a:pt x="1675" y="1222"/>
                  </a:lnTo>
                  <a:lnTo>
                    <a:pt x="1610" y="1250"/>
                  </a:lnTo>
                  <a:lnTo>
                    <a:pt x="1538" y="1265"/>
                  </a:lnTo>
                  <a:lnTo>
                    <a:pt x="1499" y="1267"/>
                  </a:lnTo>
                  <a:lnTo>
                    <a:pt x="367" y="1267"/>
                  </a:lnTo>
                  <a:lnTo>
                    <a:pt x="328" y="1265"/>
                  </a:lnTo>
                  <a:lnTo>
                    <a:pt x="257" y="1250"/>
                  </a:lnTo>
                  <a:lnTo>
                    <a:pt x="191" y="1222"/>
                  </a:lnTo>
                  <a:lnTo>
                    <a:pt x="132" y="1183"/>
                  </a:lnTo>
                  <a:lnTo>
                    <a:pt x="84" y="1133"/>
                  </a:lnTo>
                  <a:lnTo>
                    <a:pt x="44" y="1074"/>
                  </a:lnTo>
                  <a:lnTo>
                    <a:pt x="16" y="1007"/>
                  </a:lnTo>
                  <a:lnTo>
                    <a:pt x="2" y="935"/>
                  </a:lnTo>
                  <a:lnTo>
                    <a:pt x="0" y="896"/>
                  </a:lnTo>
                  <a:lnTo>
                    <a:pt x="2" y="862"/>
                  </a:lnTo>
                  <a:lnTo>
                    <a:pt x="12" y="797"/>
                  </a:lnTo>
                  <a:lnTo>
                    <a:pt x="36" y="736"/>
                  </a:lnTo>
                  <a:lnTo>
                    <a:pt x="68" y="680"/>
                  </a:lnTo>
                  <a:lnTo>
                    <a:pt x="110" y="632"/>
                  </a:lnTo>
                  <a:lnTo>
                    <a:pt x="159" y="591"/>
                  </a:lnTo>
                  <a:lnTo>
                    <a:pt x="215" y="560"/>
                  </a:lnTo>
                  <a:lnTo>
                    <a:pt x="277" y="538"/>
                  </a:lnTo>
                  <a:lnTo>
                    <a:pt x="310" y="532"/>
                  </a:lnTo>
                  <a:lnTo>
                    <a:pt x="306" y="512"/>
                  </a:lnTo>
                  <a:lnTo>
                    <a:pt x="305" y="492"/>
                  </a:lnTo>
                  <a:lnTo>
                    <a:pt x="306" y="468"/>
                  </a:lnTo>
                  <a:lnTo>
                    <a:pt x="316" y="421"/>
                  </a:lnTo>
                  <a:lnTo>
                    <a:pt x="333" y="379"/>
                  </a:lnTo>
                  <a:lnTo>
                    <a:pt x="358" y="342"/>
                  </a:lnTo>
                  <a:lnTo>
                    <a:pt x="389" y="311"/>
                  </a:lnTo>
                  <a:lnTo>
                    <a:pt x="426" y="286"/>
                  </a:lnTo>
                  <a:lnTo>
                    <a:pt x="468" y="267"/>
                  </a:lnTo>
                  <a:lnTo>
                    <a:pt x="513" y="258"/>
                  </a:lnTo>
                  <a:lnTo>
                    <a:pt x="538" y="258"/>
                  </a:lnTo>
                  <a:lnTo>
                    <a:pt x="558" y="258"/>
                  </a:lnTo>
                  <a:lnTo>
                    <a:pt x="599" y="266"/>
                  </a:lnTo>
                  <a:lnTo>
                    <a:pt x="656" y="289"/>
                  </a:lnTo>
                  <a:lnTo>
                    <a:pt x="688" y="314"/>
                  </a:lnTo>
                  <a:lnTo>
                    <a:pt x="716" y="252"/>
                  </a:lnTo>
                  <a:lnTo>
                    <a:pt x="765" y="168"/>
                  </a:lnTo>
                  <a:lnTo>
                    <a:pt x="806" y="118"/>
                  </a:lnTo>
                  <a:lnTo>
                    <a:pt x="854" y="74"/>
                  </a:lnTo>
                  <a:lnTo>
                    <a:pt x="912" y="40"/>
                  </a:lnTo>
                  <a:lnTo>
                    <a:pt x="981" y="15"/>
                  </a:lnTo>
                  <a:lnTo>
                    <a:pt x="1064" y="1"/>
                  </a:lnTo>
                  <a:lnTo>
                    <a:pt x="1112" y="0"/>
                  </a:lnTo>
                  <a:lnTo>
                    <a:pt x="1170" y="3"/>
                  </a:lnTo>
                  <a:lnTo>
                    <a:pt x="1271" y="23"/>
                  </a:lnTo>
                  <a:lnTo>
                    <a:pt x="1359" y="63"/>
                  </a:lnTo>
                  <a:lnTo>
                    <a:pt x="1431" y="121"/>
                  </a:lnTo>
                  <a:lnTo>
                    <a:pt x="1489" y="191"/>
                  </a:lnTo>
                  <a:lnTo>
                    <a:pt x="1531" y="272"/>
                  </a:lnTo>
                  <a:lnTo>
                    <a:pt x="1560" y="361"/>
                  </a:lnTo>
                  <a:lnTo>
                    <a:pt x="1574" y="454"/>
                  </a:lnTo>
                  <a:lnTo>
                    <a:pt x="1574" y="502"/>
                  </a:lnTo>
                  <a:lnTo>
                    <a:pt x="1574" y="520"/>
                  </a:lnTo>
                  <a:lnTo>
                    <a:pt x="1574" y="535"/>
                  </a:lnTo>
                  <a:lnTo>
                    <a:pt x="1605" y="541"/>
                  </a:lnTo>
                  <a:lnTo>
                    <a:pt x="1663" y="565"/>
                  </a:lnTo>
                  <a:lnTo>
                    <a:pt x="1716" y="597"/>
                  </a:lnTo>
                  <a:lnTo>
                    <a:pt x="1762" y="638"/>
                  </a:lnTo>
                  <a:lnTo>
                    <a:pt x="1801" y="686"/>
                  </a:lnTo>
                  <a:lnTo>
                    <a:pt x="1832" y="741"/>
                  </a:lnTo>
                  <a:lnTo>
                    <a:pt x="1854" y="800"/>
                  </a:lnTo>
                  <a:lnTo>
                    <a:pt x="1865" y="864"/>
                  </a:lnTo>
                  <a:lnTo>
                    <a:pt x="1867" y="896"/>
                  </a:lnTo>
                  <a:close/>
                </a:path>
              </a:pathLst>
            </a:custGeom>
            <a:noFill/>
            <a:ln cap="flat" cmpd="sng" w="57150">
              <a:solidFill>
                <a:srgbClr val="64BE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182488" y="3462219"/>
              <a:ext cx="277792" cy="277792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64BEC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692388" y="4660598"/>
              <a:ext cx="277792" cy="277792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64BEC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3" name="Google Shape;233;p14"/>
            <p:cNvCxnSpPr/>
            <p:nvPr/>
          </p:nvCxnSpPr>
          <p:spPr>
            <a:xfrm flipH="1">
              <a:off x="6831284" y="3436598"/>
              <a:ext cx="9003" cy="1224000"/>
            </a:xfrm>
            <a:prstGeom prst="straightConnector1">
              <a:avLst/>
            </a:prstGeom>
            <a:noFill/>
            <a:ln cap="flat" cmpd="sng" w="57150">
              <a:solidFill>
                <a:srgbClr val="64BEC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4" name="Google Shape;234;p14"/>
            <p:cNvSpPr/>
            <p:nvPr/>
          </p:nvSpPr>
          <p:spPr>
            <a:xfrm>
              <a:off x="8059205" y="4360581"/>
              <a:ext cx="277792" cy="277792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64BEC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7408330" y="3462219"/>
              <a:ext cx="657225" cy="962025"/>
            </a:xfrm>
            <a:custGeom>
              <a:rect b="b" l="l" r="r" t="t"/>
              <a:pathLst>
                <a:path extrusionOk="0" h="962025" w="657225">
                  <a:moveTo>
                    <a:pt x="0" y="0"/>
                  </a:moveTo>
                  <a:lnTo>
                    <a:pt x="0" y="533400"/>
                  </a:lnTo>
                  <a:lnTo>
                    <a:pt x="657225" y="962025"/>
                  </a:lnTo>
                </a:path>
              </a:pathLst>
            </a:custGeom>
            <a:noFill/>
            <a:ln cap="flat" cmpd="sng" w="57150">
              <a:solidFill>
                <a:srgbClr val="64BEC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565942" y="4909815"/>
              <a:ext cx="277792" cy="277792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64BEC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7" name="Google Shape;237;p14"/>
            <p:cNvCxnSpPr/>
            <p:nvPr/>
          </p:nvCxnSpPr>
          <p:spPr>
            <a:xfrm rot="-5400000">
              <a:off x="4629165" y="2094551"/>
              <a:ext cx="347204" cy="2962766"/>
            </a:xfrm>
            <a:prstGeom prst="bentConnector3">
              <a:avLst>
                <a:gd fmla="val -51209" name="adj1"/>
              </a:avLst>
            </a:prstGeom>
            <a:noFill/>
            <a:ln cap="flat" cmpd="sng" w="57150">
              <a:solidFill>
                <a:srgbClr val="64BEC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8" name="Google Shape;238;p14"/>
            <p:cNvSpPr/>
            <p:nvPr/>
          </p:nvSpPr>
          <p:spPr>
            <a:xfrm>
              <a:off x="6183322" y="3254261"/>
              <a:ext cx="201655" cy="13854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5517106" y="3898821"/>
              <a:ext cx="121445" cy="1385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 flipH="1">
              <a:off x="4815159" y="3436599"/>
              <a:ext cx="762000" cy="1514475"/>
            </a:xfrm>
            <a:custGeom>
              <a:rect b="b" l="l" r="r" t="t"/>
              <a:pathLst>
                <a:path extrusionOk="0" h="1514475" w="762000">
                  <a:moveTo>
                    <a:pt x="0" y="0"/>
                  </a:moveTo>
                  <a:cubicBezTo>
                    <a:pt x="1588" y="365125"/>
                    <a:pt x="3175" y="730250"/>
                    <a:pt x="4763" y="1095375"/>
                  </a:cubicBezTo>
                  <a:lnTo>
                    <a:pt x="762000" y="1514475"/>
                  </a:lnTo>
                </a:path>
              </a:pathLst>
            </a:custGeom>
            <a:noFill/>
            <a:ln cap="flat" cmpd="sng" w="57150">
              <a:solidFill>
                <a:srgbClr val="64BEC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1" name="Google Shape;241;p14"/>
          <p:cNvSpPr/>
          <p:nvPr/>
        </p:nvSpPr>
        <p:spPr>
          <a:xfrm>
            <a:off x="1265145" y="2092305"/>
            <a:ext cx="2435125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1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분석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+ 추가요구사항 분석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4"/>
          <p:cNvSpPr/>
          <p:nvPr/>
        </p:nvSpPr>
        <p:spPr>
          <a:xfrm>
            <a:off x="8753162" y="1388800"/>
            <a:ext cx="243512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5</a:t>
            </a:r>
            <a:endParaRPr b="1"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32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458" name="Google Shape;458;p32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459" name="Google Shape;459;p32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62" name="Google Shape;462;p32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463" name="Google Shape;463;p32"/>
          <p:cNvSpPr/>
          <p:nvPr/>
        </p:nvSpPr>
        <p:spPr>
          <a:xfrm>
            <a:off x="744445" y="787380"/>
            <a:ext cx="439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3 화면 설계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33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469" name="Google Shape;469;p33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470" name="Google Shape;470;p33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1" name="Google Shape;471;p33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2" name="Google Shape;472;p33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73" name="Google Shape;473;p33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474" name="Google Shape;474;p33"/>
          <p:cNvSpPr/>
          <p:nvPr/>
        </p:nvSpPr>
        <p:spPr>
          <a:xfrm>
            <a:off x="744445" y="787380"/>
            <a:ext cx="439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3 화면 설계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4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480" name="Google Shape;480;p34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481" name="Google Shape;481;p34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" name="Google Shape;482;p34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3" name="Google Shape;483;p34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84" name="Google Shape;484;p34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35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490" name="Google Shape;490;p35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491" name="Google Shape;491;p35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2" name="Google Shape;492;p35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3" name="Google Shape;493;p35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94" name="Google Shape;494;p35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36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500" name="Google Shape;500;p36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501" name="Google Shape;501;p36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2" name="Google Shape;502;p36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04" name="Google Shape;504;p36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37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510" name="Google Shape;510;p37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511" name="Google Shape;511;p37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14" name="Google Shape;514;p37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38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520" name="Google Shape;520;p38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521" name="Google Shape;521;p38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2" name="Google Shape;522;p38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3" name="Google Shape;523;p38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24" name="Google Shape;524;p38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39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530" name="Google Shape;530;p39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531" name="Google Shape;531;p39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34" name="Google Shape;534;p39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40"/>
          <p:cNvGrpSpPr/>
          <p:nvPr/>
        </p:nvGrpSpPr>
        <p:grpSpPr>
          <a:xfrm>
            <a:off x="550949" y="35200"/>
            <a:ext cx="11090096" cy="6787581"/>
            <a:chOff x="492374" y="70338"/>
            <a:chExt cx="11090096" cy="6787581"/>
          </a:xfrm>
        </p:grpSpPr>
        <p:grpSp>
          <p:nvGrpSpPr>
            <p:cNvPr id="540" name="Google Shape;540;p40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541" name="Google Shape;541;p40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2" name="Google Shape;542;p40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3" name="Google Shape;543;p40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44" name="Google Shape;544;p40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545" name="Google Shape;545;p40"/>
          <p:cNvSpPr txBox="1"/>
          <p:nvPr/>
        </p:nvSpPr>
        <p:spPr>
          <a:xfrm>
            <a:off x="1804725" y="1751650"/>
            <a:ext cx="6093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latin typeface="Malgun Gothic"/>
                <a:ea typeface="Malgun Gothic"/>
                <a:cs typeface="Malgun Gothic"/>
                <a:sym typeface="Malgun Gothic"/>
              </a:rPr>
              <a:t>관리자-교사계정관리</a:t>
            </a:r>
            <a:endParaRPr sz="6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41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551" name="Google Shape;551;p41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552" name="Google Shape;552;p41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3" name="Google Shape;553;p41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4" name="Google Shape;554;p41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55" name="Google Shape;555;p41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1"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 교사계정 관리</a:t>
              </a:r>
              <a:endParaRPr/>
            </a:p>
          </p:txBody>
        </p:sp>
      </p:grpSp>
      <p:pic>
        <p:nvPicPr>
          <p:cNvPr id="556" name="Google Shape;5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25" y="2585298"/>
            <a:ext cx="3054500" cy="21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1"/>
          <p:cNvSpPr txBox="1"/>
          <p:nvPr/>
        </p:nvSpPr>
        <p:spPr>
          <a:xfrm>
            <a:off x="1121575" y="891750"/>
            <a:ext cx="24078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[ 교사 추가 ]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58" name="Google Shape;55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488" y="1454539"/>
            <a:ext cx="2862675" cy="43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2013" y="845125"/>
            <a:ext cx="4343225" cy="558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5"/>
          <p:cNvGrpSpPr/>
          <p:nvPr/>
        </p:nvGrpSpPr>
        <p:grpSpPr>
          <a:xfrm>
            <a:off x="492369" y="70338"/>
            <a:ext cx="11090030" cy="6787661"/>
            <a:chOff x="492369" y="70338"/>
            <a:chExt cx="11090030" cy="6787661"/>
          </a:xfrm>
        </p:grpSpPr>
        <p:grpSp>
          <p:nvGrpSpPr>
            <p:cNvPr id="248" name="Google Shape;248;p15"/>
            <p:cNvGrpSpPr/>
            <p:nvPr/>
          </p:nvGrpSpPr>
          <p:grpSpPr>
            <a:xfrm>
              <a:off x="492369" y="740228"/>
              <a:ext cx="11090030" cy="6117771"/>
              <a:chOff x="757691" y="740229"/>
              <a:chExt cx="9324893" cy="5688238"/>
            </a:xfrm>
          </p:grpSpPr>
          <p:sp>
            <p:nvSpPr>
              <p:cNvPr id="249" name="Google Shape;249;p15"/>
              <p:cNvSpPr/>
              <p:nvPr/>
            </p:nvSpPr>
            <p:spPr>
              <a:xfrm rot="10800000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 flipH="1" rot="10800000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52" name="Google Shape;252;p15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253" name="Google Shape;253;p15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1 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분석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731745" y="1128159"/>
            <a:ext cx="4399055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 : 교육센터 운영 프로그램 설계 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5" name="Google Shape;255;p15"/>
          <p:cNvGrpSpPr/>
          <p:nvPr/>
        </p:nvGrpSpPr>
        <p:grpSpPr>
          <a:xfrm>
            <a:off x="1752599" y="1781175"/>
            <a:ext cx="3019425" cy="4612242"/>
            <a:chOff x="1133474" y="1695450"/>
            <a:chExt cx="3019425" cy="4612242"/>
          </a:xfrm>
        </p:grpSpPr>
        <p:sp>
          <p:nvSpPr>
            <p:cNvPr id="256" name="Google Shape;256;p15"/>
            <p:cNvSpPr/>
            <p:nvPr/>
          </p:nvSpPr>
          <p:spPr>
            <a:xfrm>
              <a:off x="1257300" y="1752599"/>
              <a:ext cx="2857500" cy="4555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- 요구 환경 -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강의실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762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30명 강의실 3개, 26명 강의실 3개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관리자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762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3~5명 모두 동일한 권한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교사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762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6명 + 예비 4명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과정 기간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762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5.5개월 / 6개월 / 7개월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1년 평균 과정 수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762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12 과정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과목 수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762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30 ~ 50 과목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133474" y="1695450"/>
              <a:ext cx="3019425" cy="4200525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51B0C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6625588" y="1750694"/>
            <a:ext cx="3863977" cy="4365409"/>
            <a:chOff x="4600573" y="1695449"/>
            <a:chExt cx="3863977" cy="4365409"/>
          </a:xfrm>
        </p:grpSpPr>
        <p:sp>
          <p:nvSpPr>
            <p:cNvPr id="259" name="Google Shape;259;p15"/>
            <p:cNvSpPr/>
            <p:nvPr/>
          </p:nvSpPr>
          <p:spPr>
            <a:xfrm>
              <a:off x="4749800" y="1782764"/>
              <a:ext cx="3714750" cy="4278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	    - 공통 사항 -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강의실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762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모든 사용 권한은 로그인 후에만 사용 가능</a:t>
              </a:r>
              <a:endParaRPr/>
            </a:p>
            <a:p>
              <a:pPr indent="-762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관리자, 교사, 교육생으로 사용자 구분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관리자</a:t>
              </a:r>
              <a:endParaRPr/>
            </a:p>
            <a:p>
              <a:pPr indent="-762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본 시스템 운영의 모든 권한을 가진다.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762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관리자는 교사 등록 및 관리를 한다.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762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교육생 등록 및 관리를 한다.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교사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762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성적 처리와 관련된 일부 권한을 가진다.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교육생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762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성적 조회에 관련된 일부 권한을 가진다.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</a:t>
              </a:r>
              <a:endParaRPr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4600573" y="1695449"/>
              <a:ext cx="3669032" cy="4200525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51B0C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42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565" name="Google Shape;565;p42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566" name="Google Shape;566;p42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7" name="Google Shape;567;p42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8" name="Google Shape;568;p42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69" name="Google Shape;569;p42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pic>
        <p:nvPicPr>
          <p:cNvPr id="570" name="Google Shape;5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413" y="1282125"/>
            <a:ext cx="5343525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2"/>
          <p:cNvSpPr txBox="1"/>
          <p:nvPr/>
        </p:nvSpPr>
        <p:spPr>
          <a:xfrm>
            <a:off x="7367575" y="1889650"/>
            <a:ext cx="3545700" cy="2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[ 교사정보목록 ]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추가한 교사정보 확인가능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p42"/>
          <p:cNvSpPr/>
          <p:nvPr/>
        </p:nvSpPr>
        <p:spPr>
          <a:xfrm>
            <a:off x="1566425" y="3997800"/>
            <a:ext cx="5180700" cy="26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43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578" name="Google Shape;578;p43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579" name="Google Shape;579;p43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0" name="Google Shape;580;p43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1" name="Google Shape;581;p43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82" name="Google Shape;582;p43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1"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 교사계정 관리</a:t>
              </a:r>
              <a:endParaRPr/>
            </a:p>
          </p:txBody>
        </p:sp>
      </p:grpSp>
      <p:pic>
        <p:nvPicPr>
          <p:cNvPr id="583" name="Google Shape;583;p43"/>
          <p:cNvPicPr preferRelativeResize="0"/>
          <p:nvPr/>
        </p:nvPicPr>
        <p:blipFill rotWithShape="1">
          <a:blip r:embed="rId3">
            <a:alphaModFix/>
          </a:blip>
          <a:srcRect b="0" l="27835" r="36432" t="0"/>
          <a:stretch/>
        </p:blipFill>
        <p:spPr>
          <a:xfrm>
            <a:off x="2123225" y="1747350"/>
            <a:ext cx="23143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3"/>
          <p:cNvSpPr txBox="1"/>
          <p:nvPr/>
        </p:nvSpPr>
        <p:spPr>
          <a:xfrm>
            <a:off x="1210225" y="1008525"/>
            <a:ext cx="30576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[ 교사정보 수정 ]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5" name="Google Shape;585;p43"/>
          <p:cNvPicPr preferRelativeResize="0"/>
          <p:nvPr/>
        </p:nvPicPr>
        <p:blipFill rotWithShape="1">
          <a:blip r:embed="rId4">
            <a:alphaModFix/>
          </a:blip>
          <a:srcRect b="0" l="28293" r="31653" t="0"/>
          <a:stretch/>
        </p:blipFill>
        <p:spPr>
          <a:xfrm>
            <a:off x="3378273" y="3350050"/>
            <a:ext cx="2590326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43"/>
          <p:cNvPicPr preferRelativeResize="0"/>
          <p:nvPr/>
        </p:nvPicPr>
        <p:blipFill rotWithShape="1">
          <a:blip r:embed="rId5">
            <a:alphaModFix/>
          </a:blip>
          <a:srcRect b="0" l="28196" r="26141" t="0"/>
          <a:stretch/>
        </p:blipFill>
        <p:spPr>
          <a:xfrm>
            <a:off x="5747999" y="1518213"/>
            <a:ext cx="2961901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3"/>
          <p:cNvPicPr preferRelativeResize="0"/>
          <p:nvPr/>
        </p:nvPicPr>
        <p:blipFill rotWithShape="1">
          <a:blip r:embed="rId6">
            <a:alphaModFix/>
          </a:blip>
          <a:srcRect b="0" l="28842" r="32814" t="0"/>
          <a:stretch/>
        </p:blipFill>
        <p:spPr>
          <a:xfrm>
            <a:off x="7717888" y="3492913"/>
            <a:ext cx="2505401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44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593" name="Google Shape;593;p44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594" name="Google Shape;594;p44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5" name="Google Shape;595;p44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6" name="Google Shape;596;p44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97" name="Google Shape;597;p44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598" name="Google Shape;598;p44"/>
          <p:cNvSpPr txBox="1"/>
          <p:nvPr/>
        </p:nvSpPr>
        <p:spPr>
          <a:xfrm>
            <a:off x="3494075" y="2772750"/>
            <a:ext cx="4158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44"/>
          <p:cNvSpPr txBox="1"/>
          <p:nvPr/>
        </p:nvSpPr>
        <p:spPr>
          <a:xfrm>
            <a:off x="1970875" y="1567175"/>
            <a:ext cx="103449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latin typeface="Malgun Gothic"/>
                <a:ea typeface="Malgun Gothic"/>
                <a:cs typeface="Malgun Gothic"/>
                <a:sym typeface="Malgun Gothic"/>
              </a:rPr>
              <a:t>관리자 - 4  교육생</a:t>
            </a:r>
            <a:endParaRPr sz="9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45"/>
          <p:cNvGrpSpPr/>
          <p:nvPr/>
        </p:nvGrpSpPr>
        <p:grpSpPr>
          <a:xfrm>
            <a:off x="519024" y="108550"/>
            <a:ext cx="11090096" cy="6640906"/>
            <a:chOff x="492374" y="217013"/>
            <a:chExt cx="11090096" cy="6640906"/>
          </a:xfrm>
        </p:grpSpPr>
        <p:grpSp>
          <p:nvGrpSpPr>
            <p:cNvPr id="605" name="Google Shape;605;p45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606" name="Google Shape;606;p45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7" name="Google Shape;607;p45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8" name="Google Shape;608;p45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09" name="Google Shape;609;p45"/>
            <p:cNvSpPr/>
            <p:nvPr/>
          </p:nvSpPr>
          <p:spPr>
            <a:xfrm>
              <a:off x="609695" y="217013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  교육생</a:t>
              </a:r>
              <a:endParaRPr/>
            </a:p>
          </p:txBody>
        </p:sp>
      </p:grpSp>
      <p:pic>
        <p:nvPicPr>
          <p:cNvPr id="610" name="Google Shape;6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75" y="2320575"/>
            <a:ext cx="4583375" cy="2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45"/>
          <p:cNvSpPr txBox="1"/>
          <p:nvPr/>
        </p:nvSpPr>
        <p:spPr>
          <a:xfrm>
            <a:off x="4544500" y="768425"/>
            <a:ext cx="88176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[교육생 관리]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2" name="Google Shape;61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609" y="1806150"/>
            <a:ext cx="4959778" cy="42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45"/>
          <p:cNvSpPr txBox="1"/>
          <p:nvPr/>
        </p:nvSpPr>
        <p:spPr>
          <a:xfrm>
            <a:off x="6395175" y="1361650"/>
            <a:ext cx="88176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[교육생 등록]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" name="Google Shape;61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0525" y="3141175"/>
            <a:ext cx="984475" cy="5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46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620" name="Google Shape;620;p46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621" name="Google Shape;621;p46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2" name="Google Shape;622;p46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3" name="Google Shape;623;p46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24" name="Google Shape;624;p46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1"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  교육생</a:t>
              </a:r>
              <a:endParaRPr/>
            </a:p>
          </p:txBody>
        </p:sp>
      </p:grpSp>
      <p:pic>
        <p:nvPicPr>
          <p:cNvPr id="625" name="Google Shape;6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25" y="1591625"/>
            <a:ext cx="5313250" cy="21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6"/>
          <p:cNvSpPr txBox="1"/>
          <p:nvPr/>
        </p:nvSpPr>
        <p:spPr>
          <a:xfrm>
            <a:off x="994750" y="838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[교육생 정보 관리]</a:t>
            </a:r>
            <a:endParaRPr/>
          </a:p>
        </p:txBody>
      </p:sp>
      <p:pic>
        <p:nvPicPr>
          <p:cNvPr id="627" name="Google Shape;62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450" y="2483997"/>
            <a:ext cx="5607801" cy="38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6"/>
          <p:cNvSpPr txBox="1"/>
          <p:nvPr/>
        </p:nvSpPr>
        <p:spPr>
          <a:xfrm>
            <a:off x="6831500" y="1929000"/>
            <a:ext cx="378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[과정명으로 교육생 검색]</a:t>
            </a:r>
            <a:endParaRPr sz="1800"/>
          </a:p>
        </p:txBody>
      </p:sp>
      <p:pic>
        <p:nvPicPr>
          <p:cNvPr id="629" name="Google Shape;62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8737" y="4403538"/>
            <a:ext cx="984475" cy="5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47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635" name="Google Shape;635;p47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636" name="Google Shape;636;p47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7" name="Google Shape;637;p47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8" name="Google Shape;638;p47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39" name="Google Shape;639;p47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1"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  교육생</a:t>
              </a:r>
              <a:endParaRPr/>
            </a:p>
          </p:txBody>
        </p:sp>
      </p:grpSp>
      <p:pic>
        <p:nvPicPr>
          <p:cNvPr id="640" name="Google Shape;64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75" y="1776552"/>
            <a:ext cx="5582275" cy="4394051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47"/>
          <p:cNvSpPr txBox="1"/>
          <p:nvPr/>
        </p:nvSpPr>
        <p:spPr>
          <a:xfrm>
            <a:off x="1277075" y="1184500"/>
            <a:ext cx="378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과정명으로 교육생 검색]</a:t>
            </a:r>
            <a:endParaRPr/>
          </a:p>
        </p:txBody>
      </p:sp>
      <p:pic>
        <p:nvPicPr>
          <p:cNvPr id="642" name="Google Shape;64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5472" y="1461916"/>
            <a:ext cx="3681925" cy="5023326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47"/>
          <p:cNvSpPr txBox="1"/>
          <p:nvPr/>
        </p:nvSpPr>
        <p:spPr>
          <a:xfrm>
            <a:off x="8439075" y="1025675"/>
            <a:ext cx="378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[교육생 선택]</a:t>
            </a:r>
            <a:endParaRPr sz="1800"/>
          </a:p>
        </p:txBody>
      </p:sp>
      <p:pic>
        <p:nvPicPr>
          <p:cNvPr id="644" name="Google Shape;64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8938" y="3212413"/>
            <a:ext cx="984475" cy="5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48"/>
          <p:cNvGrpSpPr/>
          <p:nvPr/>
        </p:nvGrpSpPr>
        <p:grpSpPr>
          <a:xfrm>
            <a:off x="499599" y="35200"/>
            <a:ext cx="11090096" cy="6787581"/>
            <a:chOff x="492374" y="70338"/>
            <a:chExt cx="11090096" cy="6787581"/>
          </a:xfrm>
        </p:grpSpPr>
        <p:grpSp>
          <p:nvGrpSpPr>
            <p:cNvPr id="650" name="Google Shape;650;p48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651" name="Google Shape;651;p48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2" name="Google Shape;652;p48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3" name="Google Shape;653;p48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54" name="Google Shape;654;p48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 교육생</a:t>
              </a:r>
              <a:endParaRPr/>
            </a:p>
          </p:txBody>
        </p:sp>
      </p:grpSp>
      <p:pic>
        <p:nvPicPr>
          <p:cNvPr id="655" name="Google Shape;6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600" y="1230400"/>
            <a:ext cx="3272400" cy="4924549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48"/>
          <p:cNvSpPr txBox="1"/>
          <p:nvPr/>
        </p:nvSpPr>
        <p:spPr>
          <a:xfrm>
            <a:off x="1854475" y="679050"/>
            <a:ext cx="378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[교육생 정보 수정]</a:t>
            </a:r>
            <a:endParaRPr/>
          </a:p>
        </p:txBody>
      </p:sp>
      <p:pic>
        <p:nvPicPr>
          <p:cNvPr id="657" name="Google Shape;65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5851" y="1273700"/>
            <a:ext cx="4008599" cy="47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8"/>
          <p:cNvSpPr txBox="1"/>
          <p:nvPr/>
        </p:nvSpPr>
        <p:spPr>
          <a:xfrm>
            <a:off x="6610850" y="845200"/>
            <a:ext cx="378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[선택 예시]</a:t>
            </a:r>
            <a:endParaRPr sz="1800"/>
          </a:p>
        </p:txBody>
      </p:sp>
      <p:pic>
        <p:nvPicPr>
          <p:cNvPr id="659" name="Google Shape;65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7675" y="3089663"/>
            <a:ext cx="984475" cy="5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49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665" name="Google Shape;665;p49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666" name="Google Shape;666;p49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7" name="Google Shape;667;p49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8" name="Google Shape;668;p49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69" name="Google Shape;669;p49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1"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  교육생</a:t>
              </a:r>
              <a:endParaRPr/>
            </a:p>
          </p:txBody>
        </p:sp>
      </p:grpSp>
      <p:pic>
        <p:nvPicPr>
          <p:cNvPr id="670" name="Google Shape;6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013" y="1497325"/>
            <a:ext cx="50006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013" y="4256275"/>
            <a:ext cx="50006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49"/>
          <p:cNvSpPr txBox="1"/>
          <p:nvPr/>
        </p:nvSpPr>
        <p:spPr>
          <a:xfrm>
            <a:off x="5609025" y="807175"/>
            <a:ext cx="54312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3" name="Google Shape;67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078" y="1331272"/>
            <a:ext cx="3602950" cy="4909301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49"/>
          <p:cNvSpPr txBox="1"/>
          <p:nvPr/>
        </p:nvSpPr>
        <p:spPr>
          <a:xfrm>
            <a:off x="1137825" y="777075"/>
            <a:ext cx="378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[등록과정관리]</a:t>
            </a:r>
            <a:endParaRPr/>
          </a:p>
        </p:txBody>
      </p:sp>
      <p:sp>
        <p:nvSpPr>
          <p:cNvPr id="675" name="Google Shape;675;p49"/>
          <p:cNvSpPr txBox="1"/>
          <p:nvPr/>
        </p:nvSpPr>
        <p:spPr>
          <a:xfrm>
            <a:off x="5656950" y="960825"/>
            <a:ext cx="378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[과정 추가, 과정 삭제]</a:t>
            </a:r>
            <a:endParaRPr sz="1800"/>
          </a:p>
        </p:txBody>
      </p:sp>
      <p:pic>
        <p:nvPicPr>
          <p:cNvPr id="676" name="Google Shape;67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1775" y="3641825"/>
            <a:ext cx="984475" cy="5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50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682" name="Google Shape;682;p50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683" name="Google Shape;683;p50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4" name="Google Shape;684;p50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5" name="Google Shape;685;p50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86" name="Google Shape;686;p50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687" name="Google Shape;687;p50"/>
          <p:cNvSpPr txBox="1"/>
          <p:nvPr/>
        </p:nvSpPr>
        <p:spPr>
          <a:xfrm>
            <a:off x="3494075" y="2772750"/>
            <a:ext cx="4158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p50"/>
          <p:cNvSpPr txBox="1"/>
          <p:nvPr/>
        </p:nvSpPr>
        <p:spPr>
          <a:xfrm>
            <a:off x="1970875" y="1567175"/>
            <a:ext cx="103449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latin typeface="Malgun Gothic"/>
                <a:ea typeface="Malgun Gothic"/>
                <a:cs typeface="Malgun Gothic"/>
                <a:sym typeface="Malgun Gothic"/>
              </a:rPr>
              <a:t>관리자 - 5  시험 및 성적 관리</a:t>
            </a:r>
            <a:endParaRPr sz="9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51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694" name="Google Shape;694;p51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695" name="Google Shape;695;p51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6" name="Google Shape;696;p51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7" name="Google Shape;697;p51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98" name="Google Shape;698;p51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 시험 및 성적 관리</a:t>
              </a:r>
              <a:endParaRPr/>
            </a:p>
          </p:txBody>
        </p:sp>
      </p:grpSp>
      <p:pic>
        <p:nvPicPr>
          <p:cNvPr id="699" name="Google Shape;6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48" y="1390375"/>
            <a:ext cx="5984151" cy="24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51"/>
          <p:cNvSpPr txBox="1"/>
          <p:nvPr/>
        </p:nvSpPr>
        <p:spPr>
          <a:xfrm>
            <a:off x="1145375" y="769875"/>
            <a:ext cx="378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[시험 및 성적 관리]</a:t>
            </a:r>
            <a:endParaRPr/>
          </a:p>
        </p:txBody>
      </p:sp>
      <p:pic>
        <p:nvPicPr>
          <p:cNvPr id="701" name="Google Shape;70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688" y="2680388"/>
            <a:ext cx="7077075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51"/>
          <p:cNvSpPr txBox="1"/>
          <p:nvPr/>
        </p:nvSpPr>
        <p:spPr>
          <a:xfrm>
            <a:off x="7022050" y="2156850"/>
            <a:ext cx="378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[과정별 시험 및 성적 관리 선택]</a:t>
            </a:r>
            <a:endParaRPr sz="1800"/>
          </a:p>
        </p:txBody>
      </p:sp>
      <p:pic>
        <p:nvPicPr>
          <p:cNvPr id="703" name="Google Shape;7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6338" y="4339763"/>
            <a:ext cx="984475" cy="5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6"/>
          <p:cNvGrpSpPr/>
          <p:nvPr/>
        </p:nvGrpSpPr>
        <p:grpSpPr>
          <a:xfrm>
            <a:off x="492369" y="70338"/>
            <a:ext cx="11090030" cy="6787661"/>
            <a:chOff x="492369" y="70338"/>
            <a:chExt cx="11090030" cy="6787661"/>
          </a:xfrm>
        </p:grpSpPr>
        <p:grpSp>
          <p:nvGrpSpPr>
            <p:cNvPr id="266" name="Google Shape;266;p16"/>
            <p:cNvGrpSpPr/>
            <p:nvPr/>
          </p:nvGrpSpPr>
          <p:grpSpPr>
            <a:xfrm>
              <a:off x="492369" y="740228"/>
              <a:ext cx="11090030" cy="6117771"/>
              <a:chOff x="757691" y="740229"/>
              <a:chExt cx="9324893" cy="5688238"/>
            </a:xfrm>
          </p:grpSpPr>
          <p:sp>
            <p:nvSpPr>
              <p:cNvPr id="267" name="Google Shape;267;p16"/>
              <p:cNvSpPr/>
              <p:nvPr/>
            </p:nvSpPr>
            <p:spPr>
              <a:xfrm rot="10800000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 flipH="1" rot="10800000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0" name="Google Shape;270;p16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271" name="Google Shape;271;p16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1 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분석 - 관리자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507900" y="951525"/>
            <a:ext cx="6096000" cy="60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계정 기능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교사 등록 및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교육생 등록 및 관리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 정보 관리 기능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기초정보를 등록 및 관리할 수 있어야 한다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 정보에 대한 입력, 출력, 수정, 삭제 기능을 사용할 수 있어야 한다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 정보는 교사 계정 관리 및 개설 과정, 개설 과목에 사용된다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 정보에 포함되는 정보들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과정명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과목명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강의실명(정원 포함)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교재명(출판사명 포함)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교사 계정 관리 기능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여러 명의 교사 정보를 등록 및 관리할 수 있어야 함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교사 정보에 대한 입력, 출력, 수정, 삭제 기능 사용할 수 있어야 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교사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  교사 이름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  주민번호 뒷자리(교사 본인 로그인시 패스워드)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  전화번호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  강의 가능 과목(기초 정보 과목명을 이용해서 선택적으로 추가)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6342552" y="607721"/>
            <a:ext cx="5266266" cy="7571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교사 정보 출력 시 보여야 할 정보들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-   교사 전체 명단의 교사명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-   주민번호 뒷자리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-   전화번호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-   강의 가능 과목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특정 교사 선택 시 확인하는 정보들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-   배정된 개설 과목명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-   과정명, 교재명, 강의실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-   개설 과정 기간(시작 년월일 ~ 끝 년월일)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-   개설 과목의 기간(시작 년월일 ~ 끝 년월일)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-   강의 진행 여부(강의 예정, 강의중, 강의종료) - 날짜로 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6042924" y="965909"/>
            <a:ext cx="6096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708;p52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709" name="Google Shape;709;p52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710" name="Google Shape;710;p52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1" name="Google Shape;711;p52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2" name="Google Shape;712;p52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13" name="Google Shape;713;p52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 시험 및 성적 관리</a:t>
              </a:r>
              <a:endParaRPr b="1" i="1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14" name="Google Shape;7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21" y="1447737"/>
            <a:ext cx="5123325" cy="44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52"/>
          <p:cNvSpPr txBox="1"/>
          <p:nvPr/>
        </p:nvSpPr>
        <p:spPr>
          <a:xfrm>
            <a:off x="690475" y="801863"/>
            <a:ext cx="675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과목 성적, 시험문제 등록 여부]</a:t>
            </a:r>
            <a:endParaRPr/>
          </a:p>
        </p:txBody>
      </p:sp>
      <p:sp>
        <p:nvSpPr>
          <p:cNvPr id="716" name="Google Shape;716;p52"/>
          <p:cNvSpPr txBox="1"/>
          <p:nvPr/>
        </p:nvSpPr>
        <p:spPr>
          <a:xfrm>
            <a:off x="7113900" y="932625"/>
            <a:ext cx="684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[과목 선택시 교육생 정보]</a:t>
            </a:r>
            <a:endParaRPr sz="1800"/>
          </a:p>
        </p:txBody>
      </p:sp>
      <p:pic>
        <p:nvPicPr>
          <p:cNvPr id="717" name="Google Shape;71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471" y="1375562"/>
            <a:ext cx="3268249" cy="48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8538" y="3212413"/>
            <a:ext cx="984475" cy="5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53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724" name="Google Shape;724;p53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725" name="Google Shape;725;p53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6" name="Google Shape;726;p53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7" name="Google Shape;727;p53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28" name="Google Shape;728;p53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729" name="Google Shape;729;p53"/>
          <p:cNvSpPr txBox="1"/>
          <p:nvPr/>
        </p:nvSpPr>
        <p:spPr>
          <a:xfrm>
            <a:off x="3494075" y="2772750"/>
            <a:ext cx="4158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53"/>
          <p:cNvSpPr txBox="1"/>
          <p:nvPr/>
        </p:nvSpPr>
        <p:spPr>
          <a:xfrm>
            <a:off x="1970875" y="1567175"/>
            <a:ext cx="103449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latin typeface="Malgun Gothic"/>
                <a:ea typeface="Malgun Gothic"/>
                <a:cs typeface="Malgun Gothic"/>
                <a:sym typeface="Malgun Gothic"/>
              </a:rPr>
              <a:t>특별상담 </a:t>
            </a:r>
            <a:r>
              <a:rPr lang="ko-KR" sz="9600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9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54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736" name="Google Shape;736;p54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737" name="Google Shape;737;p54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8" name="Google Shape;738;p54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9" name="Google Shape;739;p54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40" name="Google Shape;740;p54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특별상담 관리</a:t>
              </a:r>
              <a:endParaRPr/>
            </a:p>
          </p:txBody>
        </p:sp>
      </p:grpSp>
      <p:pic>
        <p:nvPicPr>
          <p:cNvPr id="741" name="Google Shape;74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0213" y="1455263"/>
            <a:ext cx="22383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54"/>
          <p:cNvSpPr txBox="1"/>
          <p:nvPr/>
        </p:nvSpPr>
        <p:spPr>
          <a:xfrm>
            <a:off x="2378000" y="4150875"/>
            <a:ext cx="70173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출결점수가 15점 미만인 학생들은 특별 상담 진행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AutoNum type="arabicParenR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관리자가 담당 교사에 알림 -&gt;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AutoNum type="arabicParenR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담당교사가 상담 일지 작성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55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748" name="Google Shape;748;p55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749" name="Google Shape;749;p55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0" name="Google Shape;750;p55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1" name="Google Shape;751;p55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52" name="Google Shape;752;p55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1"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특별상담 관리</a:t>
              </a:r>
              <a:endParaRPr b="1" i="1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53" name="Google Shape;753;p55"/>
          <p:cNvSpPr txBox="1"/>
          <p:nvPr/>
        </p:nvSpPr>
        <p:spPr>
          <a:xfrm>
            <a:off x="3513925" y="902350"/>
            <a:ext cx="4543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[1] 특별 상담 대상 조회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4" name="Google Shape;754;p55"/>
          <p:cNvGrpSpPr/>
          <p:nvPr/>
        </p:nvGrpSpPr>
        <p:grpSpPr>
          <a:xfrm>
            <a:off x="838425" y="1723813"/>
            <a:ext cx="10191688" cy="4410075"/>
            <a:chOff x="838425" y="1723813"/>
            <a:chExt cx="10191688" cy="4410075"/>
          </a:xfrm>
        </p:grpSpPr>
        <p:grpSp>
          <p:nvGrpSpPr>
            <p:cNvPr id="755" name="Google Shape;755;p55"/>
            <p:cNvGrpSpPr/>
            <p:nvPr/>
          </p:nvGrpSpPr>
          <p:grpSpPr>
            <a:xfrm>
              <a:off x="838425" y="1723813"/>
              <a:ext cx="10191688" cy="4410075"/>
              <a:chOff x="783450" y="980538"/>
              <a:chExt cx="10191688" cy="4410075"/>
            </a:xfrm>
          </p:grpSpPr>
          <p:pic>
            <p:nvPicPr>
              <p:cNvPr id="756" name="Google Shape;756;p5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821863" y="980538"/>
                <a:ext cx="7153275" cy="44100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57" name="Google Shape;757;p55"/>
              <p:cNvGrpSpPr/>
              <p:nvPr/>
            </p:nvGrpSpPr>
            <p:grpSpPr>
              <a:xfrm>
                <a:off x="783450" y="1355075"/>
                <a:ext cx="3429000" cy="2800950"/>
                <a:chOff x="910850" y="3818000"/>
                <a:chExt cx="3429000" cy="2800950"/>
              </a:xfrm>
            </p:grpSpPr>
            <p:pic>
              <p:nvPicPr>
                <p:cNvPr id="758" name="Google Shape;758;p55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063238" y="4352000"/>
                  <a:ext cx="2400300" cy="22669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9" name="Google Shape;759;p55"/>
                <p:cNvSpPr txBox="1"/>
                <p:nvPr/>
              </p:nvSpPr>
              <p:spPr>
                <a:xfrm>
                  <a:off x="910850" y="3818000"/>
                  <a:ext cx="3429000" cy="69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-KR" sz="2200"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학생번호 / 출결 점수</a:t>
                  </a:r>
                  <a:endParaRPr b="1" sz="2200"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60" name="Google Shape;760;p55"/>
                <p:cNvSpPr/>
                <p:nvPr/>
              </p:nvSpPr>
              <p:spPr>
                <a:xfrm>
                  <a:off x="987300" y="4352000"/>
                  <a:ext cx="1157100" cy="1295100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5DCAE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761" name="Google Shape;761;p55"/>
            <p:cNvCxnSpPr/>
            <p:nvPr/>
          </p:nvCxnSpPr>
          <p:spPr>
            <a:xfrm>
              <a:off x="2080775" y="3366300"/>
              <a:ext cx="1804800" cy="125400"/>
            </a:xfrm>
            <a:prstGeom prst="straightConnector1">
              <a:avLst/>
            </a:prstGeom>
            <a:noFill/>
            <a:ln cap="flat" cmpd="sng" w="38100">
              <a:solidFill>
                <a:srgbClr val="51B0C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2" name="Google Shape;762;p55"/>
            <p:cNvSpPr/>
            <p:nvPr/>
          </p:nvSpPr>
          <p:spPr>
            <a:xfrm>
              <a:off x="3821875" y="1954200"/>
              <a:ext cx="520200" cy="4116000"/>
            </a:xfrm>
            <a:prstGeom prst="rect">
              <a:avLst/>
            </a:prstGeom>
            <a:noFill/>
            <a:ln cap="flat" cmpd="sng" w="38100">
              <a:solidFill>
                <a:srgbClr val="5DCAE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55"/>
          <p:cNvSpPr txBox="1"/>
          <p:nvPr/>
        </p:nvSpPr>
        <p:spPr>
          <a:xfrm>
            <a:off x="1698575" y="2378000"/>
            <a:ext cx="61149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768;p56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769" name="Google Shape;769;p56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770" name="Google Shape;770;p56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1" name="Google Shape;771;p56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2" name="Google Shape;772;p56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73" name="Google Shape;773;p56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특별상담 관리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i="1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74" name="Google Shape;774;p56"/>
          <p:cNvGrpSpPr/>
          <p:nvPr/>
        </p:nvGrpSpPr>
        <p:grpSpPr>
          <a:xfrm>
            <a:off x="1033075" y="2177025"/>
            <a:ext cx="4543800" cy="3921875"/>
            <a:chOff x="3513925" y="1422550"/>
            <a:chExt cx="4543800" cy="3921875"/>
          </a:xfrm>
        </p:grpSpPr>
        <p:sp>
          <p:nvSpPr>
            <p:cNvPr id="775" name="Google Shape;775;p56"/>
            <p:cNvSpPr txBox="1"/>
            <p:nvPr/>
          </p:nvSpPr>
          <p:spPr>
            <a:xfrm>
              <a:off x="3513925" y="1422550"/>
              <a:ext cx="4543800" cy="4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latin typeface="Malgun Gothic"/>
                  <a:ea typeface="Malgun Gothic"/>
                  <a:cs typeface="Malgun Gothic"/>
                  <a:sym typeface="Malgun Gothic"/>
                </a:rPr>
                <a:t>[2] 담당선생님께 알림 보내기</a:t>
              </a:r>
              <a:endParaRPr b="1" sz="24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76" name="Google Shape;776;p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54313" y="2086875"/>
              <a:ext cx="2676525" cy="3257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56"/>
            <p:cNvSpPr/>
            <p:nvPr/>
          </p:nvSpPr>
          <p:spPr>
            <a:xfrm>
              <a:off x="4212538" y="2399250"/>
              <a:ext cx="2960100" cy="402900"/>
            </a:xfrm>
            <a:prstGeom prst="rect">
              <a:avLst/>
            </a:prstGeom>
            <a:noFill/>
            <a:ln cap="flat" cmpd="sng" w="38100">
              <a:solidFill>
                <a:srgbClr val="5DCAE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56"/>
          <p:cNvGrpSpPr/>
          <p:nvPr/>
        </p:nvGrpSpPr>
        <p:grpSpPr>
          <a:xfrm>
            <a:off x="6378163" y="2100825"/>
            <a:ext cx="4543800" cy="3767350"/>
            <a:chOff x="5571338" y="1589325"/>
            <a:chExt cx="4543800" cy="3767350"/>
          </a:xfrm>
        </p:grpSpPr>
        <p:sp>
          <p:nvSpPr>
            <p:cNvPr id="779" name="Google Shape;779;p56"/>
            <p:cNvSpPr txBox="1"/>
            <p:nvPr/>
          </p:nvSpPr>
          <p:spPr>
            <a:xfrm>
              <a:off x="5571338" y="1589325"/>
              <a:ext cx="4543800" cy="4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latin typeface="Malgun Gothic"/>
                  <a:ea typeface="Malgun Gothic"/>
                  <a:cs typeface="Malgun Gothic"/>
                  <a:sym typeface="Malgun Gothic"/>
                </a:rPr>
                <a:t>[3] 교사의 특별 상담 관리</a:t>
              </a:r>
              <a:endParaRPr b="1" sz="24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80" name="Google Shape;780;p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0314" y="2303825"/>
              <a:ext cx="2533425" cy="3052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1" name="Google Shape;781;p56"/>
            <p:cNvSpPr/>
            <p:nvPr/>
          </p:nvSpPr>
          <p:spPr>
            <a:xfrm>
              <a:off x="6286963" y="3207950"/>
              <a:ext cx="2960100" cy="402900"/>
            </a:xfrm>
            <a:prstGeom prst="rect">
              <a:avLst/>
            </a:prstGeom>
            <a:noFill/>
            <a:ln cap="flat" cmpd="sng" w="38100">
              <a:solidFill>
                <a:srgbClr val="5DCAE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56"/>
          <p:cNvSpPr txBox="1"/>
          <p:nvPr/>
        </p:nvSpPr>
        <p:spPr>
          <a:xfrm>
            <a:off x="2291125" y="1410825"/>
            <a:ext cx="20277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&lt;관리자&gt;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3" name="Google Shape;783;p56"/>
          <p:cNvSpPr txBox="1"/>
          <p:nvPr/>
        </p:nvSpPr>
        <p:spPr>
          <a:xfrm>
            <a:off x="7488125" y="1410825"/>
            <a:ext cx="20277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&lt;교사&gt;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4" name="Google Shape;784;p56"/>
          <p:cNvCxnSpPr/>
          <p:nvPr/>
        </p:nvCxnSpPr>
        <p:spPr>
          <a:xfrm>
            <a:off x="4880825" y="1935925"/>
            <a:ext cx="1807200" cy="0"/>
          </a:xfrm>
          <a:prstGeom prst="straightConnector1">
            <a:avLst/>
          </a:prstGeom>
          <a:noFill/>
          <a:ln cap="flat" cmpd="sng" w="38100">
            <a:solidFill>
              <a:srgbClr val="51B0C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5" name="Google Shape;785;p56"/>
          <p:cNvSpPr/>
          <p:nvPr/>
        </p:nvSpPr>
        <p:spPr>
          <a:xfrm>
            <a:off x="5314275" y="708725"/>
            <a:ext cx="1178400" cy="1062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알림</a:t>
            </a:r>
            <a:endParaRPr b="1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57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791" name="Google Shape;791;p57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792" name="Google Shape;792;p57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3" name="Google Shape;793;p57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4" name="Google Shape;794;p57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95" name="Google Shape;795;p57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특별상담 관리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i="1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96" name="Google Shape;79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838" y="1748900"/>
            <a:ext cx="7115175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57"/>
          <p:cNvSpPr txBox="1"/>
          <p:nvPr/>
        </p:nvSpPr>
        <p:spPr>
          <a:xfrm>
            <a:off x="3513925" y="902350"/>
            <a:ext cx="4543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[3] </a:t>
            </a: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교사의 특별 상담 관리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802;p58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803" name="Google Shape;803;p58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804" name="Google Shape;804;p58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5" name="Google Shape;805;p58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6" name="Google Shape;806;p58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07" name="Google Shape;807;p58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1"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특별상담 관리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08" name="Google Shape;808;p58"/>
          <p:cNvSpPr txBox="1"/>
          <p:nvPr/>
        </p:nvSpPr>
        <p:spPr>
          <a:xfrm>
            <a:off x="3715625" y="626250"/>
            <a:ext cx="4543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[4] </a:t>
            </a: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교사의 상담 일지 작성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09" name="Google Shape;8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5" y="1093338"/>
            <a:ext cx="42291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900" y="1814513"/>
            <a:ext cx="7229475" cy="3228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1" name="Google Shape;811;p58"/>
          <p:cNvGrpSpPr/>
          <p:nvPr/>
        </p:nvGrpSpPr>
        <p:grpSpPr>
          <a:xfrm>
            <a:off x="4443420" y="4614413"/>
            <a:ext cx="7706100" cy="1956888"/>
            <a:chOff x="5680895" y="2311013"/>
            <a:chExt cx="7706100" cy="1956888"/>
          </a:xfrm>
        </p:grpSpPr>
        <p:pic>
          <p:nvPicPr>
            <p:cNvPr id="812" name="Google Shape;812;p5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90413" y="2311013"/>
              <a:ext cx="7534275" cy="1876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3" name="Google Shape;813;p58"/>
            <p:cNvSpPr/>
            <p:nvPr/>
          </p:nvSpPr>
          <p:spPr>
            <a:xfrm>
              <a:off x="5680895" y="3865000"/>
              <a:ext cx="7706100" cy="402900"/>
            </a:xfrm>
            <a:prstGeom prst="rect">
              <a:avLst/>
            </a:prstGeom>
            <a:noFill/>
            <a:ln cap="flat" cmpd="sng" w="38100">
              <a:solidFill>
                <a:srgbClr val="5DCAE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59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819" name="Google Shape;819;p59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820" name="Google Shape;820;p59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1" name="Google Shape;821;p59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2" name="Google Shape;822;p59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23" name="Google Shape;823;p59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824" name="Google Shape;824;p59"/>
          <p:cNvSpPr txBox="1"/>
          <p:nvPr/>
        </p:nvSpPr>
        <p:spPr>
          <a:xfrm>
            <a:off x="3494075" y="2772750"/>
            <a:ext cx="4158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5" name="Google Shape;825;p59"/>
          <p:cNvSpPr txBox="1"/>
          <p:nvPr/>
        </p:nvSpPr>
        <p:spPr>
          <a:xfrm>
            <a:off x="1970875" y="1567175"/>
            <a:ext cx="103449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latin typeface="Malgun Gothic"/>
                <a:ea typeface="Malgun Gothic"/>
                <a:cs typeface="Malgun Gothic"/>
                <a:sym typeface="Malgun Gothic"/>
              </a:rPr>
              <a:t>출결</a:t>
            </a:r>
            <a:r>
              <a:rPr lang="ko-KR" sz="9600"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sz="9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60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831" name="Google Shape;831;p60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832" name="Google Shape;832;p60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3" name="Google Shape;833;p60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4" name="Google Shape;834;p60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35" name="Google Shape;835;p60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출결관리</a:t>
              </a:r>
              <a:endParaRPr/>
            </a:p>
          </p:txBody>
        </p:sp>
      </p:grpSp>
      <p:pic>
        <p:nvPicPr>
          <p:cNvPr id="836" name="Google Shape;8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125" y="2461850"/>
            <a:ext cx="2201400" cy="29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7125" y="1954438"/>
            <a:ext cx="2324100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7213" y="2178663"/>
            <a:ext cx="19907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61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844" name="Google Shape;844;p61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845" name="Google Shape;845;p61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6" name="Google Shape;846;p61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7" name="Google Shape;847;p61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48" name="Google Shape;848;p61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17"/>
          <p:cNvGrpSpPr/>
          <p:nvPr/>
        </p:nvGrpSpPr>
        <p:grpSpPr>
          <a:xfrm>
            <a:off x="492369" y="70338"/>
            <a:ext cx="11090030" cy="6787661"/>
            <a:chOff x="492369" y="70338"/>
            <a:chExt cx="11090030" cy="6787661"/>
          </a:xfrm>
        </p:grpSpPr>
        <p:grpSp>
          <p:nvGrpSpPr>
            <p:cNvPr id="280" name="Google Shape;280;p17"/>
            <p:cNvGrpSpPr/>
            <p:nvPr/>
          </p:nvGrpSpPr>
          <p:grpSpPr>
            <a:xfrm>
              <a:off x="492369" y="740228"/>
              <a:ext cx="11090030" cy="6117771"/>
              <a:chOff x="757691" y="740229"/>
              <a:chExt cx="9324893" cy="5688238"/>
            </a:xfrm>
          </p:grpSpPr>
          <p:sp>
            <p:nvSpPr>
              <p:cNvPr id="281" name="Google Shape;281;p17"/>
              <p:cNvSpPr/>
              <p:nvPr/>
            </p:nvSpPr>
            <p:spPr>
              <a:xfrm rot="10800000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 flipH="1" rot="10800000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84" name="Google Shape;284;p17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285" name="Google Shape;285;p1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1 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분석 - 관리</a:t>
            </a:r>
            <a:r>
              <a:rPr b="1" lang="ko-KR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499433" y="955684"/>
            <a:ext cx="6096000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개설 과정 관리 기능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개설 과정을 등록 및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개설 과정 정보에 대한 입력, 출력, 수정, 삭제 기능 사용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과정 추가 시 필요한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  과정명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  과정기간(시작 년월일 ~ 끝 년월일)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  강의실 정보 : 기초 정보 강의실명에서 선택적으로 추가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개설 과정 정보 출력 시 보여야 할 정보들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  개설 과정명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  개설 과정 기간(시작 년월일 ~ 끝 년월일)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  강의실명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  개설 과목 등록 여부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  교육생 등록 인원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특정 개설 과정 선택 시 보여야 할 정보들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  개설 과목 정보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&gt; 과목명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&gt; 과목 기간(시작 년월일 ~ 끝 년월일)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&gt; 교재명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&gt; 교사명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6342552" y="607721"/>
            <a:ext cx="5266266" cy="941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등록된 교육생 정보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&gt; 이름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&gt; 주민번호 뒷자리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&gt; 전화번호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&gt; 등록일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&gt; 수료 / 중도 탈락 여부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특정 개설 과정이 수료한 경우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등록된 교육생 전체에 대해서 수료날짜 지정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중도 탈락자 제외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개설 과목 관리 기능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개설 과정에 대해서 종속적으로 여러 개의 개설 과목을 등록 및 관리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특정 개설 과정 선택시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개설 과목 정보 출력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개설 과목 신규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개설 과목 정보 입력시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과목명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과목기간(시작 년월일 ~ 끝 년월일)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교재명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62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854" name="Google Shape;854;p62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855" name="Google Shape;855;p62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6" name="Google Shape;856;p62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7" name="Google Shape;857;p62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58" name="Google Shape;858;p62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863;p63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864" name="Google Shape;864;p63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865" name="Google Shape;865;p63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6" name="Google Shape;866;p63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7" name="Google Shape;867;p63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68" name="Google Shape;868;p63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4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874" name="Google Shape;874;p64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875" name="Google Shape;875;p64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6" name="Google Shape;876;p64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7" name="Google Shape;877;p64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78" name="Google Shape;878;p64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883;p65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884" name="Google Shape;884;p65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885" name="Google Shape;885;p65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6" name="Google Shape;886;p65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7" name="Google Shape;887;p65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88" name="Google Shape;888;p65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66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894" name="Google Shape;894;p66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895" name="Google Shape;895;p66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6" name="Google Shape;896;p66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7" name="Google Shape;897;p66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98" name="Google Shape;898;p66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교사 강의스케줄관리</a:t>
              </a: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/>
            </a:p>
          </p:txBody>
        </p:sp>
      </p:grpSp>
      <p:pic>
        <p:nvPicPr>
          <p:cNvPr id="899" name="Google Shape;89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775" y="838650"/>
            <a:ext cx="4505325" cy="55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747" y="3052560"/>
            <a:ext cx="6620925" cy="31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66"/>
          <p:cNvSpPr/>
          <p:nvPr/>
        </p:nvSpPr>
        <p:spPr>
          <a:xfrm rot="5400000">
            <a:off x="5766675" y="1815325"/>
            <a:ext cx="541500" cy="1719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6"/>
          <p:cNvSpPr txBox="1"/>
          <p:nvPr/>
        </p:nvSpPr>
        <p:spPr>
          <a:xfrm>
            <a:off x="5785775" y="1093450"/>
            <a:ext cx="43737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강의 예정스케줄 조회 ]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Google Shape;907;p67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908" name="Google Shape;908;p67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909" name="Google Shape;909;p67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0" name="Google Shape;910;p67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1" name="Google Shape;911;p67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12" name="Google Shape;912;p67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913" name="Google Shape;913;p67"/>
          <p:cNvSpPr txBox="1"/>
          <p:nvPr/>
        </p:nvSpPr>
        <p:spPr>
          <a:xfrm>
            <a:off x="1336875" y="1929000"/>
            <a:ext cx="940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교사 3 성적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68"/>
          <p:cNvGrpSpPr/>
          <p:nvPr/>
        </p:nvGrpSpPr>
        <p:grpSpPr>
          <a:xfrm>
            <a:off x="492374" y="35200"/>
            <a:ext cx="11090096" cy="6787581"/>
            <a:chOff x="492374" y="70338"/>
            <a:chExt cx="11090096" cy="6787581"/>
          </a:xfrm>
        </p:grpSpPr>
        <p:grpSp>
          <p:nvGrpSpPr>
            <p:cNvPr id="919" name="Google Shape;919;p68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920" name="Google Shape;920;p68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1" name="Google Shape;921;p68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2" name="Google Shape;922;p68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23" name="Google Shape;923;p68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교사 성적</a:t>
              </a:r>
              <a:endParaRPr/>
            </a:p>
          </p:txBody>
        </p:sp>
      </p:grpSp>
      <p:pic>
        <p:nvPicPr>
          <p:cNvPr id="924" name="Google Shape;92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50" y="1371972"/>
            <a:ext cx="5132226" cy="19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68"/>
          <p:cNvSpPr txBox="1"/>
          <p:nvPr/>
        </p:nvSpPr>
        <p:spPr>
          <a:xfrm>
            <a:off x="1138525" y="830763"/>
            <a:ext cx="675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[</a:t>
            </a: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교사 성적]</a:t>
            </a:r>
            <a:endParaRPr/>
          </a:p>
        </p:txBody>
      </p:sp>
      <p:pic>
        <p:nvPicPr>
          <p:cNvPr id="926" name="Google Shape;92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775" y="1782322"/>
            <a:ext cx="5542400" cy="45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68"/>
          <p:cNvSpPr txBox="1"/>
          <p:nvPr/>
        </p:nvSpPr>
        <p:spPr>
          <a:xfrm>
            <a:off x="6214225" y="1221388"/>
            <a:ext cx="675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[성적 입력, 성적 수정 선택시](입력은 최근 과정, 수정은 모든 과정의 차이 -&gt; ()내 삭제해주세요)</a:t>
            </a:r>
            <a:endParaRPr/>
          </a:p>
        </p:txBody>
      </p:sp>
      <p:pic>
        <p:nvPicPr>
          <p:cNvPr id="928" name="Google Shape;928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7662" y="4049788"/>
            <a:ext cx="984475" cy="5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69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934" name="Google Shape;934;p69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935" name="Google Shape;935;p69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6" name="Google Shape;936;p69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7" name="Google Shape;937;p69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38" name="Google Shape;938;p69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교사 성적</a:t>
              </a:r>
              <a:endParaRPr/>
            </a:p>
          </p:txBody>
        </p:sp>
      </p:grpSp>
      <p:pic>
        <p:nvPicPr>
          <p:cNvPr id="939" name="Google Shape;93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650" y="1346638"/>
            <a:ext cx="499110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1575" y="1346648"/>
            <a:ext cx="4784350" cy="17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69"/>
          <p:cNvSpPr txBox="1"/>
          <p:nvPr/>
        </p:nvSpPr>
        <p:spPr>
          <a:xfrm>
            <a:off x="1015800" y="657538"/>
            <a:ext cx="675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[과목 선택, 성적 입력 ]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(입력이 필요한경우, 필요없는 경우)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2" name="Google Shape;942;p69"/>
          <p:cNvSpPr txBox="1"/>
          <p:nvPr/>
        </p:nvSpPr>
        <p:spPr>
          <a:xfrm>
            <a:off x="881650" y="3733613"/>
            <a:ext cx="675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[과목 선택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성적 수정]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43" name="Google Shape;94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2000" y="4102088"/>
            <a:ext cx="4552800" cy="21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7375" y="3924651"/>
            <a:ext cx="3169551" cy="25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2043" y="4787832"/>
            <a:ext cx="444825" cy="2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6920" y="2203104"/>
            <a:ext cx="644650" cy="32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70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952" name="Google Shape;952;p70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953" name="Google Shape;953;p70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4" name="Google Shape;954;p70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5" name="Google Shape;955;p70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56" name="Google Shape;956;p70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957" name="Google Shape;957;p70"/>
          <p:cNvSpPr txBox="1"/>
          <p:nvPr/>
        </p:nvSpPr>
        <p:spPr>
          <a:xfrm>
            <a:off x="1563075" y="2096725"/>
            <a:ext cx="88176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latin typeface="Malgun Gothic"/>
                <a:ea typeface="Malgun Gothic"/>
                <a:cs typeface="Malgun Gothic"/>
                <a:sym typeface="Malgun Gothic"/>
              </a:rPr>
              <a:t>교사 추천서 관리</a:t>
            </a:r>
            <a:endParaRPr b="1" sz="7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71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963" name="Google Shape;963;p71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964" name="Google Shape;964;p71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65" name="Google Shape;965;p71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66" name="Google Shape;966;p71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67" name="Google Shape;967;p71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pic>
        <p:nvPicPr>
          <p:cNvPr id="968" name="Google Shape;96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13" y="1158875"/>
            <a:ext cx="4657725" cy="50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763" y="3212413"/>
            <a:ext cx="984475" cy="503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0" name="Google Shape;970;p71"/>
          <p:cNvCxnSpPr/>
          <p:nvPr/>
        </p:nvCxnSpPr>
        <p:spPr>
          <a:xfrm flipH="1" rot="10800000">
            <a:off x="1286775" y="4173500"/>
            <a:ext cx="828000" cy="111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8"/>
          <p:cNvGrpSpPr/>
          <p:nvPr/>
        </p:nvGrpSpPr>
        <p:grpSpPr>
          <a:xfrm>
            <a:off x="492369" y="70338"/>
            <a:ext cx="11090030" cy="6787661"/>
            <a:chOff x="492369" y="70338"/>
            <a:chExt cx="11090030" cy="6787661"/>
          </a:xfrm>
        </p:grpSpPr>
        <p:grpSp>
          <p:nvGrpSpPr>
            <p:cNvPr id="293" name="Google Shape;293;p18"/>
            <p:cNvGrpSpPr/>
            <p:nvPr/>
          </p:nvGrpSpPr>
          <p:grpSpPr>
            <a:xfrm>
              <a:off x="492369" y="740228"/>
              <a:ext cx="11090030" cy="6117771"/>
              <a:chOff x="757691" y="740229"/>
              <a:chExt cx="9324893" cy="5688238"/>
            </a:xfrm>
          </p:grpSpPr>
          <p:sp>
            <p:nvSpPr>
              <p:cNvPr id="294" name="Google Shape;294;p18"/>
              <p:cNvSpPr/>
              <p:nvPr/>
            </p:nvSpPr>
            <p:spPr>
              <a:xfrm rot="10800000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 flipH="1" rot="10800000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97" name="Google Shape;297;p1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298" name="Google Shape;298;p18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1 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분석 - 관리자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499433" y="955684"/>
            <a:ext cx="6096000" cy="572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개설 과목 관리 기능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교재명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기초 정보 교재명에서 선택적으로 추가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교사명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교사 명단에서 선택적으로 추가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개설 과목 출력 시 보여야 할 정보들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과목기간(시작 년월일 ~ 끝 년월일)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교재명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교사명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교육생 관리 기능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명의 교육생 정보를 등록 및 관리 할 수 있어야 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교육생 정보 입력 시 필요한 정보들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교육생 이름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주민번호 뒷자리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전화번호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등록일(입력 당시의 날짜로 입력되어야 한다)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수강신청 횟수(0으로 입력되어야 한다)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6342552" y="607721"/>
            <a:ext cx="5266266" cy="9787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수정 가능해야 할 교육생 정보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이름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주민번호 뒷자리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전화번호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등록일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수강신청 횟수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교육생 데이터를 삭제 가능해야 한다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특정 교육생 선택 시 출력 할 정보들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교육생이 수강신청한/수강중인/수강했던 개설 과정 정보 출력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과정명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과정 기간(시작 년월일 ~ 끝 년월일)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강의실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수료 및 중도탈락 여부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수료 및 중도탈락 날짜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교육생 정보 검색 기능 사용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이름, 과정명, 교사명으로 검색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교육생에 대한 수료 및 중도 탈락 처리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수료 / 중도탈락 날짜 입력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72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976" name="Google Shape;976;p72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977" name="Google Shape;977;p72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8" name="Google Shape;978;p72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9" name="Google Shape;979;p72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80" name="Google Shape;980;p72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73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986" name="Google Shape;986;p73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987" name="Google Shape;987;p73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8" name="Google Shape;988;p73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9" name="Google Shape;989;p73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90" name="Google Shape;990;p73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74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996" name="Google Shape;996;p74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997" name="Google Shape;997;p74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8" name="Google Shape;998;p74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9" name="Google Shape;999;p74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000" name="Google Shape;1000;p74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75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1006" name="Google Shape;1006;p75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1007" name="Google Shape;1007;p75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8" name="Google Shape;1008;p75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9" name="Google Shape;1009;p75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010" name="Google Shape;1010;p75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76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1016" name="Google Shape;1016;p76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1017" name="Google Shape;1017;p76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8" name="Google Shape;1018;p76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9" name="Google Shape;1019;p76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020" name="Google Shape;1020;p76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77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1026" name="Google Shape;1026;p77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1027" name="Google Shape;1027;p77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8" name="Google Shape;1028;p77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9" name="Google Shape;1029;p77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030" name="Google Shape;1030;p77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oogle Shape;1035;p78"/>
          <p:cNvGrpSpPr/>
          <p:nvPr/>
        </p:nvGrpSpPr>
        <p:grpSpPr>
          <a:xfrm>
            <a:off x="492374" y="70338"/>
            <a:ext cx="11090096" cy="6787581"/>
            <a:chOff x="492374" y="70338"/>
            <a:chExt cx="11090096" cy="6787581"/>
          </a:xfrm>
        </p:grpSpPr>
        <p:grpSp>
          <p:nvGrpSpPr>
            <p:cNvPr id="1036" name="Google Shape;1036;p78"/>
            <p:cNvGrpSpPr/>
            <p:nvPr/>
          </p:nvGrpSpPr>
          <p:grpSpPr>
            <a:xfrm>
              <a:off x="492374" y="740219"/>
              <a:ext cx="11090096" cy="6117700"/>
              <a:chOff x="757691" y="740229"/>
              <a:chExt cx="9324893" cy="5688238"/>
            </a:xfrm>
          </p:grpSpPr>
          <p:sp>
            <p:nvSpPr>
              <p:cNvPr id="1037" name="Google Shape;1037;p78"/>
              <p:cNvSpPr/>
              <p:nvPr/>
            </p:nvSpPr>
            <p:spPr>
              <a:xfrm rot="10800000">
                <a:off x="839884" y="5989855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8" name="Google Shape;1038;p78"/>
              <p:cNvSpPr/>
              <p:nvPr/>
            </p:nvSpPr>
            <p:spPr>
              <a:xfrm flipH="1" rot="10800000">
                <a:off x="757691" y="6007567"/>
                <a:ext cx="9242700" cy="420900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9" name="Google Shape;1039;p78"/>
              <p:cNvSpPr/>
              <p:nvPr/>
            </p:nvSpPr>
            <p:spPr>
              <a:xfrm>
                <a:off x="856343" y="740229"/>
                <a:ext cx="9144000" cy="5370300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040" name="Google Shape;1040;p78"/>
            <p:cNvSpPr/>
            <p:nvPr/>
          </p:nvSpPr>
          <p:spPr>
            <a:xfrm>
              <a:off x="609695" y="70338"/>
              <a:ext cx="6877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1041" name="Google Shape;1041;p78"/>
          <p:cNvSpPr txBox="1"/>
          <p:nvPr/>
        </p:nvSpPr>
        <p:spPr>
          <a:xfrm>
            <a:off x="1563075" y="2096725"/>
            <a:ext cx="88176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latin typeface="Malgun Gothic"/>
                <a:ea typeface="Malgun Gothic"/>
                <a:cs typeface="Malgun Gothic"/>
                <a:sym typeface="Malgun Gothic"/>
              </a:rPr>
              <a:t>교육생 정보</a:t>
            </a:r>
            <a:r>
              <a:rPr b="1" lang="ko-KR" sz="7200"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b="1" sz="7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1046;p79"/>
          <p:cNvGrpSpPr/>
          <p:nvPr/>
        </p:nvGrpSpPr>
        <p:grpSpPr>
          <a:xfrm>
            <a:off x="492369" y="740228"/>
            <a:ext cx="11090030" cy="6117771"/>
            <a:chOff x="757691" y="740229"/>
            <a:chExt cx="9324893" cy="5688238"/>
          </a:xfrm>
        </p:grpSpPr>
        <p:sp>
          <p:nvSpPr>
            <p:cNvPr id="1047" name="Google Shape;1047;p79"/>
            <p:cNvSpPr/>
            <p:nvPr/>
          </p:nvSpPr>
          <p:spPr>
            <a:xfrm rot="10800000">
              <a:off x="839932" y="5989840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8" name="Google Shape;1048;p79"/>
            <p:cNvSpPr/>
            <p:nvPr/>
          </p:nvSpPr>
          <p:spPr>
            <a:xfrm flipH="1" rot="10800000">
              <a:off x="757691" y="6007552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9" name="Google Shape;1049;p79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fmla="val 2072" name="adj"/>
              </a:avLst>
            </a:prstGeom>
            <a:solidFill>
              <a:srgbClr val="F9F9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50" name="Google Shape;1050;p79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 POINT </a:t>
            </a:r>
            <a:r>
              <a:rPr b="1" i="1" lang="ko-KR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PRESENTATION</a:t>
            </a:r>
            <a:endParaRPr/>
          </a:p>
        </p:txBody>
      </p:sp>
      <p:sp>
        <p:nvSpPr>
          <p:cNvPr id="1051" name="Google Shape;1051;p79"/>
          <p:cNvSpPr/>
          <p:nvPr/>
        </p:nvSpPr>
        <p:spPr>
          <a:xfrm rot="10800000">
            <a:off x="2990615" y="5511251"/>
            <a:ext cx="8200634" cy="337731"/>
          </a:xfrm>
          <a:prstGeom prst="rtTriangle">
            <a:avLst/>
          </a:prstGeom>
          <a:solidFill>
            <a:schemeClr val="dk1">
              <a:alpha val="5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1052;p79"/>
          <p:cNvSpPr/>
          <p:nvPr/>
        </p:nvSpPr>
        <p:spPr>
          <a:xfrm>
            <a:off x="8143249" y="3754298"/>
            <a:ext cx="3048000" cy="1905000"/>
          </a:xfrm>
          <a:prstGeom prst="roundRect">
            <a:avLst>
              <a:gd fmla="val 12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3" name="Google Shape;1053;p79"/>
          <p:cNvGrpSpPr/>
          <p:nvPr/>
        </p:nvGrpSpPr>
        <p:grpSpPr>
          <a:xfrm>
            <a:off x="8143249" y="3754298"/>
            <a:ext cx="3048000" cy="373032"/>
            <a:chOff x="438236" y="4167723"/>
            <a:chExt cx="3048000" cy="373032"/>
          </a:xfrm>
        </p:grpSpPr>
        <p:sp>
          <p:nvSpPr>
            <p:cNvPr id="1054" name="Google Shape;1054;p79"/>
            <p:cNvSpPr/>
            <p:nvPr/>
          </p:nvSpPr>
          <p:spPr>
            <a:xfrm>
              <a:off x="438236" y="4167723"/>
              <a:ext cx="3048000" cy="275689"/>
            </a:xfrm>
            <a:prstGeom prst="roundRect">
              <a:avLst>
                <a:gd fmla="val 0" name="adj"/>
              </a:avLst>
            </a:prstGeom>
            <a:solidFill>
              <a:srgbClr val="323F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IMAGE. 1</a:t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79"/>
            <p:cNvSpPr/>
            <p:nvPr/>
          </p:nvSpPr>
          <p:spPr>
            <a:xfrm>
              <a:off x="537297" y="4409876"/>
              <a:ext cx="163743" cy="130879"/>
            </a:xfrm>
            <a:prstGeom prst="flowChartMerge">
              <a:avLst/>
            </a:prstGeom>
            <a:solidFill>
              <a:srgbClr val="323F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6" name="Google Shape;1056;p79"/>
          <p:cNvSpPr/>
          <p:nvPr/>
        </p:nvSpPr>
        <p:spPr>
          <a:xfrm>
            <a:off x="8353553" y="4350650"/>
            <a:ext cx="2612303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A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 </a:t>
            </a:r>
            <a:endParaRPr/>
          </a:p>
        </p:txBody>
      </p:sp>
      <p:sp>
        <p:nvSpPr>
          <p:cNvPr id="1057" name="Google Shape;1057;p79"/>
          <p:cNvSpPr/>
          <p:nvPr/>
        </p:nvSpPr>
        <p:spPr>
          <a:xfrm rot="10800000">
            <a:off x="-538649" y="5485304"/>
            <a:ext cx="8200634" cy="337731"/>
          </a:xfrm>
          <a:prstGeom prst="rtTriangle">
            <a:avLst/>
          </a:prstGeom>
          <a:solidFill>
            <a:schemeClr val="dk1">
              <a:alpha val="5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1058;p79"/>
          <p:cNvSpPr/>
          <p:nvPr/>
        </p:nvSpPr>
        <p:spPr>
          <a:xfrm>
            <a:off x="4531708" y="3754298"/>
            <a:ext cx="3048000" cy="1905000"/>
          </a:xfrm>
          <a:prstGeom prst="roundRect">
            <a:avLst>
              <a:gd fmla="val 12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9" name="Google Shape;1059;p79"/>
          <p:cNvGrpSpPr/>
          <p:nvPr/>
        </p:nvGrpSpPr>
        <p:grpSpPr>
          <a:xfrm>
            <a:off x="4531708" y="3754298"/>
            <a:ext cx="3048000" cy="373032"/>
            <a:chOff x="438236" y="4167723"/>
            <a:chExt cx="3048000" cy="373032"/>
          </a:xfrm>
        </p:grpSpPr>
        <p:sp>
          <p:nvSpPr>
            <p:cNvPr id="1060" name="Google Shape;1060;p79"/>
            <p:cNvSpPr/>
            <p:nvPr/>
          </p:nvSpPr>
          <p:spPr>
            <a:xfrm>
              <a:off x="438236" y="4167723"/>
              <a:ext cx="3048000" cy="275689"/>
            </a:xfrm>
            <a:prstGeom prst="roundRect">
              <a:avLst>
                <a:gd fmla="val 0" name="adj"/>
              </a:avLst>
            </a:prstGeom>
            <a:solidFill>
              <a:srgbClr val="323F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IMAGE. 1</a:t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79"/>
            <p:cNvSpPr/>
            <p:nvPr/>
          </p:nvSpPr>
          <p:spPr>
            <a:xfrm>
              <a:off x="537297" y="4409876"/>
              <a:ext cx="163743" cy="130879"/>
            </a:xfrm>
            <a:prstGeom prst="flowChartMerge">
              <a:avLst/>
            </a:prstGeom>
            <a:solidFill>
              <a:srgbClr val="323F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2" name="Google Shape;1062;p79"/>
          <p:cNvSpPr/>
          <p:nvPr/>
        </p:nvSpPr>
        <p:spPr>
          <a:xfrm>
            <a:off x="4753028" y="4350650"/>
            <a:ext cx="2612303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A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 </a:t>
            </a:r>
            <a:endParaRPr/>
          </a:p>
        </p:txBody>
      </p:sp>
      <p:sp>
        <p:nvSpPr>
          <p:cNvPr id="1063" name="Google Shape;1063;p79"/>
          <p:cNvSpPr/>
          <p:nvPr/>
        </p:nvSpPr>
        <p:spPr>
          <a:xfrm flipH="1" rot="10800000">
            <a:off x="920167" y="5521374"/>
            <a:ext cx="8200634" cy="337731"/>
          </a:xfrm>
          <a:prstGeom prst="rtTriangle">
            <a:avLst/>
          </a:prstGeom>
          <a:solidFill>
            <a:schemeClr val="dk1">
              <a:alpha val="5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4" name="Google Shape;1064;p79"/>
          <p:cNvSpPr/>
          <p:nvPr/>
        </p:nvSpPr>
        <p:spPr>
          <a:xfrm>
            <a:off x="920167" y="3754298"/>
            <a:ext cx="3048000" cy="1905000"/>
          </a:xfrm>
          <a:prstGeom prst="roundRect">
            <a:avLst>
              <a:gd fmla="val 12000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5" name="Google Shape;1065;p79"/>
          <p:cNvGrpSpPr/>
          <p:nvPr/>
        </p:nvGrpSpPr>
        <p:grpSpPr>
          <a:xfrm>
            <a:off x="920167" y="3754298"/>
            <a:ext cx="3048000" cy="373032"/>
            <a:chOff x="438236" y="4167723"/>
            <a:chExt cx="3048000" cy="373032"/>
          </a:xfrm>
        </p:grpSpPr>
        <p:sp>
          <p:nvSpPr>
            <p:cNvPr id="1066" name="Google Shape;1066;p79"/>
            <p:cNvSpPr/>
            <p:nvPr/>
          </p:nvSpPr>
          <p:spPr>
            <a:xfrm>
              <a:off x="438236" y="4167723"/>
              <a:ext cx="3048000" cy="275689"/>
            </a:xfrm>
            <a:prstGeom prst="roundRect">
              <a:avLst>
                <a:gd fmla="val 0" name="adj"/>
              </a:avLst>
            </a:prstGeom>
            <a:solidFill>
              <a:srgbClr val="323F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IMAGE. 1</a:t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79"/>
            <p:cNvSpPr/>
            <p:nvPr/>
          </p:nvSpPr>
          <p:spPr>
            <a:xfrm>
              <a:off x="537297" y="4409876"/>
              <a:ext cx="163743" cy="130879"/>
            </a:xfrm>
            <a:prstGeom prst="flowChartMerge">
              <a:avLst/>
            </a:prstGeom>
            <a:solidFill>
              <a:srgbClr val="323F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8" name="Google Shape;1068;p79"/>
          <p:cNvSpPr/>
          <p:nvPr/>
        </p:nvSpPr>
        <p:spPr>
          <a:xfrm>
            <a:off x="1147083" y="4350650"/>
            <a:ext cx="2612303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A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 </a:t>
            </a:r>
            <a:endParaRPr/>
          </a:p>
        </p:txBody>
      </p:sp>
      <p:sp>
        <p:nvSpPr>
          <p:cNvPr id="1069" name="Google Shape;1069;p79"/>
          <p:cNvSpPr/>
          <p:nvPr/>
        </p:nvSpPr>
        <p:spPr>
          <a:xfrm>
            <a:off x="920167" y="1768642"/>
            <a:ext cx="3048000" cy="1985656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0" name="Google Shape;1070;p79"/>
          <p:cNvSpPr/>
          <p:nvPr/>
        </p:nvSpPr>
        <p:spPr>
          <a:xfrm>
            <a:off x="4531708" y="1766188"/>
            <a:ext cx="3048000" cy="1985656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1" name="Google Shape;1071;p79"/>
          <p:cNvSpPr/>
          <p:nvPr/>
        </p:nvSpPr>
        <p:spPr>
          <a:xfrm>
            <a:off x="8135704" y="1785231"/>
            <a:ext cx="3048000" cy="1985656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6" name="Google Shape;1076;p80"/>
          <p:cNvGrpSpPr/>
          <p:nvPr/>
        </p:nvGrpSpPr>
        <p:grpSpPr>
          <a:xfrm>
            <a:off x="492369" y="740228"/>
            <a:ext cx="11090030" cy="6117771"/>
            <a:chOff x="757691" y="740229"/>
            <a:chExt cx="9324893" cy="5688238"/>
          </a:xfrm>
        </p:grpSpPr>
        <p:sp>
          <p:nvSpPr>
            <p:cNvPr id="1077" name="Google Shape;1077;p80"/>
            <p:cNvSpPr/>
            <p:nvPr/>
          </p:nvSpPr>
          <p:spPr>
            <a:xfrm rot="10800000">
              <a:off x="839932" y="5989840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8" name="Google Shape;1078;p80"/>
            <p:cNvSpPr/>
            <p:nvPr/>
          </p:nvSpPr>
          <p:spPr>
            <a:xfrm flipH="1" rot="10800000">
              <a:off x="757691" y="6007552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9" name="Google Shape;1079;p80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fmla="val 2072" name="adj"/>
              </a:avLst>
            </a:prstGeom>
            <a:solidFill>
              <a:srgbClr val="F9F9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80" name="Google Shape;1080;p80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 POINT </a:t>
            </a:r>
            <a:r>
              <a:rPr b="1" i="1" lang="ko-KR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PRESENTATION</a:t>
            </a:r>
            <a:endParaRPr/>
          </a:p>
        </p:txBody>
      </p:sp>
      <p:pic>
        <p:nvPicPr>
          <p:cNvPr id="1081" name="Google Shape;1081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783" y="1223298"/>
            <a:ext cx="6576278" cy="4929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80"/>
          <p:cNvSpPr/>
          <p:nvPr/>
        </p:nvSpPr>
        <p:spPr>
          <a:xfrm>
            <a:off x="4747504" y="2336874"/>
            <a:ext cx="2702836" cy="2702836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3" name="Google Shape;1083;p80"/>
          <p:cNvSpPr/>
          <p:nvPr/>
        </p:nvSpPr>
        <p:spPr>
          <a:xfrm>
            <a:off x="8527541" y="3563824"/>
            <a:ext cx="99899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45</a:t>
            </a:r>
            <a:r>
              <a:rPr lang="ko-KR" sz="18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endParaRPr/>
          </a:p>
        </p:txBody>
      </p:sp>
      <p:sp>
        <p:nvSpPr>
          <p:cNvPr id="1084" name="Google Shape;1084;p80"/>
          <p:cNvSpPr/>
          <p:nvPr/>
        </p:nvSpPr>
        <p:spPr>
          <a:xfrm>
            <a:off x="8527541" y="1346108"/>
            <a:ext cx="998991" cy="97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64BECD"/>
                </a:solidFill>
                <a:latin typeface="Malgun Gothic"/>
                <a:ea typeface="Malgun Gothic"/>
                <a:cs typeface="Malgun Gothic"/>
                <a:sym typeface="Malgun Gothic"/>
              </a:rPr>
              <a:t>36</a:t>
            </a:r>
            <a:r>
              <a:rPr lang="ko-KR" sz="1800">
                <a:solidFill>
                  <a:srgbClr val="64BECD"/>
                </a:solidFill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endParaRPr sz="1800">
              <a:solidFill>
                <a:srgbClr val="64BE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5" name="Google Shape;1085;p80"/>
          <p:cNvSpPr/>
          <p:nvPr/>
        </p:nvSpPr>
        <p:spPr>
          <a:xfrm>
            <a:off x="4885515" y="3175547"/>
            <a:ext cx="2435218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 POINT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PRESENTATION</a:t>
            </a:r>
            <a:endParaRPr/>
          </a:p>
        </p:txBody>
      </p:sp>
      <p:sp>
        <p:nvSpPr>
          <p:cNvPr id="1086" name="Google Shape;1086;p80"/>
          <p:cNvSpPr/>
          <p:nvPr/>
        </p:nvSpPr>
        <p:spPr>
          <a:xfrm>
            <a:off x="8527541" y="2287869"/>
            <a:ext cx="243512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 </a:t>
            </a:r>
            <a:endParaRPr/>
          </a:p>
        </p:txBody>
      </p:sp>
      <p:sp>
        <p:nvSpPr>
          <p:cNvPr id="1087" name="Google Shape;1087;p80"/>
          <p:cNvSpPr/>
          <p:nvPr/>
        </p:nvSpPr>
        <p:spPr>
          <a:xfrm>
            <a:off x="8527541" y="4500817"/>
            <a:ext cx="243512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 </a:t>
            </a:r>
            <a:endParaRPr/>
          </a:p>
        </p:txBody>
      </p:sp>
      <p:sp>
        <p:nvSpPr>
          <p:cNvPr id="1088" name="Google Shape;1088;p80"/>
          <p:cNvSpPr/>
          <p:nvPr/>
        </p:nvSpPr>
        <p:spPr>
          <a:xfrm>
            <a:off x="2655193" y="3563824"/>
            <a:ext cx="99899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31</a:t>
            </a:r>
            <a:r>
              <a:rPr lang="ko-KR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endParaRPr sz="180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9" name="Google Shape;1089;p80"/>
          <p:cNvSpPr/>
          <p:nvPr/>
        </p:nvSpPr>
        <p:spPr>
          <a:xfrm>
            <a:off x="2655193" y="1346108"/>
            <a:ext cx="998991" cy="97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EABB98"/>
                </a:solidFill>
                <a:latin typeface="Malgun Gothic"/>
                <a:ea typeface="Malgun Gothic"/>
                <a:cs typeface="Malgun Gothic"/>
                <a:sym typeface="Malgun Gothic"/>
              </a:rPr>
              <a:t>35</a:t>
            </a:r>
            <a:r>
              <a:rPr lang="ko-KR" sz="1800">
                <a:solidFill>
                  <a:srgbClr val="EABB98"/>
                </a:solidFill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endParaRPr/>
          </a:p>
        </p:txBody>
      </p:sp>
      <p:sp>
        <p:nvSpPr>
          <p:cNvPr id="1090" name="Google Shape;1090;p80"/>
          <p:cNvSpPr/>
          <p:nvPr/>
        </p:nvSpPr>
        <p:spPr>
          <a:xfrm>
            <a:off x="1163279" y="2287869"/>
            <a:ext cx="243512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A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 </a:t>
            </a:r>
            <a:endParaRPr/>
          </a:p>
        </p:txBody>
      </p:sp>
      <p:sp>
        <p:nvSpPr>
          <p:cNvPr id="1091" name="Google Shape;1091;p80"/>
          <p:cNvSpPr/>
          <p:nvPr/>
        </p:nvSpPr>
        <p:spPr>
          <a:xfrm>
            <a:off x="1163279" y="4500817"/>
            <a:ext cx="243512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A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19"/>
          <p:cNvGrpSpPr/>
          <p:nvPr/>
        </p:nvGrpSpPr>
        <p:grpSpPr>
          <a:xfrm>
            <a:off x="492369" y="70338"/>
            <a:ext cx="11090030" cy="6787661"/>
            <a:chOff x="492369" y="70338"/>
            <a:chExt cx="11090030" cy="6787661"/>
          </a:xfrm>
        </p:grpSpPr>
        <p:grpSp>
          <p:nvGrpSpPr>
            <p:cNvPr id="306" name="Google Shape;306;p19"/>
            <p:cNvGrpSpPr/>
            <p:nvPr/>
          </p:nvGrpSpPr>
          <p:grpSpPr>
            <a:xfrm>
              <a:off x="492369" y="740228"/>
              <a:ext cx="11090030" cy="6117771"/>
              <a:chOff x="757691" y="740229"/>
              <a:chExt cx="9324893" cy="5688238"/>
            </a:xfrm>
          </p:grpSpPr>
          <p:sp>
            <p:nvSpPr>
              <p:cNvPr id="307" name="Google Shape;307;p19"/>
              <p:cNvSpPr/>
              <p:nvPr/>
            </p:nvSpPr>
            <p:spPr>
              <a:xfrm rot="10800000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 flipH="1" rot="10800000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10" name="Google Shape;310;p19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311" name="Google Shape;311;p19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1 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분석 - 관리자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499433" y="955684"/>
            <a:ext cx="6096000" cy="683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성적 조회 기능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개설 과정 선택 시 확인해야 할 정보들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개설된 과목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개설 과목 별로 성적 등록 여부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시험 문제 파일 등록 여부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성적 정보 출력 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개설 과목별 / 교육생 개인별로 출력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과목별 성적 출력 시 확인해야 할 정보들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개설 과정명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개설 과정기간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강의실명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개설 과목명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교사명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교재명 출력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해당 개설 과목을 수강한 모든 교육생들의 성적 정보            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(교육생 이름, 주민번호 뒷자리, 필기 , 실기 점수)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교육생 개인별 출력 시 확인해야 할 정보들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-   교육생 이름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-   주민번호 뒷자리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-   개설 과정명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-   개설 과정기간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-   강의실명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-   교육생 개인이 수강한 모든 개설 과목에 대한 성적 정보        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(개설 과목명, 개설 과목 기간, 교사명, 출력, 실기, 필기 점수)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6342552" y="607721"/>
            <a:ext cx="5266266" cy="1154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모든 시험은 오프라인으로 진행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실행과 결과만을 시스템으로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출결 관리 및 출결 조회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개설 과정 선택 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모든 교육생의 출결사항 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출결 현황을 기간별로 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  년, 월, 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특정 출결 현황을 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특정 과정, 특정 인원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모든 출결 조회는 근태 상황을 구분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정상, 지각, 조퇴, 외출, 병가 , 기타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근태 상황에 따라 해당 교육생에게 벌점 부여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근태 유형별로 벌점을 달리 부여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과목별로 근태 벌점 누적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근태 벌점이 일정 수준을 넘은 교육생은 ‘상담필요’ 분류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성적과 근태 점수를 합산하여 가장 점수가 우수한 교육생  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선발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‘상담필요’ 분류된 횟수가 일정 횟수를 넘은 교육생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교육 분위기를 흐린다고 판단하여 교육과정에서 제외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492369" y="70338"/>
            <a:ext cx="11090030" cy="6787661"/>
            <a:chOff x="492369" y="70338"/>
            <a:chExt cx="11090030" cy="6787661"/>
          </a:xfrm>
        </p:grpSpPr>
        <p:grpSp>
          <p:nvGrpSpPr>
            <p:cNvPr id="319" name="Google Shape;319;p20"/>
            <p:cNvGrpSpPr/>
            <p:nvPr/>
          </p:nvGrpSpPr>
          <p:grpSpPr>
            <a:xfrm>
              <a:off x="492369" y="740228"/>
              <a:ext cx="11090030" cy="6117771"/>
              <a:chOff x="757691" y="740229"/>
              <a:chExt cx="9324893" cy="5688238"/>
            </a:xfrm>
          </p:grpSpPr>
          <p:sp>
            <p:nvSpPr>
              <p:cNvPr id="320" name="Google Shape;320;p20"/>
              <p:cNvSpPr/>
              <p:nvPr/>
            </p:nvSpPr>
            <p:spPr>
              <a:xfrm rot="10800000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1" name="Google Shape;321;p20"/>
              <p:cNvSpPr/>
              <p:nvPr/>
            </p:nvSpPr>
            <p:spPr>
              <a:xfrm flipH="1" rot="10800000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2" name="Google Shape;322;p20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23" name="Google Shape;323;p20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324" name="Google Shape;324;p20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1 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분석 - 교사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499433" y="955684"/>
            <a:ext cx="6096000" cy="7109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 스케줄 조회 기능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자신의 강의 스케줄 확인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강의 예정 / 강의 중 / 강의 종료로 구분해서 확인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강의 진행 상태는 날짜를 기준으로 확인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강의 스케줄 정보 출력 시 확인해야 할 정보들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과목번호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과정명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과정기간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교재명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교육생 등록 인원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특정 과목 선택 시 해당 과정에 등록된 교육생 정보 확인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교육생 이름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전화번호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등록일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수료 / 중도탈락 여부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배점 입출력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강의를 마친 과목에 대한 성적 처리를 위해 배점 입출력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강의를 마친 과목의 목록 중에서 특정 과목을 선택 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해당 과목의 배점 정보를 필기 / 실기로 구분하여 등록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시험 날짜, 시험 문제를 추가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6342552" y="607721"/>
            <a:ext cx="5266266" cy="12095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/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출결, 필기, 실기의 배점 비중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담당 교사가 과목별로 결정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출결은 최소 20점 이상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출결, 필기, 실기의 합은 100점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과목 목록 출력 시 확인해야 할 정보들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과목번호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과정명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과정기간(시작날짜, 종료날짜)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강의실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과목명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과목기간(시작날짜, 종료날짜)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교재명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출결 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필기 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실기 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특정 과목 선택 시 데이터 입력 화면으로 연결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출결 배점 입력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필기 배점 입력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실기 배점 입력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시험 날짜 입력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시험 문제 입력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배점 등록이 안 된 과목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 정보가 출력 될 때 배점 부분은 NULL값으로 출력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1"/>
          <p:cNvGrpSpPr/>
          <p:nvPr/>
        </p:nvGrpSpPr>
        <p:grpSpPr>
          <a:xfrm>
            <a:off x="492369" y="70338"/>
            <a:ext cx="11090030" cy="6787661"/>
            <a:chOff x="492369" y="70338"/>
            <a:chExt cx="11090030" cy="6787661"/>
          </a:xfrm>
        </p:grpSpPr>
        <p:grpSp>
          <p:nvGrpSpPr>
            <p:cNvPr id="332" name="Google Shape;332;p21"/>
            <p:cNvGrpSpPr/>
            <p:nvPr/>
          </p:nvGrpSpPr>
          <p:grpSpPr>
            <a:xfrm>
              <a:off x="492369" y="740228"/>
              <a:ext cx="11090030" cy="6117771"/>
              <a:chOff x="757691" y="740229"/>
              <a:chExt cx="9324893" cy="5688238"/>
            </a:xfrm>
          </p:grpSpPr>
          <p:sp>
            <p:nvSpPr>
              <p:cNvPr id="333" name="Google Shape;333;p21"/>
              <p:cNvSpPr/>
              <p:nvPr/>
            </p:nvSpPr>
            <p:spPr>
              <a:xfrm rot="10800000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4" name="Google Shape;334;p21"/>
              <p:cNvSpPr/>
              <p:nvPr/>
            </p:nvSpPr>
            <p:spPr>
              <a:xfrm flipH="1" rot="10800000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dk1">
                  <a:alpha val="5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5" name="Google Shape;335;p21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fmla="val 2072" name="adj"/>
                </a:avLst>
              </a:pr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36" name="Google Shape;336;p21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-KR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 설계 </a:t>
              </a:r>
              <a:r>
                <a:rPr b="1" i="1"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</p:txBody>
        </p:sp>
      </p:grpSp>
      <p:sp>
        <p:nvSpPr>
          <p:cNvPr id="337" name="Google Shape;337;p21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1 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분석 - 교사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499433" y="955684"/>
            <a:ext cx="6096000" cy="7940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성적 입출력 기능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강의를 마친 과목에 대한 성적 처리를 위해 성적 입출력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강의를 마친 과목의 목록 중에서 특정 과목 선택 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교육생 정보 출력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특정 교육생 정보 선택 시 해당 교육생의 시험 점수 입력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출결, 필기, 실기 점수 구분하여 입력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과목 목록 출력 시 확인해야 할 정보들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과목번호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과정명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과정기간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강의실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과목기간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교재명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출결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필기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실기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성적 등록 여부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특정 과목 선택 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교육생 정보(이름, 전화번호, 수료/중도탈락) 출력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성적 출력(출결, 필기, 실기 점수로 구분)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6342552" y="607721"/>
            <a:ext cx="5266266" cy="11264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/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성적 등록 여부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교육생 전체에 대해서 성적을 등록했는지의 여부 출력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과정을 중도 탈락해서 성적 처리가 제외된 교육생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중도 탈락 여부 확인 위해 교육생 명단에는 출력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중도탈락 이후 날짜의 성적은 입력하지 않음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출결 관리 및 출결 조회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교사가 강의한 과정에 한해 선택하는 경우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모든 교육생의 출결을 조회할 수 있어야 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출결 현황을 기간별로 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년, 월, 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특정 출결 현황 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특정 과정, 특정 인원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모든 출결 조회는 근태 상황을 구분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  정상, 지각, 조퇴, 외출, 병가, 기타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