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79337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fonts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xfrm>
            <a:off x="1524000" y="1885013"/>
            <a:ext cx="9144000" cy="978409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r>
              <a:t>게임 사이트 리뉴얼 하기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613231"/>
            <a:ext cx="9144000" cy="1175334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80808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디지털디자인(웹디자인,웹퍼블리셔)</a:t>
            </a:r>
          </a:p>
          <a:p>
            <a:pPr>
              <a:defRPr sz="1400">
                <a:solidFill>
                  <a:srgbClr val="80808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2021-04-16</a:t>
            </a:r>
          </a:p>
          <a:p>
            <a:pPr>
              <a:defRPr sz="1400">
                <a:solidFill>
                  <a:srgbClr val="80808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이우정</a:t>
            </a:r>
          </a:p>
        </p:txBody>
      </p:sp>
      <p:sp>
        <p:nvSpPr>
          <p:cNvPr id="96" name="제목 1"/>
          <p:cNvSpPr txBox="1"/>
          <p:nvPr/>
        </p:nvSpPr>
        <p:spPr>
          <a:xfrm>
            <a:off x="3995928" y="3048000"/>
            <a:ext cx="4200145" cy="455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ctr">
              <a:lnSpc>
                <a:spcPct val="90000"/>
              </a:lnSpc>
              <a:defRPr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- 시안 디자인 개발 심화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1"/>
          <p:cNvSpPr txBox="1">
            <a:spLocks noGrp="1"/>
          </p:cNvSpPr>
          <p:nvPr>
            <p:ph type="title"/>
          </p:nvPr>
        </p:nvSpPr>
        <p:spPr>
          <a:xfrm>
            <a:off x="530382" y="2728079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sz="3600" b="1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4 마인드맵 도출하기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4 마인드맵 도출하기</a:t>
            </a:r>
          </a:p>
        </p:txBody>
      </p:sp>
      <p:pic>
        <p:nvPicPr>
          <p:cNvPr id="153" name="IMG_0029.png" descr="IMG_0029.png"/>
          <p:cNvPicPr>
            <a:picLocks noChangeAspect="1"/>
          </p:cNvPicPr>
          <p:nvPr/>
        </p:nvPicPr>
        <p:blipFill>
          <a:blip r:embed="rId2">
            <a:extLst/>
          </a:blip>
          <a:srcRect t="3881" b="6503"/>
          <a:stretch>
            <a:fillRect/>
          </a:stretch>
        </p:blipFill>
        <p:spPr>
          <a:xfrm>
            <a:off x="2552316" y="1586386"/>
            <a:ext cx="7087368" cy="4413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1"/>
          <p:cNvSpPr txBox="1">
            <a:spLocks noGrp="1"/>
          </p:cNvSpPr>
          <p:nvPr>
            <p:ph type="title"/>
          </p:nvPr>
        </p:nvSpPr>
        <p:spPr>
          <a:xfrm>
            <a:off x="584703" y="2601329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sz="36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5 아이디어 스케치와 </a:t>
            </a:r>
            <a:br/>
            <a:r>
              <a:t>와이어프레임 작업하기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9371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5 아이디어 스케치</a:t>
            </a:r>
          </a:p>
        </p:txBody>
      </p:sp>
      <p:pic>
        <p:nvPicPr>
          <p:cNvPr id="158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rcRect l="230" t="138" r="788"/>
          <a:stretch>
            <a:fillRect/>
          </a:stretch>
        </p:blipFill>
        <p:spPr>
          <a:xfrm>
            <a:off x="4338531" y="1276802"/>
            <a:ext cx="3514937" cy="4947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4119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5 와이어 프레임</a:t>
            </a:r>
          </a:p>
        </p:txBody>
      </p:sp>
      <p:pic>
        <p:nvPicPr>
          <p:cNvPr id="161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2328" y="668296"/>
            <a:ext cx="3207344" cy="5846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제목 1"/>
          <p:cNvSpPr txBox="1">
            <a:spLocks noGrp="1"/>
          </p:cNvSpPr>
          <p:nvPr>
            <p:ph type="title"/>
          </p:nvPr>
        </p:nvSpPr>
        <p:spPr>
          <a:xfrm>
            <a:off x="584708" y="2583221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sz="36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6 시안 만들기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6 시안 만들기</a:t>
            </a:r>
          </a:p>
        </p:txBody>
      </p:sp>
      <p:pic>
        <p:nvPicPr>
          <p:cNvPr id="166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3709" y="889686"/>
            <a:ext cx="3104583" cy="5659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1"/>
          <p:cNvSpPr txBox="1"/>
          <p:nvPr/>
        </p:nvSpPr>
        <p:spPr>
          <a:xfrm>
            <a:off x="883919" y="365126"/>
            <a:ext cx="10424161" cy="833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CONTENTS</a:t>
            </a:r>
          </a:p>
        </p:txBody>
      </p:sp>
      <p:sp>
        <p:nvSpPr>
          <p:cNvPr id="99" name="내용 개체 틀 2"/>
          <p:cNvSpPr txBox="1"/>
          <p:nvPr/>
        </p:nvSpPr>
        <p:spPr>
          <a:xfrm>
            <a:off x="883919" y="1825625"/>
            <a:ext cx="1042416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886968">
              <a:lnSpc>
                <a:spcPct val="250000"/>
              </a:lnSpc>
              <a:spcBef>
                <a:spcPts val="900"/>
              </a:spcBef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1    리뉴얼 웹사이트 장단점 분석하기</a:t>
            </a:r>
          </a:p>
          <a:p>
            <a:pPr marL="332613" indent="-332613" defTabSz="886968">
              <a:lnSpc>
                <a:spcPct val="250000"/>
              </a:lnSpc>
              <a:spcBef>
                <a:spcPts val="900"/>
              </a:spcBef>
              <a:buSzPct val="100000"/>
              <a:buAutoNum type="arabicPeriod" startAt="2"/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컬러와 폰트 정하기</a:t>
            </a:r>
          </a:p>
          <a:p>
            <a:pPr marL="332613" indent="-332613" defTabSz="886968">
              <a:lnSpc>
                <a:spcPct val="250000"/>
              </a:lnSpc>
              <a:spcBef>
                <a:spcPts val="900"/>
              </a:spcBef>
              <a:buSzPct val="100000"/>
              <a:buAutoNum type="arabicPeriod" startAt="2"/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브레인 스토밍을 통한 키워드 도출하기</a:t>
            </a:r>
          </a:p>
          <a:p>
            <a:pPr marL="332613" indent="-332613" defTabSz="886968">
              <a:lnSpc>
                <a:spcPct val="250000"/>
              </a:lnSpc>
              <a:spcBef>
                <a:spcPts val="900"/>
              </a:spcBef>
              <a:buSzPct val="100000"/>
              <a:buAutoNum type="arabicPeriod" startAt="2"/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마인드맵 도출하기</a:t>
            </a:r>
          </a:p>
          <a:p>
            <a:pPr marL="332613" indent="-332613" defTabSz="886968">
              <a:lnSpc>
                <a:spcPct val="250000"/>
              </a:lnSpc>
              <a:spcBef>
                <a:spcPts val="900"/>
              </a:spcBef>
              <a:buSzPct val="100000"/>
              <a:buAutoNum type="arabicPeriod" startAt="2"/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아이디어 스케치와 와이어프레임 작업하기</a:t>
            </a:r>
          </a:p>
          <a:p>
            <a:pPr marL="332613" indent="-332613" defTabSz="886968">
              <a:lnSpc>
                <a:spcPct val="250000"/>
              </a:lnSpc>
              <a:spcBef>
                <a:spcPts val="900"/>
              </a:spcBef>
              <a:buSzPct val="100000"/>
              <a:buAutoNum type="arabicPeriod" startAt="2"/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시안 만들기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/>
          <p:cNvSpPr txBox="1"/>
          <p:nvPr/>
        </p:nvSpPr>
        <p:spPr>
          <a:xfrm>
            <a:off x="665858" y="2230898"/>
            <a:ext cx="10424161" cy="903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ctr">
              <a:lnSpc>
                <a:spcPct val="90000"/>
              </a:lnSpc>
              <a:defRPr sz="36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1 리뉴얼 웹사이트  장단점 분석하기</a:t>
            </a:r>
          </a:p>
        </p:txBody>
      </p:sp>
      <p:sp>
        <p:nvSpPr>
          <p:cNvPr id="102" name="직사각형 2"/>
          <p:cNvSpPr txBox="1"/>
          <p:nvPr/>
        </p:nvSpPr>
        <p:spPr>
          <a:xfrm>
            <a:off x="3799239" y="4619769"/>
            <a:ext cx="4157396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solidFill>
                  <a:srgbClr val="80808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r>
              <a:t>https://www.pearlabyss.com/ko-KR/Company/About/Games#BlackDesert</a:t>
            </a:r>
          </a:p>
        </p:txBody>
      </p:sp>
      <p:sp>
        <p:nvSpPr>
          <p:cNvPr id="103" name="내용 개체 틀 2"/>
          <p:cNvSpPr txBox="1"/>
          <p:nvPr/>
        </p:nvSpPr>
        <p:spPr>
          <a:xfrm>
            <a:off x="4558153" y="4211878"/>
            <a:ext cx="263957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400" b="1">
                <a:solidFill>
                  <a:srgbClr val="3B3838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r>
              <a:t>검은사막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1"/>
          <p:cNvSpPr txBox="1"/>
          <p:nvPr/>
        </p:nvSpPr>
        <p:spPr>
          <a:xfrm>
            <a:off x="883919" y="365125"/>
            <a:ext cx="10424161" cy="75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1 리뉴얼 웹사이트 장단점 분석하기</a:t>
            </a:r>
          </a:p>
        </p:txBody>
      </p:sp>
      <p:sp>
        <p:nvSpPr>
          <p:cNvPr id="106" name="직사각형 2"/>
          <p:cNvSpPr txBox="1"/>
          <p:nvPr/>
        </p:nvSpPr>
        <p:spPr>
          <a:xfrm>
            <a:off x="2595619" y="6225307"/>
            <a:ext cx="290553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 b="1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dirty="0"/>
              <a:t>▶ </a:t>
            </a:r>
            <a:r>
              <a:rPr dirty="0" err="1"/>
              <a:t>메인페이지</a:t>
            </a:r>
            <a:r>
              <a:rPr dirty="0"/>
              <a:t> (Index page)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942881" y="1385348"/>
            <a:ext cx="2211012" cy="4668527"/>
            <a:chOff x="7095199" y="0"/>
            <a:chExt cx="3105839" cy="65579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5199" y="0"/>
              <a:ext cx="3105838" cy="440719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5200" y="4399691"/>
              <a:ext cx="3105838" cy="2158253"/>
            </a:xfrm>
            <a:prstGeom prst="rect">
              <a:avLst/>
            </a:prstGeom>
          </p:spPr>
        </p:pic>
      </p:grpSp>
      <p:sp>
        <p:nvSpPr>
          <p:cNvPr id="12" name="직사각형 4"/>
          <p:cNvSpPr txBox="1"/>
          <p:nvPr/>
        </p:nvSpPr>
        <p:spPr>
          <a:xfrm>
            <a:off x="6573077" y="1632792"/>
            <a:ext cx="3273076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1400" b="1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dirty="0" err="1" smtClean="0"/>
              <a:t>장점</a:t>
            </a:r>
            <a:endParaRPr sz="1400" dirty="0"/>
          </a:p>
          <a:p>
            <a:pPr marL="171450" indent="-1714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1200" dirty="0" err="1" smtClean="0"/>
              <a:t>컨텐츠가</a:t>
            </a:r>
            <a:r>
              <a:rPr lang="ko-KR" altLang="en-US" sz="1200" dirty="0" smtClean="0"/>
              <a:t> 다양하게 구성되어 있음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1200" dirty="0" smtClean="0"/>
              <a:t>게임 이미지에 맞는 서체를 사용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1200" dirty="0" smtClean="0"/>
              <a:t>다양한 이미지를 사용함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  <a:buSzPct val="100000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endParaRPr lang="en-US" sz="1600" b="1" dirty="0" smtClean="0"/>
          </a:p>
          <a:p>
            <a:pPr>
              <a:lnSpc>
                <a:spcPct val="200000"/>
              </a:lnSpc>
              <a:buSzPct val="100000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1400" b="1" dirty="0" smtClean="0"/>
              <a:t>단점</a:t>
            </a:r>
            <a:endParaRPr lang="en-US" sz="1400" b="1" dirty="0" smtClean="0"/>
          </a:p>
          <a:p>
            <a:pPr marL="171450" indent="-1714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1200" dirty="0" smtClean="0"/>
              <a:t>회원가입 및 다운로드 창이 너무 하단에 위치함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1200" dirty="0" smtClean="0"/>
              <a:t>웅장하고 광활한 느낌이 부족함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1200" dirty="0" smtClean="0"/>
              <a:t> 게임시작 버튼이 구석에 위치해서 불편함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1200" dirty="0" smtClean="0"/>
              <a:t>전체적으로 컬러의 통일감이 부족함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1100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1200" dirty="0" err="1" smtClean="0"/>
              <a:t>컨텐츠들의</a:t>
            </a:r>
            <a:r>
              <a:rPr lang="ko-KR" altLang="en-US" sz="1200" dirty="0" smtClean="0"/>
              <a:t> 순서 조정이 필요함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1"/>
          <p:cNvSpPr txBox="1"/>
          <p:nvPr/>
        </p:nvSpPr>
        <p:spPr>
          <a:xfrm>
            <a:off x="503674" y="2682812"/>
            <a:ext cx="10424160" cy="76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ctr">
              <a:lnSpc>
                <a:spcPct val="90000"/>
              </a:lnSpc>
              <a:defRPr sz="36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2 컬러와 폰트 정하기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3"/>
          <p:cNvSpPr txBox="1"/>
          <p:nvPr/>
        </p:nvSpPr>
        <p:spPr>
          <a:xfrm>
            <a:off x="1569718" y="4362513"/>
            <a:ext cx="3508495" cy="616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1100">
                <a:solidFill>
                  <a:srgbClr val="3B3838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금빛 로고와 어우러지는 컬러를 선택하여</a:t>
            </a:r>
          </a:p>
          <a:p>
            <a:pPr algn="ctr">
              <a:lnSpc>
                <a:spcPct val="200000"/>
              </a:lnSpc>
              <a:defRPr sz="1100">
                <a:solidFill>
                  <a:srgbClr val="3B3838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웅장한 느낌을 더함.</a:t>
            </a:r>
          </a:p>
        </p:txBody>
      </p:sp>
      <p:sp>
        <p:nvSpPr>
          <p:cNvPr id="123" name="제목 1"/>
          <p:cNvSpPr txBox="1"/>
          <p:nvPr/>
        </p:nvSpPr>
        <p:spPr>
          <a:xfrm>
            <a:off x="883919" y="365126"/>
            <a:ext cx="10424161" cy="833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2 컬러 Color</a:t>
            </a:r>
          </a:p>
        </p:txBody>
      </p:sp>
      <p:pic>
        <p:nvPicPr>
          <p:cNvPr id="124" name="그림 16" descr="그림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897" y="2767264"/>
            <a:ext cx="1884137" cy="6368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" name="그룹 9"/>
          <p:cNvGrpSpPr/>
          <p:nvPr/>
        </p:nvGrpSpPr>
        <p:grpSpPr>
          <a:xfrm>
            <a:off x="5919130" y="1977182"/>
            <a:ext cx="4831250" cy="3286816"/>
            <a:chOff x="0" y="0"/>
            <a:chExt cx="4831249" cy="3286813"/>
          </a:xfrm>
        </p:grpSpPr>
        <p:pic>
          <p:nvPicPr>
            <p:cNvPr id="125" name="그림 8" descr="그림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76640" y="1203611"/>
              <a:ext cx="1021768" cy="898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그림 11" descr="그림 1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76640" y="2389152"/>
              <a:ext cx="1019086" cy="8976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타원 12"/>
            <p:cNvSpPr/>
            <p:nvPr/>
          </p:nvSpPr>
          <p:spPr>
            <a:xfrm>
              <a:off x="-1" y="55109"/>
              <a:ext cx="667009" cy="667009"/>
            </a:xfrm>
            <a:prstGeom prst="ellipse">
              <a:avLst/>
            </a:prstGeom>
            <a:solidFill>
              <a:srgbClr val="FBF4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타원 14"/>
            <p:cNvSpPr/>
            <p:nvPr/>
          </p:nvSpPr>
          <p:spPr>
            <a:xfrm>
              <a:off x="-1" y="1261491"/>
              <a:ext cx="667009" cy="667009"/>
            </a:xfrm>
            <a:prstGeom prst="ellipse">
              <a:avLst/>
            </a:prstGeom>
            <a:solidFill>
              <a:srgbClr val="B590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타원 15"/>
            <p:cNvSpPr/>
            <p:nvPr/>
          </p:nvSpPr>
          <p:spPr>
            <a:xfrm>
              <a:off x="-1" y="2467873"/>
              <a:ext cx="667009" cy="667009"/>
            </a:xfrm>
            <a:prstGeom prst="ellipse">
              <a:avLst/>
            </a:prstGeom>
            <a:solidFill>
              <a:srgbClr val="7A4E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30" name="그림 1" descr="그림 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782571" y="1186291"/>
              <a:ext cx="1048679" cy="9142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타원 13"/>
            <p:cNvSpPr/>
            <p:nvPr/>
          </p:nvSpPr>
          <p:spPr>
            <a:xfrm>
              <a:off x="2708041" y="1239110"/>
              <a:ext cx="667009" cy="667009"/>
            </a:xfrm>
            <a:prstGeom prst="ellipse">
              <a:avLst/>
            </a:prstGeom>
            <a:solidFill>
              <a:srgbClr val="2122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타원 18"/>
            <p:cNvSpPr/>
            <p:nvPr/>
          </p:nvSpPr>
          <p:spPr>
            <a:xfrm>
              <a:off x="2708041" y="0"/>
              <a:ext cx="667009" cy="667009"/>
            </a:xfrm>
            <a:prstGeom prst="ellipse">
              <a:avLst/>
            </a:prstGeom>
            <a:solidFill>
              <a:srgbClr val="4345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33" name="그림 4" descr="그림 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759694" y="0"/>
              <a:ext cx="1071555" cy="9165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그림 7" descr="그림 7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76640" y="55110"/>
              <a:ext cx="1019086" cy="880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/>
          <p:nvPr/>
        </p:nvSpPr>
        <p:spPr>
          <a:xfrm>
            <a:off x="883919" y="365126"/>
            <a:ext cx="10424161" cy="833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2 폰트 Fonts</a:t>
            </a:r>
          </a:p>
        </p:txBody>
      </p:sp>
      <p:sp>
        <p:nvSpPr>
          <p:cNvPr id="138" name="TextBox 8"/>
          <p:cNvSpPr txBox="1"/>
          <p:nvPr/>
        </p:nvSpPr>
        <p:spPr>
          <a:xfrm>
            <a:off x="9525117" y="6642555"/>
            <a:ext cx="2432412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>
                <a:solidFill>
                  <a:srgbClr val="181717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Download Route – 구글폰트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http://fonts.google.com/</a:t>
            </a:r>
            <a:r>
              <a:t> </a:t>
            </a:r>
          </a:p>
        </p:txBody>
      </p:sp>
      <p:grpSp>
        <p:nvGrpSpPr>
          <p:cNvPr id="142" name="그룹 13"/>
          <p:cNvGrpSpPr/>
          <p:nvPr/>
        </p:nvGrpSpPr>
        <p:grpSpPr>
          <a:xfrm>
            <a:off x="6200414" y="1327329"/>
            <a:ext cx="4161647" cy="4068653"/>
            <a:chOff x="0" y="0"/>
            <a:chExt cx="4161646" cy="4068652"/>
          </a:xfrm>
        </p:grpSpPr>
        <p:sp>
          <p:nvSpPr>
            <p:cNvPr id="139" name="TextBox 7"/>
            <p:cNvSpPr txBox="1"/>
            <p:nvPr/>
          </p:nvSpPr>
          <p:spPr>
            <a:xfrm>
              <a:off x="0" y="1671232"/>
              <a:ext cx="4161647" cy="1062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400" b="1">
                  <a:solidFill>
                    <a:srgbClr val="595959"/>
                  </a:solidFill>
                  <a:latin typeface="Bell MT"/>
                  <a:ea typeface="Bell MT"/>
                  <a:cs typeface="Bell MT"/>
                  <a:sym typeface="Bell MT"/>
                </a:defRPr>
              </a:pPr>
              <a:r>
                <a:t>Bell MT</a:t>
              </a:r>
            </a:p>
            <a:p>
              <a:pPr algn="ctr">
                <a:defRPr sz="1400">
                  <a:solidFill>
                    <a:srgbClr val="595959"/>
                  </a:solidFill>
                  <a:latin typeface="Bell MT"/>
                  <a:ea typeface="Bell MT"/>
                  <a:cs typeface="Bell MT"/>
                  <a:sym typeface="Bell MT"/>
                </a:defRPr>
              </a:pPr>
              <a:endParaRPr/>
            </a:p>
            <a:p>
              <a:pPr algn="ctr">
                <a:defRPr sz="1200">
                  <a:solidFill>
                    <a:srgbClr val="595959"/>
                  </a:solidFill>
                  <a:latin typeface="Bell MT"/>
                  <a:ea typeface="Bell MT"/>
                  <a:cs typeface="Bell MT"/>
                  <a:sym typeface="Bell MT"/>
                </a:defRPr>
              </a:pPr>
              <a:r>
                <a:t>abcdefghijklmnopqrstuvwxyz</a:t>
              </a:r>
            </a:p>
            <a:p>
              <a:pPr algn="ctr">
                <a:defRPr sz="1200">
                  <a:solidFill>
                    <a:srgbClr val="595959"/>
                  </a:solidFill>
                  <a:latin typeface="Bell MT"/>
                  <a:ea typeface="Bell MT"/>
                  <a:cs typeface="Bell MT"/>
                  <a:sym typeface="Bell MT"/>
                </a:defRPr>
              </a:pPr>
              <a:r>
                <a:t>ABCDEFGHIJKLMNOPQRSTUVWXYZ</a:t>
              </a:r>
            </a:p>
            <a:p>
              <a:pPr algn="ctr">
                <a:defRPr sz="1200">
                  <a:solidFill>
                    <a:srgbClr val="595959"/>
                  </a:solidFill>
                  <a:latin typeface="Bell MT"/>
                  <a:ea typeface="Bell MT"/>
                  <a:cs typeface="Bell MT"/>
                  <a:sym typeface="Bell MT"/>
                </a:defRPr>
              </a:pPr>
              <a:r>
                <a:t>0123456789</a:t>
              </a:r>
            </a:p>
          </p:txBody>
        </p:sp>
        <p:sp>
          <p:nvSpPr>
            <p:cNvPr id="140" name="TextBox 11"/>
            <p:cNvSpPr txBox="1"/>
            <p:nvPr/>
          </p:nvSpPr>
          <p:spPr>
            <a:xfrm>
              <a:off x="0" y="0"/>
              <a:ext cx="4161647" cy="1056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400" b="1">
                  <a:solidFill>
                    <a:srgbClr val="595959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나눔스퀘어</a:t>
              </a:r>
            </a:p>
            <a:p>
              <a:pPr algn="ctr">
                <a:defRPr sz="1400">
                  <a:solidFill>
                    <a:srgbClr val="595959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endParaRPr/>
            </a:p>
            <a:p>
              <a:pPr algn="ctr">
                <a:defRPr sz="1200">
                  <a:solidFill>
                    <a:srgbClr val="595959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abcdefghijklmnopqrstuvwxyz</a:t>
              </a:r>
            </a:p>
            <a:p>
              <a:pPr algn="ctr">
                <a:defRPr sz="1200">
                  <a:solidFill>
                    <a:srgbClr val="595959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ABCDEFGHIJKLMNOPQRSTUVWXYZ</a:t>
              </a:r>
            </a:p>
            <a:p>
              <a:pPr algn="ctr">
                <a:defRPr sz="1200">
                  <a:solidFill>
                    <a:srgbClr val="595959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0123456789</a:t>
              </a:r>
            </a:p>
          </p:txBody>
        </p:sp>
        <p:sp>
          <p:nvSpPr>
            <p:cNvPr id="141" name="직사각형 1"/>
            <p:cNvSpPr txBox="1"/>
            <p:nvPr/>
          </p:nvSpPr>
          <p:spPr>
            <a:xfrm>
              <a:off x="0" y="3342463"/>
              <a:ext cx="4161647" cy="726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400">
                  <a:solidFill>
                    <a:srgbClr val="595959"/>
                  </a:solidFill>
                  <a:latin typeface="HY크리스탈M"/>
                  <a:ea typeface="HY크리스탈M"/>
                  <a:cs typeface="HY크리스탈M"/>
                  <a:sym typeface="HY크리스탈M"/>
                </a:defRPr>
              </a:pPr>
              <a:r>
                <a:t>HY크리스탈M</a:t>
              </a:r>
            </a:p>
            <a:p>
              <a:pPr algn="ctr">
                <a:defRPr sz="1400">
                  <a:solidFill>
                    <a:srgbClr val="595959"/>
                  </a:solidFill>
                  <a:latin typeface="HY크리스탈M"/>
                  <a:ea typeface="HY크리스탈M"/>
                  <a:cs typeface="HY크리스탈M"/>
                  <a:sym typeface="HY크리스탈M"/>
                </a:defRPr>
              </a:pPr>
              <a:endParaRPr/>
            </a:p>
            <a:p>
              <a:pPr algn="ctr">
                <a:defRPr sz="1200">
                  <a:solidFill>
                    <a:srgbClr val="595959"/>
                  </a:solidFill>
                  <a:latin typeface="Bell MT"/>
                  <a:ea typeface="Bell MT"/>
                  <a:cs typeface="Bell MT"/>
                  <a:sym typeface="Bell MT"/>
                </a:defRPr>
              </a:pPr>
              <a:r>
                <a:rPr>
                  <a:latin typeface="HY크리스탈M"/>
                  <a:ea typeface="HY크리스탈M"/>
                  <a:cs typeface="HY크리스탈M"/>
                  <a:sym typeface="HY크리스탈M"/>
                </a:rPr>
                <a:t>가나다라마바사아자차카파타하</a:t>
              </a:r>
            </a:p>
          </p:txBody>
        </p:sp>
      </p:grpSp>
      <p:sp>
        <p:nvSpPr>
          <p:cNvPr id="143" name="TextBox 2"/>
          <p:cNvSpPr txBox="1"/>
          <p:nvPr/>
        </p:nvSpPr>
        <p:spPr>
          <a:xfrm>
            <a:off x="1953672" y="2878487"/>
            <a:ext cx="2671802" cy="96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just">
              <a:lnSpc>
                <a:spcPct val="200000"/>
              </a:lnSpc>
              <a:defRPr sz="1100">
                <a:solidFill>
                  <a:srgbClr val="3B3838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가장 상단 메뉴 및 푸터영역은 가독성이 좋은 </a:t>
            </a:r>
          </a:p>
          <a:p>
            <a:pPr algn="just">
              <a:lnSpc>
                <a:spcPct val="200000"/>
              </a:lnSpc>
              <a:defRPr sz="1100">
                <a:solidFill>
                  <a:srgbClr val="3B3838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꾸밈없는 서체를 사용하고</a:t>
            </a:r>
          </a:p>
          <a:p>
            <a:pPr algn="just">
              <a:lnSpc>
                <a:spcPct val="200000"/>
              </a:lnSpc>
              <a:defRPr sz="1100">
                <a:solidFill>
                  <a:srgbClr val="3B3838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컨텐츠 부분은 게임 이미지에 맞는 서체를 사용.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xfrm>
            <a:off x="521328" y="2728079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sz="3600" b="1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3 브레인스토밍을 통한 키워드 도출하기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표 3"/>
          <p:cNvGraphicFramePr/>
          <p:nvPr>
            <p:extLst>
              <p:ext uri="{D42A27DB-BD31-4B8C-83A1-F6EECF244321}">
                <p14:modId xmlns:p14="http://schemas.microsoft.com/office/powerpoint/2010/main" val="4023389159"/>
              </p:ext>
            </p:extLst>
          </p:nvPr>
        </p:nvGraphicFramePr>
        <p:xfrm>
          <a:off x="1005090" y="1567623"/>
          <a:ext cx="10181819" cy="482508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1498"/>
                <a:gridCol w="1603332"/>
                <a:gridCol w="1653435"/>
                <a:gridCol w="1503124"/>
                <a:gridCol w="1515649"/>
                <a:gridCol w="1564781"/>
              </a:tblGrid>
              <a:tr h="649484">
                <a:tc gridSpan="6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spc="600" dirty="0" err="1">
                          <a:solidFill>
                            <a:srgbClr val="FFFFFF"/>
                          </a:solidFill>
                        </a:rPr>
                        <a:t>검은사막</a:t>
                      </a:r>
                      <a:endParaRPr sz="1400" b="1" spc="600" dirty="0">
                        <a:solidFill>
                          <a:srgbClr val="FFFFFF"/>
                        </a:solidFill>
                      </a:endParaRPr>
                    </a:p>
                  </a:txBody>
                  <a:tcPr marL="45131" marR="45131" marT="45131" marB="45131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17559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/>
                        <a:t>MMO RPG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펄어비스</a:t>
                      </a:r>
                      <a:endParaRPr sz="1100" dirty="0"/>
                    </a:p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온라인게임</a:t>
                      </a:r>
                      <a:endParaRPr sz="1100" dirty="0"/>
                    </a:p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모바일게임</a:t>
                      </a:r>
                      <a:endParaRPr sz="1100" dirty="0"/>
                    </a:p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/>
                        <a:t>Massively-multiplayer online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대규모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멀티플이어형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게임</a:t>
                      </a:r>
                      <a:endParaRPr sz="1100" dirty="0"/>
                    </a:p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/>
                        <a:t>Role-playing game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역할게임</a:t>
                      </a:r>
                      <a:endParaRPr sz="1100" dirty="0"/>
                    </a:p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캐릭터</a:t>
                      </a:r>
                      <a:endParaRPr sz="1100" dirty="0"/>
                    </a:p>
                    <a:p>
                      <a:pPr marL="0" indent="0" algn="ctr">
                        <a:lnSpc>
                          <a:spcPct val="150000"/>
                        </a:lnSpc>
                        <a:buSzPct val="100000"/>
                        <a:buFontTx/>
                        <a:buNone/>
                        <a:defRPr sz="8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커스터마이징</a:t>
                      </a:r>
                      <a:endParaRPr sz="1100" dirty="0"/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워리어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레인저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소서러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자이언트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금수랑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무사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매화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발키리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쿠노이치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닌자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위자드</a:t>
                      </a:r>
                      <a:endParaRPr sz="1100" dirty="0"/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위치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다크나이트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격투가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미스틱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/>
                        <a:t>란</a:t>
                      </a:r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아처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샤이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가디언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하사신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노바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세이지</a:t>
                      </a:r>
                      <a:endParaRPr sz="1100" dirty="0"/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모험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전투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탐험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무역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낚시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조련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연금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요리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채집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/>
                        <a:t>수렵</a:t>
                      </a:r>
                      <a:endParaRPr sz="1100" dirty="0"/>
                    </a:p>
                    <a:p>
                      <a:pPr algn="ctr">
                        <a:lnSpc>
                          <a:spcPct val="150000"/>
                        </a:lnSpc>
                        <a:defRPr sz="110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rPr sz="1100" dirty="0" err="1" smtClean="0"/>
                        <a:t>사냥</a:t>
                      </a:r>
                      <a:endParaRPr sz="1100" dirty="0"/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sz="1100" dirty="0" err="1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생동감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
</a:t>
                      </a:r>
                      <a:r>
                        <a:rPr sz="1100" dirty="0" err="1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그래픽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
</a:t>
                      </a:r>
                      <a:r>
                        <a:rPr sz="1100" dirty="0" err="1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사실감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
</a:t>
                      </a:r>
                      <a:r>
                        <a:rPr sz="1100" dirty="0" err="1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박진감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
</a:t>
                      </a:r>
                      <a:r>
                        <a:rPr sz="1100" dirty="0" err="1" smtClean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광활한</a:t>
                      </a:r>
                      <a:endParaRPr sz="1100" dirty="0">
                        <a:solidFill>
                          <a:srgbClr val="404040"/>
                        </a:solidFill>
                        <a:latin typeface="나눔스퀘어"/>
                        <a:ea typeface="나눔스퀘어"/>
                        <a:cs typeface="나눔스퀘어"/>
                        <a:sym typeface="나눔스퀘어"/>
                      </a:endParaRPr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sz="1100" dirty="0" err="1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아이템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
</a:t>
                      </a:r>
                      <a:r>
                        <a:rPr sz="1100" dirty="0" err="1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직업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
</a:t>
                      </a:r>
                      <a:r>
                        <a:rPr sz="1100" dirty="0" err="1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물물교환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
</a:t>
                      </a:r>
                      <a:r>
                        <a:rPr sz="1100" dirty="0" err="1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공략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
</a:t>
                      </a:r>
                      <a:r>
                        <a:rPr sz="1100" dirty="0" err="1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강화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
</a:t>
                      </a:r>
                      <a:r>
                        <a:rPr sz="1100" dirty="0" err="1" smtClean="0">
                          <a:solidFill>
                            <a:srgbClr val="404040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오픈월드</a:t>
                      </a:r>
                      <a:endParaRPr sz="1100" dirty="0">
                        <a:solidFill>
                          <a:srgbClr val="404040"/>
                        </a:solidFill>
                        <a:latin typeface="나눔스퀘어"/>
                        <a:ea typeface="나눔스퀘어"/>
                        <a:cs typeface="나눔스퀘어"/>
                        <a:sym typeface="나눔스퀘어"/>
                      </a:endParaRPr>
                    </a:p>
                  </a:txBody>
                  <a:tcPr marL="45131" marR="45131" marT="45131" marB="45131" anchor="ctr" horzOverflow="overflow"/>
                </a:tc>
              </a:tr>
            </a:tbl>
          </a:graphicData>
        </a:graphic>
      </p:graphicFrame>
      <p:sp>
        <p:nvSpPr>
          <p:cNvPr id="148" name="제목 1"/>
          <p:cNvSpPr txBox="1">
            <a:spLocks noGrp="1"/>
          </p:cNvSpPr>
          <p:nvPr>
            <p:ph type="title"/>
          </p:nvPr>
        </p:nvSpPr>
        <p:spPr>
          <a:xfrm>
            <a:off x="838200" y="369332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3 브레인스토밍을 통한 키워드 도출하기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246</Words>
  <Application>Microsoft Office PowerPoint</Application>
  <PresentationFormat>와이드스크린</PresentationFormat>
  <Paragraphs>105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HY크리스탈M</vt:lpstr>
      <vt:lpstr>나눔스퀘어</vt:lpstr>
      <vt:lpstr>나눔스퀘어 Bold</vt:lpstr>
      <vt:lpstr>맑은 고딕</vt:lpstr>
      <vt:lpstr>Arial</vt:lpstr>
      <vt:lpstr>Bell MT</vt:lpstr>
      <vt:lpstr>Office 테마</vt:lpstr>
      <vt:lpstr>게임 사이트 리뉴얼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 브레인스토밍을 통한 키워드 도출하기</vt:lpstr>
      <vt:lpstr>3 브레인스토밍을 통한 키워드 도출하기</vt:lpstr>
      <vt:lpstr>4 마인드맵 도출하기</vt:lpstr>
      <vt:lpstr>4 마인드맵 도출하기</vt:lpstr>
      <vt:lpstr>5 아이디어 스케치와  와이어프레임 작업하기 </vt:lpstr>
      <vt:lpstr>5 아이디어 스케치</vt:lpstr>
      <vt:lpstr>5 와이어 프레임</vt:lpstr>
      <vt:lpstr>6 시안 만들기</vt:lpstr>
      <vt:lpstr>6 시안 만들기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사이트 리뉴얼 하기</dc:title>
  <dc:creator>이장섭</dc:creator>
  <cp:lastModifiedBy>이장섭</cp:lastModifiedBy>
  <cp:revision>14</cp:revision>
  <dcterms:modified xsi:type="dcterms:W3CDTF">2021-04-19T00:46:43Z</dcterms:modified>
</cp:coreProperties>
</file>