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6" r:id="rId2"/>
    <p:sldId id="572" r:id="rId3"/>
    <p:sldId id="580" r:id="rId4"/>
    <p:sldId id="581" r:id="rId5"/>
    <p:sldId id="582" r:id="rId6"/>
    <p:sldId id="576" r:id="rId7"/>
    <p:sldId id="583" r:id="rId8"/>
    <p:sldId id="579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6719" autoAdjust="0"/>
  </p:normalViewPr>
  <p:slideViewPr>
    <p:cSldViewPr>
      <p:cViewPr varScale="1">
        <p:scale>
          <a:sx n="115" d="100"/>
          <a:sy n="115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502"/>
    </p:cViewPr>
  </p:sorterViewPr>
  <p:notesViewPr>
    <p:cSldViewPr>
      <p:cViewPr varScale="1">
        <p:scale>
          <a:sx n="111" d="100"/>
          <a:sy n="111" d="100"/>
        </p:scale>
        <p:origin x="5160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594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EB143A5E-F543-4C58-933A-2A3EFD17645B}" type="datetimeFigureOut">
              <a:rPr lang="ko-KR" altLang="en-US" smtClean="0"/>
              <a:t>2018-05-22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A8EEF4ED-93DA-42AB-B74B-BB46F4ABB5E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61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EF4ED-93DA-42AB-B74B-BB46F4ABB5E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6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EF4ED-93DA-42AB-B74B-BB46F4ABB5E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72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71653" y="6309320"/>
            <a:ext cx="3474720" cy="365760"/>
          </a:xfrm>
        </p:spPr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20072" y="6309320"/>
            <a:ext cx="3505200" cy="365760"/>
          </a:xfrm>
        </p:spPr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5pPr>
              <a:defRPr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 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err="1" smtClean="0"/>
              <a:t>ddd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92080" y="6381328"/>
            <a:ext cx="3505200" cy="365760"/>
          </a:xfrm>
        </p:spPr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280151" cy="1943993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r>
              <a:rPr lang="en-US" altLang="ko-KR" dirty="0" err="1" smtClean="0"/>
              <a:t>dd</a:t>
            </a:r>
            <a:endParaRPr lang="ko-KR" altLang="en-US" dirty="0" smtClean="0"/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56992"/>
            <a:ext cx="8280920" cy="576064"/>
          </a:xfrm>
        </p:spPr>
        <p:txBody>
          <a:bodyPr>
            <a:noAutofit/>
          </a:bodyPr>
          <a:lstStyle>
            <a:lvl1pPr marL="0" indent="0" algn="l" rtl="0" eaLnBrk="1" latinLnBrk="1" hangingPunct="1">
              <a:spcBef>
                <a:spcPct val="0"/>
              </a:spcBef>
              <a:buNone/>
              <a:defRPr kumimoji="0" lang="ko-KR" altLang="en-US" sz="32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돋움"/>
                <a:cs typeface="+mj-cs"/>
              </a:rPr>
              <a:t>마스터 제목 스타일 편집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돋움"/>
                <a:cs typeface="+mj-cs"/>
              </a:rPr>
              <a:t>ddd</a:t>
            </a:r>
            <a:endParaRPr lang="ko-KR" altLang="en-US" dirty="0" smtClean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5"/>
          </p:nvPr>
        </p:nvSpPr>
        <p:spPr>
          <a:xfrm>
            <a:off x="468313" y="4005263"/>
            <a:ext cx="8280400" cy="22320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7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44738" y="6309320"/>
            <a:ext cx="3474720" cy="365760"/>
          </a:xfrm>
        </p:spPr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MJU IS Lab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 </a:t>
            </a:r>
            <a:r>
              <a:rPr kumimoji="0" lang="en-US" altLang="ko-KR" dirty="0" smtClean="0"/>
              <a:t>					I l 1		</a:t>
            </a:r>
            <a:endParaRPr kumimoji="0"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181600" y="6344752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MJU IS Lab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Hash Chain Authentication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Dae</a:t>
            </a:r>
            <a:r>
              <a:rPr lang="en-US" altLang="ko-KR" dirty="0" smtClean="0"/>
              <a:t> Hyun Yum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3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 chain (a.k.a. key chain)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Cryptographic hash function</a:t>
            </a:r>
            <a:endParaRPr lang="en-US" altLang="ko-KR" b="1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h: {0,1}</a:t>
            </a:r>
            <a:r>
              <a:rPr lang="en-US" altLang="ko-KR" baseline="30000" dirty="0"/>
              <a:t>*</a:t>
            </a:r>
            <a:r>
              <a:rPr lang="en-US" altLang="ko-KR" dirty="0"/>
              <a:t> </a:t>
            </a:r>
            <a:r>
              <a:rPr lang="en-US" altLang="ko-KR" dirty="0">
                <a:sym typeface="Symbol"/>
              </a:rPr>
              <a:t> {0,1}</a:t>
            </a:r>
            <a:r>
              <a:rPr lang="en-US" altLang="ko-KR" baseline="30000" dirty="0">
                <a:sym typeface="Symbol"/>
              </a:rPr>
              <a:t>L</a:t>
            </a:r>
            <a:r>
              <a:rPr lang="en-US" altLang="ko-KR" dirty="0">
                <a:sym typeface="Symbol"/>
              </a:rPr>
              <a:t>, </a:t>
            </a:r>
            <a:r>
              <a:rPr lang="en-US" altLang="ko-KR" dirty="0"/>
              <a:t>v</a:t>
            </a:r>
            <a:r>
              <a:rPr lang="en-US" altLang="ko-KR" baseline="-25000" dirty="0"/>
              <a:t>i</a:t>
            </a:r>
            <a:r>
              <a:rPr lang="en-US" altLang="ko-KR" dirty="0"/>
              <a:t> = h(v</a:t>
            </a:r>
            <a:r>
              <a:rPr lang="en-US" altLang="ko-KR" baseline="-25000" dirty="0"/>
              <a:t>i+1</a:t>
            </a:r>
            <a:r>
              <a:rPr lang="en-US" altLang="ko-KR" dirty="0"/>
              <a:t>), for 0 </a:t>
            </a:r>
            <a:r>
              <a:rPr lang="en-US" altLang="ko-KR" dirty="0">
                <a:sym typeface="Symbol" panose="05050102010706020507" pitchFamily="18" charset="2"/>
              </a:rPr>
              <a:t> </a:t>
            </a:r>
            <a:r>
              <a:rPr lang="en-US" altLang="ko-KR" dirty="0" err="1">
                <a:sym typeface="Symbol" panose="05050102010706020507" pitchFamily="18" charset="2"/>
              </a:rPr>
              <a:t>i</a:t>
            </a:r>
            <a:r>
              <a:rPr lang="en-US" altLang="ko-KR" dirty="0">
                <a:sym typeface="Symbol" panose="05050102010706020507" pitchFamily="18" charset="2"/>
              </a:rPr>
              <a:t>  n1</a:t>
            </a:r>
            <a:endParaRPr lang="en-US" altLang="ko-KR" dirty="0" smtClean="0"/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smtClean="0"/>
              <a:t>v</a:t>
            </a:r>
            <a:r>
              <a:rPr lang="en-US" altLang="ko-KR" baseline="-25000" dirty="0" smtClean="0"/>
              <a:t>i-k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h</a:t>
            </a:r>
            <a:r>
              <a:rPr lang="en-US" altLang="ko-KR" baseline="30000" dirty="0" err="1" smtClean="0"/>
              <a:t>k</a:t>
            </a:r>
            <a:r>
              <a:rPr lang="en-US" altLang="ko-KR" dirty="0" smtClean="0"/>
              <a:t>(v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endParaRPr lang="en-US" altLang="ko-KR" sz="700" dirty="0" smtClean="0"/>
          </a:p>
          <a:p>
            <a:pPr>
              <a:defRPr/>
            </a:pPr>
            <a:r>
              <a:rPr lang="en-US" altLang="ko-KR" dirty="0" smtClean="0"/>
              <a:t>Hash chain</a:t>
            </a:r>
            <a:endParaRPr lang="en-US" altLang="ko-KR" b="1" dirty="0" smtClean="0"/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smtClean="0"/>
              <a:t>Hash </a:t>
            </a:r>
            <a:r>
              <a:rPr lang="en-US" altLang="ko-KR" dirty="0"/>
              <a:t>chain </a:t>
            </a:r>
            <a:r>
              <a:rPr lang="en-US" altLang="ko-KR" dirty="0" smtClean="0"/>
              <a:t>is a </a:t>
            </a:r>
            <a:r>
              <a:rPr lang="en-US" altLang="ko-KR" dirty="0"/>
              <a:t>sequence of hash values &lt;v</a:t>
            </a:r>
            <a:r>
              <a:rPr lang="en-US" altLang="ko-KR" baseline="-25000" dirty="0"/>
              <a:t>0</a:t>
            </a:r>
            <a:r>
              <a:rPr lang="en-US" altLang="ko-KR" dirty="0"/>
              <a:t>, v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en-US" altLang="ko-KR" dirty="0" smtClean="0"/>
              <a:t>…, 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&gt;.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n</a:t>
            </a:r>
            <a:r>
              <a:rPr lang="en-US" altLang="ko-KR" dirty="0"/>
              <a:t>: </a:t>
            </a:r>
            <a:r>
              <a:rPr lang="en-US" altLang="ko-KR" dirty="0" smtClean="0"/>
              <a:t>the </a:t>
            </a:r>
            <a:r>
              <a:rPr lang="en-US" altLang="ko-KR" dirty="0"/>
              <a:t>secret value (chosen uniformly at random)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v</a:t>
            </a:r>
            <a:r>
              <a:rPr lang="en-US" altLang="ko-KR" baseline="-25000" dirty="0"/>
              <a:t>0</a:t>
            </a:r>
            <a:r>
              <a:rPr lang="en-US" altLang="ko-KR" dirty="0"/>
              <a:t>: the </a:t>
            </a:r>
            <a:r>
              <a:rPr lang="en-US" altLang="ko-KR" dirty="0" smtClean="0"/>
              <a:t>public value</a:t>
            </a:r>
          </a:p>
          <a:p>
            <a:pPr>
              <a:buFont typeface="Arial" charset="0"/>
              <a:buChar char="–"/>
              <a:defRPr/>
            </a:pPr>
            <a:endParaRPr lang="en-US" altLang="ko-KR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88912" y="4163793"/>
            <a:ext cx="8043863" cy="1399904"/>
            <a:chOff x="803275" y="4511501"/>
            <a:chExt cx="7697788" cy="1037058"/>
          </a:xfrm>
        </p:grpSpPr>
        <p:cxnSp>
          <p:nvCxnSpPr>
            <p:cNvPr id="5" name="직선 연결선 7"/>
            <p:cNvCxnSpPr>
              <a:cxnSpLocks noChangeShapeType="1"/>
            </p:cNvCxnSpPr>
            <p:nvPr/>
          </p:nvCxnSpPr>
          <p:spPr bwMode="auto">
            <a:xfrm>
              <a:off x="1000125" y="5199683"/>
              <a:ext cx="3000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직선 연결선 10"/>
            <p:cNvCxnSpPr>
              <a:cxnSpLocks noChangeShapeType="1"/>
            </p:cNvCxnSpPr>
            <p:nvPr/>
          </p:nvCxnSpPr>
          <p:spPr bwMode="auto">
            <a:xfrm>
              <a:off x="5072063" y="5199683"/>
              <a:ext cx="307181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연결선 11"/>
            <p:cNvCxnSpPr>
              <a:cxnSpLocks noChangeShapeType="1"/>
            </p:cNvCxnSpPr>
            <p:nvPr/>
          </p:nvCxnSpPr>
          <p:spPr bwMode="auto">
            <a:xfrm>
              <a:off x="4214813" y="5199683"/>
              <a:ext cx="6889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타원 14"/>
            <p:cNvSpPr>
              <a:spLocks noChangeArrowheads="1"/>
            </p:cNvSpPr>
            <p:nvPr/>
          </p:nvSpPr>
          <p:spPr bwMode="auto">
            <a:xfrm>
              <a:off x="947738" y="5163170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타원 15"/>
            <p:cNvSpPr>
              <a:spLocks noChangeArrowheads="1"/>
            </p:cNvSpPr>
            <p:nvPr/>
          </p:nvSpPr>
          <p:spPr bwMode="auto">
            <a:xfrm>
              <a:off x="1651000" y="5174283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" name="타원 16"/>
            <p:cNvSpPr>
              <a:spLocks noChangeArrowheads="1"/>
            </p:cNvSpPr>
            <p:nvPr/>
          </p:nvSpPr>
          <p:spPr bwMode="auto">
            <a:xfrm>
              <a:off x="2365375" y="5174283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" name="타원 17"/>
            <p:cNvSpPr>
              <a:spLocks noChangeArrowheads="1"/>
            </p:cNvSpPr>
            <p:nvPr/>
          </p:nvSpPr>
          <p:spPr bwMode="auto">
            <a:xfrm>
              <a:off x="3089275" y="5174283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타원 20"/>
            <p:cNvSpPr>
              <a:spLocks noChangeArrowheads="1"/>
            </p:cNvSpPr>
            <p:nvPr/>
          </p:nvSpPr>
          <p:spPr bwMode="auto">
            <a:xfrm>
              <a:off x="6689725" y="5174283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타원 21"/>
            <p:cNvSpPr>
              <a:spLocks noChangeArrowheads="1"/>
            </p:cNvSpPr>
            <p:nvPr/>
          </p:nvSpPr>
          <p:spPr bwMode="auto">
            <a:xfrm>
              <a:off x="7412038" y="5174283"/>
              <a:ext cx="71437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타원 22"/>
            <p:cNvSpPr>
              <a:spLocks noChangeArrowheads="1"/>
            </p:cNvSpPr>
            <p:nvPr/>
          </p:nvSpPr>
          <p:spPr bwMode="auto">
            <a:xfrm>
              <a:off x="8135938" y="5174283"/>
              <a:ext cx="71437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타원 23"/>
            <p:cNvSpPr>
              <a:spLocks noChangeArrowheads="1"/>
            </p:cNvSpPr>
            <p:nvPr/>
          </p:nvSpPr>
          <p:spPr bwMode="auto">
            <a:xfrm>
              <a:off x="5243513" y="5166345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" name="타원 24"/>
            <p:cNvSpPr>
              <a:spLocks noChangeArrowheads="1"/>
            </p:cNvSpPr>
            <p:nvPr/>
          </p:nvSpPr>
          <p:spPr bwMode="auto">
            <a:xfrm>
              <a:off x="3811588" y="5166345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" name="타원 25"/>
            <p:cNvSpPr>
              <a:spLocks noChangeArrowheads="1"/>
            </p:cNvSpPr>
            <p:nvPr/>
          </p:nvSpPr>
          <p:spPr bwMode="auto">
            <a:xfrm>
              <a:off x="5975350" y="5174283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8" name="구부러진 연결선 29"/>
            <p:cNvCxnSpPr>
              <a:cxnSpLocks noChangeShapeType="1"/>
              <a:stCxn id="14" idx="0"/>
              <a:endCxn id="13" idx="0"/>
            </p:cNvCxnSpPr>
            <p:nvPr/>
          </p:nvCxnSpPr>
          <p:spPr bwMode="auto">
            <a:xfrm rot="16200000" flipV="1">
              <a:off x="7809706" y="4811539"/>
              <a:ext cx="1588" cy="723900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구부러진 연결선 65"/>
            <p:cNvCxnSpPr>
              <a:cxnSpLocks noChangeShapeType="1"/>
            </p:cNvCxnSpPr>
            <p:nvPr/>
          </p:nvCxnSpPr>
          <p:spPr bwMode="auto">
            <a:xfrm rot="16200000" flipV="1">
              <a:off x="7078663" y="4828207"/>
              <a:ext cx="1588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구부러진 연결선 66"/>
            <p:cNvCxnSpPr>
              <a:cxnSpLocks noChangeShapeType="1"/>
            </p:cNvCxnSpPr>
            <p:nvPr/>
          </p:nvCxnSpPr>
          <p:spPr bwMode="auto">
            <a:xfrm rot="16200000" flipV="1">
              <a:off x="6361113" y="4820270"/>
              <a:ext cx="1587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구부러진 연결선 67"/>
            <p:cNvCxnSpPr>
              <a:cxnSpLocks noChangeShapeType="1"/>
            </p:cNvCxnSpPr>
            <p:nvPr/>
          </p:nvCxnSpPr>
          <p:spPr bwMode="auto">
            <a:xfrm rot="16200000" flipV="1">
              <a:off x="3486944" y="4809952"/>
              <a:ext cx="1587" cy="723900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구부러진 연결선 68"/>
            <p:cNvCxnSpPr>
              <a:cxnSpLocks noChangeShapeType="1"/>
            </p:cNvCxnSpPr>
            <p:nvPr/>
          </p:nvCxnSpPr>
          <p:spPr bwMode="auto">
            <a:xfrm rot="16200000" flipV="1">
              <a:off x="2755900" y="4826621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구부러진 연결선 69"/>
            <p:cNvCxnSpPr>
              <a:cxnSpLocks noChangeShapeType="1"/>
            </p:cNvCxnSpPr>
            <p:nvPr/>
          </p:nvCxnSpPr>
          <p:spPr bwMode="auto">
            <a:xfrm rot="16200000" flipV="1">
              <a:off x="2038350" y="4818683"/>
              <a:ext cx="1588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구부러진 연결선 70"/>
            <p:cNvCxnSpPr>
              <a:cxnSpLocks noChangeShapeType="1"/>
            </p:cNvCxnSpPr>
            <p:nvPr/>
          </p:nvCxnSpPr>
          <p:spPr bwMode="auto">
            <a:xfrm rot="16200000" flipV="1">
              <a:off x="1335088" y="4810745"/>
              <a:ext cx="1587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구부러진 연결선 71"/>
            <p:cNvCxnSpPr>
              <a:cxnSpLocks noChangeShapeType="1"/>
            </p:cNvCxnSpPr>
            <p:nvPr/>
          </p:nvCxnSpPr>
          <p:spPr bwMode="auto">
            <a:xfrm rot="16200000" flipV="1">
              <a:off x="5641975" y="4820271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구부러진 연결선 72"/>
            <p:cNvCxnSpPr>
              <a:cxnSpLocks noChangeShapeType="1"/>
            </p:cNvCxnSpPr>
            <p:nvPr/>
          </p:nvCxnSpPr>
          <p:spPr bwMode="auto">
            <a:xfrm rot="16200000" flipV="1">
              <a:off x="4897438" y="4818682"/>
              <a:ext cx="1588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구부러진 연결선 73"/>
            <p:cNvCxnSpPr>
              <a:cxnSpLocks noChangeShapeType="1"/>
            </p:cNvCxnSpPr>
            <p:nvPr/>
          </p:nvCxnSpPr>
          <p:spPr bwMode="auto">
            <a:xfrm rot="16200000" flipV="1">
              <a:off x="4219575" y="4810746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직사각형 74"/>
            <p:cNvSpPr>
              <a:spLocks noChangeArrowheads="1"/>
            </p:cNvSpPr>
            <p:nvPr/>
          </p:nvSpPr>
          <p:spPr bwMode="auto">
            <a:xfrm>
              <a:off x="4168775" y="4680570"/>
              <a:ext cx="785813" cy="500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8938" y="5209208"/>
              <a:ext cx="492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j-lt"/>
                </a:rPr>
                <a:t>v</a:t>
              </a:r>
              <a:r>
                <a:rPr lang="en-US" altLang="ko-KR" sz="1600" baseline="-25000" dirty="0" err="1">
                  <a:latin typeface="+mj-lt"/>
                </a:rPr>
                <a:t>n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78688" y="5206033"/>
              <a:ext cx="490537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n-1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6850" y="5206033"/>
              <a:ext cx="49053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n-2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32475" y="5206033"/>
              <a:ext cx="49053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n-3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6400" y="5209208"/>
              <a:ext cx="35718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3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22500" y="5206033"/>
              <a:ext cx="35718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2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08125" y="5206033"/>
              <a:ext cx="35718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1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275" y="5206033"/>
              <a:ext cx="35718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0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33888" y="5210422"/>
              <a:ext cx="928687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…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79827" y="4511501"/>
              <a:ext cx="500063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  <a:ea typeface="+mn-ea"/>
                  <a:cs typeface="Arial" pitchFamily="34" charset="0"/>
                </a:rPr>
                <a:t>h</a:t>
              </a:r>
              <a:endParaRPr lang="ko-KR" altLang="en-US" sz="1400" dirty="0">
                <a:latin typeface="+mj-lt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00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Application: TESLA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Timed Efficient Stream Loss-tolerant Authentication</a:t>
            </a:r>
          </a:p>
          <a:p>
            <a:pPr lvl="1"/>
            <a:r>
              <a:rPr lang="en-US" altLang="ko-KR" dirty="0" smtClean="0"/>
              <a:t>“Efficient </a:t>
            </a:r>
            <a:r>
              <a:rPr lang="en-US" altLang="ko-KR" dirty="0"/>
              <a:t>Authentication and Signing of Multicast Streams over </a:t>
            </a:r>
            <a:r>
              <a:rPr lang="en-US" altLang="ko-KR" dirty="0" err="1"/>
              <a:t>Lossy</a:t>
            </a:r>
            <a:r>
              <a:rPr lang="en-US" altLang="ko-KR" dirty="0"/>
              <a:t> </a:t>
            </a:r>
            <a:r>
              <a:rPr lang="en-US" altLang="ko-KR" dirty="0" smtClean="0"/>
              <a:t>Channels,” </a:t>
            </a:r>
            <a:r>
              <a:rPr lang="en-US" altLang="ko-KR" dirty="0"/>
              <a:t>IEEE Symposium on Security and Privacy, </a:t>
            </a:r>
            <a:r>
              <a:rPr lang="en-US" altLang="ko-KR" dirty="0" smtClean="0"/>
              <a:t>2000.</a:t>
            </a:r>
            <a:endParaRPr lang="en-US" altLang="ko-KR" dirty="0"/>
          </a:p>
          <a:p>
            <a:pPr lvl="2"/>
            <a:r>
              <a:rPr lang="en-US" altLang="ko-KR" dirty="0"/>
              <a:t>Broadcast authentication protocol</a:t>
            </a:r>
          </a:p>
          <a:p>
            <a:pPr lvl="2"/>
            <a:r>
              <a:rPr lang="en-US" altLang="ko-KR" dirty="0"/>
              <a:t>Asymmetric key cryptography via time</a:t>
            </a:r>
          </a:p>
          <a:p>
            <a:pPr lvl="2"/>
            <a:r>
              <a:rPr lang="en-US" altLang="ko-KR" dirty="0"/>
              <a:t>Based on loose time synchronization</a:t>
            </a:r>
          </a:p>
          <a:p>
            <a:pPr lvl="2"/>
            <a:r>
              <a:rPr lang="en-US" altLang="ko-KR" dirty="0"/>
              <a:t>Delayed-disclosure of keys</a:t>
            </a:r>
          </a:p>
          <a:p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899592" y="4365104"/>
            <a:ext cx="7769225" cy="1911146"/>
            <a:chOff x="803275" y="4437112"/>
            <a:chExt cx="7769225" cy="1911146"/>
          </a:xfrm>
        </p:grpSpPr>
        <p:cxnSp>
          <p:nvCxnSpPr>
            <p:cNvPr id="5" name="직선 연결선 48"/>
            <p:cNvCxnSpPr>
              <a:cxnSpLocks noChangeShapeType="1"/>
            </p:cNvCxnSpPr>
            <p:nvPr/>
          </p:nvCxnSpPr>
          <p:spPr bwMode="auto">
            <a:xfrm>
              <a:off x="1000125" y="5434062"/>
              <a:ext cx="3000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직선 연결선 49"/>
            <p:cNvCxnSpPr>
              <a:cxnSpLocks noChangeShapeType="1"/>
            </p:cNvCxnSpPr>
            <p:nvPr/>
          </p:nvCxnSpPr>
          <p:spPr bwMode="auto">
            <a:xfrm>
              <a:off x="5072063" y="5434062"/>
              <a:ext cx="307181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연결선 50"/>
            <p:cNvCxnSpPr>
              <a:cxnSpLocks noChangeShapeType="1"/>
            </p:cNvCxnSpPr>
            <p:nvPr/>
          </p:nvCxnSpPr>
          <p:spPr bwMode="auto">
            <a:xfrm>
              <a:off x="4214813" y="5434062"/>
              <a:ext cx="6889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타원 51"/>
            <p:cNvSpPr>
              <a:spLocks noChangeArrowheads="1"/>
            </p:cNvSpPr>
            <p:nvPr/>
          </p:nvSpPr>
          <p:spPr bwMode="auto">
            <a:xfrm>
              <a:off x="947738" y="5397550"/>
              <a:ext cx="71437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타원 52"/>
            <p:cNvSpPr>
              <a:spLocks noChangeArrowheads="1"/>
            </p:cNvSpPr>
            <p:nvPr/>
          </p:nvSpPr>
          <p:spPr bwMode="auto">
            <a:xfrm>
              <a:off x="1651000" y="540866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" name="타원 53"/>
            <p:cNvSpPr>
              <a:spLocks noChangeArrowheads="1"/>
            </p:cNvSpPr>
            <p:nvPr/>
          </p:nvSpPr>
          <p:spPr bwMode="auto">
            <a:xfrm>
              <a:off x="2365375" y="540866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" name="타원 54"/>
            <p:cNvSpPr>
              <a:spLocks noChangeArrowheads="1"/>
            </p:cNvSpPr>
            <p:nvPr/>
          </p:nvSpPr>
          <p:spPr bwMode="auto">
            <a:xfrm>
              <a:off x="3089275" y="540866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타원 55"/>
            <p:cNvSpPr>
              <a:spLocks noChangeArrowheads="1"/>
            </p:cNvSpPr>
            <p:nvPr/>
          </p:nvSpPr>
          <p:spPr bwMode="auto">
            <a:xfrm>
              <a:off x="6689725" y="540866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타원 56"/>
            <p:cNvSpPr>
              <a:spLocks noChangeArrowheads="1"/>
            </p:cNvSpPr>
            <p:nvPr/>
          </p:nvSpPr>
          <p:spPr bwMode="auto">
            <a:xfrm>
              <a:off x="7412038" y="5408662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타원 57"/>
            <p:cNvSpPr>
              <a:spLocks noChangeArrowheads="1"/>
            </p:cNvSpPr>
            <p:nvPr/>
          </p:nvSpPr>
          <p:spPr bwMode="auto">
            <a:xfrm>
              <a:off x="8135938" y="5408662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타원 58"/>
            <p:cNvSpPr>
              <a:spLocks noChangeArrowheads="1"/>
            </p:cNvSpPr>
            <p:nvPr/>
          </p:nvSpPr>
          <p:spPr bwMode="auto">
            <a:xfrm>
              <a:off x="5243513" y="5400725"/>
              <a:ext cx="71437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" name="타원 59"/>
            <p:cNvSpPr>
              <a:spLocks noChangeArrowheads="1"/>
            </p:cNvSpPr>
            <p:nvPr/>
          </p:nvSpPr>
          <p:spPr bwMode="auto">
            <a:xfrm>
              <a:off x="3811588" y="5400725"/>
              <a:ext cx="71437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" name="타원 60"/>
            <p:cNvSpPr>
              <a:spLocks noChangeArrowheads="1"/>
            </p:cNvSpPr>
            <p:nvPr/>
          </p:nvSpPr>
          <p:spPr bwMode="auto">
            <a:xfrm>
              <a:off x="5975350" y="540866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8" name="구부러진 연결선 61"/>
            <p:cNvCxnSpPr>
              <a:cxnSpLocks noChangeShapeType="1"/>
              <a:stCxn id="14" idx="0"/>
              <a:endCxn id="13" idx="0"/>
            </p:cNvCxnSpPr>
            <p:nvPr/>
          </p:nvCxnSpPr>
          <p:spPr bwMode="auto">
            <a:xfrm rot="16200000" flipV="1">
              <a:off x="7809706" y="5047506"/>
              <a:ext cx="1588" cy="723900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구부러진 연결선 62"/>
            <p:cNvCxnSpPr>
              <a:cxnSpLocks noChangeShapeType="1"/>
            </p:cNvCxnSpPr>
            <p:nvPr/>
          </p:nvCxnSpPr>
          <p:spPr bwMode="auto">
            <a:xfrm rot="16200000" flipV="1">
              <a:off x="7078663" y="5064174"/>
              <a:ext cx="1588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구부러진 연결선 63"/>
            <p:cNvCxnSpPr>
              <a:cxnSpLocks noChangeShapeType="1"/>
            </p:cNvCxnSpPr>
            <p:nvPr/>
          </p:nvCxnSpPr>
          <p:spPr bwMode="auto">
            <a:xfrm rot="16200000" flipV="1">
              <a:off x="6361113" y="5054649"/>
              <a:ext cx="1588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구부러진 연결선 64"/>
            <p:cNvCxnSpPr>
              <a:cxnSpLocks noChangeShapeType="1"/>
            </p:cNvCxnSpPr>
            <p:nvPr/>
          </p:nvCxnSpPr>
          <p:spPr bwMode="auto">
            <a:xfrm rot="16200000" flipV="1">
              <a:off x="3486944" y="5045919"/>
              <a:ext cx="1587" cy="723900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구부러진 연결선 65"/>
            <p:cNvCxnSpPr>
              <a:cxnSpLocks noChangeShapeType="1"/>
            </p:cNvCxnSpPr>
            <p:nvPr/>
          </p:nvCxnSpPr>
          <p:spPr bwMode="auto">
            <a:xfrm rot="16200000" flipV="1">
              <a:off x="2755900" y="5061000"/>
              <a:ext cx="1588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구부러진 연결선 66"/>
            <p:cNvCxnSpPr>
              <a:cxnSpLocks noChangeShapeType="1"/>
            </p:cNvCxnSpPr>
            <p:nvPr/>
          </p:nvCxnSpPr>
          <p:spPr bwMode="auto">
            <a:xfrm rot="16200000" flipV="1">
              <a:off x="2038350" y="5053063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구부러진 연결선 67"/>
            <p:cNvCxnSpPr>
              <a:cxnSpLocks noChangeShapeType="1"/>
            </p:cNvCxnSpPr>
            <p:nvPr/>
          </p:nvCxnSpPr>
          <p:spPr bwMode="auto">
            <a:xfrm rot="16200000" flipV="1">
              <a:off x="1335088" y="5046712"/>
              <a:ext cx="1587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구부러진 연결선 68"/>
            <p:cNvCxnSpPr>
              <a:cxnSpLocks noChangeShapeType="1"/>
            </p:cNvCxnSpPr>
            <p:nvPr/>
          </p:nvCxnSpPr>
          <p:spPr bwMode="auto">
            <a:xfrm rot="16200000" flipV="1">
              <a:off x="5641975" y="5056238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구부러진 연결선 69"/>
            <p:cNvCxnSpPr>
              <a:cxnSpLocks noChangeShapeType="1"/>
            </p:cNvCxnSpPr>
            <p:nvPr/>
          </p:nvCxnSpPr>
          <p:spPr bwMode="auto">
            <a:xfrm rot="16200000" flipV="1">
              <a:off x="4897438" y="5053062"/>
              <a:ext cx="1587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구부러진 연결선 70"/>
            <p:cNvCxnSpPr>
              <a:cxnSpLocks noChangeShapeType="1"/>
            </p:cNvCxnSpPr>
            <p:nvPr/>
          </p:nvCxnSpPr>
          <p:spPr bwMode="auto">
            <a:xfrm rot="16200000" flipV="1">
              <a:off x="4219575" y="5046713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직사각형 71"/>
            <p:cNvSpPr>
              <a:spLocks noChangeArrowheads="1"/>
            </p:cNvSpPr>
            <p:nvPr/>
          </p:nvSpPr>
          <p:spPr bwMode="auto">
            <a:xfrm>
              <a:off x="4168775" y="4914950"/>
              <a:ext cx="785813" cy="500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8938" y="5443587"/>
              <a:ext cx="5635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err="1" smtClean="0">
                  <a:latin typeface="+mj-lt"/>
                </a:rPr>
                <a:t>v</a:t>
              </a:r>
              <a:r>
                <a:rPr lang="en-US" altLang="ko-KR" sz="1600" baseline="-25000" dirty="0" err="1" smtClean="0">
                  <a:latin typeface="+mj-lt"/>
                </a:rPr>
                <a:t>n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78688" y="5440412"/>
              <a:ext cx="561975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n-1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6850" y="5440412"/>
              <a:ext cx="561975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n-2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32475" y="5440412"/>
              <a:ext cx="561975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n-3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6400" y="5443587"/>
              <a:ext cx="471488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3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22500" y="5440412"/>
              <a:ext cx="473075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2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08125" y="5440412"/>
              <a:ext cx="473075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1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275" y="5440412"/>
              <a:ext cx="47148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0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5438" y="5443587"/>
              <a:ext cx="92868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…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68343" y="4743500"/>
              <a:ext cx="386631" cy="33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  <a:ea typeface="+mn-ea"/>
                  <a:cs typeface="Arial" pitchFamily="34" charset="0"/>
                </a:rPr>
                <a:t>h</a:t>
              </a:r>
              <a:endParaRPr lang="ko-KR" altLang="en-US" sz="1400" dirty="0"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>
              <a:off x="946150" y="4722862"/>
              <a:ext cx="7215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957263" y="6008737"/>
              <a:ext cx="7215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00500" y="4437112"/>
              <a:ext cx="1497013" cy="338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Arial" pitchFamily="34" charset="0"/>
                  <a:ea typeface="+mn-ea"/>
                  <a:cs typeface="Arial" pitchFamily="34" charset="0"/>
                </a:rPr>
                <a:t>Generate</a:t>
              </a:r>
              <a:endParaRPr lang="ko-KR" altLang="en-US" sz="14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5888" y="6010121"/>
              <a:ext cx="1571625" cy="33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Arial" pitchFamily="34" charset="0"/>
                  <a:ea typeface="+mn-ea"/>
                  <a:cs typeface="Arial" pitchFamily="34" charset="0"/>
                </a:rPr>
                <a:t>Use/Reveal</a:t>
              </a:r>
              <a:endParaRPr lang="ko-KR" altLang="en-US" sz="14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1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Application: </a:t>
            </a:r>
            <a:r>
              <a:rPr lang="en-US" altLang="ko-KR" dirty="0"/>
              <a:t>TESLA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Authentication at </a:t>
            </a:r>
            <a:r>
              <a:rPr lang="en-US" altLang="ko-KR" dirty="0" smtClean="0"/>
              <a:t>receiver</a:t>
            </a:r>
          </a:p>
          <a:p>
            <a:pPr lvl="1"/>
            <a:r>
              <a:rPr lang="en-US" altLang="ko-KR" dirty="0"/>
              <a:t>TESLA uses </a:t>
            </a:r>
            <a:r>
              <a:rPr lang="en-US" altLang="ko-KR" dirty="0" smtClean="0"/>
              <a:t>the key </a:t>
            </a:r>
            <a:r>
              <a:rPr lang="en-US" altLang="ko-KR" sz="2400" dirty="0" smtClean="0"/>
              <a:t>v</a:t>
            </a:r>
            <a:r>
              <a:rPr lang="en-US" altLang="ko-KR" sz="2400" baseline="-25000" dirty="0" smtClean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at time interval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90600" y="2405484"/>
            <a:ext cx="7543800" cy="2679700"/>
            <a:chOff x="990600" y="2117452"/>
            <a:chExt cx="7543800" cy="2679700"/>
          </a:xfrm>
        </p:grpSpPr>
        <p:sp>
          <p:nvSpPr>
            <p:cNvPr id="89" name="Line 5"/>
            <p:cNvSpPr>
              <a:spLocks noChangeShapeType="1"/>
            </p:cNvSpPr>
            <p:nvPr/>
          </p:nvSpPr>
          <p:spPr bwMode="auto">
            <a:xfrm>
              <a:off x="990600" y="3498577"/>
              <a:ext cx="685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7620000" y="3154090"/>
              <a:ext cx="9144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time</a:t>
              </a:r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2057400" y="3727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P</a:t>
              </a:r>
              <a:r>
                <a:rPr lang="en-US" altLang="ko-KR" sz="1400" baseline="-25000" dirty="0">
                  <a:latin typeface="+mj-lt"/>
                </a:rPr>
                <a:t>1</a:t>
              </a:r>
            </a:p>
          </p:txBody>
        </p:sp>
        <p:sp>
          <p:nvSpPr>
            <p:cNvPr id="92" name="Line 8"/>
            <p:cNvSpPr>
              <a:spLocks noChangeShapeType="1"/>
            </p:cNvSpPr>
            <p:nvPr/>
          </p:nvSpPr>
          <p:spPr bwMode="auto">
            <a:xfrm>
              <a:off x="1907704" y="31937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Line 9"/>
            <p:cNvSpPr>
              <a:spLocks noChangeShapeType="1"/>
            </p:cNvSpPr>
            <p:nvPr/>
          </p:nvSpPr>
          <p:spPr bwMode="auto">
            <a:xfrm>
              <a:off x="3059832" y="31937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>
              <a:off x="4283968" y="31937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>
              <a:off x="5508104" y="31937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6732240" y="3193777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Text Box 13"/>
            <p:cNvSpPr txBox="1">
              <a:spLocks noChangeArrowheads="1"/>
            </p:cNvSpPr>
            <p:nvPr/>
          </p:nvSpPr>
          <p:spPr bwMode="auto">
            <a:xfrm>
              <a:off x="1219200" y="2660377"/>
              <a:ext cx="4572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600" dirty="0" smtClean="0">
                  <a:latin typeface="+mj-lt"/>
                </a:rPr>
                <a:t>v</a:t>
              </a:r>
              <a:r>
                <a:rPr lang="en-US" altLang="ko-KR" sz="1600" baseline="-25000" dirty="0" smtClean="0">
                  <a:latin typeface="+mj-lt"/>
                </a:rPr>
                <a:t>0</a:t>
              </a:r>
              <a:endParaRPr lang="en-US" altLang="ko-KR" sz="1600" baseline="-25000" dirty="0">
                <a:latin typeface="+mj-lt"/>
              </a:endParaRPr>
            </a:p>
          </p:txBody>
        </p: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2555776" y="3727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P</a:t>
              </a:r>
              <a:r>
                <a:rPr lang="en-US" altLang="ko-KR" sz="1400" baseline="-25000" dirty="0">
                  <a:latin typeface="+mj-lt"/>
                </a:rPr>
                <a:t>2</a:t>
              </a:r>
            </a:p>
          </p:txBody>
        </p:sp>
        <p:sp>
          <p:nvSpPr>
            <p:cNvPr id="99" name="Text Box 15"/>
            <p:cNvSpPr txBox="1">
              <a:spLocks noChangeArrowheads="1"/>
            </p:cNvSpPr>
            <p:nvPr/>
          </p:nvSpPr>
          <p:spPr bwMode="auto">
            <a:xfrm>
              <a:off x="3733800" y="3727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P</a:t>
              </a:r>
              <a:r>
                <a:rPr lang="en-US" altLang="ko-KR" sz="1400" baseline="-25000" dirty="0">
                  <a:latin typeface="+mj-lt"/>
                </a:rPr>
                <a:t>3</a:t>
              </a:r>
            </a:p>
          </p:txBody>
        </p:sp>
        <p:sp>
          <p:nvSpPr>
            <p:cNvPr id="100" name="Text Box 16"/>
            <p:cNvSpPr txBox="1">
              <a:spLocks noChangeArrowheads="1"/>
            </p:cNvSpPr>
            <p:nvPr/>
          </p:nvSpPr>
          <p:spPr bwMode="auto">
            <a:xfrm>
              <a:off x="4419600" y="3727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P</a:t>
              </a:r>
              <a:r>
                <a:rPr lang="en-US" altLang="ko-KR" sz="1400" baseline="-25000" dirty="0">
                  <a:latin typeface="+mj-lt"/>
                </a:rPr>
                <a:t>4</a:t>
              </a:r>
            </a:p>
          </p:txBody>
        </p:sp>
        <p:sp>
          <p:nvSpPr>
            <p:cNvPr id="101" name="Text Box 17"/>
            <p:cNvSpPr txBox="1">
              <a:spLocks noChangeArrowheads="1"/>
            </p:cNvSpPr>
            <p:nvPr/>
          </p:nvSpPr>
          <p:spPr bwMode="auto">
            <a:xfrm>
              <a:off x="4953000" y="3727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P</a:t>
              </a:r>
              <a:r>
                <a:rPr lang="en-US" altLang="ko-KR" sz="1400" baseline="-25000" dirty="0">
                  <a:latin typeface="+mj-lt"/>
                </a:rPr>
                <a:t>5</a:t>
              </a:r>
            </a:p>
          </p:txBody>
        </p:sp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4648200" y="4489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 smtClean="0">
                  <a:latin typeface="+mj-lt"/>
                </a:rPr>
                <a:t>v</a:t>
              </a:r>
              <a:r>
                <a:rPr lang="en-US" altLang="ko-KR" sz="1400" baseline="-25000" dirty="0" smtClean="0">
                  <a:latin typeface="+mj-lt"/>
                </a:rPr>
                <a:t>1</a:t>
              </a:r>
              <a:endParaRPr lang="en-US" altLang="ko-KR" sz="1400" baseline="-25000" dirty="0">
                <a:latin typeface="+mj-lt"/>
              </a:endParaRPr>
            </a:p>
          </p:txBody>
        </p:sp>
        <p:sp>
          <p:nvSpPr>
            <p:cNvPr id="103" name="Text Box 19"/>
            <p:cNvSpPr txBox="1">
              <a:spLocks noChangeArrowheads="1"/>
            </p:cNvSpPr>
            <p:nvPr/>
          </p:nvSpPr>
          <p:spPr bwMode="auto">
            <a:xfrm>
              <a:off x="5943600" y="4489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 smtClean="0">
                  <a:latin typeface="+mj-lt"/>
                </a:rPr>
                <a:t>v</a:t>
              </a:r>
              <a:r>
                <a:rPr lang="en-US" altLang="ko-KR" sz="1400" baseline="-25000" dirty="0" smtClean="0">
                  <a:latin typeface="+mj-lt"/>
                </a:rPr>
                <a:t>2</a:t>
              </a:r>
              <a:endParaRPr lang="en-US" altLang="ko-KR" sz="1400" baseline="-25000" dirty="0">
                <a:latin typeface="+mj-lt"/>
              </a:endParaRPr>
            </a:p>
          </p:txBody>
        </p:sp>
        <p:sp>
          <p:nvSpPr>
            <p:cNvPr id="104" name="Text Box 20"/>
            <p:cNvSpPr txBox="1">
              <a:spLocks noChangeArrowheads="1"/>
            </p:cNvSpPr>
            <p:nvPr/>
          </p:nvSpPr>
          <p:spPr bwMode="auto">
            <a:xfrm>
              <a:off x="6248400" y="3727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P</a:t>
              </a:r>
              <a:r>
                <a:rPr lang="en-US" altLang="ko-KR" sz="1400" baseline="-25000" dirty="0">
                  <a:latin typeface="+mj-lt"/>
                </a:rPr>
                <a:t>7</a:t>
              </a:r>
            </a:p>
          </p:txBody>
        </p:sp>
        <p:sp>
          <p:nvSpPr>
            <p:cNvPr id="105" name="Text Box 21"/>
            <p:cNvSpPr txBox="1">
              <a:spLocks noChangeArrowheads="1"/>
            </p:cNvSpPr>
            <p:nvPr/>
          </p:nvSpPr>
          <p:spPr bwMode="auto">
            <a:xfrm>
              <a:off x="5715000" y="3727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P</a:t>
              </a:r>
              <a:r>
                <a:rPr lang="en-US" altLang="ko-KR" sz="1400" baseline="-25000" dirty="0">
                  <a:latin typeface="+mj-lt"/>
                </a:rPr>
                <a:t>6</a:t>
              </a:r>
            </a:p>
          </p:txBody>
        </p:sp>
        <p:cxnSp>
          <p:nvCxnSpPr>
            <p:cNvPr id="106" name="AutoShape 29"/>
            <p:cNvCxnSpPr>
              <a:cxnSpLocks noChangeShapeType="1"/>
            </p:cNvCxnSpPr>
            <p:nvPr/>
          </p:nvCxnSpPr>
          <p:spPr bwMode="auto">
            <a:xfrm>
              <a:off x="1905000" y="2279377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7" name="Group 51"/>
            <p:cNvGrpSpPr>
              <a:grpSpLocks/>
            </p:cNvGrpSpPr>
            <p:nvPr/>
          </p:nvGrpSpPr>
          <p:grpSpPr bwMode="auto">
            <a:xfrm>
              <a:off x="1447800" y="2117452"/>
              <a:ext cx="1295400" cy="881063"/>
              <a:chOff x="912" y="1194"/>
              <a:chExt cx="816" cy="555"/>
            </a:xfrm>
          </p:grpSpPr>
          <p:grpSp>
            <p:nvGrpSpPr>
              <p:cNvPr id="108" name="Group 50"/>
              <p:cNvGrpSpPr>
                <a:grpSpLocks/>
              </p:cNvGrpSpPr>
              <p:nvPr/>
            </p:nvGrpSpPr>
            <p:grpSpPr bwMode="auto">
              <a:xfrm>
                <a:off x="912" y="1194"/>
                <a:ext cx="528" cy="448"/>
                <a:chOff x="912" y="1194"/>
                <a:chExt cx="528" cy="448"/>
              </a:xfrm>
            </p:grpSpPr>
            <p:cxnSp>
              <p:nvCxnSpPr>
                <p:cNvPr id="110" name="AutoShape 34"/>
                <p:cNvCxnSpPr>
                  <a:cxnSpLocks noChangeShapeType="1"/>
                  <a:stCxn id="109" idx="1"/>
                  <a:endCxn id="97" idx="0"/>
                </p:cNvCxnSpPr>
                <p:nvPr/>
              </p:nvCxnSpPr>
              <p:spPr bwMode="auto">
                <a:xfrm rot="10800000">
                  <a:off x="912" y="1581"/>
                  <a:ext cx="528" cy="61"/>
                </a:xfrm>
                <a:prstGeom prst="curvedConnector4">
                  <a:avLst>
                    <a:gd name="adj1" fmla="val 36364"/>
                    <a:gd name="adj2" fmla="val 33552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56" y="1194"/>
                  <a:ext cx="28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sz="1600"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</p:grpSp>
          <p:sp>
            <p:nvSpPr>
              <p:cNvPr id="109" name="Text Box 22"/>
              <p:cNvSpPr txBox="1">
                <a:spLocks noChangeArrowheads="1"/>
              </p:cNvSpPr>
              <p:nvPr/>
            </p:nvSpPr>
            <p:spPr bwMode="auto">
              <a:xfrm>
                <a:off x="1440" y="1536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600" dirty="0" smtClean="0">
                    <a:latin typeface="+mj-lt"/>
                    <a:ea typeface="+mn-ea"/>
                    <a:cs typeface="Arial" pitchFamily="34" charset="0"/>
                  </a:rPr>
                  <a:t>v</a:t>
                </a:r>
                <a:r>
                  <a:rPr lang="en-US" altLang="ko-KR" sz="1600" baseline="-25000" dirty="0" smtClean="0">
                    <a:latin typeface="+mj-lt"/>
                    <a:ea typeface="+mn-ea"/>
                    <a:cs typeface="Arial" pitchFamily="34" charset="0"/>
                  </a:rPr>
                  <a:t>1</a:t>
                </a:r>
                <a:endParaRPr lang="en-US" altLang="ko-KR" sz="1600" baseline="-25000" dirty="0">
                  <a:latin typeface="+mj-lt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12" name="Group 52"/>
            <p:cNvGrpSpPr>
              <a:grpSpLocks/>
            </p:cNvGrpSpPr>
            <p:nvPr/>
          </p:nvGrpSpPr>
          <p:grpSpPr bwMode="auto">
            <a:xfrm>
              <a:off x="2590800" y="2117452"/>
              <a:ext cx="1371600" cy="881063"/>
              <a:chOff x="1632" y="1194"/>
              <a:chExt cx="864" cy="555"/>
            </a:xfrm>
          </p:grpSpPr>
          <p:sp>
            <p:nvSpPr>
              <p:cNvPr id="113" name="Text Box 23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600" dirty="0" smtClean="0">
                    <a:latin typeface="+mj-lt"/>
                    <a:ea typeface="+mn-ea"/>
                    <a:cs typeface="Arial" pitchFamily="34" charset="0"/>
                  </a:rPr>
                  <a:t>v</a:t>
                </a:r>
                <a:r>
                  <a:rPr lang="en-US" altLang="ko-KR" sz="1600" baseline="-25000" dirty="0" smtClean="0">
                    <a:latin typeface="+mj-lt"/>
                    <a:ea typeface="+mn-ea"/>
                    <a:cs typeface="Arial" pitchFamily="34" charset="0"/>
                  </a:rPr>
                  <a:t>2</a:t>
                </a:r>
                <a:endParaRPr lang="en-US" altLang="ko-KR" sz="1600" baseline="-25000" dirty="0">
                  <a:latin typeface="+mj-lt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14" name="AutoShape 35"/>
              <p:cNvCxnSpPr>
                <a:cxnSpLocks noChangeShapeType="1"/>
              </p:cNvCxnSpPr>
              <p:nvPr/>
            </p:nvCxnSpPr>
            <p:spPr bwMode="auto">
              <a:xfrm rot="10800000">
                <a:off x="1632" y="1536"/>
                <a:ext cx="528" cy="116"/>
              </a:xfrm>
              <a:prstGeom prst="curvedConnector4">
                <a:avLst>
                  <a:gd name="adj1" fmla="val 36366"/>
                  <a:gd name="adj2" fmla="val 22413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5" name="Text Box 39"/>
              <p:cNvSpPr txBox="1">
                <a:spLocks noChangeArrowheads="1"/>
              </p:cNvSpPr>
              <p:nvPr/>
            </p:nvSpPr>
            <p:spPr bwMode="auto">
              <a:xfrm>
                <a:off x="1665" y="1194"/>
                <a:ext cx="28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</a:p>
            </p:txBody>
          </p:sp>
        </p:grpSp>
        <p:grpSp>
          <p:nvGrpSpPr>
            <p:cNvPr id="116" name="Group 53"/>
            <p:cNvGrpSpPr>
              <a:grpSpLocks/>
            </p:cNvGrpSpPr>
            <p:nvPr/>
          </p:nvGrpSpPr>
          <p:grpSpPr bwMode="auto">
            <a:xfrm>
              <a:off x="3810000" y="2136502"/>
              <a:ext cx="1371600" cy="862013"/>
              <a:chOff x="2400" y="1206"/>
              <a:chExt cx="864" cy="543"/>
            </a:xfrm>
          </p:grpSpPr>
          <p:sp>
            <p:nvSpPr>
              <p:cNvPr id="117" name="Text Box 24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600" dirty="0" smtClean="0">
                    <a:latin typeface="+mj-lt"/>
                    <a:ea typeface="+mn-ea"/>
                    <a:cs typeface="Arial" pitchFamily="34" charset="0"/>
                  </a:rPr>
                  <a:t>v</a:t>
                </a:r>
                <a:r>
                  <a:rPr lang="en-US" altLang="ko-KR" sz="1600" baseline="-25000" dirty="0" smtClean="0">
                    <a:latin typeface="+mj-lt"/>
                    <a:ea typeface="+mn-ea"/>
                    <a:cs typeface="Arial" pitchFamily="34" charset="0"/>
                  </a:rPr>
                  <a:t>3</a:t>
                </a:r>
                <a:endParaRPr lang="en-US" altLang="ko-KR" sz="1600" baseline="-25000" dirty="0">
                  <a:latin typeface="+mj-lt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18" name="AutoShape 36"/>
              <p:cNvCxnSpPr>
                <a:cxnSpLocks noChangeShapeType="1"/>
              </p:cNvCxnSpPr>
              <p:nvPr/>
            </p:nvCxnSpPr>
            <p:spPr bwMode="auto">
              <a:xfrm rot="10800000">
                <a:off x="2400" y="1536"/>
                <a:ext cx="528" cy="116"/>
              </a:xfrm>
              <a:prstGeom prst="curvedConnector4">
                <a:avLst>
                  <a:gd name="adj1" fmla="val 36366"/>
                  <a:gd name="adj2" fmla="val 22413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9" name="Text Box 40"/>
              <p:cNvSpPr txBox="1">
                <a:spLocks noChangeArrowheads="1"/>
              </p:cNvSpPr>
              <p:nvPr/>
            </p:nvSpPr>
            <p:spPr bwMode="auto">
              <a:xfrm>
                <a:off x="2430" y="1206"/>
                <a:ext cx="28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</a:p>
            </p:txBody>
          </p:sp>
        </p:grpSp>
        <p:grpSp>
          <p:nvGrpSpPr>
            <p:cNvPr id="120" name="Group 54"/>
            <p:cNvGrpSpPr>
              <a:grpSpLocks/>
            </p:cNvGrpSpPr>
            <p:nvPr/>
          </p:nvGrpSpPr>
          <p:grpSpPr bwMode="auto">
            <a:xfrm>
              <a:off x="5029200" y="2117452"/>
              <a:ext cx="1371600" cy="881063"/>
              <a:chOff x="3168" y="1194"/>
              <a:chExt cx="864" cy="555"/>
            </a:xfrm>
          </p:grpSpPr>
          <p:sp>
            <p:nvSpPr>
              <p:cNvPr id="121" name="Text Box 25"/>
              <p:cNvSpPr txBox="1">
                <a:spLocks noChangeArrowheads="1"/>
              </p:cNvSpPr>
              <p:nvPr/>
            </p:nvSpPr>
            <p:spPr bwMode="auto">
              <a:xfrm>
                <a:off x="3744" y="1536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600" dirty="0" smtClean="0">
                    <a:latin typeface="+mj-lt"/>
                    <a:ea typeface="+mn-ea"/>
                    <a:cs typeface="Arial" pitchFamily="34" charset="0"/>
                  </a:rPr>
                  <a:t>v</a:t>
                </a:r>
                <a:r>
                  <a:rPr lang="en-US" altLang="ko-KR" sz="1600" baseline="-25000" dirty="0" smtClean="0">
                    <a:latin typeface="+mj-lt"/>
                    <a:ea typeface="+mn-ea"/>
                    <a:cs typeface="Arial" pitchFamily="34" charset="0"/>
                  </a:rPr>
                  <a:t>4</a:t>
                </a:r>
                <a:endParaRPr lang="en-US" altLang="ko-KR" sz="1600" baseline="-25000" dirty="0">
                  <a:latin typeface="+mj-lt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2" name="AutoShape 37"/>
              <p:cNvCxnSpPr>
                <a:cxnSpLocks noChangeShapeType="1"/>
              </p:cNvCxnSpPr>
              <p:nvPr/>
            </p:nvCxnSpPr>
            <p:spPr bwMode="auto">
              <a:xfrm rot="10800000">
                <a:off x="3168" y="1536"/>
                <a:ext cx="528" cy="116"/>
              </a:xfrm>
              <a:prstGeom prst="curvedConnector4">
                <a:avLst>
                  <a:gd name="adj1" fmla="val 36366"/>
                  <a:gd name="adj2" fmla="val 22413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" name="Text Box 41"/>
              <p:cNvSpPr txBox="1">
                <a:spLocks noChangeArrowheads="1"/>
              </p:cNvSpPr>
              <p:nvPr/>
            </p:nvSpPr>
            <p:spPr bwMode="auto">
              <a:xfrm>
                <a:off x="3195" y="1194"/>
                <a:ext cx="28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</a:p>
            </p:txBody>
          </p:sp>
        </p:grpSp>
        <p:sp>
          <p:nvSpPr>
            <p:cNvPr id="124" name="Text Box 42"/>
            <p:cNvSpPr txBox="1">
              <a:spLocks noChangeArrowheads="1"/>
            </p:cNvSpPr>
            <p:nvPr/>
          </p:nvSpPr>
          <p:spPr bwMode="auto">
            <a:xfrm>
              <a:off x="2286000" y="3041377"/>
              <a:ext cx="457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5" name="Text Box 43"/>
            <p:cNvSpPr txBox="1">
              <a:spLocks noChangeArrowheads="1"/>
            </p:cNvSpPr>
            <p:nvPr/>
          </p:nvSpPr>
          <p:spPr bwMode="auto">
            <a:xfrm>
              <a:off x="3505200" y="3041377"/>
              <a:ext cx="457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6" name="Text Box 44"/>
            <p:cNvSpPr txBox="1">
              <a:spLocks noChangeArrowheads="1"/>
            </p:cNvSpPr>
            <p:nvPr/>
          </p:nvSpPr>
          <p:spPr bwMode="auto">
            <a:xfrm>
              <a:off x="4724400" y="3041377"/>
              <a:ext cx="457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7" name="Text Box 45"/>
            <p:cNvSpPr txBox="1">
              <a:spLocks noChangeArrowheads="1"/>
            </p:cNvSpPr>
            <p:nvPr/>
          </p:nvSpPr>
          <p:spPr bwMode="auto">
            <a:xfrm>
              <a:off x="5943600" y="3041377"/>
              <a:ext cx="457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8" name="Text Box 46"/>
            <p:cNvSpPr txBox="1">
              <a:spLocks noChangeArrowheads="1"/>
            </p:cNvSpPr>
            <p:nvPr/>
          </p:nvSpPr>
          <p:spPr bwMode="auto">
            <a:xfrm>
              <a:off x="1219200" y="3041377"/>
              <a:ext cx="4572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>
                  <a:latin typeface="+mj-lt"/>
                </a:rPr>
                <a:t>0</a:t>
              </a:r>
              <a:endParaRPr lang="en-US" altLang="ko-KR" sz="1400" baseline="-25000" dirty="0">
                <a:latin typeface="+mj-lt"/>
              </a:endParaRPr>
            </a:p>
          </p:txBody>
        </p:sp>
        <p:sp>
          <p:nvSpPr>
            <p:cNvPr id="129" name="Text Box 55"/>
            <p:cNvSpPr txBox="1">
              <a:spLocks noChangeArrowheads="1"/>
            </p:cNvSpPr>
            <p:nvPr/>
          </p:nvSpPr>
          <p:spPr bwMode="auto">
            <a:xfrm>
              <a:off x="7162800" y="4489177"/>
              <a:ext cx="3810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400" dirty="0" smtClean="0">
                  <a:latin typeface="+mj-lt"/>
                </a:rPr>
                <a:t>v</a:t>
              </a:r>
              <a:r>
                <a:rPr lang="en-US" altLang="ko-KR" sz="1400" baseline="-25000" dirty="0" smtClean="0">
                  <a:latin typeface="+mj-lt"/>
                </a:rPr>
                <a:t>3</a:t>
              </a:r>
              <a:endParaRPr lang="en-US" altLang="ko-KR" sz="1400" baseline="-25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8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Application: certificate revocation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Certificate revocation system</a:t>
            </a:r>
          </a:p>
          <a:p>
            <a:pPr lvl="1"/>
            <a:r>
              <a:rPr lang="en-US" altLang="ko-KR" dirty="0" smtClean="0"/>
              <a:t>“Efficient </a:t>
            </a:r>
            <a:r>
              <a:rPr lang="en-US" altLang="ko-KR" dirty="0"/>
              <a:t>Certificate </a:t>
            </a:r>
            <a:r>
              <a:rPr lang="en-US" altLang="ko-KR" dirty="0" smtClean="0"/>
              <a:t>Revocation,” </a:t>
            </a:r>
            <a:r>
              <a:rPr lang="en-US" altLang="ko-KR" dirty="0"/>
              <a:t>Technical Report MIT/LCS/TM-542b, MIT Laboratory for Computer Science, </a:t>
            </a:r>
            <a:r>
              <a:rPr lang="en-US" altLang="ko-KR" dirty="0" smtClean="0"/>
              <a:t>1996.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a certificate is valid for one year, v</a:t>
            </a:r>
            <a:r>
              <a:rPr lang="en-US" altLang="ko-KR" baseline="-25000" dirty="0"/>
              <a:t>0</a:t>
            </a:r>
            <a:r>
              <a:rPr lang="en-US" altLang="ko-KR" dirty="0"/>
              <a:t> = </a:t>
            </a:r>
            <a:r>
              <a:rPr lang="en-US" altLang="ko-KR" dirty="0" smtClean="0"/>
              <a:t>h</a:t>
            </a:r>
            <a:r>
              <a:rPr lang="en-US" altLang="ko-KR" baseline="30000" dirty="0" smtClean="0"/>
              <a:t>365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 </a:t>
            </a:r>
            <a:r>
              <a:rPr lang="en-US" altLang="ko-KR" dirty="0"/>
              <a:t>is included in the certificate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: </a:t>
            </a:r>
            <a:r>
              <a:rPr lang="en-US" altLang="ko-KR" dirty="0"/>
              <a:t>secret value of </a:t>
            </a:r>
            <a:r>
              <a:rPr lang="en-US" altLang="ko-KR" dirty="0" smtClean="0"/>
              <a:t>CA).</a:t>
            </a:r>
          </a:p>
          <a:p>
            <a:pPr lvl="1"/>
            <a:r>
              <a:rPr lang="en-US" altLang="ko-KR" dirty="0" smtClean="0"/>
              <a:t>On </a:t>
            </a:r>
            <a:r>
              <a:rPr lang="en-US" altLang="ko-KR" dirty="0"/>
              <a:t>day d, certificate holder obtains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d</a:t>
            </a:r>
            <a:r>
              <a:rPr lang="en-US" altLang="ko-KR" dirty="0"/>
              <a:t> = </a:t>
            </a:r>
            <a:r>
              <a:rPr lang="en-US" altLang="ko-KR" dirty="0" smtClean="0"/>
              <a:t>h</a:t>
            </a:r>
            <a:r>
              <a:rPr lang="en-US" altLang="ko-KR" baseline="30000" dirty="0" smtClean="0"/>
              <a:t>365-d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 </a:t>
            </a:r>
            <a:r>
              <a:rPr lang="en-US" altLang="ko-KR" dirty="0"/>
              <a:t>from CA, which is used to prove that the certificate is still valid on day </a:t>
            </a:r>
            <a:r>
              <a:rPr lang="en-US" altLang="ko-KR" dirty="0" smtClean="0"/>
              <a:t>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7433227" y="5461111"/>
            <a:ext cx="785818" cy="745458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CA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296636" y="5687759"/>
            <a:ext cx="1884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/>
              <a:t>Certificate holder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08177" y="5867415"/>
            <a:ext cx="142875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err="1" smtClean="0">
                <a:latin typeface="+mj-lt"/>
              </a:rPr>
              <a:t>v</a:t>
            </a:r>
            <a:r>
              <a:rPr lang="en-US" altLang="ko-KR" sz="1600" baseline="-25000" dirty="0" err="1" smtClean="0">
                <a:latin typeface="+mj-lt"/>
              </a:rPr>
              <a:t>d</a:t>
            </a:r>
            <a:r>
              <a:rPr lang="en-US" altLang="ko-KR" sz="1600" dirty="0" smtClean="0">
                <a:latin typeface="+mj-lt"/>
              </a:rPr>
              <a:t>=h</a:t>
            </a:r>
            <a:r>
              <a:rPr lang="en-US" altLang="ko-KR" sz="1600" baseline="30000" dirty="0" smtClean="0">
                <a:latin typeface="+mj-lt"/>
              </a:rPr>
              <a:t>365-d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latin typeface="+mj-lt"/>
              </a:rPr>
              <a:t>v</a:t>
            </a:r>
            <a:r>
              <a:rPr lang="en-US" altLang="ko-KR" sz="1600" baseline="-25000" dirty="0" err="1" smtClean="0">
                <a:latin typeface="+mj-lt"/>
              </a:rPr>
              <a:t>n</a:t>
            </a:r>
            <a:r>
              <a:rPr lang="en-US" altLang="ko-KR" sz="1600" dirty="0" smtClean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0" name="구부러진 연결선 13"/>
          <p:cNvCxnSpPr>
            <a:cxnSpLocks noChangeShapeType="1"/>
          </p:cNvCxnSpPr>
          <p:nvPr/>
        </p:nvCxnSpPr>
        <p:spPr bwMode="auto">
          <a:xfrm rot="10800000">
            <a:off x="5274902" y="5550585"/>
            <a:ext cx="2177419" cy="31683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구부러진 연결선 15"/>
          <p:cNvCxnSpPr>
            <a:cxnSpLocks noChangeShapeType="1"/>
          </p:cNvCxnSpPr>
          <p:nvPr/>
        </p:nvCxnSpPr>
        <p:spPr bwMode="auto">
          <a:xfrm rot="10800000">
            <a:off x="2615479" y="5162238"/>
            <a:ext cx="2133600" cy="373062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533536" y="6050534"/>
            <a:ext cx="108194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latin typeface="+mj-lt"/>
              </a:rPr>
              <a:t>v</a:t>
            </a:r>
            <a:r>
              <a:rPr lang="en-US" altLang="ko-KR" sz="1600" baseline="-25000" dirty="0" smtClean="0">
                <a:latin typeface="+mj-lt"/>
              </a:rPr>
              <a:t>0 </a:t>
            </a:r>
            <a:r>
              <a:rPr lang="en-US" altLang="ko-KR" sz="1600" dirty="0">
                <a:latin typeface="+mj-lt"/>
              </a:rPr>
              <a:t>= </a:t>
            </a:r>
            <a:r>
              <a:rPr lang="en-US" altLang="ko-KR" sz="1600" dirty="0" err="1">
                <a:latin typeface="+mj-lt"/>
              </a:rPr>
              <a:t>h</a:t>
            </a:r>
            <a:r>
              <a:rPr lang="en-US" altLang="ko-KR" sz="1600" baseline="30000" dirty="0" err="1">
                <a:latin typeface="+mj-lt"/>
              </a:rPr>
              <a:t>d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 err="1">
                <a:latin typeface="+mj-lt"/>
              </a:rPr>
              <a:t>v</a:t>
            </a:r>
            <a:r>
              <a:rPr lang="en-US" altLang="ko-KR" sz="1600" baseline="-25000" dirty="0" err="1">
                <a:latin typeface="+mj-lt"/>
              </a:rPr>
              <a:t>d</a:t>
            </a:r>
            <a:r>
              <a:rPr lang="en-US" altLang="ko-KR" sz="1600" dirty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73" y="5190729"/>
            <a:ext cx="600486" cy="600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66" y="4719577"/>
            <a:ext cx="942303" cy="9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4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 chain traversal (stateless version)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Recomputation</a:t>
            </a:r>
            <a:endParaRPr lang="en-US" altLang="ko-KR" dirty="0"/>
          </a:p>
          <a:p>
            <a:pPr lvl="1"/>
            <a:r>
              <a:rPr lang="en-US" altLang="ko-KR" dirty="0" smtClean="0"/>
              <a:t>Compute v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h</a:t>
            </a:r>
            <a:r>
              <a:rPr lang="en-US" altLang="ko-KR" baseline="30000" dirty="0" err="1" smtClean="0"/>
              <a:t>n-i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 from </a:t>
            </a:r>
            <a:r>
              <a:rPr lang="en-US" altLang="ko-KR" dirty="0"/>
              <a:t>the secret value 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n</a:t>
            </a:r>
            <a:r>
              <a:rPr lang="en-US" altLang="ko-KR" dirty="0" err="1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Precomputation</a:t>
            </a:r>
            <a:endParaRPr lang="en-US" altLang="ko-KR" dirty="0"/>
          </a:p>
          <a:p>
            <a:pPr lvl="1"/>
            <a:r>
              <a:rPr lang="en-US" altLang="ko-KR" dirty="0" smtClean="0"/>
              <a:t>Store </a:t>
            </a:r>
            <a:r>
              <a:rPr lang="en-US" altLang="ko-KR" dirty="0"/>
              <a:t>all </a:t>
            </a:r>
            <a:r>
              <a:rPr lang="en-US" altLang="ko-KR" dirty="0" smtClean="0"/>
              <a:t>hash values in advance.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Time-space </a:t>
            </a:r>
            <a:r>
              <a:rPr lang="en-US" altLang="ko-KR" dirty="0"/>
              <a:t>tradeoffs</a:t>
            </a:r>
          </a:p>
          <a:p>
            <a:pPr lvl="1"/>
            <a:r>
              <a:rPr lang="en-US" altLang="ko-KR" dirty="0" smtClean="0"/>
              <a:t>Store some hash values and compute each hash value from the nearest stored value.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122684" y="2559943"/>
            <a:ext cx="7697788" cy="581025"/>
            <a:chOff x="803275" y="2415927"/>
            <a:chExt cx="7697788" cy="581025"/>
          </a:xfrm>
        </p:grpSpPr>
        <p:cxnSp>
          <p:nvCxnSpPr>
            <p:cNvPr id="5" name="직선 연결선 7"/>
            <p:cNvCxnSpPr>
              <a:cxnSpLocks noChangeShapeType="1"/>
            </p:cNvCxnSpPr>
            <p:nvPr/>
          </p:nvCxnSpPr>
          <p:spPr bwMode="auto">
            <a:xfrm flipV="1">
              <a:off x="1000125" y="2450852"/>
              <a:ext cx="18573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직선 연결선 10"/>
            <p:cNvCxnSpPr>
              <a:cxnSpLocks noChangeShapeType="1"/>
            </p:cNvCxnSpPr>
            <p:nvPr/>
          </p:nvCxnSpPr>
          <p:spPr bwMode="auto">
            <a:xfrm>
              <a:off x="5143500" y="2450852"/>
              <a:ext cx="3000375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연결선 11"/>
            <p:cNvCxnSpPr>
              <a:cxnSpLocks noChangeShapeType="1"/>
            </p:cNvCxnSpPr>
            <p:nvPr/>
          </p:nvCxnSpPr>
          <p:spPr bwMode="auto">
            <a:xfrm>
              <a:off x="2911475" y="2450852"/>
              <a:ext cx="71437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타원 14"/>
            <p:cNvSpPr>
              <a:spLocks noChangeArrowheads="1"/>
            </p:cNvSpPr>
            <p:nvPr/>
          </p:nvSpPr>
          <p:spPr bwMode="auto">
            <a:xfrm>
              <a:off x="947738" y="2415927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" name="타원 15"/>
            <p:cNvSpPr>
              <a:spLocks noChangeArrowheads="1"/>
            </p:cNvSpPr>
            <p:nvPr/>
          </p:nvSpPr>
          <p:spPr bwMode="auto">
            <a:xfrm>
              <a:off x="1651000" y="2427040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" name="타원 16"/>
            <p:cNvSpPr>
              <a:spLocks noChangeArrowheads="1"/>
            </p:cNvSpPr>
            <p:nvPr/>
          </p:nvSpPr>
          <p:spPr bwMode="auto">
            <a:xfrm>
              <a:off x="2365375" y="2427040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" name="타원 17"/>
            <p:cNvSpPr>
              <a:spLocks noChangeArrowheads="1"/>
            </p:cNvSpPr>
            <p:nvPr/>
          </p:nvSpPr>
          <p:spPr bwMode="auto">
            <a:xfrm>
              <a:off x="3089275" y="2427040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" name="타원 20"/>
            <p:cNvSpPr>
              <a:spLocks noChangeArrowheads="1"/>
            </p:cNvSpPr>
            <p:nvPr/>
          </p:nvSpPr>
          <p:spPr bwMode="auto">
            <a:xfrm>
              <a:off x="6689725" y="2427040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" name="타원 21"/>
            <p:cNvSpPr>
              <a:spLocks noChangeArrowheads="1"/>
            </p:cNvSpPr>
            <p:nvPr/>
          </p:nvSpPr>
          <p:spPr bwMode="auto">
            <a:xfrm>
              <a:off x="7412038" y="2427040"/>
              <a:ext cx="71437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" name="타원 22"/>
            <p:cNvSpPr>
              <a:spLocks noChangeArrowheads="1"/>
            </p:cNvSpPr>
            <p:nvPr/>
          </p:nvSpPr>
          <p:spPr bwMode="auto">
            <a:xfrm>
              <a:off x="8135938" y="2427040"/>
              <a:ext cx="71437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타원 23"/>
            <p:cNvSpPr>
              <a:spLocks noChangeArrowheads="1"/>
            </p:cNvSpPr>
            <p:nvPr/>
          </p:nvSpPr>
          <p:spPr bwMode="auto">
            <a:xfrm>
              <a:off x="5243513" y="2419102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" name="타원 24"/>
            <p:cNvSpPr>
              <a:spLocks noChangeArrowheads="1"/>
            </p:cNvSpPr>
            <p:nvPr/>
          </p:nvSpPr>
          <p:spPr bwMode="auto">
            <a:xfrm>
              <a:off x="3811588" y="2419102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" name="타원 25"/>
            <p:cNvSpPr>
              <a:spLocks noChangeArrowheads="1"/>
            </p:cNvSpPr>
            <p:nvPr/>
          </p:nvSpPr>
          <p:spPr bwMode="auto">
            <a:xfrm>
              <a:off x="5975350" y="2427040"/>
              <a:ext cx="71438" cy="714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8" name="구부러진 연결선 29"/>
            <p:cNvCxnSpPr>
              <a:cxnSpLocks noChangeShapeType="1"/>
              <a:stCxn id="14" idx="0"/>
              <a:endCxn id="13" idx="0"/>
            </p:cNvCxnSpPr>
            <p:nvPr/>
          </p:nvCxnSpPr>
          <p:spPr bwMode="auto">
            <a:xfrm rot="16200000" flipV="1">
              <a:off x="7809706" y="2064296"/>
              <a:ext cx="1588" cy="723900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구부러진 연결선 65"/>
            <p:cNvCxnSpPr>
              <a:cxnSpLocks noChangeShapeType="1"/>
            </p:cNvCxnSpPr>
            <p:nvPr/>
          </p:nvCxnSpPr>
          <p:spPr bwMode="auto">
            <a:xfrm rot="16200000" flipV="1">
              <a:off x="7078663" y="2080964"/>
              <a:ext cx="1588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구부러진 연결선 66"/>
            <p:cNvCxnSpPr>
              <a:cxnSpLocks noChangeShapeType="1"/>
            </p:cNvCxnSpPr>
            <p:nvPr/>
          </p:nvCxnSpPr>
          <p:spPr bwMode="auto">
            <a:xfrm rot="16200000" flipV="1">
              <a:off x="6361113" y="2073027"/>
              <a:ext cx="1587" cy="722313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구부러진 연결선 71"/>
            <p:cNvCxnSpPr>
              <a:cxnSpLocks noChangeShapeType="1"/>
            </p:cNvCxnSpPr>
            <p:nvPr/>
          </p:nvCxnSpPr>
          <p:spPr bwMode="auto">
            <a:xfrm rot="16200000" flipV="1">
              <a:off x="5641975" y="2073028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구부러진 연결선 72"/>
            <p:cNvCxnSpPr>
              <a:cxnSpLocks noChangeShapeType="1"/>
              <a:stCxn id="15" idx="1"/>
              <a:endCxn id="36" idx="7"/>
            </p:cNvCxnSpPr>
            <p:nvPr/>
          </p:nvCxnSpPr>
          <p:spPr bwMode="auto">
            <a:xfrm rot="16200000" flipH="1" flipV="1">
              <a:off x="4914107" y="2094458"/>
              <a:ext cx="4762" cy="676275"/>
            </a:xfrm>
            <a:prstGeom prst="curvedConnector3">
              <a:avLst>
                <a:gd name="adj1" fmla="val -7272389"/>
              </a:avLst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구부러진 연결선 73"/>
            <p:cNvCxnSpPr>
              <a:cxnSpLocks noChangeShapeType="1"/>
            </p:cNvCxnSpPr>
            <p:nvPr/>
          </p:nvCxnSpPr>
          <p:spPr bwMode="auto">
            <a:xfrm rot="16200000" flipV="1">
              <a:off x="4219575" y="2063503"/>
              <a:ext cx="1587" cy="722312"/>
            </a:xfrm>
            <a:prstGeom prst="curvedConnector3">
              <a:avLst>
                <a:gd name="adj1" fmla="val 2254383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8008938" y="2461965"/>
              <a:ext cx="492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solidFill>
                    <a:srgbClr val="FF0000"/>
                  </a:solidFill>
                  <a:latin typeface="+mj-lt"/>
                </a:rPr>
                <a:t>v</a:t>
              </a:r>
              <a:r>
                <a:rPr lang="en-US" altLang="ko-KR" sz="1600" baseline="-25000" dirty="0" err="1">
                  <a:solidFill>
                    <a:srgbClr val="FF0000"/>
                  </a:solidFill>
                  <a:latin typeface="+mj-lt"/>
                </a:rPr>
                <a:t>n</a:t>
              </a:r>
              <a:endParaRPr lang="ko-KR" altLang="en-US" sz="1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688" y="2458790"/>
              <a:ext cx="490537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n-1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46850" y="2458790"/>
              <a:ext cx="49053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n-2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32475" y="2458790"/>
              <a:ext cx="49053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n-3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71888" y="2461965"/>
              <a:ext cx="357187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i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500" y="2458790"/>
              <a:ext cx="35718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2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8125" y="2458790"/>
              <a:ext cx="35718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v</a:t>
              </a:r>
              <a:r>
                <a:rPr lang="en-US" altLang="ko-KR" sz="1600" baseline="-25000" dirty="0">
                  <a:latin typeface="+mj-lt"/>
                </a:rPr>
                <a:t>1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275" y="2458790"/>
              <a:ext cx="357188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solidFill>
                    <a:srgbClr val="0070C0"/>
                  </a:solidFill>
                  <a:latin typeface="+mj-lt"/>
                </a:rPr>
                <a:t>v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5438" y="2450852"/>
              <a:ext cx="92868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…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4" name="직선 연결선 7"/>
            <p:cNvCxnSpPr>
              <a:cxnSpLocks noChangeShapeType="1"/>
            </p:cNvCxnSpPr>
            <p:nvPr/>
          </p:nvCxnSpPr>
          <p:spPr bwMode="auto">
            <a:xfrm>
              <a:off x="3643313" y="2450852"/>
              <a:ext cx="107156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직선 연결선 11"/>
            <p:cNvCxnSpPr>
              <a:cxnSpLocks noChangeShapeType="1"/>
            </p:cNvCxnSpPr>
            <p:nvPr/>
          </p:nvCxnSpPr>
          <p:spPr bwMode="auto">
            <a:xfrm>
              <a:off x="4732338" y="2450852"/>
              <a:ext cx="35718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타원 17"/>
            <p:cNvSpPr>
              <a:spLocks noChangeArrowheads="1"/>
            </p:cNvSpPr>
            <p:nvPr/>
          </p:nvSpPr>
          <p:spPr bwMode="auto">
            <a:xfrm>
              <a:off x="4518025" y="242545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71763" y="2425452"/>
              <a:ext cx="92868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j-lt"/>
                </a:rPr>
                <a:t>…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8" name="직선 화살표 연결선 115"/>
            <p:cNvCxnSpPr>
              <a:cxnSpLocks noChangeShapeType="1"/>
            </p:cNvCxnSpPr>
            <p:nvPr/>
          </p:nvCxnSpPr>
          <p:spPr bwMode="auto">
            <a:xfrm rot="5400000">
              <a:off x="3743326" y="2889002"/>
              <a:ext cx="2143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0" name="직선 연결선 7"/>
          <p:cNvCxnSpPr>
            <a:cxnSpLocks noChangeShapeType="1"/>
          </p:cNvCxnSpPr>
          <p:nvPr/>
        </p:nvCxnSpPr>
        <p:spPr bwMode="auto">
          <a:xfrm>
            <a:off x="1319534" y="4326434"/>
            <a:ext cx="30003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직선 연결선 10"/>
          <p:cNvCxnSpPr>
            <a:cxnSpLocks noChangeShapeType="1"/>
          </p:cNvCxnSpPr>
          <p:nvPr/>
        </p:nvCxnSpPr>
        <p:spPr bwMode="auto">
          <a:xfrm>
            <a:off x="5391472" y="4326434"/>
            <a:ext cx="30718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11"/>
          <p:cNvCxnSpPr>
            <a:cxnSpLocks noChangeShapeType="1"/>
          </p:cNvCxnSpPr>
          <p:nvPr/>
        </p:nvCxnSpPr>
        <p:spPr bwMode="auto">
          <a:xfrm>
            <a:off x="4534222" y="4326434"/>
            <a:ext cx="688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타원 14"/>
          <p:cNvSpPr>
            <a:spLocks noChangeArrowheads="1"/>
          </p:cNvSpPr>
          <p:nvPr/>
        </p:nvSpPr>
        <p:spPr bwMode="auto">
          <a:xfrm>
            <a:off x="1267147" y="4297859"/>
            <a:ext cx="71437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타원 15"/>
          <p:cNvSpPr>
            <a:spLocks noChangeArrowheads="1"/>
          </p:cNvSpPr>
          <p:nvPr/>
        </p:nvSpPr>
        <p:spPr bwMode="auto">
          <a:xfrm>
            <a:off x="1970409" y="4301034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타원 16"/>
          <p:cNvSpPr>
            <a:spLocks noChangeArrowheads="1"/>
          </p:cNvSpPr>
          <p:nvPr/>
        </p:nvSpPr>
        <p:spPr bwMode="auto">
          <a:xfrm>
            <a:off x="2684784" y="4301034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" name="타원 17"/>
          <p:cNvSpPr>
            <a:spLocks noChangeArrowheads="1"/>
          </p:cNvSpPr>
          <p:nvPr/>
        </p:nvSpPr>
        <p:spPr bwMode="auto">
          <a:xfrm>
            <a:off x="3408684" y="4301034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타원 20"/>
          <p:cNvSpPr>
            <a:spLocks noChangeArrowheads="1"/>
          </p:cNvSpPr>
          <p:nvPr/>
        </p:nvSpPr>
        <p:spPr bwMode="auto">
          <a:xfrm>
            <a:off x="7009134" y="4301034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타원 21"/>
          <p:cNvSpPr>
            <a:spLocks noChangeArrowheads="1"/>
          </p:cNvSpPr>
          <p:nvPr/>
        </p:nvSpPr>
        <p:spPr bwMode="auto">
          <a:xfrm>
            <a:off x="7731447" y="4301034"/>
            <a:ext cx="71437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타원 22"/>
          <p:cNvSpPr>
            <a:spLocks noChangeArrowheads="1"/>
          </p:cNvSpPr>
          <p:nvPr/>
        </p:nvSpPr>
        <p:spPr bwMode="auto">
          <a:xfrm>
            <a:off x="8455347" y="4301034"/>
            <a:ext cx="71437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" name="타원 23"/>
          <p:cNvSpPr>
            <a:spLocks noChangeArrowheads="1"/>
          </p:cNvSpPr>
          <p:nvPr/>
        </p:nvSpPr>
        <p:spPr bwMode="auto">
          <a:xfrm>
            <a:off x="5562922" y="4293096"/>
            <a:ext cx="71437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" name="타원 24"/>
          <p:cNvSpPr>
            <a:spLocks noChangeArrowheads="1"/>
          </p:cNvSpPr>
          <p:nvPr/>
        </p:nvSpPr>
        <p:spPr bwMode="auto">
          <a:xfrm>
            <a:off x="4130997" y="4293096"/>
            <a:ext cx="71437" cy="714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" name="타원 25"/>
          <p:cNvSpPr>
            <a:spLocks noChangeArrowheads="1"/>
          </p:cNvSpPr>
          <p:nvPr/>
        </p:nvSpPr>
        <p:spPr bwMode="auto">
          <a:xfrm>
            <a:off x="6294759" y="4301034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328347" y="4335959"/>
            <a:ext cx="4921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 err="1">
                <a:solidFill>
                  <a:srgbClr val="FF0000"/>
                </a:solidFill>
                <a:latin typeface="+mj-lt"/>
              </a:rPr>
              <a:t>n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98097" y="4332784"/>
            <a:ext cx="49053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FF0000"/>
                </a:solidFill>
                <a:latin typeface="+mj-lt"/>
              </a:rPr>
              <a:t>n-1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6259" y="4332784"/>
            <a:ext cx="4905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FF0000"/>
                </a:solidFill>
                <a:latin typeface="+mj-lt"/>
              </a:rPr>
              <a:t>n-2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1884" y="4332784"/>
            <a:ext cx="4905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FF0000"/>
                </a:solidFill>
                <a:latin typeface="+mj-lt"/>
              </a:rPr>
              <a:t>n-3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1297" y="4335959"/>
            <a:ext cx="3571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FF0000"/>
                </a:solidFill>
                <a:latin typeface="+mj-lt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65809" y="4335959"/>
            <a:ext cx="3571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41909" y="4332784"/>
            <a:ext cx="3571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27534" y="4332784"/>
            <a:ext cx="3571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22684" y="4332784"/>
            <a:ext cx="3571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v</a:t>
            </a:r>
            <a:r>
              <a:rPr lang="en-US" altLang="ko-KR" sz="1600" baseline="-25000" dirty="0">
                <a:solidFill>
                  <a:srgbClr val="0070C0"/>
                </a:solidFill>
                <a:latin typeface="+mj-lt"/>
              </a:rPr>
              <a:t>0</a:t>
            </a:r>
            <a:endParaRPr lang="ko-KR" altLang="en-US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37434" y="4335959"/>
            <a:ext cx="546100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…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64" name="직선 화살표 연결선 106"/>
          <p:cNvCxnSpPr>
            <a:cxnSpLocks noChangeShapeType="1"/>
          </p:cNvCxnSpPr>
          <p:nvPr/>
        </p:nvCxnSpPr>
        <p:spPr bwMode="auto">
          <a:xfrm rot="5400000">
            <a:off x="1898971" y="4780459"/>
            <a:ext cx="214313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화살표 연결선 107"/>
          <p:cNvCxnSpPr>
            <a:cxnSpLocks noChangeShapeType="1"/>
          </p:cNvCxnSpPr>
          <p:nvPr/>
        </p:nvCxnSpPr>
        <p:spPr bwMode="auto">
          <a:xfrm rot="5400000">
            <a:off x="2622872" y="4788396"/>
            <a:ext cx="214312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직선 화살표 연결선 108"/>
          <p:cNvCxnSpPr>
            <a:cxnSpLocks noChangeShapeType="1"/>
          </p:cNvCxnSpPr>
          <p:nvPr/>
        </p:nvCxnSpPr>
        <p:spPr bwMode="auto">
          <a:xfrm rot="5400000">
            <a:off x="3337246" y="4780459"/>
            <a:ext cx="214313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직선 화살표 연결선 109"/>
          <p:cNvCxnSpPr>
            <a:cxnSpLocks noChangeShapeType="1"/>
          </p:cNvCxnSpPr>
          <p:nvPr/>
        </p:nvCxnSpPr>
        <p:spPr bwMode="auto">
          <a:xfrm rot="5400000">
            <a:off x="4061146" y="4780459"/>
            <a:ext cx="214313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직선 화살표 연결선 111"/>
          <p:cNvCxnSpPr>
            <a:cxnSpLocks noChangeShapeType="1"/>
          </p:cNvCxnSpPr>
          <p:nvPr/>
        </p:nvCxnSpPr>
        <p:spPr bwMode="auto">
          <a:xfrm rot="5400000">
            <a:off x="6221734" y="4780459"/>
            <a:ext cx="214313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직선 화살표 연결선 112"/>
          <p:cNvCxnSpPr>
            <a:cxnSpLocks noChangeShapeType="1"/>
          </p:cNvCxnSpPr>
          <p:nvPr/>
        </p:nvCxnSpPr>
        <p:spPr bwMode="auto">
          <a:xfrm rot="5400000">
            <a:off x="6926585" y="4788396"/>
            <a:ext cx="214312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직선 화살표 연결선 113"/>
          <p:cNvCxnSpPr>
            <a:cxnSpLocks noChangeShapeType="1"/>
          </p:cNvCxnSpPr>
          <p:nvPr/>
        </p:nvCxnSpPr>
        <p:spPr bwMode="auto">
          <a:xfrm rot="5400000">
            <a:off x="7658422" y="4788396"/>
            <a:ext cx="214312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화살표 연결선 114"/>
          <p:cNvCxnSpPr>
            <a:cxnSpLocks noChangeShapeType="1"/>
          </p:cNvCxnSpPr>
          <p:nvPr/>
        </p:nvCxnSpPr>
        <p:spPr bwMode="auto">
          <a:xfrm rot="5400000">
            <a:off x="8372796" y="4780459"/>
            <a:ext cx="214313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50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 chain algorithms: sample code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3781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Key generation</a:t>
                </a:r>
              </a:p>
              <a:p>
                <a:pPr lvl="1"/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Input</a:t>
                </a:r>
                <a:r>
                  <a:rPr lang="en-US" altLang="ko-KR" dirty="0" smtClean="0"/>
                  <a:t>: n (hash chain length), c (# of stored hash values)</a:t>
                </a:r>
              </a:p>
              <a:p>
                <a:pPr lvl="1"/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Output</a:t>
                </a:r>
                <a:r>
                  <a:rPr lang="en-US" altLang="ko-KR" dirty="0" smtClean="0"/>
                  <a:t>: v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(public value), v</a:t>
                </a:r>
                <a:r>
                  <a:rPr lang="en-US" altLang="ko-KR" baseline="-25000" dirty="0" smtClean="0"/>
                  <a:t>s</a:t>
                </a:r>
                <a:r>
                  <a:rPr lang="en-US" altLang="ko-KR" dirty="0" smtClean="0"/>
                  <a:t> (secret values)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en-US" altLang="ko-KR" dirty="0" smtClean="0">
                    <a:solidFill>
                      <a:srgbClr val="7030A0"/>
                    </a:solidFill>
                  </a:rPr>
                  <a:t>Remark</a:t>
                </a:r>
                <a:r>
                  <a:rPr lang="en-US" altLang="ko-KR" dirty="0" smtClean="0"/>
                  <a:t>: h is SHA-256 and |V</a:t>
                </a:r>
                <a:r>
                  <a:rPr lang="en-US" altLang="ko-KR" baseline="-25000" dirty="0" smtClean="0"/>
                  <a:t>i</a:t>
                </a:r>
                <a:r>
                  <a:rPr lang="en-US" altLang="ko-KR" dirty="0" smtClean="0"/>
                  <a:t>| = 256.</a:t>
                </a:r>
              </a:p>
              <a:p>
                <a:r>
                  <a:rPr lang="en-US" altLang="ko-KR" dirty="0" smtClean="0"/>
                  <a:t>Hash value generation</a:t>
                </a:r>
              </a:p>
              <a:p>
                <a:pPr lvl="1"/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Input</a:t>
                </a:r>
                <a:r>
                  <a:rPr lang="en-US" altLang="ko-KR" dirty="0" smtClean="0"/>
                  <a:t>: n, c,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, v</a:t>
                </a:r>
                <a:r>
                  <a:rPr lang="en-US" altLang="ko-KR" baseline="-25000" dirty="0" smtClean="0"/>
                  <a:t>s</a:t>
                </a:r>
                <a:r>
                  <a:rPr lang="en-US" altLang="ko-KR" dirty="0" smtClean="0"/>
                  <a:t>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Output</a:t>
                </a:r>
                <a:r>
                  <a:rPr lang="en-US" altLang="ko-KR" dirty="0" smtClean="0"/>
                  <a:t>: v</a:t>
                </a:r>
                <a:r>
                  <a:rPr lang="en-US" altLang="ko-KR" baseline="-25000" dirty="0" smtClean="0"/>
                  <a:t>i</a:t>
                </a:r>
              </a:p>
              <a:p>
                <a:pPr lvl="2"/>
                <a:r>
                  <a:rPr lang="en-US" altLang="ko-KR" dirty="0" smtClean="0">
                    <a:solidFill>
                      <a:srgbClr val="7030A0"/>
                    </a:solidFill>
                  </a:rPr>
                  <a:t>Remark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 and j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>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dirty="0" smtClean="0"/>
                  <a:t> is </a:t>
                </a:r>
                <a:r>
                  <a:rPr lang="en-US" altLang="ko-KR" dirty="0"/>
                  <a:t>the nearest secret value (on the right of v</a:t>
                </a:r>
                <a:r>
                  <a:rPr lang="en-US" altLang="ko-KR" baseline="-25000" dirty="0"/>
                  <a:t>i</a:t>
                </a:r>
                <a:r>
                  <a:rPr lang="en-US" altLang="ko-KR" dirty="0"/>
                  <a:t>).</a:t>
                </a:r>
              </a:p>
              <a:p>
                <a:r>
                  <a:rPr lang="en-US" altLang="ko-KR" dirty="0" smtClean="0"/>
                  <a:t>Hash value verification</a:t>
                </a:r>
              </a:p>
              <a:p>
                <a:pPr lvl="1"/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Input</a:t>
                </a:r>
                <a:r>
                  <a:rPr lang="en-US" altLang="ko-KR" smtClean="0"/>
                  <a:t>: </a:t>
                </a:r>
                <a:r>
                  <a:rPr lang="en-US" altLang="ko-KR" smtClean="0"/>
                  <a:t>v</a:t>
                </a:r>
                <a:r>
                  <a:rPr lang="en-US" altLang="ko-KR" baseline="-25000" smtClean="0"/>
                  <a:t>0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, v</a:t>
                </a:r>
                <a:r>
                  <a:rPr lang="en-US" altLang="ko-KR" baseline="-25000" dirty="0" smtClean="0"/>
                  <a:t>i</a:t>
                </a:r>
              </a:p>
              <a:p>
                <a:pPr lvl="1"/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Output</a:t>
                </a:r>
                <a:r>
                  <a:rPr lang="en-US" altLang="ko-KR" dirty="0" smtClean="0"/>
                  <a:t>: TRUE/FALSE</a:t>
                </a:r>
              </a:p>
              <a:p>
                <a:pPr lvl="2"/>
                <a:r>
                  <a:rPr lang="en-US" altLang="ko-KR" dirty="0" smtClean="0">
                    <a:solidFill>
                      <a:srgbClr val="7030A0"/>
                    </a:solidFill>
                  </a:rPr>
                  <a:t>Remark</a:t>
                </a:r>
                <a:r>
                  <a:rPr lang="en-US" altLang="ko-KR" dirty="0" smtClean="0"/>
                  <a:t>: If </a:t>
                </a:r>
                <a:r>
                  <a:rPr lang="en-US" altLang="ko-KR" dirty="0"/>
                  <a:t>v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 = h</a:t>
                </a:r>
                <a:r>
                  <a:rPr lang="en-US" altLang="ko-KR" baseline="30000" dirty="0"/>
                  <a:t>i</a:t>
                </a:r>
                <a:r>
                  <a:rPr lang="en-US" altLang="ko-KR" dirty="0"/>
                  <a:t>(v</a:t>
                </a:r>
                <a:r>
                  <a:rPr lang="en-US" altLang="ko-KR" baseline="-25000" dirty="0"/>
                  <a:t>i</a:t>
                </a:r>
                <a:r>
                  <a:rPr lang="en-US" altLang="ko-KR" dirty="0" smtClean="0"/>
                  <a:t>) return TRUE. Otherwise, return </a:t>
                </a:r>
                <a:r>
                  <a:rPr lang="en-US" altLang="ko-KR" dirty="0"/>
                  <a:t>FALSE.</a:t>
                </a:r>
              </a:p>
              <a:p>
                <a:pPr lvl="2"/>
                <a:endParaRPr lang="en-US" altLang="ko-KR" dirty="0" smtClean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378152"/>
              </a:xfrm>
              <a:blipFill>
                <a:blip r:embed="rId2"/>
                <a:stretch>
                  <a:fillRect l="-519" t="-2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3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4" descr="http://www.greenway-som.co.uk/services/Man_question_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924944"/>
            <a:ext cx="1584176" cy="11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03848" y="42210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daehyun.yum@gmail.com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7969</TotalTime>
  <Words>380</Words>
  <Application>Microsoft Office PowerPoint</Application>
  <PresentationFormat>화면 슬라이드 쇼(4:3)</PresentationFormat>
  <Paragraphs>130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Bookman Old Style</vt:lpstr>
      <vt:lpstr>Cambria Math</vt:lpstr>
      <vt:lpstr>Symbol</vt:lpstr>
      <vt:lpstr>Times New Roman</vt:lpstr>
      <vt:lpstr>Wingdings</vt:lpstr>
      <vt:lpstr>Wingdings 3</vt:lpstr>
      <vt:lpstr>원본</vt:lpstr>
      <vt:lpstr>Hash Chain Authentication</vt:lpstr>
      <vt:lpstr>Hash chain (a.k.a. key chain)</vt:lpstr>
      <vt:lpstr>Application: TESLA</vt:lpstr>
      <vt:lpstr>Application: TESLA</vt:lpstr>
      <vt:lpstr>Application: certificate revocation</vt:lpstr>
      <vt:lpstr>Hash chain traversal (stateless version)</vt:lpstr>
      <vt:lpstr>Hash chain algorithms: sample 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SPHINCS</dc:title>
  <dc:creator>owner</dc:creator>
  <cp:lastModifiedBy>Windows 사용자</cp:lastModifiedBy>
  <cp:revision>275</cp:revision>
  <cp:lastPrinted>2018-02-08T02:54:12Z</cp:lastPrinted>
  <dcterms:created xsi:type="dcterms:W3CDTF">2006-10-05T04:04:58Z</dcterms:created>
  <dcterms:modified xsi:type="dcterms:W3CDTF">2018-05-22T06:39:51Z</dcterms:modified>
</cp:coreProperties>
</file>