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  <p:sldMasterId id="2147483948" r:id="rId2"/>
  </p:sldMasterIdLst>
  <p:notesMasterIdLst>
    <p:notesMasterId r:id="rId24"/>
  </p:notesMasterIdLst>
  <p:handoutMasterIdLst>
    <p:handoutMasterId r:id="rId25"/>
  </p:handoutMasterIdLst>
  <p:sldIdLst>
    <p:sldId id="260" r:id="rId3"/>
    <p:sldId id="306" r:id="rId4"/>
    <p:sldId id="262" r:id="rId5"/>
    <p:sldId id="263" r:id="rId6"/>
    <p:sldId id="264" r:id="rId7"/>
    <p:sldId id="265" r:id="rId8"/>
    <p:sldId id="289" r:id="rId9"/>
    <p:sldId id="305" r:id="rId10"/>
    <p:sldId id="267" r:id="rId11"/>
    <p:sldId id="268" r:id="rId12"/>
    <p:sldId id="307" r:id="rId13"/>
    <p:sldId id="269" r:id="rId14"/>
    <p:sldId id="270" r:id="rId15"/>
    <p:sldId id="271" r:id="rId16"/>
    <p:sldId id="308" r:id="rId17"/>
    <p:sldId id="304" r:id="rId18"/>
    <p:sldId id="313" r:id="rId19"/>
    <p:sldId id="309" r:id="rId20"/>
    <p:sldId id="310" r:id="rId21"/>
    <p:sldId id="311" r:id="rId22"/>
    <p:sldId id="312" r:id="rId23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MS Reference Sans Serif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MS Reference Sans Serif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MS Reference Sans Serif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MS Reference Sans Serif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MS Reference Sans Serif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MS Reference Sans Serif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MS Reference Sans Serif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MS Reference Sans Serif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MS Reference Sans Serif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0066FF"/>
    <a:srgbClr val="FFFF99"/>
    <a:srgbClr val="CC6600"/>
    <a:srgbClr val="990000"/>
    <a:srgbClr val="CC0000"/>
    <a:srgbClr val="0033C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3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280" y="-11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BCA67DB-420C-49BF-A0FC-EEFD86AFAA0E}" type="datetimeFigureOut">
              <a:rPr lang="ko-KR" altLang="en-US"/>
              <a:pPr>
                <a:defRPr/>
              </a:pPr>
              <a:t>2013-04-24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FA30B30-D387-4311-85A7-C8D0C63243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10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fld id="{F8C218F1-2FBA-434D-8102-555B632776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676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fld id="{08B26769-FBD6-4050-8D50-884BE3F0D41B}" type="slidenum">
              <a:rPr lang="ko-KR" altLang="en-US" b="0" smtClean="0">
                <a:latin typeface="굴림" pitchFamily="50" charset="-127"/>
              </a:rPr>
              <a:pPr/>
              <a:t>1</a:t>
            </a:fld>
            <a:endParaRPr lang="en-US" altLang="ko-KR" b="0" smtClean="0">
              <a:latin typeface="굴림" pitchFamily="50" charset="-127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15875" cap="rnd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15875" cap="rnd" cmpd="sng" algn="ctr">
            <a:solidFill>
              <a:srgbClr val="C00000">
                <a:alpha val="50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rgbClr val="C00000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rgbClr val="C00000">
              <a:alpha val="70000"/>
            </a:srgb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0" y="5140325"/>
            <a:ext cx="6972300" cy="501650"/>
          </a:xfrm>
        </p:spPr>
        <p:txBody>
          <a:bodyPr/>
          <a:lstStyle>
            <a:lvl1pPr marL="0" indent="0" algn="r">
              <a:buFont typeface="Arial" charset="0"/>
              <a:buNone/>
              <a:defRPr kumimoji="0" lang="ko-KR" altLang="en-US" sz="2000" b="1" kern="1200" noProof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noProof="0" dirty="0" smtClean="0"/>
              <a:t>마스터 부제목 스타일 편집</a:t>
            </a: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0" y="3716655"/>
            <a:ext cx="6953250" cy="1141095"/>
          </a:xfrm>
        </p:spPr>
        <p:txBody>
          <a:bodyPr anchor="t"/>
          <a:lstStyle>
            <a:lvl1pPr algn="r">
              <a:defRPr kumimoji="0" lang="ko-KR" altLang="en-US" sz="3200" b="1" kern="120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22182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3547-4DEB-4FCE-B595-E4EA687A392A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8DD3D8C-0781-4A4A-9709-B05EB1AE95B0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63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165100"/>
            <a:ext cx="2163763" cy="60071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8600" y="165100"/>
            <a:ext cx="6343650" cy="60071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EC360-3558-4367-975E-587B9DB74F41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A6A998B-C5FB-4B04-B8DF-E1A3EF80D98F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786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4/24/2013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15875" cap="rnd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15875" cap="rnd" cmpd="sng" algn="ctr">
            <a:solidFill>
              <a:srgbClr val="C00000">
                <a:alpha val="50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rgbClr val="C00000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rgbClr val="C00000">
              <a:alpha val="70000"/>
            </a:srgb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CE416-0AE1-48D6-ABF7-20BA64C183A5}" type="datetime1">
              <a:rPr lang="en-US" altLang="ko-KR" smtClean="0"/>
              <a:pPr>
                <a:defRPr/>
              </a:pPr>
              <a:t>4/24/2013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smtClean="0"/>
              <a:t>/21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C5F5E1-008C-45B1-BDEB-D40CB42F8550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8C4D1-6B05-4B56-B1C6-0DD11A246B06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4C4AF2-1587-40EF-8D60-F951F81E6FD1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3309C-A4A2-41F7-B430-0D977DF77535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smtClean="0"/>
              <a:t>/7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F1C49FF1-F0DF-4AB3-B585-13D99BC6A7F9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90B96DD2-2335-47A9-90D7-90102B9C0DAE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smtClean="0"/>
              <a:t>/7</a:t>
            </a:r>
            <a:endParaRPr lang="en-US" altLang="ko-KR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fld id="{0D0FC9C7-9D2F-4641-A87A-B9B059528B68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AF58CF7E-0D8C-4C06-AA4D-EBC192717E15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smtClean="0"/>
              <a:t>/7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8C8F2-4084-42D3-8918-D91E44BE210F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72562-9F5F-412C-ACE3-D2377B1BE305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smtClean="0"/>
              <a:t>/7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66874-B82D-44AE-BD57-92F85F900348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52AD9-6534-43C7-B2C4-EEE87F554AD0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smtClean="0"/>
              <a:t>/7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Bookman Old Style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 3" pitchFamily="18" charset="2"/>
              <a:buChar char=""/>
              <a:defRPr sz="2400">
                <a:effectLst/>
                <a:latin typeface="Gill Sans MT" pitchFamily="34" charset="0"/>
              </a:defRPr>
            </a:lvl1pPr>
            <a:lvl2pPr marL="742950" indent="-285750">
              <a:buClr>
                <a:srgbClr val="002060"/>
              </a:buClr>
              <a:buFont typeface="Wingdings 3" pitchFamily="18" charset="2"/>
              <a:buChar char=""/>
              <a:defRPr sz="2000">
                <a:solidFill>
                  <a:srgbClr val="002060"/>
                </a:solidFill>
                <a:effectLst/>
                <a:latin typeface="Gill Sans MT" pitchFamily="34" charset="0"/>
              </a:defRPr>
            </a:lvl2pPr>
            <a:lvl3pPr marL="1143000" indent="-228600">
              <a:buClr>
                <a:srgbClr val="FFC000"/>
              </a:buClr>
              <a:buFont typeface="Wingdings 3" pitchFamily="18" charset="2"/>
              <a:buChar char=""/>
              <a:defRPr sz="1800">
                <a:solidFill>
                  <a:schemeClr val="tx1"/>
                </a:solidFill>
                <a:effectLst/>
                <a:latin typeface="Gill Sans MT" pitchFamily="34" charset="0"/>
              </a:defRPr>
            </a:lvl3pPr>
            <a:lvl4pPr marL="1600200" indent="-228600">
              <a:buFont typeface="Wingdings 3" pitchFamily="18" charset="2"/>
              <a:buChar char=""/>
              <a:defRPr>
                <a:effectLst/>
                <a:latin typeface="Gill Sans MT" pitchFamily="34" charset="0"/>
              </a:defRPr>
            </a:lvl4pPr>
            <a:lvl5pPr marL="2057400" indent="-228600">
              <a:buFont typeface="Wingdings 3" pitchFamily="18" charset="2"/>
              <a:buChar char=""/>
              <a:defRPr>
                <a:effectLst/>
                <a:latin typeface="Gill Sans MT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408988" y="6362700"/>
            <a:ext cx="792162" cy="238125"/>
          </a:xfr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1000" b="1" kern="1200" smtClean="0">
                <a:solidFill>
                  <a:srgbClr val="993300"/>
                </a:solidFill>
                <a:latin typeface="+mn-lt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06F8EA93-15B1-4D71-AA3A-2B2646D185E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 smtClean="0"/>
              <a:t>/21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>
          <a:xfrm>
            <a:off x="6934200" y="6572250"/>
            <a:ext cx="2133600" cy="254000"/>
          </a:xfrm>
        </p:spPr>
        <p:txBody>
          <a:bodyPr/>
          <a:lstStyle>
            <a:lvl1pPr>
              <a:defRPr lang="ko-KR" altLang="en-US" sz="1000" b="1" kern="1200" smtClean="0">
                <a:solidFill>
                  <a:srgbClr val="993300"/>
                </a:solidFill>
                <a:latin typeface="+mn-lt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DABCE416-0AE1-48D6-ABF7-20BA64C183A5}" type="datetime1">
              <a:rPr lang="en-US" altLang="ko-KR" smtClean="0"/>
              <a:pPr>
                <a:defRPr/>
              </a:pPr>
              <a:t>4/24/2013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ITRC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760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5FECFA-37EF-469E-9ED1-A54B3CCDEFDD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5A014-EEDC-4C54-9207-DD738AB48D08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smtClean="0"/>
              <a:t>/7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DD3D8C-0781-4A4A-9709-B05EB1AE95B0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903547-4DEB-4FCE-B595-E4EA687A392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smtClean="0"/>
              <a:t>/7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6A998B-C5FB-4B04-B8DF-E1A3EF80D98F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EC360-3558-4367-975E-587B9DB74F41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smtClean="0"/>
              <a:t>/7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C4D1-6B05-4B56-B1C6-0DD11A246B06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/21</a:t>
            </a:r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3C5F5E1-008C-45B1-BDEB-D40CB42F8550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104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31863"/>
            <a:ext cx="4238625" cy="5240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1850" y="931863"/>
            <a:ext cx="4238625" cy="5240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3309C-A4A2-41F7-B430-0D977DF77535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04C4AF2-1587-40EF-8D60-F951F81E6FD1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686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96DD2-2335-47A9-90D7-90102B9C0DAE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1C49FF1-F0DF-4AB3-B585-13D99BC6A7F9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238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8CF7E-0D8C-4C06-AA4D-EBC192717E15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D0FC9C7-9D2F-4641-A87A-B9B059528B68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5078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72562-9F5F-412C-ACE3-D2377B1BE305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7E8C8F2-4084-42D3-8918-D91E44BE210F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707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52AD9-6534-43C7-B2C4-EEE87F554AD0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C866874-B82D-44AE-BD57-92F85F900348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74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5A014-EEDC-4C54-9207-DD738AB48D08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85FECFA-37EF-469E-9ED1-A54B3CCDEFDD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00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31863"/>
            <a:ext cx="8629650" cy="524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37287" name="Text Box 39"/>
          <p:cNvSpPr txBox="1">
            <a:spLocks noChangeArrowheads="1"/>
          </p:cNvSpPr>
          <p:nvPr userDrawn="1"/>
        </p:nvSpPr>
        <p:spPr bwMode="auto">
          <a:xfrm>
            <a:off x="0" y="6580483"/>
            <a:ext cx="29527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b="1" kern="1200" dirty="0">
                <a:solidFill>
                  <a:srgbClr val="993300"/>
                </a:solidFill>
                <a:latin typeface="+mn-lt"/>
                <a:ea typeface="굴림" pitchFamily="50" charset="-127"/>
                <a:cs typeface="+mn-cs"/>
              </a:rPr>
              <a:t>Information Security Lab. POSTECH</a:t>
            </a:r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9463" y="6315075"/>
            <a:ext cx="792162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1000" b="1" kern="1200" smtClean="0">
                <a:solidFill>
                  <a:srgbClr val="993300"/>
                </a:solidFill>
                <a:latin typeface="+mn-lt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E6F95AEE-34D1-4497-A93A-07B9F6060D64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 smtClean="0"/>
              <a:t>/21</a:t>
            </a:r>
            <a:endParaRPr lang="en-US" dirty="0"/>
          </a:p>
        </p:txBody>
      </p:sp>
      <p:sp>
        <p:nvSpPr>
          <p:cNvPr id="4372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62775" y="657225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1000" b="1" kern="1200" smtClean="0">
                <a:solidFill>
                  <a:srgbClr val="993300"/>
                </a:solidFill>
                <a:latin typeface="+mn-lt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098A1F4D-719E-4254-B2D4-0EEA77C621B1}" type="datetime1">
              <a:rPr lang="en-US" altLang="ko-KR" smtClean="0"/>
              <a:pPr>
                <a:defRPr/>
              </a:pPr>
              <a:t>4/24/2013</a:t>
            </a:fld>
            <a:endParaRPr lang="en-US" dirty="0"/>
          </a:p>
        </p:txBody>
      </p:sp>
      <p:sp>
        <p:nvSpPr>
          <p:cNvPr id="4372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605588"/>
            <a:ext cx="2895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000">
                <a:solidFill>
                  <a:srgbClr val="9933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ko-KR" smtClean="0"/>
              <a:t>ITRC</a:t>
            </a:r>
            <a:endParaRPr lang="en-US" altLang="ko-KR" dirty="0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65100"/>
            <a:ext cx="8659813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  <a:cs typeface="Times New Roman" pitchFamily="18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A50021"/>
        </a:buClr>
        <a:buFont typeface="Arial" charset="0"/>
        <a:buChar char="√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93300"/>
        </a:buClr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93300"/>
        </a:buClr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993300"/>
        </a:buClr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993300"/>
        </a:buClr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993300"/>
        </a:buClr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993300"/>
        </a:buClr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98A1F4D-719E-4254-B2D4-0EEA77C621B1}" type="datetime1">
              <a:rPr lang="en-US" altLang="ko-KR" smtClean="0"/>
              <a:pPr>
                <a:defRPr/>
              </a:pPr>
              <a:t>4/24/2013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ITRC</a:t>
            </a:r>
            <a:endParaRPr lang="en-US" altLang="ko-KR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6F95AEE-34D1-4497-A93A-07B9F6060D64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smtClean="0"/>
              <a:t>/21</a:t>
            </a:r>
            <a:endParaRPr lang="en-US" dirty="0"/>
          </a:p>
        </p:txBody>
      </p:sp>
      <p:sp>
        <p:nvSpPr>
          <p:cNvPr id="20" name="Text Box 39"/>
          <p:cNvSpPr txBox="1">
            <a:spLocks noChangeArrowheads="1"/>
          </p:cNvSpPr>
          <p:nvPr userDrawn="1"/>
        </p:nvSpPr>
        <p:spPr bwMode="auto">
          <a:xfrm>
            <a:off x="0" y="6580483"/>
            <a:ext cx="29527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b="1" kern="1200" dirty="0">
                <a:solidFill>
                  <a:srgbClr val="993300"/>
                </a:solidFill>
                <a:latin typeface="+mn-lt"/>
                <a:ea typeface="굴림" pitchFamily="50" charset="-127"/>
                <a:cs typeface="+mn-cs"/>
              </a:rPr>
              <a:t>Information Security Lab. POSTECH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>
          <a:xfrm>
            <a:off x="679181" y="3768546"/>
            <a:ext cx="7772400" cy="98461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0" dirty="0" smtClean="0"/>
              <a:t>Proxy-invisible CCA-secure type-based proxy </a:t>
            </a:r>
            <a:br>
              <a:rPr lang="en-US" sz="2400" b="0" dirty="0" smtClean="0"/>
            </a:br>
            <a:r>
              <a:rPr lang="en-US" sz="2400" b="0" dirty="0" smtClean="0"/>
              <a:t>re-encryption without random oracles</a:t>
            </a:r>
            <a:endParaRPr sz="2400" b="0" dirty="0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22313" y="4424962"/>
            <a:ext cx="7772400" cy="1500187"/>
          </a:xfrm>
        </p:spPr>
        <p:txBody>
          <a:bodyPr anchor="ctr"/>
          <a:lstStyle/>
          <a:p>
            <a:pPr algn="r" eaLnBrk="1" hangingPunct="1">
              <a:defRPr/>
            </a:pPr>
            <a:r>
              <a:rPr lang="en-US" altLang="ko-KR" sz="1600" b="0" dirty="0" err="1" smtClean="0">
                <a:solidFill>
                  <a:schemeClr val="tx1"/>
                </a:solidFill>
                <a:latin typeface="Bookman Old Style" pitchFamily="18" charset="0"/>
              </a:rPr>
              <a:t>Jinwoo</a:t>
            </a:r>
            <a:r>
              <a:rPr lang="en-US" altLang="ko-KR" sz="1600" b="0" dirty="0" smtClean="0">
                <a:solidFill>
                  <a:schemeClr val="tx1"/>
                </a:solidFill>
                <a:latin typeface="Bookman Old Style" pitchFamily="18" charset="0"/>
              </a:rPr>
              <a:t> Lee</a:t>
            </a:r>
            <a:endParaRPr lang="en-US" altLang="ko-KR" sz="1600" b="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r" eaLnBrk="1" hangingPunct="1">
              <a:defRPr/>
            </a:pPr>
            <a:r>
              <a:rPr lang="en-US" altLang="ko-KR" sz="1600" b="0" dirty="0">
                <a:solidFill>
                  <a:schemeClr val="tx1"/>
                </a:solidFill>
                <a:latin typeface="Bookman Old Style" pitchFamily="18" charset="0"/>
              </a:rPr>
              <a:t>Information security lab., POSTECH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Main goal</a:t>
            </a:r>
          </a:p>
          <a:p>
            <a:pPr lvl="1">
              <a:defRPr/>
            </a:pPr>
            <a:r>
              <a:rPr lang="en-US" altLang="ko-KR" dirty="0" smtClean="0"/>
              <a:t>Standard-model CCA security (without random oracles)</a:t>
            </a:r>
          </a:p>
          <a:p>
            <a:pPr lvl="2">
              <a:defRPr/>
            </a:pPr>
            <a:r>
              <a:rPr lang="en-US" altLang="ko-KR" dirty="0" smtClean="0"/>
              <a:t>Random oracle model: public oracle access to a truly random function (</a:t>
            </a:r>
            <a:r>
              <a:rPr lang="en-US" altLang="ko-KR" dirty="0">
                <a:solidFill>
                  <a:srgbClr val="C00000"/>
                </a:solidFill>
              </a:rPr>
              <a:t>nonexistence</a:t>
            </a:r>
            <a:r>
              <a:rPr lang="en-US" altLang="ko-KR" dirty="0" smtClean="0"/>
              <a:t> in the real world)</a:t>
            </a:r>
          </a:p>
          <a:p>
            <a:pPr marL="914400" lvl="2" indent="0">
              <a:buFont typeface="Wingdings 3" pitchFamily="18" charset="2"/>
              <a:buNone/>
              <a:defRPr/>
            </a:pPr>
            <a:r>
              <a:rPr lang="en-US" altLang="ko-KR" dirty="0" smtClean="0">
                <a:sym typeface="Wingdings" pitchFamily="2" charset="2"/>
              </a:rPr>
              <a:t> Some random-oracle model cryptosystems are </a:t>
            </a: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insecure</a:t>
            </a:r>
            <a:r>
              <a:rPr lang="en-US" altLang="ko-KR" dirty="0" smtClean="0">
                <a:sym typeface="Wingdings" pitchFamily="2" charset="2"/>
              </a:rPr>
              <a:t> in the real world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Proxy invisibility</a:t>
            </a:r>
          </a:p>
          <a:p>
            <a:pPr lvl="2">
              <a:defRPr/>
            </a:pPr>
            <a:r>
              <a:rPr lang="en-US" altLang="ko-KR" dirty="0" smtClean="0"/>
              <a:t>The adversary cannot distinguish between original </a:t>
            </a:r>
            <a:r>
              <a:rPr lang="en-US" altLang="ko-KR" dirty="0" err="1" smtClean="0"/>
              <a:t>ciphertexts</a:t>
            </a:r>
            <a:r>
              <a:rPr lang="en-US" altLang="ko-KR" dirty="0" smtClean="0"/>
              <a:t> and re-encrypted </a:t>
            </a:r>
            <a:r>
              <a:rPr lang="en-US" altLang="ko-KR" dirty="0" err="1" smtClean="0"/>
              <a:t>ciphertexts</a:t>
            </a:r>
            <a:endParaRPr lang="en-US" altLang="ko-KR" dirty="0" smtClean="0"/>
          </a:p>
          <a:p>
            <a:pPr marL="457200" lvl="1" indent="0">
              <a:buFont typeface="Wingdings 3" pitchFamily="18" charset="2"/>
              <a:buNone/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It </a:t>
            </a:r>
            <a:r>
              <a:rPr lang="en-US" altLang="ko-KR" dirty="0"/>
              <a:t>was </a:t>
            </a:r>
            <a:r>
              <a:rPr lang="en-US" altLang="ko-KR" dirty="0" smtClean="0"/>
              <a:t>an </a:t>
            </a:r>
            <a:r>
              <a:rPr lang="en-US" altLang="ko-KR" dirty="0" smtClean="0">
                <a:solidFill>
                  <a:srgbClr val="C00000"/>
                </a:solidFill>
              </a:rPr>
              <a:t>open </a:t>
            </a:r>
            <a:r>
              <a:rPr lang="en-US" altLang="ko-KR" dirty="0">
                <a:solidFill>
                  <a:srgbClr val="C00000"/>
                </a:solidFill>
              </a:rPr>
              <a:t>problem</a:t>
            </a:r>
            <a:r>
              <a:rPr lang="en-US" altLang="ko-KR" dirty="0"/>
              <a:t> by [JSJL10]</a:t>
            </a:r>
          </a:p>
          <a:p>
            <a:pPr marL="457200" lvl="1" indent="0">
              <a:buFont typeface="Wingdings 3" pitchFamily="18" charset="2"/>
              <a:buNone/>
              <a:defRPr/>
            </a:pPr>
            <a:endParaRPr lang="en-US" altLang="ko-KR" dirty="0" smtClean="0"/>
          </a:p>
        </p:txBody>
      </p:sp>
      <p:sp>
        <p:nvSpPr>
          <p:cNvPr id="22533" name="모서리가 둥근 직사각형 5"/>
          <p:cNvSpPr>
            <a:spLocks noChangeArrowheads="1"/>
          </p:cNvSpPr>
          <p:nvPr/>
        </p:nvSpPr>
        <p:spPr bwMode="auto">
          <a:xfrm>
            <a:off x="1790700" y="3933825"/>
            <a:ext cx="5591175" cy="4381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lvl="1" algn="ctr"/>
            <a:r>
              <a:rPr lang="en-US" altLang="ko-KR" b="0" dirty="0">
                <a:solidFill>
                  <a:srgbClr val="C00000"/>
                </a:solidFill>
                <a:latin typeface="Gill Sans MT" pitchFamily="34" charset="0"/>
              </a:rPr>
              <a:t>Proxy-invisible and Standard-model CCA-secure </a:t>
            </a:r>
            <a:r>
              <a:rPr lang="en-US" altLang="ko-KR" b="0" dirty="0" smtClean="0">
                <a:solidFill>
                  <a:srgbClr val="C00000"/>
                </a:solidFill>
                <a:latin typeface="Gill Sans MT" pitchFamily="34" charset="0"/>
              </a:rPr>
              <a:t>TB-PRE</a:t>
            </a:r>
            <a:endParaRPr lang="en-US" altLang="ko-KR" b="0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70E1B5-6A4B-433E-9DBA-4740352AC261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10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Preliminaries</a:t>
            </a:r>
          </a:p>
          <a:p>
            <a:r>
              <a:rPr lang="en-US" altLang="ko-KR" dirty="0" smtClean="0"/>
              <a:t>TB-PRE syntax</a:t>
            </a:r>
          </a:p>
          <a:p>
            <a:r>
              <a:rPr lang="en-US" altLang="ko-KR" dirty="0" smtClean="0"/>
              <a:t>2013</a:t>
            </a:r>
            <a:r>
              <a:rPr lang="ko-KR" altLang="en-US" dirty="0" smtClean="0"/>
              <a:t>년 실적 목표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16E849B-DCDD-47D9-8CB9-9CC4265E6622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11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71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Bilinear map: pairing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Bilinear map </a:t>
            </a:r>
            <a:r>
              <a:rPr lang="en-US" altLang="ko-KR" i="1" dirty="0" smtClean="0">
                <a:latin typeface="Times New Roman" pitchFamily="18" charset="0"/>
              </a:rPr>
              <a:t>e</a:t>
            </a:r>
            <a:r>
              <a:rPr lang="en-US" altLang="ko-KR" dirty="0" smtClean="0"/>
              <a:t>: </a:t>
            </a:r>
            <a:r>
              <a:rPr lang="en-US" altLang="ko-KR" sz="2000" b="1" dirty="0">
                <a:latin typeface="Times New Roman" pitchFamily="18" charset="0"/>
              </a:rPr>
              <a:t>G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Symbol"/>
              </a:rPr>
              <a:t> </a:t>
            </a:r>
            <a:r>
              <a:rPr lang="en-US" altLang="ko-KR" sz="2000" b="1" dirty="0">
                <a:latin typeface="Times New Roman" pitchFamily="18" charset="0"/>
                <a:sym typeface="Symbol"/>
              </a:rPr>
              <a:t>G</a:t>
            </a:r>
            <a:r>
              <a:rPr lang="en-US" altLang="ko-KR" dirty="0" smtClean="0">
                <a:sym typeface="Symbol"/>
              </a:rPr>
              <a:t> </a:t>
            </a:r>
            <a:r>
              <a:rPr lang="en-US" altLang="ko-KR" sz="2000" dirty="0" smtClean="0">
                <a:sym typeface="Wingdings" pitchFamily="2" charset="2"/>
              </a:rPr>
              <a:t>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sz="2000" b="1" dirty="0">
                <a:latin typeface="Times New Roman" pitchFamily="18" charset="0"/>
                <a:sym typeface="Wingdings" pitchFamily="2" charset="2"/>
              </a:rPr>
              <a:t>G</a:t>
            </a:r>
            <a:r>
              <a:rPr lang="en-US" altLang="ko-KR" sz="2000" b="1" baseline="-25000" dirty="0">
                <a:latin typeface="Times New Roman" pitchFamily="18" charset="0"/>
                <a:sym typeface="Wingdings" pitchFamily="2" charset="2"/>
              </a:rPr>
              <a:t>T</a:t>
            </a:r>
            <a:endParaRPr lang="en-US" altLang="ko-KR" b="1" baseline="-25000" dirty="0">
              <a:latin typeface="Times New Roman" pitchFamily="18" charset="0"/>
              <a:sym typeface="Wingdings" pitchFamily="2" charset="2"/>
            </a:endParaRPr>
          </a:p>
          <a:p>
            <a:pPr lvl="1">
              <a:defRPr/>
            </a:pPr>
            <a:r>
              <a:rPr lang="en-US" altLang="ko-KR" dirty="0" smtClean="0">
                <a:sym typeface="Wingdings" pitchFamily="2" charset="2"/>
              </a:rPr>
              <a:t>Bilinear: </a:t>
            </a:r>
          </a:p>
          <a:p>
            <a:pPr lvl="2">
              <a:defRPr/>
            </a:pPr>
            <a:r>
              <a:rPr lang="en-US" altLang="ko-KR" i="1" dirty="0" smtClean="0">
                <a:latin typeface="Times New Roman" pitchFamily="18" charset="0"/>
                <a:sym typeface="Wingdings" pitchFamily="2" charset="2"/>
              </a:rPr>
              <a:t>e</a:t>
            </a:r>
            <a:r>
              <a:rPr lang="en-US" altLang="ko-KR" sz="2000" dirty="0"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ko-KR" sz="2000" i="1" dirty="0" err="1">
                <a:latin typeface="Times New Roman" pitchFamily="18" charset="0"/>
                <a:sym typeface="Wingdings" pitchFamily="2" charset="2"/>
              </a:rPr>
              <a:t>g</a:t>
            </a:r>
            <a:r>
              <a:rPr lang="en-US" altLang="ko-KR" sz="2000" i="1" baseline="30000" dirty="0" err="1">
                <a:latin typeface="Times New Roman" pitchFamily="18" charset="0"/>
                <a:sym typeface="Wingdings" pitchFamily="2" charset="2"/>
              </a:rPr>
              <a:t>a</a:t>
            </a:r>
            <a:r>
              <a:rPr lang="en-US" altLang="ko-KR" dirty="0" smtClean="0">
                <a:sym typeface="Wingdings" pitchFamily="2" charset="2"/>
              </a:rPr>
              <a:t>,</a:t>
            </a:r>
            <a:r>
              <a:rPr lang="en-US" altLang="ko-KR" sz="2000" i="1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ko-KR" sz="2000" i="1" dirty="0" err="1">
                <a:latin typeface="Times New Roman" pitchFamily="18" charset="0"/>
                <a:sym typeface="Wingdings" pitchFamily="2" charset="2"/>
              </a:rPr>
              <a:t>h</a:t>
            </a:r>
            <a:r>
              <a:rPr lang="en-US" altLang="ko-KR" sz="2000" i="1" baseline="30000" dirty="0" err="1"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altLang="ko-KR" sz="2000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sz="2000" dirty="0">
                <a:latin typeface="Times New Roman" pitchFamily="18" charset="0"/>
                <a:sym typeface="Wingdings" pitchFamily="2" charset="2"/>
              </a:rPr>
              <a:t>=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sz="2000" i="1" dirty="0">
                <a:latin typeface="Times New Roman" pitchFamily="18" charset="0"/>
                <a:sym typeface="Wingdings" pitchFamily="2" charset="2"/>
              </a:rPr>
              <a:t>e</a:t>
            </a:r>
            <a:r>
              <a:rPr lang="en-US" altLang="ko-KR" sz="2000" dirty="0"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ko-KR" sz="2000" i="1" dirty="0">
                <a:latin typeface="Times New Roman" pitchFamily="18" charset="0"/>
                <a:sym typeface="Wingdings" pitchFamily="2" charset="2"/>
              </a:rPr>
              <a:t>g, h</a:t>
            </a:r>
            <a:r>
              <a:rPr lang="en-US" altLang="ko-KR" sz="2000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en-US" altLang="ko-KR" sz="2000" i="1" baseline="30000" dirty="0" err="1">
                <a:latin typeface="Times New Roman" pitchFamily="18" charset="0"/>
                <a:sym typeface="Wingdings" pitchFamily="2" charset="2"/>
              </a:rPr>
              <a:t>ab</a:t>
            </a:r>
            <a:r>
              <a:rPr lang="en-US" altLang="ko-KR" dirty="0" smtClean="0">
                <a:sym typeface="Wingdings" pitchFamily="2" charset="2"/>
              </a:rPr>
              <a:t> for all </a:t>
            </a:r>
            <a:r>
              <a:rPr lang="en-US" altLang="ko-KR" sz="2000" i="1" dirty="0">
                <a:latin typeface="Times New Roman" pitchFamily="18" charset="0"/>
                <a:sym typeface="Wingdings" pitchFamily="2" charset="2"/>
              </a:rPr>
              <a:t>g</a:t>
            </a:r>
            <a:r>
              <a:rPr lang="en-US" altLang="ko-KR" dirty="0" smtClean="0">
                <a:sym typeface="Wingdings" pitchFamily="2" charset="2"/>
              </a:rPr>
              <a:t>,</a:t>
            </a:r>
            <a:r>
              <a:rPr lang="en-US" altLang="ko-KR" sz="2000" i="1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ko-KR" sz="2000" i="1" dirty="0" err="1">
                <a:latin typeface="Times New Roman" pitchFamily="18" charset="0"/>
                <a:sym typeface="Wingdings" pitchFamily="2" charset="2"/>
              </a:rPr>
              <a:t>h</a:t>
            </a:r>
            <a:r>
              <a:rPr lang="en-US" altLang="ko-KR" dirty="0" err="1" smtClean="0">
                <a:sym typeface="Symbol"/>
              </a:rPr>
              <a:t></a:t>
            </a:r>
            <a:r>
              <a:rPr lang="en-US" altLang="ko-KR" b="1" dirty="0" err="1">
                <a:latin typeface="Times New Roman" pitchFamily="18" charset="0"/>
                <a:sym typeface="Symbol"/>
              </a:rPr>
              <a:t>G</a:t>
            </a:r>
            <a:r>
              <a:rPr lang="en-US" altLang="ko-KR" dirty="0" smtClean="0">
                <a:sym typeface="Symbol"/>
              </a:rPr>
              <a:t> and </a:t>
            </a:r>
            <a:r>
              <a:rPr lang="en-US" altLang="ko-KR" sz="2000" i="1" dirty="0">
                <a:latin typeface="Times New Roman" pitchFamily="18" charset="0"/>
                <a:sym typeface="Symbol"/>
              </a:rPr>
              <a:t>a</a:t>
            </a:r>
            <a:r>
              <a:rPr lang="en-US" altLang="ko-KR" dirty="0" smtClean="0">
                <a:sym typeface="Symbol"/>
              </a:rPr>
              <a:t>, </a:t>
            </a:r>
            <a:r>
              <a:rPr lang="en-US" altLang="ko-KR" sz="2000" i="1" dirty="0" err="1">
                <a:latin typeface="Times New Roman" pitchFamily="18" charset="0"/>
                <a:sym typeface="Symbol"/>
              </a:rPr>
              <a:t>b</a:t>
            </a:r>
            <a:r>
              <a:rPr lang="en-US" altLang="ko-KR" dirty="0" err="1" smtClean="0">
                <a:sym typeface="Symbol"/>
              </a:rPr>
              <a:t></a:t>
            </a:r>
            <a:r>
              <a:rPr lang="en-US" altLang="ko-KR" b="1" dirty="0" err="1">
                <a:latin typeface="Times New Roman" pitchFamily="18" charset="0"/>
                <a:sym typeface="Symbol"/>
              </a:rPr>
              <a:t>Z</a:t>
            </a:r>
            <a:endParaRPr lang="en-US" altLang="ko-KR" sz="2400" b="1" dirty="0">
              <a:latin typeface="Times New Roman" pitchFamily="18" charset="0"/>
              <a:sym typeface="Wingdings" pitchFamily="2" charset="2"/>
            </a:endParaRPr>
          </a:p>
          <a:p>
            <a:pPr lvl="1">
              <a:defRPr/>
            </a:pPr>
            <a:r>
              <a:rPr lang="en-US" altLang="ko-KR" dirty="0" smtClean="0">
                <a:sym typeface="Wingdings" pitchFamily="2" charset="2"/>
              </a:rPr>
              <a:t>Non-degenerate: </a:t>
            </a:r>
          </a:p>
          <a:p>
            <a:pPr lvl="2">
              <a:defRPr/>
            </a:pPr>
            <a:r>
              <a:rPr lang="en-US" altLang="ko-KR" i="1" dirty="0">
                <a:latin typeface="Times New Roman" pitchFamily="18" charset="0"/>
                <a:sym typeface="Wingdings" pitchFamily="2" charset="2"/>
              </a:rPr>
              <a:t>e</a:t>
            </a:r>
            <a:r>
              <a:rPr lang="en-US" altLang="ko-KR" dirty="0"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ko-KR" i="1" dirty="0">
                <a:latin typeface="Times New Roman" pitchFamily="18" charset="0"/>
                <a:sym typeface="Wingdings" pitchFamily="2" charset="2"/>
              </a:rPr>
              <a:t>g, g</a:t>
            </a:r>
            <a:r>
              <a:rPr lang="en-US" altLang="ko-KR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en-US" altLang="ko-KR" i="1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ko-KR" dirty="0">
                <a:latin typeface="Times New Roman" pitchFamily="18" charset="0"/>
                <a:sym typeface="Symbol"/>
              </a:rPr>
              <a:t></a:t>
            </a:r>
            <a:r>
              <a:rPr lang="en-US" altLang="ko-KR" i="1" dirty="0">
                <a:latin typeface="Times New Roman" pitchFamily="18" charset="0"/>
                <a:sym typeface="Symbol"/>
              </a:rPr>
              <a:t> </a:t>
            </a:r>
            <a:r>
              <a:rPr lang="en-US" altLang="ko-KR" dirty="0">
                <a:latin typeface="Times New Roman" pitchFamily="18" charset="0"/>
                <a:sym typeface="Symbol"/>
              </a:rPr>
              <a:t>1</a:t>
            </a:r>
            <a:r>
              <a:rPr lang="en-US" altLang="ko-KR" dirty="0" smtClean="0">
                <a:sym typeface="Symbol"/>
              </a:rPr>
              <a:t> where </a:t>
            </a:r>
            <a:r>
              <a:rPr lang="en-US" altLang="ko-KR" i="1" dirty="0">
                <a:latin typeface="Times New Roman" pitchFamily="18" charset="0"/>
                <a:sym typeface="Symbol"/>
              </a:rPr>
              <a:t>g</a:t>
            </a:r>
            <a:r>
              <a:rPr lang="en-US" altLang="ko-KR" dirty="0" smtClean="0">
                <a:sym typeface="Symbol"/>
              </a:rPr>
              <a:t> is a generator of </a:t>
            </a:r>
            <a:r>
              <a:rPr lang="en-US" altLang="ko-KR" b="1" dirty="0">
                <a:latin typeface="Times New Roman" pitchFamily="18" charset="0"/>
                <a:sym typeface="Symbol"/>
              </a:rPr>
              <a:t>G</a:t>
            </a:r>
          </a:p>
          <a:p>
            <a:pPr lvl="1">
              <a:defRPr/>
            </a:pPr>
            <a:r>
              <a:rPr lang="en-US" altLang="ko-KR" dirty="0" smtClean="0">
                <a:sym typeface="Symbol"/>
              </a:rPr>
              <a:t>Computable:</a:t>
            </a:r>
          </a:p>
          <a:p>
            <a:pPr lvl="2">
              <a:defRPr/>
            </a:pPr>
            <a:r>
              <a:rPr lang="en-US" altLang="ko-KR" dirty="0" smtClean="0">
                <a:sym typeface="Symbol"/>
              </a:rPr>
              <a:t>There is an efficient algorithm to compute </a:t>
            </a:r>
            <a:r>
              <a:rPr lang="en-US" altLang="ko-KR" i="1" dirty="0">
                <a:latin typeface="Times New Roman" pitchFamily="18" charset="0"/>
                <a:sym typeface="Symbol"/>
              </a:rPr>
              <a:t>e</a:t>
            </a:r>
            <a:r>
              <a:rPr lang="en-US" altLang="ko-KR" dirty="0">
                <a:latin typeface="Times New Roman" pitchFamily="18" charset="0"/>
                <a:sym typeface="Symbol"/>
              </a:rPr>
              <a:t>(</a:t>
            </a:r>
            <a:r>
              <a:rPr lang="en-US" altLang="ko-KR" i="1" dirty="0">
                <a:latin typeface="Times New Roman" pitchFamily="18" charset="0"/>
                <a:sym typeface="Symbol"/>
              </a:rPr>
              <a:t>g, h</a:t>
            </a:r>
            <a:r>
              <a:rPr lang="en-US" altLang="ko-KR" dirty="0">
                <a:latin typeface="Times New Roman" pitchFamily="18" charset="0"/>
                <a:sym typeface="Symbol"/>
              </a:rPr>
              <a:t>)</a:t>
            </a:r>
            <a:r>
              <a:rPr lang="en-US" altLang="ko-KR" dirty="0" smtClean="0">
                <a:sym typeface="Symbol"/>
              </a:rPr>
              <a:t> for </a:t>
            </a:r>
            <a:r>
              <a:rPr lang="en-US" altLang="ko-KR" i="1" dirty="0">
                <a:latin typeface="Times New Roman" pitchFamily="18" charset="0"/>
                <a:sym typeface="Symbol"/>
              </a:rPr>
              <a:t>g</a:t>
            </a:r>
            <a:r>
              <a:rPr lang="en-US" altLang="ko-KR" dirty="0" smtClean="0">
                <a:sym typeface="Symbol"/>
              </a:rPr>
              <a:t>, </a:t>
            </a:r>
            <a:r>
              <a:rPr lang="en-US" altLang="ko-KR" i="1" dirty="0" err="1">
                <a:latin typeface="Times New Roman" pitchFamily="18" charset="0"/>
                <a:sym typeface="Symbol"/>
              </a:rPr>
              <a:t>h</a:t>
            </a:r>
            <a:r>
              <a:rPr lang="en-US" altLang="ko-KR" dirty="0" err="1" smtClean="0">
                <a:sym typeface="Symbol"/>
              </a:rPr>
              <a:t></a:t>
            </a:r>
            <a:r>
              <a:rPr lang="en-US" altLang="ko-KR" b="1" dirty="0" err="1">
                <a:latin typeface="Times New Roman" pitchFamily="18" charset="0"/>
                <a:sym typeface="Symbol"/>
              </a:rPr>
              <a:t>G</a:t>
            </a:r>
            <a:endParaRPr lang="en-US" altLang="ko-KR" b="1" dirty="0">
              <a:latin typeface="Times New Roman" pitchFamily="18" charset="0"/>
              <a:sym typeface="Symbol"/>
            </a:endParaRPr>
          </a:p>
          <a:p>
            <a:pPr marL="457200" lvl="1" indent="0">
              <a:buFont typeface="Wingdings 3" pitchFamily="18" charset="2"/>
              <a:buNone/>
              <a:defRPr/>
            </a:pPr>
            <a:endParaRPr lang="en-US" altLang="ko-KR" sz="600" dirty="0" smtClean="0">
              <a:sym typeface="Symbol"/>
            </a:endParaRPr>
          </a:p>
          <a:p>
            <a:pPr marL="457200" lvl="1" indent="0">
              <a:buFont typeface="Wingdings 3" pitchFamily="18" charset="2"/>
              <a:buNone/>
              <a:defRPr/>
            </a:pPr>
            <a:r>
              <a:rPr lang="en-US" altLang="ko-KR" dirty="0" smtClean="0">
                <a:sym typeface="Symbol"/>
              </a:rPr>
              <a:t>Where </a:t>
            </a:r>
            <a:r>
              <a:rPr lang="en-US" altLang="ko-KR" b="1" dirty="0" smtClean="0">
                <a:latin typeface="Times New Roman" pitchFamily="18" charset="0"/>
                <a:sym typeface="Symbol"/>
              </a:rPr>
              <a:t>G</a:t>
            </a:r>
            <a:r>
              <a:rPr lang="en-US" altLang="ko-KR" dirty="0" smtClean="0">
                <a:sym typeface="Symbol"/>
              </a:rPr>
              <a:t> and </a:t>
            </a:r>
            <a:r>
              <a:rPr lang="en-US" altLang="ko-KR" b="1" dirty="0">
                <a:latin typeface="Times New Roman" pitchFamily="18" charset="0"/>
                <a:sym typeface="Symbol"/>
              </a:rPr>
              <a:t>G</a:t>
            </a:r>
            <a:r>
              <a:rPr lang="en-US" altLang="ko-KR" b="1" baseline="-25000" dirty="0">
                <a:latin typeface="Times New Roman" pitchFamily="18" charset="0"/>
                <a:sym typeface="Symbol"/>
              </a:rPr>
              <a:t>T</a:t>
            </a:r>
            <a:r>
              <a:rPr lang="en-US" altLang="ko-KR" dirty="0" smtClean="0">
                <a:sym typeface="Symbol"/>
              </a:rPr>
              <a:t> are two (multiplicative) cyclic groups of prime order </a:t>
            </a:r>
            <a:r>
              <a:rPr lang="en-US" altLang="ko-KR" i="1" dirty="0" smtClean="0">
                <a:latin typeface="Times New Roman" pitchFamily="18" charset="0"/>
                <a:sym typeface="Symbol"/>
              </a:rPr>
              <a:t>p</a:t>
            </a:r>
          </a:p>
          <a:p>
            <a:pPr marL="457200" lvl="1" indent="0">
              <a:buFont typeface="Wingdings 3" pitchFamily="18" charset="2"/>
              <a:buNone/>
              <a:defRPr/>
            </a:pP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EA7F2C6-32B7-4EF5-96AC-343E47875132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12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Complexity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i="1" dirty="0" smtClean="0"/>
              <a:t>q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wDBDHI</a:t>
            </a:r>
            <a:r>
              <a:rPr lang="en-US" altLang="ko-KR" dirty="0" smtClean="0"/>
              <a:t> assumption</a:t>
            </a:r>
          </a:p>
          <a:p>
            <a:pPr lvl="1">
              <a:defRPr/>
            </a:pPr>
            <a:r>
              <a:rPr lang="en-US" altLang="ko-KR" i="1" dirty="0" smtClean="0"/>
              <a:t>q</a:t>
            </a:r>
            <a:r>
              <a:rPr lang="en-US" altLang="ko-KR" dirty="0" smtClean="0"/>
              <a:t>-weak Decision Bilinear </a:t>
            </a:r>
            <a:r>
              <a:rPr lang="en-US" altLang="ko-KR" dirty="0" err="1" smtClean="0"/>
              <a:t>Diffie</a:t>
            </a:r>
            <a:r>
              <a:rPr lang="en-US" altLang="ko-KR" dirty="0" smtClean="0"/>
              <a:t>-Hellman Inversion</a:t>
            </a:r>
          </a:p>
          <a:p>
            <a:pPr lvl="1">
              <a:defRPr/>
            </a:pPr>
            <a:endParaRPr lang="en-US" altLang="ko-KR" sz="700" dirty="0" smtClean="0"/>
          </a:p>
          <a:p>
            <a:pPr lvl="1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Given the tuple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</a:rPr>
              <a:t>g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i="1" dirty="0">
                <a:solidFill>
                  <a:schemeClr val="tx1"/>
                </a:solidFill>
                <a:latin typeface="Times New Roman" pitchFamily="18" charset="0"/>
              </a:rPr>
              <a:t>g</a:t>
            </a:r>
            <a:r>
              <a:rPr lang="en-US" altLang="ko-KR" i="1" baseline="300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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,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 … 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, </a:t>
            </a:r>
            <a:r>
              <a:rPr lang="en-US" altLang="ko-KR" i="1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g</a:t>
            </a:r>
            <a:r>
              <a:rPr lang="en-US" altLang="ko-KR" i="1" baseline="300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^q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g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, </a:t>
            </a:r>
            <a:r>
              <a:rPr lang="en-US" altLang="ko-KR" i="1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z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)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 as input,</a:t>
            </a:r>
          </a:p>
          <a:p>
            <a:pPr marL="457200" lvl="1" indent="0">
              <a:buFont typeface="Wingdings 3" pitchFamily="18" charset="2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	   it is infeasible to decide whether 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z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=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e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(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g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, </a:t>
            </a:r>
            <a:r>
              <a:rPr lang="en-US" altLang="ko-KR" i="1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g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)</a:t>
            </a:r>
            <a:r>
              <a:rPr lang="en-US" altLang="ko-KR" baseline="300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1</a:t>
            </a:r>
            <a:r>
              <a:rPr lang="en-US" altLang="ko-KR" i="1" baseline="300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/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 or 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z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=</a:t>
            </a:r>
            <a:r>
              <a:rPr lang="en-US" altLang="ko-KR" i="1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R 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in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G</a:t>
            </a:r>
            <a:r>
              <a:rPr lang="en-US" altLang="ko-KR" b="1" baseline="-250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T</a:t>
            </a:r>
            <a:r>
              <a:rPr lang="en-US" altLang="ko-KR" dirty="0">
                <a:solidFill>
                  <a:schemeClr val="tx1"/>
                </a:solidFill>
                <a:sym typeface="Symbol"/>
              </a:rPr>
              <a:t>,</a:t>
            </a:r>
          </a:p>
          <a:p>
            <a:pPr marL="457200" lvl="1" indent="0">
              <a:buFont typeface="Wingdings 3" pitchFamily="18" charset="2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where </a:t>
            </a:r>
            <a:r>
              <a:rPr lang="en-US" altLang="ko-KR" i="1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g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g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lang="en-US" altLang="ko-KR" baseline="-25000" dirty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R</a:t>
            </a:r>
            <a:r>
              <a:rPr lang="en-US" altLang="ko-KR" baseline="-25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G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 and 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R</a:t>
            </a:r>
            <a:r>
              <a:rPr lang="en-US" altLang="ko-KR" i="1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lang="en-US" altLang="ko-KR" baseline="-25000" dirty="0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G</a:t>
            </a:r>
            <a:r>
              <a:rPr lang="en-US" altLang="ko-KR" b="1" baseline="-25000" dirty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T</a:t>
            </a:r>
          </a:p>
          <a:p>
            <a:pPr marL="457200" lvl="1" indent="0">
              <a:buFont typeface="Wingdings 3" pitchFamily="18" charset="2"/>
              <a:buNone/>
              <a:defRPr/>
            </a:pPr>
            <a:endParaRPr lang="en-US" altLang="ko-KR" sz="1600" dirty="0">
              <a:sym typeface="Wingdings" pitchFamily="2" charset="2"/>
            </a:endParaRPr>
          </a:p>
          <a:p>
            <a:pPr lvl="1">
              <a:defRPr/>
            </a:pPr>
            <a:r>
              <a:rPr lang="en-US" altLang="ko-KR" dirty="0" smtClean="0">
                <a:sym typeface="Wingdings" pitchFamily="2" charset="2"/>
              </a:rPr>
              <a:t>Formally, an algorithm </a:t>
            </a:r>
            <a:r>
              <a:rPr lang="en-US" altLang="ko-KR" b="1" i="1" dirty="0"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altLang="ko-KR" dirty="0" smtClean="0">
                <a:sym typeface="Wingdings" pitchFamily="2" charset="2"/>
              </a:rPr>
              <a:t> has advantage </a:t>
            </a:r>
            <a:r>
              <a:rPr lang="en-US" altLang="ko-KR" i="1" dirty="0">
                <a:latin typeface="Times New Roman" pitchFamily="18" charset="0"/>
                <a:sym typeface="Symbol"/>
              </a:rPr>
              <a:t></a:t>
            </a:r>
            <a:r>
              <a:rPr lang="en-US" altLang="ko-KR" dirty="0" smtClean="0">
                <a:sym typeface="Symbol"/>
              </a:rPr>
              <a:t> in solving the </a:t>
            </a:r>
            <a:r>
              <a:rPr lang="en-US" altLang="ko-KR" i="1" dirty="0" smtClean="0">
                <a:sym typeface="Symbol"/>
              </a:rPr>
              <a:t>q</a:t>
            </a:r>
            <a:r>
              <a:rPr lang="en-US" altLang="ko-KR" dirty="0" smtClean="0">
                <a:sym typeface="Symbol"/>
              </a:rPr>
              <a:t>-</a:t>
            </a:r>
            <a:r>
              <a:rPr lang="en-US" altLang="ko-KR" dirty="0" err="1" smtClean="0">
                <a:sym typeface="Symbol"/>
              </a:rPr>
              <a:t>wDBDHI</a:t>
            </a:r>
            <a:r>
              <a:rPr lang="en-US" altLang="ko-KR" dirty="0" smtClean="0">
                <a:sym typeface="Symbol"/>
              </a:rPr>
              <a:t> problem if</a:t>
            </a:r>
          </a:p>
          <a:p>
            <a:pPr lvl="1">
              <a:defRPr/>
            </a:pPr>
            <a:endParaRPr lang="en-US" altLang="ko-KR" dirty="0">
              <a:sym typeface="Symbol"/>
            </a:endParaRPr>
          </a:p>
          <a:p>
            <a:pPr lvl="1">
              <a:defRPr/>
            </a:pPr>
            <a:endParaRPr lang="en-US" altLang="ko-KR" sz="2400" dirty="0" smtClean="0">
              <a:sym typeface="Symbol"/>
            </a:endParaRPr>
          </a:p>
          <a:p>
            <a:pPr marL="457200" lvl="1" indent="0">
              <a:buFont typeface="Wingdings 3" pitchFamily="18" charset="2"/>
              <a:buNone/>
              <a:defRPr/>
            </a:pPr>
            <a:r>
              <a:rPr lang="en-US" altLang="ko-KR" dirty="0" smtClean="0">
                <a:sym typeface="Symbol"/>
              </a:rPr>
              <a:t>where the probability is over the random choice of </a:t>
            </a:r>
            <a:r>
              <a:rPr lang="en-US" altLang="ko-KR" i="1" dirty="0">
                <a:latin typeface="Times New Roman" pitchFamily="18" charset="0"/>
                <a:sym typeface="Symbol"/>
              </a:rPr>
              <a:t>g</a:t>
            </a:r>
            <a:r>
              <a:rPr lang="en-US" altLang="ko-KR" i="1" dirty="0" smtClean="0">
                <a:sym typeface="Symbol"/>
              </a:rPr>
              <a:t>, </a:t>
            </a:r>
            <a:r>
              <a:rPr lang="en-US" altLang="ko-KR" i="1" dirty="0" smtClean="0">
                <a:latin typeface="Times New Roman" pitchFamily="18" charset="0"/>
                <a:sym typeface="Symbol"/>
              </a:rPr>
              <a:t>g</a:t>
            </a:r>
            <a:r>
              <a:rPr lang="en-US" altLang="ko-KR" dirty="0" smtClean="0">
                <a:latin typeface="Times New Roman" pitchFamily="18" charset="0"/>
                <a:sym typeface="Symbol"/>
              </a:rPr>
              <a:t></a:t>
            </a:r>
            <a:r>
              <a:rPr lang="en-US" altLang="ko-KR" dirty="0" smtClean="0">
                <a:sym typeface="Symbol"/>
              </a:rPr>
              <a:t></a:t>
            </a:r>
            <a:r>
              <a:rPr lang="en-US" altLang="ko-KR" b="1" dirty="0" smtClean="0">
                <a:latin typeface="Times New Roman" pitchFamily="18" charset="0"/>
                <a:sym typeface="Symbol"/>
              </a:rPr>
              <a:t>G</a:t>
            </a:r>
            <a:r>
              <a:rPr lang="en-US" altLang="ko-KR" dirty="0" smtClean="0">
                <a:sym typeface="Symbol"/>
              </a:rPr>
              <a:t>, </a:t>
            </a:r>
            <a:r>
              <a:rPr lang="en-US" altLang="ko-KR" i="1" dirty="0">
                <a:latin typeface="Times New Roman" pitchFamily="18" charset="0"/>
                <a:sym typeface="Symbol"/>
              </a:rPr>
              <a:t></a:t>
            </a:r>
            <a:r>
              <a:rPr lang="en-US" altLang="ko-KR" dirty="0" smtClean="0">
                <a:sym typeface="Symbol"/>
              </a:rPr>
              <a:t></a:t>
            </a:r>
            <a:r>
              <a:rPr lang="en-US" altLang="ko-KR" b="1" dirty="0" err="1">
                <a:latin typeface="Times New Roman" pitchFamily="18" charset="0"/>
                <a:sym typeface="Symbol"/>
              </a:rPr>
              <a:t>Z</a:t>
            </a:r>
            <a:r>
              <a:rPr lang="en-US" altLang="ko-KR" b="1" baseline="-25000" dirty="0" err="1">
                <a:latin typeface="Times New Roman" pitchFamily="18" charset="0"/>
                <a:sym typeface="Symbol"/>
              </a:rPr>
              <a:t>p</a:t>
            </a:r>
            <a:r>
              <a:rPr lang="en-US" altLang="ko-KR" b="1" baseline="30000" dirty="0">
                <a:latin typeface="Times New Roman" pitchFamily="18" charset="0"/>
                <a:sym typeface="Symbol"/>
              </a:rPr>
              <a:t>*</a:t>
            </a:r>
            <a:r>
              <a:rPr lang="en-US" altLang="ko-KR" dirty="0" smtClean="0">
                <a:sym typeface="Symbol"/>
              </a:rPr>
              <a:t>, </a:t>
            </a:r>
            <a:r>
              <a:rPr lang="en-US" altLang="ko-KR" i="1" dirty="0">
                <a:latin typeface="Times New Roman" pitchFamily="18" charset="0"/>
                <a:sym typeface="Symbol"/>
              </a:rPr>
              <a:t>R</a:t>
            </a:r>
            <a:r>
              <a:rPr lang="en-US" altLang="ko-KR" dirty="0" smtClean="0">
                <a:sym typeface="Symbol"/>
              </a:rPr>
              <a:t></a:t>
            </a:r>
            <a:r>
              <a:rPr lang="en-US" altLang="ko-KR" b="1" dirty="0">
                <a:latin typeface="Times New Roman" pitchFamily="18" charset="0"/>
                <a:sym typeface="Symbol"/>
              </a:rPr>
              <a:t>G</a:t>
            </a:r>
            <a:r>
              <a:rPr lang="en-US" altLang="ko-KR" b="1" baseline="-25000" dirty="0">
                <a:latin typeface="Times New Roman" pitchFamily="18" charset="0"/>
                <a:sym typeface="Symbol"/>
              </a:rPr>
              <a:t>T</a:t>
            </a:r>
            <a:r>
              <a:rPr lang="en-US" altLang="ko-KR" dirty="0" smtClean="0">
                <a:sym typeface="Symbol"/>
              </a:rPr>
              <a:t> and the internal coin tosses of </a:t>
            </a:r>
            <a:r>
              <a:rPr lang="en-US" altLang="ko-KR" b="1" i="1" dirty="0">
                <a:latin typeface="Times New Roman" pitchFamily="18" charset="0"/>
                <a:sym typeface="Symbol"/>
              </a:rPr>
              <a:t>B</a:t>
            </a:r>
            <a:endParaRPr lang="ko-KR" altLang="en-US" b="1" i="1" dirty="0">
              <a:latin typeface="Times New Roman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962025" y="4086225"/>
            <a:ext cx="7096125" cy="504825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anchor="ctr"/>
          <a:lstStyle/>
          <a:p>
            <a:pPr marL="0" lvl="1" algn="ctr">
              <a:defRPr/>
            </a:pPr>
            <a:r>
              <a:rPr lang="en-US" altLang="ko-KR" b="0" i="1" dirty="0">
                <a:latin typeface="Times New Roman" pitchFamily="18" charset="0"/>
              </a:rPr>
              <a:t>| </a:t>
            </a:r>
            <a:r>
              <a:rPr lang="en-US" altLang="ko-KR" b="0" dirty="0" err="1">
                <a:latin typeface="Times New Roman" pitchFamily="18" charset="0"/>
              </a:rPr>
              <a:t>Pr</a:t>
            </a:r>
            <a:r>
              <a:rPr lang="en-US" altLang="ko-KR" b="0" dirty="0">
                <a:latin typeface="Times New Roman" pitchFamily="18" charset="0"/>
              </a:rPr>
              <a:t>[</a:t>
            </a:r>
            <a:r>
              <a:rPr lang="en-US" altLang="ko-KR" i="1" dirty="0">
                <a:latin typeface="Times New Roman" pitchFamily="18" charset="0"/>
              </a:rPr>
              <a:t>B</a:t>
            </a:r>
            <a:r>
              <a:rPr kumimoji="1" lang="en-US" altLang="ko-KR" b="0" dirty="0">
                <a:latin typeface="Times New Roman" pitchFamily="18" charset="0"/>
                <a:ea typeface="+mn-ea"/>
              </a:rPr>
              <a:t>(</a:t>
            </a:r>
            <a:r>
              <a:rPr lang="en-US" altLang="ko-KR" b="0" i="1" dirty="0">
                <a:latin typeface="Times New Roman" pitchFamily="18" charset="0"/>
              </a:rPr>
              <a:t>g</a:t>
            </a:r>
            <a:r>
              <a:rPr lang="en-US" altLang="ko-KR" b="0" i="1" dirty="0">
                <a:latin typeface="Gill Sans MT" pitchFamily="34" charset="0"/>
              </a:rPr>
              <a:t>,</a:t>
            </a:r>
            <a:r>
              <a:rPr lang="en-US" altLang="ko-KR" b="0" i="1" dirty="0">
                <a:latin typeface="Times New Roman" pitchFamily="18" charset="0"/>
              </a:rPr>
              <a:t> g</a:t>
            </a:r>
            <a:r>
              <a:rPr lang="en-US" altLang="ko-KR" b="0" i="1" baseline="30000" dirty="0">
                <a:latin typeface="Times New Roman" pitchFamily="18" charset="0"/>
                <a:sym typeface="Symbol"/>
              </a:rPr>
              <a:t></a:t>
            </a:r>
            <a:r>
              <a:rPr lang="en-US" altLang="ko-KR" b="0" i="1" dirty="0">
                <a:latin typeface="Gill Sans MT" pitchFamily="34" charset="0"/>
                <a:sym typeface="Symbol"/>
              </a:rPr>
              <a:t>,</a:t>
            </a:r>
            <a:r>
              <a:rPr lang="en-US" altLang="ko-KR" b="0" i="1" dirty="0">
                <a:latin typeface="Times New Roman" pitchFamily="18" charset="0"/>
                <a:sym typeface="Symbol"/>
              </a:rPr>
              <a:t> </a:t>
            </a:r>
            <a:r>
              <a:rPr lang="en-US" altLang="ko-KR" b="0" dirty="0">
                <a:latin typeface="Times New Roman" pitchFamily="18" charset="0"/>
                <a:sym typeface="Symbol"/>
              </a:rPr>
              <a:t>…</a:t>
            </a:r>
            <a:r>
              <a:rPr lang="en-US" altLang="ko-KR" b="0" i="1" dirty="0">
                <a:latin typeface="Gill Sans MT" pitchFamily="34" charset="0"/>
                <a:sym typeface="Symbol"/>
              </a:rPr>
              <a:t> , </a:t>
            </a:r>
            <a:r>
              <a:rPr lang="en-US" altLang="ko-KR" b="0" i="1" dirty="0">
                <a:latin typeface="Times New Roman" pitchFamily="18" charset="0"/>
                <a:sym typeface="Symbol"/>
              </a:rPr>
              <a:t>g</a:t>
            </a:r>
            <a:r>
              <a:rPr lang="en-US" altLang="ko-KR" b="0" i="1" baseline="30000" dirty="0">
                <a:latin typeface="Gill Sans MT" pitchFamily="34" charset="0"/>
                <a:sym typeface="Symbol"/>
              </a:rPr>
              <a:t>^q</a:t>
            </a:r>
            <a:r>
              <a:rPr lang="en-US" altLang="ko-KR" b="0" i="1" dirty="0">
                <a:latin typeface="Gill Sans MT" pitchFamily="34" charset="0"/>
                <a:sym typeface="Symbol"/>
              </a:rPr>
              <a:t>, </a:t>
            </a:r>
            <a:r>
              <a:rPr lang="en-US" altLang="ko-KR" b="0" i="1" dirty="0">
                <a:latin typeface="Times New Roman" pitchFamily="18" charset="0"/>
                <a:sym typeface="Symbol"/>
              </a:rPr>
              <a:t>g</a:t>
            </a:r>
            <a:r>
              <a:rPr lang="en-US" altLang="ko-KR" b="0" dirty="0">
                <a:latin typeface="Times New Roman" pitchFamily="18" charset="0"/>
                <a:sym typeface="Symbol"/>
              </a:rPr>
              <a:t></a:t>
            </a:r>
            <a:r>
              <a:rPr lang="en-US" altLang="ko-KR" b="0" i="1" dirty="0">
                <a:latin typeface="Gill Sans MT" pitchFamily="34" charset="0"/>
                <a:sym typeface="Symbol"/>
              </a:rPr>
              <a:t>, </a:t>
            </a:r>
            <a:r>
              <a:rPr lang="en-US" altLang="ko-KR" b="0" i="1" dirty="0">
                <a:latin typeface="Times New Roman" pitchFamily="18" charset="0"/>
                <a:sym typeface="Symbol"/>
              </a:rPr>
              <a:t>e</a:t>
            </a:r>
            <a:r>
              <a:rPr kumimoji="1" lang="en-US" altLang="ko-KR" b="0" dirty="0">
                <a:latin typeface="Times New Roman" pitchFamily="18" charset="0"/>
                <a:ea typeface="+mn-ea"/>
                <a:sym typeface="Symbol"/>
              </a:rPr>
              <a:t>(</a:t>
            </a:r>
            <a:r>
              <a:rPr lang="en-US" altLang="ko-KR" b="0" i="1" dirty="0">
                <a:latin typeface="Times New Roman" pitchFamily="18" charset="0"/>
                <a:sym typeface="Symbol"/>
              </a:rPr>
              <a:t>g</a:t>
            </a:r>
            <a:r>
              <a:rPr lang="en-US" altLang="ko-KR" b="0" dirty="0">
                <a:latin typeface="Gill Sans MT" pitchFamily="34" charset="0"/>
                <a:sym typeface="Symbol"/>
              </a:rPr>
              <a:t></a:t>
            </a:r>
            <a:r>
              <a:rPr lang="en-US" altLang="ko-KR" b="0" i="1" dirty="0">
                <a:latin typeface="Gill Sans MT" pitchFamily="34" charset="0"/>
                <a:sym typeface="Symbol"/>
              </a:rPr>
              <a:t>, </a:t>
            </a:r>
            <a:r>
              <a:rPr lang="en-US" altLang="ko-KR" b="0" i="1" dirty="0">
                <a:latin typeface="Times New Roman" pitchFamily="18" charset="0"/>
                <a:sym typeface="Symbol"/>
              </a:rPr>
              <a:t>g</a:t>
            </a:r>
            <a:r>
              <a:rPr kumimoji="1" lang="en-US" altLang="ko-KR" b="0" dirty="0">
                <a:latin typeface="Times New Roman" pitchFamily="18" charset="0"/>
                <a:ea typeface="+mn-ea"/>
                <a:sym typeface="Symbol"/>
              </a:rPr>
              <a:t>)</a:t>
            </a:r>
            <a:r>
              <a:rPr lang="en-US" altLang="ko-KR" b="0" baseline="30000" dirty="0">
                <a:latin typeface="Times New Roman" pitchFamily="18" charset="0"/>
                <a:sym typeface="Symbol"/>
              </a:rPr>
              <a:t>1</a:t>
            </a:r>
            <a:r>
              <a:rPr lang="en-US" altLang="ko-KR" b="0" i="1" baseline="30000" dirty="0">
                <a:latin typeface="Times New Roman" pitchFamily="18" charset="0"/>
                <a:sym typeface="Symbol"/>
              </a:rPr>
              <a:t>/</a:t>
            </a:r>
            <a:r>
              <a:rPr kumimoji="1" lang="en-US" altLang="ko-KR" b="0" dirty="0">
                <a:latin typeface="Times New Roman" pitchFamily="18" charset="0"/>
                <a:ea typeface="+mn-ea"/>
              </a:rPr>
              <a:t>)</a:t>
            </a:r>
            <a:r>
              <a:rPr lang="en-US" altLang="ko-KR" b="0" dirty="0">
                <a:latin typeface="Times New Roman" pitchFamily="18" charset="0"/>
              </a:rPr>
              <a:t>=0]</a:t>
            </a:r>
            <a:r>
              <a:rPr lang="en-US" altLang="ko-KR" b="0" dirty="0">
                <a:latin typeface="Gill Sans MT" pitchFamily="34" charset="0"/>
              </a:rPr>
              <a:t> </a:t>
            </a:r>
            <a:r>
              <a:rPr lang="en-US" altLang="ko-KR" b="0" i="1" dirty="0">
                <a:latin typeface="Times New Roman" pitchFamily="18" charset="0"/>
              </a:rPr>
              <a:t>– </a:t>
            </a:r>
            <a:r>
              <a:rPr lang="en-US" altLang="ko-KR" b="0" dirty="0" err="1">
                <a:latin typeface="Times New Roman" pitchFamily="18" charset="0"/>
              </a:rPr>
              <a:t>Pr</a:t>
            </a:r>
            <a:r>
              <a:rPr lang="en-US" altLang="ko-KR" b="0" dirty="0">
                <a:latin typeface="Times New Roman" pitchFamily="18" charset="0"/>
              </a:rPr>
              <a:t>[</a:t>
            </a:r>
            <a:r>
              <a:rPr lang="en-US" altLang="ko-KR" i="1" dirty="0">
                <a:latin typeface="Times New Roman" pitchFamily="18" charset="0"/>
              </a:rPr>
              <a:t>B</a:t>
            </a:r>
            <a:r>
              <a:rPr kumimoji="1" lang="en-US" altLang="ko-KR" b="0" dirty="0">
                <a:latin typeface="Times New Roman" pitchFamily="18" charset="0"/>
                <a:ea typeface="+mn-ea"/>
              </a:rPr>
              <a:t>(</a:t>
            </a:r>
            <a:r>
              <a:rPr lang="en-US" altLang="ko-KR" b="0" i="1" dirty="0">
                <a:latin typeface="Times New Roman" pitchFamily="18" charset="0"/>
              </a:rPr>
              <a:t>g</a:t>
            </a:r>
            <a:r>
              <a:rPr lang="en-US" altLang="ko-KR" b="0" i="1" dirty="0">
                <a:latin typeface="Gill Sans MT" pitchFamily="34" charset="0"/>
              </a:rPr>
              <a:t>,</a:t>
            </a:r>
            <a:r>
              <a:rPr lang="en-US" altLang="ko-KR" b="0" i="1" dirty="0">
                <a:latin typeface="Times New Roman" pitchFamily="18" charset="0"/>
              </a:rPr>
              <a:t> g</a:t>
            </a:r>
            <a:r>
              <a:rPr lang="en-US" altLang="ko-KR" b="0" i="1" baseline="30000" dirty="0">
                <a:latin typeface="Times New Roman" pitchFamily="18" charset="0"/>
                <a:sym typeface="Symbol"/>
              </a:rPr>
              <a:t></a:t>
            </a:r>
            <a:r>
              <a:rPr lang="en-US" altLang="ko-KR" b="0" i="1" dirty="0">
                <a:latin typeface="Gill Sans MT" pitchFamily="34" charset="0"/>
                <a:sym typeface="Symbol"/>
              </a:rPr>
              <a:t>, </a:t>
            </a:r>
            <a:r>
              <a:rPr lang="en-US" altLang="ko-KR" b="0" dirty="0">
                <a:latin typeface="Times New Roman" pitchFamily="18" charset="0"/>
                <a:sym typeface="Symbol"/>
              </a:rPr>
              <a:t>…</a:t>
            </a:r>
            <a:r>
              <a:rPr lang="en-US" altLang="ko-KR" b="0" i="1" dirty="0">
                <a:latin typeface="Times New Roman" pitchFamily="18" charset="0"/>
                <a:sym typeface="Symbol"/>
              </a:rPr>
              <a:t> </a:t>
            </a:r>
            <a:r>
              <a:rPr lang="en-US" altLang="ko-KR" b="0" i="1" dirty="0">
                <a:latin typeface="Gill Sans MT" pitchFamily="34" charset="0"/>
                <a:sym typeface="Symbol"/>
              </a:rPr>
              <a:t>, </a:t>
            </a:r>
            <a:r>
              <a:rPr lang="en-US" altLang="ko-KR" b="0" i="1" dirty="0">
                <a:latin typeface="Times New Roman" pitchFamily="18" charset="0"/>
                <a:sym typeface="Symbol"/>
              </a:rPr>
              <a:t>g</a:t>
            </a:r>
            <a:r>
              <a:rPr lang="en-US" altLang="ko-KR" b="0" i="1" baseline="30000" dirty="0">
                <a:latin typeface="Times New Roman" pitchFamily="18" charset="0"/>
                <a:sym typeface="Symbol"/>
              </a:rPr>
              <a:t>^q</a:t>
            </a:r>
            <a:r>
              <a:rPr lang="en-US" altLang="ko-KR" b="0" i="1" dirty="0">
                <a:latin typeface="Gill Sans MT" pitchFamily="34" charset="0"/>
                <a:sym typeface="Symbol"/>
              </a:rPr>
              <a:t>, </a:t>
            </a:r>
            <a:r>
              <a:rPr lang="en-US" altLang="ko-KR" b="0" i="1" dirty="0">
                <a:latin typeface="Times New Roman" pitchFamily="18" charset="0"/>
                <a:sym typeface="Symbol"/>
              </a:rPr>
              <a:t>g</a:t>
            </a:r>
            <a:r>
              <a:rPr lang="en-US" altLang="ko-KR" b="0" dirty="0">
                <a:latin typeface="Times New Roman" pitchFamily="18" charset="0"/>
                <a:sym typeface="Symbol"/>
              </a:rPr>
              <a:t></a:t>
            </a:r>
            <a:r>
              <a:rPr lang="en-US" altLang="ko-KR" b="0" i="1" dirty="0">
                <a:latin typeface="Gill Sans MT" pitchFamily="34" charset="0"/>
                <a:sym typeface="Symbol"/>
              </a:rPr>
              <a:t>, </a:t>
            </a:r>
            <a:r>
              <a:rPr lang="en-US" altLang="ko-KR" b="0" i="1" dirty="0">
                <a:latin typeface="Times New Roman" pitchFamily="18" charset="0"/>
                <a:sym typeface="Symbol"/>
              </a:rPr>
              <a:t>R</a:t>
            </a:r>
            <a:r>
              <a:rPr kumimoji="1" lang="en-US" altLang="ko-KR" b="0" dirty="0">
                <a:latin typeface="Times New Roman" pitchFamily="18" charset="0"/>
                <a:ea typeface="+mn-ea"/>
              </a:rPr>
              <a:t>)</a:t>
            </a:r>
            <a:r>
              <a:rPr lang="en-US" altLang="ko-KR" b="0" dirty="0">
                <a:latin typeface="Times New Roman" pitchFamily="18" charset="0"/>
              </a:rPr>
              <a:t>=0] | </a:t>
            </a:r>
            <a:r>
              <a:rPr lang="en-US" altLang="ko-KR" b="0" dirty="0">
                <a:latin typeface="Times New Roman" pitchFamily="18" charset="0"/>
                <a:sym typeface="Symbol"/>
              </a:rPr>
              <a:t></a:t>
            </a:r>
            <a:r>
              <a:rPr lang="en-US" altLang="ko-KR" b="0" dirty="0">
                <a:latin typeface="Gill Sans MT" pitchFamily="34" charset="0"/>
                <a:sym typeface="Symbol"/>
              </a:rPr>
              <a:t> </a:t>
            </a:r>
            <a:r>
              <a:rPr lang="en-US" altLang="ko-KR" b="0" i="1" dirty="0">
                <a:latin typeface="Times New Roman" pitchFamily="18" charset="0"/>
                <a:sym typeface="Symbol"/>
              </a:rPr>
              <a:t></a:t>
            </a:r>
            <a:endParaRPr lang="en-US" altLang="ko-KR" b="0" i="1" dirty="0">
              <a:latin typeface="Times New Roman" pitchFamily="18" charset="0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801B45-19F6-49F3-AC8C-DF462B4746F4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13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One-time signature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(One-time) signature consists of a triple algorithms Sig=(</a:t>
            </a:r>
            <a:r>
              <a:rPr lang="en-US" altLang="ko-KR" sz="2000" i="1" dirty="0" smtClean="0">
                <a:solidFill>
                  <a:schemeClr val="tx2">
                    <a:lumMod val="50000"/>
                  </a:schemeClr>
                </a:solidFill>
                <a:latin typeface="Monotype Corsiva" pitchFamily="66" charset="0"/>
              </a:rPr>
              <a:t>G</a:t>
            </a:r>
            <a:r>
              <a:rPr lang="en-US" altLang="ko-KR" dirty="0" smtClean="0"/>
              <a:t>, </a:t>
            </a:r>
            <a:r>
              <a:rPr lang="en-US" altLang="ko-KR" sz="2000" i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</a:rPr>
              <a:t>S</a:t>
            </a:r>
            <a:r>
              <a:rPr lang="en-US" altLang="ko-KR" dirty="0" smtClean="0"/>
              <a:t>, </a:t>
            </a:r>
            <a:r>
              <a:rPr lang="en-US" altLang="ko-KR" sz="2000" i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</a:rPr>
              <a:t>V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r>
              <a:rPr lang="en-US" altLang="ko-KR" i="1" dirty="0" smtClean="0">
                <a:latin typeface="Monotype Corsiva" pitchFamily="66" charset="0"/>
              </a:rPr>
              <a:t>G</a:t>
            </a:r>
            <a:r>
              <a:rPr lang="en-US" altLang="ko-KR" dirty="0">
                <a:latin typeface="Times New Roman" pitchFamily="18" charset="0"/>
              </a:rPr>
              <a:t>(</a:t>
            </a:r>
            <a:r>
              <a:rPr lang="en-US" altLang="ko-KR" dirty="0">
                <a:sym typeface="Symbol"/>
              </a:rPr>
              <a:t></a:t>
            </a:r>
            <a:r>
              <a:rPr lang="en-US" altLang="ko-KR" dirty="0">
                <a:latin typeface="Times New Roman" pitchFamily="18" charset="0"/>
              </a:rPr>
              <a:t>)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ko-KR" i="1" dirty="0" err="1">
                <a:latin typeface="Times New Roman" pitchFamily="18" charset="0"/>
                <a:sym typeface="Wingdings" pitchFamily="2" charset="2"/>
              </a:rPr>
              <a:t>ssk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en-US" altLang="ko-KR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ko-KR" i="1" dirty="0" err="1">
                <a:latin typeface="Times New Roman" pitchFamily="18" charset="0"/>
                <a:sym typeface="Wingdings" pitchFamily="2" charset="2"/>
              </a:rPr>
              <a:t>svk</a:t>
            </a:r>
            <a:r>
              <a:rPr lang="en-US" altLang="ko-KR" dirty="0">
                <a:latin typeface="Times New Roman" pitchFamily="18" charset="0"/>
                <a:sym typeface="Wingdings" pitchFamily="2" charset="2"/>
              </a:rPr>
              <a:t>)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tx1"/>
                </a:solidFill>
              </a:rPr>
              <a:t>key generation algorithm, given a security parameter 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, outputs a signing key </a:t>
            </a:r>
            <a:r>
              <a:rPr lang="en-US" altLang="ko-KR" i="1" dirty="0" err="1">
                <a:solidFill>
                  <a:schemeClr val="tx1"/>
                </a:solidFill>
                <a:latin typeface="Times New Roman" pitchFamily="18" charset="0"/>
                <a:sym typeface="Symbol"/>
              </a:rPr>
              <a:t>ssk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 and a verification key </a:t>
            </a:r>
            <a:r>
              <a:rPr lang="en-US" altLang="ko-KR" i="1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svk</a:t>
            </a:r>
            <a:endParaRPr lang="en-US" altLang="ko-KR" i="1" dirty="0" smtClean="0">
              <a:solidFill>
                <a:schemeClr val="tx1"/>
              </a:solidFill>
              <a:latin typeface="Times New Roman" pitchFamily="18" charset="0"/>
              <a:sym typeface="Symbol"/>
            </a:endParaRPr>
          </a:p>
          <a:p>
            <a:pPr lvl="1">
              <a:defRPr/>
            </a:pPr>
            <a:r>
              <a:rPr lang="en-US" altLang="ko-KR" i="1" dirty="0">
                <a:latin typeface="Times New Roman" pitchFamily="18" charset="0"/>
                <a:sym typeface="Symbol"/>
              </a:rPr>
              <a:t>S</a:t>
            </a:r>
            <a:r>
              <a:rPr lang="en-US" altLang="ko-KR" dirty="0" smtClean="0">
                <a:latin typeface="Times New Roman" pitchFamily="18" charset="0"/>
                <a:sym typeface="Symbol"/>
              </a:rPr>
              <a:t>(</a:t>
            </a:r>
            <a:r>
              <a:rPr lang="en-US" altLang="ko-KR" i="1" dirty="0" err="1">
                <a:latin typeface="Times New Roman" pitchFamily="18" charset="0"/>
                <a:sym typeface="Symbol"/>
              </a:rPr>
              <a:t>ssk</a:t>
            </a:r>
            <a:r>
              <a:rPr lang="en-US" altLang="ko-KR" dirty="0" smtClean="0">
                <a:sym typeface="Symbol"/>
              </a:rPr>
              <a:t>, </a:t>
            </a:r>
            <a:r>
              <a:rPr lang="en-US" altLang="ko-KR" i="1" dirty="0">
                <a:latin typeface="Times New Roman" pitchFamily="18" charset="0"/>
                <a:sym typeface="Symbol"/>
              </a:rPr>
              <a:t>m</a:t>
            </a:r>
            <a:r>
              <a:rPr lang="en-US" altLang="ko-KR" dirty="0">
                <a:latin typeface="Times New Roman" pitchFamily="18" charset="0"/>
                <a:sym typeface="Symbol"/>
              </a:rPr>
              <a:t>)</a:t>
            </a:r>
            <a:r>
              <a:rPr lang="en-US" altLang="ko-KR" dirty="0" smtClean="0">
                <a:sym typeface="Symbol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>
                <a:sym typeface="Symbol"/>
              </a:rPr>
              <a:t>: 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the signing algorithm, given a signing key </a:t>
            </a:r>
            <a:r>
              <a:rPr lang="en-US" altLang="ko-KR" i="1" dirty="0" err="1">
                <a:solidFill>
                  <a:schemeClr val="tx1"/>
                </a:solidFill>
                <a:latin typeface="Times New Roman" pitchFamily="18" charset="0"/>
                <a:sym typeface="Symbol"/>
              </a:rPr>
              <a:t>ssk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 and a message </a:t>
            </a:r>
            <a:r>
              <a:rPr lang="en-US" altLang="ko-KR" i="1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, outputs a signature </a:t>
            </a:r>
          </a:p>
          <a:p>
            <a:pPr lvl="1">
              <a:defRPr/>
            </a:pPr>
            <a:r>
              <a:rPr lang="en-US" altLang="ko-KR" i="1" dirty="0">
                <a:latin typeface="Times New Roman" pitchFamily="18" charset="0"/>
                <a:sym typeface="Symbol"/>
              </a:rPr>
              <a:t>V</a:t>
            </a:r>
            <a:r>
              <a:rPr lang="en-US" altLang="ko-KR" dirty="0">
                <a:latin typeface="Times New Roman" pitchFamily="18" charset="0"/>
                <a:sym typeface="Symbol"/>
              </a:rPr>
              <a:t>(</a:t>
            </a:r>
            <a:r>
              <a:rPr lang="en-US" altLang="ko-KR" i="1" dirty="0" err="1">
                <a:latin typeface="Times New Roman" pitchFamily="18" charset="0"/>
                <a:sym typeface="Symbol"/>
              </a:rPr>
              <a:t>svk</a:t>
            </a:r>
            <a:r>
              <a:rPr lang="en-US" altLang="ko-KR" dirty="0" smtClean="0">
                <a:sym typeface="Symbol"/>
              </a:rPr>
              <a:t>, </a:t>
            </a:r>
            <a:r>
              <a:rPr lang="en-US" altLang="ko-KR" dirty="0">
                <a:latin typeface="Times New Roman" pitchFamily="18" charset="0"/>
                <a:sym typeface="Symbol"/>
              </a:rPr>
              <a:t></a:t>
            </a:r>
            <a:r>
              <a:rPr lang="en-US" altLang="ko-KR" dirty="0" smtClean="0">
                <a:sym typeface="Symbol"/>
              </a:rPr>
              <a:t>, </a:t>
            </a:r>
            <a:r>
              <a:rPr lang="en-US" altLang="ko-KR" i="1" dirty="0">
                <a:latin typeface="Times New Roman" pitchFamily="18" charset="0"/>
                <a:sym typeface="Symbol"/>
              </a:rPr>
              <a:t>m</a:t>
            </a:r>
            <a:r>
              <a:rPr lang="en-US" altLang="ko-KR" dirty="0">
                <a:latin typeface="Times New Roman" pitchFamily="18" charset="0"/>
                <a:sym typeface="Symbol"/>
              </a:rPr>
              <a:t>)</a:t>
            </a:r>
            <a:r>
              <a:rPr lang="en-US" altLang="ko-KR" dirty="0" smtClean="0">
                <a:sym typeface="Symbol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i="1" dirty="0"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the verification algorithm, given a verification key </a:t>
            </a:r>
            <a:r>
              <a:rPr lang="en-US" altLang="ko-KR" i="1" dirty="0" err="1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svk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, a signature 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, and a message </a:t>
            </a:r>
            <a:r>
              <a:rPr lang="en-US" altLang="ko-KR" i="1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m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, outputs a bit </a:t>
            </a:r>
            <a:r>
              <a:rPr lang="en-US" altLang="ko-KR" i="1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b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{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0</a:t>
            </a:r>
            <a:r>
              <a:rPr lang="en-US" altLang="ko-KR" dirty="0">
                <a:solidFill>
                  <a:schemeClr val="tx1"/>
                </a:solidFill>
                <a:sym typeface="Symbol"/>
              </a:rPr>
              <a:t>,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 1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}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 (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: rejection,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  <a:sym typeface="Symbol"/>
              </a:rPr>
              <a:t>: acceptance)</a:t>
            </a:r>
          </a:p>
          <a:p>
            <a:pPr>
              <a:defRPr/>
            </a:pPr>
            <a:r>
              <a:rPr lang="en-US" altLang="ko-KR" dirty="0" smtClean="0">
                <a:sym typeface="Symbol"/>
              </a:rPr>
              <a:t>A one-time signature is strongly </a:t>
            </a:r>
            <a:r>
              <a:rPr lang="en-US" altLang="ko-KR" dirty="0" err="1" smtClean="0">
                <a:sym typeface="Symbol"/>
              </a:rPr>
              <a:t>unforgeable</a:t>
            </a:r>
            <a:r>
              <a:rPr lang="en-US" altLang="ko-KR" dirty="0" smtClean="0">
                <a:sym typeface="Symbol"/>
              </a:rPr>
              <a:t> if</a:t>
            </a:r>
          </a:p>
          <a:p>
            <a:pPr>
              <a:defRPr/>
            </a:pPr>
            <a:endParaRPr lang="en-US" altLang="ko-KR" dirty="0">
              <a:sym typeface="Symbol"/>
            </a:endParaRPr>
          </a:p>
          <a:p>
            <a:pPr>
              <a:defRPr/>
            </a:pPr>
            <a:endParaRPr lang="en-US" altLang="ko-KR" dirty="0" smtClean="0">
              <a:sym typeface="Symbol"/>
            </a:endParaRPr>
          </a:p>
          <a:p>
            <a:pPr>
              <a:defRPr/>
            </a:pPr>
            <a:endParaRPr lang="en-US" altLang="ko-KR" sz="3200" dirty="0">
              <a:sym typeface="Symbol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ko-KR" dirty="0" smtClean="0">
                <a:sym typeface="Symbol"/>
              </a:rPr>
              <a:t>is negligible for any PPT algorithm </a:t>
            </a:r>
            <a:r>
              <a:rPr lang="en-US" altLang="ko-KR" b="1" i="1" dirty="0" smtClean="0">
                <a:latin typeface="Times New Roman" pitchFamily="18" charset="0"/>
                <a:sym typeface="Symbol"/>
              </a:rPr>
              <a:t>F</a:t>
            </a:r>
            <a:endParaRPr lang="ko-KR" altLang="en-US" b="1" i="1" dirty="0">
              <a:latin typeface="Times New Roman" pitchFamily="18" charset="0"/>
            </a:endParaRPr>
          </a:p>
        </p:txBody>
      </p:sp>
      <p:grpSp>
        <p:nvGrpSpPr>
          <p:cNvPr id="26629" name="그룹 13"/>
          <p:cNvGrpSpPr>
            <a:grpSpLocks/>
          </p:cNvGrpSpPr>
          <p:nvPr/>
        </p:nvGrpSpPr>
        <p:grpSpPr bwMode="auto">
          <a:xfrm>
            <a:off x="1047750" y="4229100"/>
            <a:ext cx="6877050" cy="1343025"/>
            <a:chOff x="1047750" y="4238626"/>
            <a:chExt cx="6877050" cy="1343024"/>
          </a:xfrm>
        </p:grpSpPr>
        <p:sp>
          <p:nvSpPr>
            <p:cNvPr id="26632" name="모서리가 둥근 직사각형 5"/>
            <p:cNvSpPr>
              <a:spLocks noChangeArrowheads="1"/>
            </p:cNvSpPr>
            <p:nvPr/>
          </p:nvSpPr>
          <p:spPr bwMode="auto">
            <a:xfrm>
              <a:off x="1047750" y="4238626"/>
              <a:ext cx="6877050" cy="1343024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lvl="1"/>
              <a:r>
                <a:rPr lang="en-US" altLang="ko-KR" b="0">
                  <a:latin typeface="Times New Roman" pitchFamily="18" charset="0"/>
                </a:rPr>
                <a:t>Pr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666875" y="4333876"/>
              <a:ext cx="3352800" cy="10953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b="0" dirty="0">
                  <a:latin typeface="Times New Roman" pitchFamily="18" charset="0"/>
                </a:rPr>
                <a:t>(</a:t>
              </a:r>
              <a:r>
                <a:rPr lang="en-US" altLang="ko-KR" b="0" i="1" dirty="0" err="1">
                  <a:latin typeface="Times New Roman" pitchFamily="18" charset="0"/>
                </a:rPr>
                <a:t>ssk</a:t>
              </a:r>
              <a:r>
                <a:rPr lang="en-US" altLang="ko-KR" b="0" dirty="0">
                  <a:latin typeface="Times New Roman" pitchFamily="18" charset="0"/>
                </a:rPr>
                <a:t>, </a:t>
              </a:r>
              <a:r>
                <a:rPr lang="en-US" altLang="ko-KR" b="0" i="1" dirty="0" err="1">
                  <a:latin typeface="Times New Roman" pitchFamily="18" charset="0"/>
                </a:rPr>
                <a:t>svk</a:t>
              </a:r>
              <a:r>
                <a:rPr lang="en-US" altLang="ko-KR" b="0" dirty="0">
                  <a:latin typeface="Times New Roman" pitchFamily="18" charset="0"/>
                </a:rPr>
                <a:t>) </a:t>
              </a:r>
              <a:r>
                <a:rPr lang="en-US" altLang="ko-KR" b="0" dirty="0">
                  <a:latin typeface="Times New Roman" pitchFamily="18" charset="0"/>
                  <a:sym typeface="Symbol"/>
                </a:rPr>
                <a:t> </a:t>
              </a:r>
              <a:r>
                <a:rPr kumimoji="1" lang="en-US" altLang="ko-KR" sz="2000" b="0" i="1" dirty="0">
                  <a:latin typeface="Monotype Corsiva" pitchFamily="66" charset="0"/>
                  <a:ea typeface="+mn-ea"/>
                  <a:sym typeface="Symbol"/>
                </a:rPr>
                <a:t>G</a:t>
              </a:r>
              <a:r>
                <a:rPr lang="en-US" altLang="ko-KR" b="0" dirty="0">
                  <a:latin typeface="Times New Roman" pitchFamily="18" charset="0"/>
                  <a:sym typeface="Symbol"/>
                </a:rPr>
                <a:t>(),</a:t>
              </a:r>
            </a:p>
            <a:p>
              <a:pPr algn="ctr">
                <a:defRPr/>
              </a:pPr>
              <a:r>
                <a:rPr lang="en-US" altLang="ko-KR" b="0" dirty="0" smtClean="0">
                  <a:latin typeface="Times New Roman" pitchFamily="18" charset="0"/>
                  <a:sym typeface="Symbol"/>
                </a:rPr>
                <a:t> </a:t>
              </a:r>
              <a:r>
                <a:rPr lang="en-US" altLang="ko-KR" b="0" dirty="0">
                  <a:latin typeface="Times New Roman" pitchFamily="18" charset="0"/>
                  <a:sym typeface="Symbol"/>
                </a:rPr>
                <a:t> </a:t>
              </a:r>
              <a:r>
                <a:rPr lang="en-US" altLang="ko-KR" b="0" i="1" dirty="0">
                  <a:latin typeface="Times New Roman" pitchFamily="18" charset="0"/>
                  <a:sym typeface="Symbol"/>
                </a:rPr>
                <a:t>S</a:t>
              </a:r>
              <a:r>
                <a:rPr lang="en-US" altLang="ko-KR" b="0" dirty="0">
                  <a:latin typeface="Times New Roman" pitchFamily="18" charset="0"/>
                  <a:sym typeface="Symbol"/>
                </a:rPr>
                <a:t>(</a:t>
              </a:r>
              <a:r>
                <a:rPr lang="en-US" altLang="ko-KR" b="0" i="1" dirty="0" err="1">
                  <a:latin typeface="Times New Roman" pitchFamily="18" charset="0"/>
                  <a:sym typeface="Symbol"/>
                </a:rPr>
                <a:t>ssk</a:t>
              </a:r>
              <a:r>
                <a:rPr lang="en-US" altLang="ko-KR" b="0" dirty="0">
                  <a:latin typeface="Times New Roman" pitchFamily="18" charset="0"/>
                  <a:sym typeface="Symbol"/>
                </a:rPr>
                <a:t>, </a:t>
              </a:r>
              <a:r>
                <a:rPr lang="en-US" altLang="ko-KR" b="0" i="1" dirty="0">
                  <a:latin typeface="Times New Roman" pitchFamily="18" charset="0"/>
                  <a:sym typeface="Symbol"/>
                </a:rPr>
                <a:t>m</a:t>
              </a:r>
              <a:r>
                <a:rPr lang="en-US" altLang="ko-KR" b="0" dirty="0">
                  <a:latin typeface="Times New Roman" pitchFamily="18" charset="0"/>
                  <a:sym typeface="Symbol"/>
                </a:rPr>
                <a:t>),</a:t>
              </a:r>
            </a:p>
            <a:p>
              <a:pPr algn="ctr">
                <a:defRPr/>
              </a:pPr>
              <a:r>
                <a:rPr lang="en-US" altLang="ko-KR" b="0" dirty="0">
                  <a:latin typeface="Times New Roman" pitchFamily="18" charset="0"/>
                  <a:sym typeface="Symbol"/>
                </a:rPr>
                <a:t>(</a:t>
              </a:r>
              <a:r>
                <a:rPr lang="en-US" altLang="ko-KR" b="0" i="1" dirty="0">
                  <a:latin typeface="Times New Roman" pitchFamily="18" charset="0"/>
                  <a:sym typeface="Symbol"/>
                </a:rPr>
                <a:t>m</a:t>
              </a:r>
              <a:r>
                <a:rPr lang="en-US" altLang="ko-KR" b="0" dirty="0">
                  <a:latin typeface="Times New Roman" pitchFamily="18" charset="0"/>
                  <a:sym typeface="Symbol"/>
                </a:rPr>
                <a:t>, )  </a:t>
              </a:r>
              <a:r>
                <a:rPr lang="en-US" altLang="ko-KR" i="1" dirty="0">
                  <a:latin typeface="Times New Roman" pitchFamily="18" charset="0"/>
                  <a:sym typeface="Symbol"/>
                </a:rPr>
                <a:t>F</a:t>
              </a:r>
              <a:r>
                <a:rPr lang="en-US" altLang="ko-KR" b="0" dirty="0">
                  <a:latin typeface="Times New Roman" pitchFamily="18" charset="0"/>
                  <a:sym typeface="Symbol"/>
                </a:rPr>
                <a:t>(</a:t>
              </a:r>
              <a:r>
                <a:rPr lang="en-US" altLang="ko-KR" b="0" i="1" dirty="0">
                  <a:latin typeface="Times New Roman" pitchFamily="18" charset="0"/>
                  <a:sym typeface="Symbol"/>
                </a:rPr>
                <a:t>m</a:t>
              </a:r>
              <a:r>
                <a:rPr lang="en-US" altLang="ko-KR" b="0" dirty="0">
                  <a:latin typeface="Times New Roman" pitchFamily="18" charset="0"/>
                  <a:sym typeface="Symbol"/>
                </a:rPr>
                <a:t>, , </a:t>
              </a:r>
              <a:r>
                <a:rPr lang="en-US" altLang="ko-KR" b="0" i="1" dirty="0" err="1">
                  <a:latin typeface="Times New Roman" pitchFamily="18" charset="0"/>
                  <a:sym typeface="Symbol"/>
                </a:rPr>
                <a:t>svk</a:t>
              </a:r>
              <a:r>
                <a:rPr lang="en-US" altLang="ko-KR" b="0" dirty="0">
                  <a:latin typeface="Times New Roman" pitchFamily="18" charset="0"/>
                  <a:sym typeface="Symbol"/>
                </a:rPr>
                <a:t>, </a:t>
              </a:r>
              <a:r>
                <a:rPr lang="en-US" altLang="ko-KR" b="0" i="1" dirty="0" err="1">
                  <a:latin typeface="Times New Roman" pitchFamily="18" charset="0"/>
                  <a:sym typeface="Symbol"/>
                </a:rPr>
                <a:t>st</a:t>
              </a:r>
              <a:r>
                <a:rPr lang="en-US" altLang="ko-KR" b="0" dirty="0">
                  <a:latin typeface="Times New Roman" pitchFamily="18" charset="0"/>
                  <a:sym typeface="Symbol"/>
                </a:rPr>
                <a:t>)</a:t>
              </a:r>
              <a:endParaRPr lang="ko-KR" altLang="en-US" b="0" dirty="0">
                <a:latin typeface="Times New Roman" pitchFamily="18" charset="0"/>
              </a:endParaRPr>
            </a:p>
          </p:txBody>
        </p:sp>
        <p:sp>
          <p:nvSpPr>
            <p:cNvPr id="26634" name="직사각형 7"/>
            <p:cNvSpPr>
              <a:spLocks noChangeArrowheads="1"/>
            </p:cNvSpPr>
            <p:nvPr/>
          </p:nvSpPr>
          <p:spPr bwMode="auto">
            <a:xfrm>
              <a:off x="5153026" y="4333875"/>
              <a:ext cx="2476499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ko-KR" b="0" i="1">
                  <a:latin typeface="Times New Roman" pitchFamily="18" charset="0"/>
                </a:rPr>
                <a:t>V</a:t>
              </a:r>
              <a:r>
                <a:rPr lang="en-US" altLang="ko-KR" b="0">
                  <a:latin typeface="Times New Roman" pitchFamily="18" charset="0"/>
                </a:rPr>
                <a:t>(</a:t>
              </a:r>
              <a:r>
                <a:rPr lang="en-US" altLang="ko-KR" b="0" i="1">
                  <a:latin typeface="Times New Roman" pitchFamily="18" charset="0"/>
                </a:rPr>
                <a:t>svk</a:t>
              </a:r>
              <a:r>
                <a:rPr lang="en-US" altLang="ko-KR" b="0">
                  <a:latin typeface="Times New Roman" pitchFamily="18" charset="0"/>
                </a:rPr>
                <a:t>, </a:t>
              </a:r>
              <a:r>
                <a:rPr lang="en-US" altLang="ko-KR" b="0">
                  <a:latin typeface="Times New Roman" pitchFamily="18" charset="0"/>
                  <a:sym typeface="Symbol" pitchFamily="18" charset="2"/>
                </a:rPr>
                <a:t>, </a:t>
              </a:r>
              <a:r>
                <a:rPr lang="en-US" altLang="ko-KR" b="0" i="1">
                  <a:latin typeface="Times New Roman" pitchFamily="18" charset="0"/>
                  <a:sym typeface="Symbol" pitchFamily="18" charset="2"/>
                </a:rPr>
                <a:t>m</a:t>
              </a:r>
              <a:r>
                <a:rPr lang="en-US" altLang="ko-KR" b="0">
                  <a:latin typeface="Times New Roman" pitchFamily="18" charset="0"/>
                  <a:sym typeface="Symbol" pitchFamily="18" charset="2"/>
                </a:rPr>
                <a:t>) = 1</a:t>
              </a:r>
            </a:p>
            <a:p>
              <a:pPr algn="ctr"/>
              <a:r>
                <a:rPr lang="en-US" altLang="ko-KR" b="0">
                  <a:latin typeface="Times New Roman" pitchFamily="18" charset="0"/>
                  <a:sym typeface="Symbol" pitchFamily="18" charset="2"/>
                </a:rPr>
                <a:t> (</a:t>
              </a:r>
              <a:r>
                <a:rPr lang="en-US" altLang="ko-KR" b="0" i="1">
                  <a:latin typeface="Times New Roman" pitchFamily="18" charset="0"/>
                  <a:sym typeface="Symbol" pitchFamily="18" charset="2"/>
                </a:rPr>
                <a:t>m</a:t>
              </a:r>
              <a:r>
                <a:rPr lang="en-US" altLang="ko-KR" b="0">
                  <a:latin typeface="Times New Roman" pitchFamily="18" charset="0"/>
                  <a:sym typeface="Symbol" pitchFamily="18" charset="2"/>
                </a:rPr>
                <a:t>, )  (</a:t>
              </a:r>
              <a:r>
                <a:rPr lang="en-US" altLang="ko-KR" b="0" i="1">
                  <a:latin typeface="Times New Roman" pitchFamily="18" charset="0"/>
                  <a:sym typeface="Symbol" pitchFamily="18" charset="2"/>
                </a:rPr>
                <a:t>m</a:t>
              </a:r>
              <a:r>
                <a:rPr lang="en-US" altLang="ko-KR" b="0">
                  <a:latin typeface="Times New Roman" pitchFamily="18" charset="0"/>
                  <a:sym typeface="Symbol" pitchFamily="18" charset="2"/>
                </a:rPr>
                <a:t>, )</a:t>
              </a:r>
              <a:endParaRPr lang="ko-KR" altLang="en-US" b="0">
                <a:latin typeface="Times New Roman" pitchFamily="18" charset="0"/>
              </a:endParaRPr>
            </a:p>
          </p:txBody>
        </p:sp>
        <p:sp>
          <p:nvSpPr>
            <p:cNvPr id="26635" name="왼쪽 대괄호 8"/>
            <p:cNvSpPr>
              <a:spLocks/>
            </p:cNvSpPr>
            <p:nvPr/>
          </p:nvSpPr>
          <p:spPr bwMode="auto">
            <a:xfrm>
              <a:off x="1543051" y="4371975"/>
              <a:ext cx="123825" cy="1095375"/>
            </a:xfrm>
            <a:prstGeom prst="leftBracket">
              <a:avLst>
                <a:gd name="adj" fmla="val 8314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6" name="오른쪽 대괄호 10"/>
            <p:cNvSpPr>
              <a:spLocks/>
            </p:cNvSpPr>
            <p:nvPr/>
          </p:nvSpPr>
          <p:spPr bwMode="auto">
            <a:xfrm>
              <a:off x="7391401" y="4371975"/>
              <a:ext cx="123824" cy="1095375"/>
            </a:xfrm>
            <a:prstGeom prst="rightBracket">
              <a:avLst>
                <a:gd name="adj" fmla="val 8314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26637" name="직선 연결선 12"/>
            <p:cNvCxnSpPr>
              <a:cxnSpLocks noChangeShapeType="1"/>
            </p:cNvCxnSpPr>
            <p:nvPr/>
          </p:nvCxnSpPr>
          <p:spPr bwMode="auto">
            <a:xfrm>
              <a:off x="5153026" y="4400550"/>
              <a:ext cx="0" cy="10572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DB3BFBB-0012-4706-A38E-13042F554938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14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Preliminaries</a:t>
            </a:r>
          </a:p>
          <a:p>
            <a:r>
              <a:rPr lang="en-US" altLang="ko-KR" b="1" dirty="0" smtClean="0"/>
              <a:t>TB-PRE syntax</a:t>
            </a:r>
          </a:p>
          <a:p>
            <a:r>
              <a:rPr lang="en-US" altLang="ko-KR" dirty="0" smtClean="0"/>
              <a:t>2013</a:t>
            </a:r>
            <a:r>
              <a:rPr lang="ko-KR" altLang="en-US" dirty="0" smtClean="0"/>
              <a:t>년 실적 목표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8119E3F-C2D4-4D6D-9B90-898F51FD9E31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15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71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TB-PRE: syntax </a:t>
            </a:r>
            <a:endParaRPr lang="ko-KR" altLang="en-US" dirty="0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TB-PRE consists of a tuple of algorithms</a:t>
            </a:r>
          </a:p>
          <a:p>
            <a:pPr lvl="1"/>
            <a:r>
              <a:rPr lang="en-US" altLang="ko-KR" dirty="0" smtClean="0"/>
              <a:t>Global-setup</a:t>
            </a:r>
            <a:r>
              <a:rPr lang="en-US" altLang="ko-KR" dirty="0" smtClean="0">
                <a:latin typeface="Times New Roman" pitchFamily="18" charset="0"/>
              </a:rPr>
              <a:t>(</a:t>
            </a:r>
            <a:r>
              <a:rPr lang="en-US" altLang="ko-KR" dirty="0" smtClean="0">
                <a:sym typeface="Symbol" pitchFamily="18" charset="2"/>
              </a:rPr>
              <a:t>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ko-KR" dirty="0" smtClean="0">
                <a:sym typeface="Symbol" pitchFamily="18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b="1" dirty="0" err="1" smtClean="0">
                <a:latin typeface="Times New Roman" pitchFamily="18" charset="0"/>
                <a:sym typeface="Wingdings" pitchFamily="2" charset="2"/>
              </a:rPr>
              <a:t>param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run by a trusted party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where </a:t>
            </a:r>
            <a:r>
              <a:rPr lang="en-US" altLang="ko-KR" dirty="0" smtClean="0">
                <a:solidFill>
                  <a:schemeClr val="tx1"/>
                </a:solidFill>
                <a:sym typeface="Symbol" pitchFamily="18" charset="2"/>
              </a:rPr>
              <a:t> is a security parameter and a set </a:t>
            </a:r>
            <a:r>
              <a:rPr lang="en-US" altLang="ko-KR" b="1" dirty="0" err="1" smtClean="0">
                <a:latin typeface="Times New Roman" pitchFamily="18" charset="0"/>
                <a:sym typeface="Symbol" pitchFamily="18" charset="2"/>
              </a:rPr>
              <a:t>param</a:t>
            </a:r>
            <a:r>
              <a:rPr lang="en-US" altLang="ko-KR" dirty="0" smtClean="0">
                <a:solidFill>
                  <a:schemeClr val="tx1"/>
                </a:solidFill>
                <a:sym typeface="Symbol" pitchFamily="18" charset="2"/>
              </a:rPr>
              <a:t> is public parameters</a:t>
            </a:r>
          </a:p>
          <a:p>
            <a:pPr lvl="1"/>
            <a:r>
              <a:rPr lang="en-US" altLang="ko-KR" dirty="0" err="1" smtClean="0">
                <a:sym typeface="Symbol" pitchFamily="18" charset="2"/>
              </a:rPr>
              <a:t>Keygen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dirty="0" smtClean="0">
                <a:sym typeface="Symbol" pitchFamily="18" charset="2"/>
              </a:rPr>
              <a:t>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ko-KR" dirty="0" smtClean="0">
                <a:sym typeface="Symbol" pitchFamily="18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sym typeface="Wingdings" pitchFamily="2" charset="2"/>
              </a:rPr>
              <a:t>pk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, </a:t>
            </a:r>
            <a:r>
              <a:rPr lang="en-US" altLang="ko-KR" dirty="0" err="1" smtClean="0">
                <a:latin typeface="Times New Roman" pitchFamily="18" charset="0"/>
                <a:sym typeface="Wingdings" pitchFamily="2" charset="2"/>
              </a:rPr>
              <a:t>s</a:t>
            </a:r>
            <a:r>
              <a:rPr lang="en-US" altLang="ko-KR" i="1" dirty="0" err="1" smtClean="0">
                <a:latin typeface="Times New Roman" pitchFamily="18" charset="0"/>
                <a:sym typeface="Wingdings" pitchFamily="2" charset="2"/>
              </a:rPr>
              <a:t>k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)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run by users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, where 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ko-KR" i="1" dirty="0" err="1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sk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, </a:t>
            </a:r>
            <a:r>
              <a:rPr lang="en-US" altLang="ko-KR" i="1" dirty="0" err="1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pk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)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 are a private/public key pair</a:t>
            </a: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ReKeygen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sym typeface="Wingdings" pitchFamily="2" charset="2"/>
              </a:rPr>
              <a:t>sk</a:t>
            </a:r>
            <a:r>
              <a:rPr lang="en-US" altLang="ko-KR" i="1" baseline="-25000" dirty="0" smtClean="0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, </a:t>
            </a:r>
            <a:r>
              <a:rPr lang="en-US" altLang="ko-KR" i="1" dirty="0" err="1" smtClean="0">
                <a:latin typeface="Times New Roman" pitchFamily="18" charset="0"/>
                <a:sym typeface="Wingdings" pitchFamily="2" charset="2"/>
              </a:rPr>
              <a:t>pk</a:t>
            </a:r>
            <a:r>
              <a:rPr lang="en-US" altLang="ko-KR" i="1" baseline="-25000" dirty="0" err="1" smtClean="0">
                <a:latin typeface="Times New Roman" pitchFamily="18" charset="0"/>
                <a:sym typeface="Wingdings" pitchFamily="2" charset="2"/>
              </a:rPr>
              <a:t>j</a:t>
            </a:r>
            <a:r>
              <a:rPr lang="en-US" altLang="ko-KR" i="1" dirty="0" smtClean="0">
                <a:latin typeface="Times New Roman" pitchFamily="18" charset="0"/>
                <a:sym typeface="Wingdings" pitchFamily="2" charset="2"/>
              </a:rPr>
              <a:t>, t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)</a:t>
            </a:r>
            <a:r>
              <a:rPr lang="en-US" altLang="ko-KR" dirty="0" smtClean="0">
                <a:sym typeface="Wingdings" pitchFamily="2" charset="2"/>
              </a:rPr>
              <a:t>  </a:t>
            </a:r>
            <a:r>
              <a:rPr lang="en-US" altLang="ko-KR" i="1" dirty="0" err="1" smtClean="0">
                <a:latin typeface="Times New Roman" pitchFamily="18" charset="0"/>
                <a:sym typeface="Wingdings" pitchFamily="2" charset="2"/>
              </a:rPr>
              <a:t>rk</a:t>
            </a:r>
            <a:r>
              <a:rPr lang="en-US" altLang="ko-KR" i="1" baseline="30000" dirty="0" err="1" smtClean="0">
                <a:latin typeface="Times New Roman" pitchFamily="18" charset="0"/>
                <a:sym typeface="Wingdings" pitchFamily="2" charset="2"/>
              </a:rPr>
              <a:t>t</a:t>
            </a:r>
            <a:r>
              <a:rPr lang="en-US" altLang="ko-KR" i="1" baseline="-25000" dirty="0" err="1" smtClean="0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ko-KR" baseline="-25000" dirty="0" err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ko-KR" i="1" baseline="-25000" dirty="0" err="1" smtClean="0">
                <a:latin typeface="Times New Roman" pitchFamily="18" charset="0"/>
                <a:sym typeface="Wingdings" pitchFamily="2" charset="2"/>
              </a:rPr>
              <a:t>j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run by a delegator </a:t>
            </a:r>
            <a:r>
              <a:rPr lang="en-US" altLang="ko-KR" i="1" dirty="0" err="1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where t is a condition and </a:t>
            </a:r>
            <a:r>
              <a:rPr lang="en-US" altLang="ko-KR" i="1" dirty="0" err="1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rk</a:t>
            </a:r>
            <a:r>
              <a:rPr lang="en-US" altLang="ko-KR" i="1" baseline="30000" dirty="0" err="1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lang="en-US" altLang="ko-KR" i="1" baseline="-25000" dirty="0" err="1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ko-KR" baseline="-2500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ko-KR" i="1" baseline="-25000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dirty="0" smtClean="0">
                <a:solidFill>
                  <a:schemeClr val="tx1"/>
                </a:solidFill>
                <a:sym typeface="Symbol" pitchFamily="18" charset="2"/>
              </a:rPr>
              <a:t> allows the translation of a </a:t>
            </a:r>
            <a:r>
              <a:rPr lang="en-US" altLang="ko-KR" dirty="0" err="1" smtClean="0">
                <a:solidFill>
                  <a:schemeClr val="tx1"/>
                </a:solidFill>
                <a:sym typeface="Symbol" pitchFamily="18" charset="2"/>
              </a:rPr>
              <a:t>ciphertext</a:t>
            </a:r>
            <a:r>
              <a:rPr lang="en-US" altLang="ko-KR" dirty="0" smtClean="0">
                <a:solidFill>
                  <a:schemeClr val="tx1"/>
                </a:solidFill>
                <a:sym typeface="Symbol" pitchFamily="18" charset="2"/>
              </a:rPr>
              <a:t> from </a:t>
            </a:r>
            <a:r>
              <a:rPr lang="en-US" altLang="ko-KR" i="1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sym typeface="Symbol" pitchFamily="18" charset="2"/>
              </a:rPr>
              <a:t> to 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i="1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Symbol" pitchFamily="18" charset="2"/>
              </a:rPr>
              <a:t>for</a:t>
            </a:r>
            <a:r>
              <a:rPr lang="en-US" altLang="ko-KR" i="1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t</a:t>
            </a:r>
          </a:p>
          <a:p>
            <a:pPr lvl="1"/>
            <a:r>
              <a:rPr lang="en-US" altLang="ko-KR" dirty="0" smtClean="0">
                <a:sym typeface="Symbol" pitchFamily="18" charset="2"/>
              </a:rPr>
              <a:t>Enc</a:t>
            </a:r>
            <a:r>
              <a:rPr lang="en-US" altLang="ko-KR" baseline="-2500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sym typeface="Symbol" pitchFamily="18" charset="2"/>
              </a:rPr>
              <a:t>pk</a:t>
            </a:r>
            <a:r>
              <a:rPr lang="en-US" altLang="ko-KR" i="1" baseline="-25000" dirty="0" err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i="1" dirty="0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ko-KR" i="1" dirty="0" smtClean="0">
                <a:latin typeface="Times New Roman" pitchFamily="18" charset="0"/>
                <a:sym typeface="Wingdings" pitchFamily="2" charset="2"/>
              </a:rPr>
              <a:t>C</a:t>
            </a:r>
            <a:r>
              <a:rPr lang="en-US" altLang="ko-KR" baseline="-25000" dirty="0" smtClean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the output 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C</a:t>
            </a:r>
            <a:r>
              <a:rPr lang="en-US" altLang="ko-KR" baseline="-25000" dirty="0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 is a first level </a:t>
            </a:r>
            <a:r>
              <a:rPr lang="en-US" altLang="ko-KR" dirty="0" err="1" smtClean="0">
                <a:solidFill>
                  <a:schemeClr val="tx1"/>
                </a:solidFill>
                <a:sym typeface="Wingdings" pitchFamily="2" charset="2"/>
              </a:rPr>
              <a:t>ciphertext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 that cannot be re-encrypted for another party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Enc</a:t>
            </a:r>
            <a:r>
              <a:rPr lang="en-US" altLang="ko-KR" baseline="-25000" dirty="0" smtClean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sym typeface="Wingdings" pitchFamily="2" charset="2"/>
              </a:rPr>
              <a:t>pk</a:t>
            </a:r>
            <a:r>
              <a:rPr lang="en-US" altLang="ko-KR" i="1" baseline="-25000" dirty="0" err="1" smtClean="0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, </a:t>
            </a:r>
            <a:r>
              <a:rPr lang="en-US" altLang="ko-KR" i="1" dirty="0" smtClean="0">
                <a:latin typeface="Times New Roman" pitchFamily="18" charset="0"/>
                <a:sym typeface="Wingdings" pitchFamily="2" charset="2"/>
              </a:rPr>
              <a:t>m, t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)  </a:t>
            </a:r>
            <a:r>
              <a:rPr lang="en-US" altLang="ko-KR" i="1" dirty="0" smtClean="0">
                <a:latin typeface="Times New Roman" pitchFamily="18" charset="0"/>
                <a:sym typeface="Wingdings" pitchFamily="2" charset="2"/>
              </a:rPr>
              <a:t>C</a:t>
            </a:r>
            <a:r>
              <a:rPr lang="en-US" altLang="ko-KR" baseline="-25000" dirty="0" smtClean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the output 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C</a:t>
            </a:r>
            <a:r>
              <a:rPr lang="en-US" altLang="ko-KR" baseline="-25000" dirty="0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 is a second level </a:t>
            </a:r>
            <a:r>
              <a:rPr lang="en-US" altLang="ko-KR" dirty="0" err="1" smtClean="0">
                <a:solidFill>
                  <a:schemeClr val="tx1"/>
                </a:solidFill>
                <a:sym typeface="Wingdings" pitchFamily="2" charset="2"/>
              </a:rPr>
              <a:t>ciphertext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 that can be re-encrypted into a first level </a:t>
            </a:r>
            <a:r>
              <a:rPr lang="en-US" altLang="ko-KR" dirty="0" err="1" smtClean="0">
                <a:solidFill>
                  <a:schemeClr val="tx1"/>
                </a:solidFill>
                <a:sym typeface="Wingdings" pitchFamily="2" charset="2"/>
              </a:rPr>
              <a:t>ciphertext</a:t>
            </a:r>
            <a:endParaRPr lang="en-US" altLang="ko-KR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ReEnc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ko-KR" sz="1800" i="1" dirty="0" err="1" smtClean="0">
                <a:latin typeface="Times New Roman" pitchFamily="18" charset="0"/>
                <a:sym typeface="Wingdings" pitchFamily="2" charset="2"/>
              </a:rPr>
              <a:t>rk</a:t>
            </a:r>
            <a:r>
              <a:rPr lang="en-US" altLang="ko-KR" sz="1800" i="1" baseline="30000" dirty="0" err="1" smtClean="0">
                <a:latin typeface="Times New Roman" pitchFamily="18" charset="0"/>
                <a:sym typeface="Wingdings" pitchFamily="2" charset="2"/>
              </a:rPr>
              <a:t>t</a:t>
            </a:r>
            <a:r>
              <a:rPr lang="en-US" altLang="ko-KR" i="1" baseline="-25000" dirty="0" err="1" smtClean="0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ko-KR" baseline="-25000" dirty="0" err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ko-KR" i="1" baseline="-25000" dirty="0" err="1" smtClean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baseline="-25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ko-KR" i="1" dirty="0" smtClean="0">
                <a:latin typeface="Times New Roman" pitchFamily="18" charset="0"/>
                <a:sym typeface="Wingdings" pitchFamily="2" charset="2"/>
              </a:rPr>
              <a:t>C</a:t>
            </a:r>
            <a:r>
              <a:rPr lang="en-US" altLang="ko-KR" baseline="-25000" dirty="0" smtClean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run by a proxy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where 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C</a:t>
            </a:r>
            <a:r>
              <a:rPr lang="en-US" altLang="ko-KR" baseline="-25000" dirty="0" smtClean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altLang="ko-KR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 is a re-encrypted </a:t>
            </a:r>
            <a:r>
              <a:rPr lang="en-US" altLang="ko-KR" dirty="0" err="1" smtClean="0">
                <a:solidFill>
                  <a:schemeClr val="tx1"/>
                </a:solidFill>
                <a:sym typeface="Wingdings" pitchFamily="2" charset="2"/>
              </a:rPr>
              <a:t>ciphertext</a:t>
            </a:r>
            <a:endParaRPr lang="en-US" altLang="ko-KR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Dec</a:t>
            </a:r>
            <a:r>
              <a:rPr lang="en-US" altLang="ko-KR" baseline="-25000" dirty="0" smtClean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ko-KR" i="1" dirty="0" err="1" smtClean="0">
                <a:latin typeface="Times New Roman" pitchFamily="18" charset="0"/>
                <a:sym typeface="Wingdings" pitchFamily="2" charset="2"/>
              </a:rPr>
              <a:t>sk</a:t>
            </a:r>
            <a:r>
              <a:rPr lang="en-US" altLang="ko-KR" i="1" baseline="-25000" dirty="0" err="1" smtClean="0">
                <a:latin typeface="Times New Roman" pitchFamily="18" charset="0"/>
                <a:sym typeface="Wingdings" pitchFamily="2" charset="2"/>
              </a:rPr>
              <a:t>j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, </a:t>
            </a:r>
            <a:r>
              <a:rPr lang="en-US" altLang="ko-KR" i="1" dirty="0" smtClean="0">
                <a:latin typeface="Times New Roman" pitchFamily="18" charset="0"/>
                <a:sym typeface="Wingdings" pitchFamily="2" charset="2"/>
              </a:rPr>
              <a:t>C</a:t>
            </a:r>
            <a:r>
              <a:rPr lang="en-US" altLang="ko-KR" baseline="-25000" dirty="0" smtClean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)  </a:t>
            </a:r>
            <a:r>
              <a:rPr lang="en-US" altLang="ko-KR" i="1" dirty="0" smtClean="0">
                <a:latin typeface="Times New Roman" pitchFamily="18" charset="0"/>
                <a:sym typeface="Wingdings" pitchFamily="2" charset="2"/>
              </a:rPr>
              <a:t>m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decrypt a first level </a:t>
            </a:r>
            <a:r>
              <a:rPr lang="en-US" altLang="ko-KR" dirty="0" err="1" smtClean="0">
                <a:solidFill>
                  <a:schemeClr val="tx1"/>
                </a:solidFill>
                <a:sym typeface="Wingdings" pitchFamily="2" charset="2"/>
              </a:rPr>
              <a:t>ciphertext</a:t>
            </a:r>
            <a:endParaRPr lang="en-US" altLang="ko-KR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Dec</a:t>
            </a:r>
            <a:r>
              <a:rPr lang="en-US" altLang="ko-KR" baseline="-25000" dirty="0" smtClean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ko-KR" i="1" dirty="0" smtClean="0">
                <a:latin typeface="Times New Roman" pitchFamily="18" charset="0"/>
                <a:sym typeface="Wingdings" pitchFamily="2" charset="2"/>
              </a:rPr>
              <a:t>sk</a:t>
            </a:r>
            <a:r>
              <a:rPr lang="en-US" altLang="ko-KR" i="1" baseline="-25000" dirty="0" smtClean="0">
                <a:latin typeface="Times New Roman" pitchFamily="18" charset="0"/>
                <a:sym typeface="Wingdings" pitchFamily="2" charset="2"/>
              </a:rPr>
              <a:t>i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, </a:t>
            </a:r>
            <a:r>
              <a:rPr lang="en-US" altLang="ko-KR" i="1" dirty="0" smtClean="0">
                <a:latin typeface="Times New Roman" pitchFamily="18" charset="0"/>
                <a:sym typeface="Wingdings" pitchFamily="2" charset="2"/>
              </a:rPr>
              <a:t>C</a:t>
            </a:r>
            <a:r>
              <a:rPr lang="en-US" altLang="ko-KR" baseline="-25000" dirty="0" smtClean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ko-KR" dirty="0" smtClean="0">
                <a:latin typeface="Times New Roman" pitchFamily="18" charset="0"/>
                <a:sym typeface="Wingdings" pitchFamily="2" charset="2"/>
              </a:rPr>
              <a:t>)  </a:t>
            </a:r>
            <a:r>
              <a:rPr lang="en-US" altLang="ko-KR" i="1" dirty="0" smtClean="0">
                <a:latin typeface="Times New Roman" pitchFamily="18" charset="0"/>
                <a:sym typeface="Wingdings" pitchFamily="2" charset="2"/>
              </a:rPr>
              <a:t>m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decrypt a second level </a:t>
            </a:r>
            <a:r>
              <a:rPr lang="en-US" altLang="ko-KR" dirty="0" err="1" smtClean="0">
                <a:solidFill>
                  <a:schemeClr val="tx1"/>
                </a:solidFill>
                <a:sym typeface="Wingdings" pitchFamily="2" charset="2"/>
              </a:rPr>
              <a:t>ciphertext</a:t>
            </a:r>
            <a:endParaRPr lang="en-US" altLang="ko-KR" dirty="0" smtClean="0">
              <a:solidFill>
                <a:schemeClr val="tx1"/>
              </a:solidFill>
              <a:sym typeface="Wingdings" pitchFamily="2" charset="2"/>
            </a:endParaRPr>
          </a:p>
          <a:p>
            <a:endParaRPr lang="ko-KR" altLang="en-US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D7872F5-1A72-4BF4-8DE2-16B9AE7DD1CC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16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Satisfaction on properties</a:t>
            </a:r>
            <a:endParaRPr lang="ko-KR" altLang="en-US" dirty="0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319473"/>
              </p:ext>
            </p:extLst>
          </p:nvPr>
        </p:nvGraphicFramePr>
        <p:xfrm>
          <a:off x="600075" y="931863"/>
          <a:ext cx="7829550" cy="44565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72056"/>
                <a:gridCol w="3116568"/>
                <a:gridCol w="378606"/>
                <a:gridCol w="1962320"/>
              </a:tblGrid>
              <a:tr h="5768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Scheme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Properties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Security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56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Proxy invisibility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Standard</a:t>
                      </a:r>
                    </a:p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Gill Sans MT" pitchFamily="34" charset="0"/>
                        </a:rPr>
                        <a:t>model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Gill Sans MT" pitchFamily="34" charset="0"/>
                        </a:rPr>
                        <a:t>[T08]</a:t>
                      </a:r>
                      <a:endParaRPr lang="ko-KR" altLang="en-US" sz="1800" b="0" dirty="0"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  <a:latin typeface="Gill Sans MT" pitchFamily="34" charset="0"/>
                        </a:rPr>
                        <a:t>X</a:t>
                      </a:r>
                      <a:endParaRPr lang="ko-KR" altLang="en-US" sz="1800" b="0" dirty="0">
                        <a:solidFill>
                          <a:srgbClr val="C00000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rgbClr val="C00000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  <a:latin typeface="Gill Sans MT" pitchFamily="34" charset="0"/>
                        </a:rPr>
                        <a:t>No</a:t>
                      </a:r>
                      <a:endParaRPr lang="ko-KR" altLang="en-US" sz="1800" b="0" dirty="0">
                        <a:solidFill>
                          <a:srgbClr val="C00000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Gill Sans MT" pitchFamily="34" charset="0"/>
                        </a:rPr>
                        <a:t>[WYTDB09]</a:t>
                      </a:r>
                      <a:endParaRPr lang="ko-KR" altLang="en-US" sz="1800" b="0" dirty="0"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  <a:latin typeface="Gill Sans MT" pitchFamily="34" charset="0"/>
                        </a:rPr>
                        <a:t>X</a:t>
                      </a:r>
                      <a:endParaRPr lang="ko-KR" altLang="en-US" sz="1800" b="0" dirty="0">
                        <a:solidFill>
                          <a:srgbClr val="C00000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rgbClr val="C00000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  <a:latin typeface="Gill Sans MT" pitchFamily="34" charset="0"/>
                        </a:rPr>
                        <a:t>No</a:t>
                      </a:r>
                      <a:endParaRPr lang="ko-KR" altLang="en-US" sz="1800" b="0" dirty="0">
                        <a:solidFill>
                          <a:srgbClr val="C00000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Gill Sans MT" pitchFamily="34" charset="0"/>
                        </a:rPr>
                        <a:t>[JSJL10]</a:t>
                      </a:r>
                      <a:endParaRPr lang="ko-KR" altLang="en-US" sz="1800" b="0" dirty="0"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  <a:latin typeface="Gill Sans MT" pitchFamily="34" charset="0"/>
                        </a:rPr>
                        <a:t>O</a:t>
                      </a:r>
                      <a:endParaRPr lang="ko-KR" altLang="en-US" sz="1800" b="0" dirty="0">
                        <a:solidFill>
                          <a:srgbClr val="C00000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rgbClr val="C00000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  <a:latin typeface="Gill Sans MT" pitchFamily="34" charset="0"/>
                        </a:rPr>
                        <a:t>No</a:t>
                      </a:r>
                      <a:endParaRPr lang="ko-KR" altLang="en-US" sz="1800" b="0" dirty="0">
                        <a:solidFill>
                          <a:srgbClr val="C00000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Gill Sans MT" pitchFamily="34" charset="0"/>
                        </a:rPr>
                        <a:t>[LV11]</a:t>
                      </a:r>
                      <a:endParaRPr lang="ko-KR" altLang="en-US" sz="1800" b="0" dirty="0"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  <a:latin typeface="Gill Sans MT" pitchFamily="34" charset="0"/>
                        </a:rPr>
                        <a:t>X</a:t>
                      </a:r>
                      <a:endParaRPr lang="ko-KR" altLang="en-US" sz="1800" b="0" dirty="0">
                        <a:solidFill>
                          <a:srgbClr val="C00000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rgbClr val="C00000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  <a:latin typeface="Gill Sans MT" pitchFamily="34" charset="0"/>
                        </a:rPr>
                        <a:t>Yes</a:t>
                      </a:r>
                      <a:endParaRPr lang="ko-KR" altLang="en-US" sz="1800" b="0" dirty="0">
                        <a:solidFill>
                          <a:srgbClr val="C00000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Gill Sans MT" pitchFamily="34" charset="0"/>
                        </a:rPr>
                        <a:t>Ours</a:t>
                      </a:r>
                      <a:endParaRPr lang="ko-KR" altLang="en-US" sz="1800" b="0" dirty="0"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  <a:latin typeface="Gill Sans MT" pitchFamily="34" charset="0"/>
                        </a:rPr>
                        <a:t>O</a:t>
                      </a:r>
                      <a:endParaRPr lang="ko-KR" altLang="en-US" sz="1800" b="0" dirty="0">
                        <a:solidFill>
                          <a:srgbClr val="C00000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rgbClr val="C00000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C00000"/>
                          </a:solidFill>
                          <a:latin typeface="Gill Sans MT" pitchFamily="34" charset="0"/>
                        </a:rPr>
                        <a:t>Yes</a:t>
                      </a:r>
                      <a:endParaRPr lang="ko-KR" altLang="en-US" sz="1800" b="0" dirty="0">
                        <a:solidFill>
                          <a:srgbClr val="C00000"/>
                        </a:solidFill>
                        <a:latin typeface="Gill Sans MT" pitchFamily="34" charset="0"/>
                      </a:endParaRPr>
                    </a:p>
                  </a:txBody>
                  <a:tcPr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85" name="TextBox 11"/>
          <p:cNvSpPr txBox="1">
            <a:spLocks noChangeArrowheads="1"/>
          </p:cNvSpPr>
          <p:nvPr/>
        </p:nvSpPr>
        <p:spPr bwMode="auto">
          <a:xfrm>
            <a:off x="710293" y="5676900"/>
            <a:ext cx="7858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r"/>
            <a:r>
              <a:rPr lang="en-US" altLang="ko-KR" b="0" dirty="0">
                <a:solidFill>
                  <a:srgbClr val="C00000"/>
                </a:solidFill>
                <a:latin typeface="Gill Sans MT" pitchFamily="34" charset="0"/>
              </a:rPr>
              <a:t>O</a:t>
            </a:r>
            <a:r>
              <a:rPr lang="en-US" altLang="ko-KR" b="0" dirty="0">
                <a:latin typeface="Gill Sans MT" pitchFamily="34" charset="0"/>
              </a:rPr>
              <a:t>: satisfaction, </a:t>
            </a:r>
            <a:r>
              <a:rPr lang="en-US" altLang="ko-KR" b="0" dirty="0">
                <a:solidFill>
                  <a:srgbClr val="C00000"/>
                </a:solidFill>
                <a:latin typeface="Gill Sans MT" pitchFamily="34" charset="0"/>
              </a:rPr>
              <a:t>X</a:t>
            </a:r>
            <a:r>
              <a:rPr lang="en-US" altLang="ko-KR" b="0" dirty="0">
                <a:latin typeface="Gill Sans MT" pitchFamily="34" charset="0"/>
              </a:rPr>
              <a:t>: </a:t>
            </a:r>
            <a:r>
              <a:rPr lang="en-US" altLang="ko-KR" b="0" dirty="0" smtClean="0">
                <a:latin typeface="Gill Sans MT" pitchFamily="34" charset="0"/>
              </a:rPr>
              <a:t>non-satisfaction</a:t>
            </a:r>
            <a:endParaRPr lang="en-US" altLang="ko-KR" b="0" dirty="0">
              <a:latin typeface="Gill Sans MT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5E01014-76F3-4590-BE9C-197302B6075A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17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Preliminaries</a:t>
            </a:r>
          </a:p>
          <a:p>
            <a:r>
              <a:rPr lang="en-US" altLang="ko-KR" dirty="0" smtClean="0"/>
              <a:t>TB-PRE syntax</a:t>
            </a:r>
          </a:p>
          <a:p>
            <a:r>
              <a:rPr lang="en-US" altLang="ko-KR" b="1" dirty="0" smtClean="0"/>
              <a:t>2013</a:t>
            </a:r>
            <a:r>
              <a:rPr lang="ko-KR" altLang="en-US" b="1" dirty="0" smtClean="0"/>
              <a:t>년 실적 목표</a:t>
            </a:r>
            <a:endParaRPr lang="en-US" altLang="ko-KR" b="1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E84CD40-A306-4C16-BAEE-8DD8B12A469D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18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71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2013</a:t>
            </a:r>
            <a:r>
              <a:rPr lang="ko-KR" altLang="en-US" dirty="0" smtClean="0"/>
              <a:t>년 실적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논문 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SCI</a:t>
            </a:r>
            <a:r>
              <a:rPr lang="ko-KR" altLang="en-US" dirty="0" smtClean="0"/>
              <a:t>급 </a:t>
            </a:r>
            <a:r>
              <a:rPr lang="en-US" altLang="ko-KR" dirty="0" smtClean="0"/>
              <a:t>2</a:t>
            </a:r>
            <a:r>
              <a:rPr lang="ko-KR" altLang="en-US" dirty="0" smtClean="0"/>
              <a:t>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표준화 목표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기고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채택 </a:t>
            </a:r>
            <a:r>
              <a:rPr lang="en-US" altLang="ko-KR" dirty="0" smtClean="0"/>
              <a:t>4</a:t>
            </a:r>
            <a:r>
              <a:rPr lang="ko-KR" altLang="en-US" dirty="0" smtClean="0"/>
              <a:t>편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A581DA4-BCAE-4A96-B6B7-DAC0638B9D21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19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5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Preliminaries</a:t>
            </a:r>
          </a:p>
          <a:p>
            <a:r>
              <a:rPr lang="en-US" altLang="ko-KR" dirty="0" smtClean="0"/>
              <a:t>TB-PRE syntax</a:t>
            </a:r>
          </a:p>
          <a:p>
            <a:r>
              <a:rPr lang="en-US" altLang="ko-KR" dirty="0" smtClean="0"/>
              <a:t>2013</a:t>
            </a:r>
            <a:r>
              <a:rPr lang="ko-KR" altLang="en-US" dirty="0" smtClean="0"/>
              <a:t>년 실적 목표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784007-FC72-41B9-B96C-4DB7939A06B1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2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56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2013</a:t>
            </a:r>
            <a:r>
              <a:rPr lang="ko-KR" altLang="en-US" dirty="0" smtClean="0"/>
              <a:t>년 실적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논문 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SCI</a:t>
            </a:r>
            <a:r>
              <a:rPr lang="ko-KR" altLang="en-US" dirty="0" smtClean="0"/>
              <a:t>급 </a:t>
            </a:r>
            <a:r>
              <a:rPr lang="en-US" altLang="ko-KR" dirty="0" smtClean="0"/>
              <a:t>2</a:t>
            </a:r>
            <a:r>
              <a:rPr lang="ko-KR" altLang="en-US" dirty="0" smtClean="0"/>
              <a:t>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Jae Woo </a:t>
            </a:r>
            <a:r>
              <a:rPr lang="en-US" altLang="ko-KR" dirty="0" err="1"/>
              <a:t>Seo</a:t>
            </a:r>
            <a:r>
              <a:rPr lang="en-US" altLang="ko-KR" dirty="0"/>
              <a:t>, </a:t>
            </a:r>
            <a:r>
              <a:rPr lang="en-US" altLang="ko-KR" dirty="0" err="1"/>
              <a:t>Dae</a:t>
            </a:r>
            <a:r>
              <a:rPr lang="en-US" altLang="ko-KR" dirty="0"/>
              <a:t> Hyun Yum, and </a:t>
            </a:r>
            <a:r>
              <a:rPr lang="en-US" altLang="ko-KR" dirty="0" err="1"/>
              <a:t>Pil</a:t>
            </a:r>
            <a:r>
              <a:rPr lang="en-US" altLang="ko-KR" dirty="0"/>
              <a:t> </a:t>
            </a:r>
            <a:r>
              <a:rPr lang="en-US" altLang="ko-KR" dirty="0" err="1"/>
              <a:t>Joong</a:t>
            </a:r>
            <a:r>
              <a:rPr lang="en-US" altLang="ko-KR" dirty="0"/>
              <a:t> Lee, "Comments on Unidirectional Chosen-</a:t>
            </a:r>
            <a:r>
              <a:rPr lang="en-US" altLang="ko-KR" dirty="0" err="1"/>
              <a:t>Ciphertext</a:t>
            </a:r>
            <a:r>
              <a:rPr lang="en-US" altLang="ko-KR" dirty="0"/>
              <a:t> Secure Proxy Re-Encryption," IEEE Transactions on Information </a:t>
            </a:r>
            <a:r>
              <a:rPr lang="en-US" altLang="ko-KR" dirty="0" smtClean="0"/>
              <a:t>Theory</a:t>
            </a:r>
          </a:p>
          <a:p>
            <a:pPr lvl="1"/>
            <a:r>
              <a:rPr lang="en-US" altLang="ko-KR" dirty="0" smtClean="0"/>
              <a:t>accepted </a:t>
            </a:r>
            <a:r>
              <a:rPr lang="en-US" altLang="ko-KR" dirty="0"/>
              <a:t>for </a:t>
            </a:r>
            <a:r>
              <a:rPr lang="en-US" altLang="ko-KR" dirty="0" smtClean="0"/>
              <a:t>publication</a:t>
            </a:r>
            <a:endParaRPr lang="en-US" altLang="ko-KR" dirty="0"/>
          </a:p>
          <a:p>
            <a:r>
              <a:rPr lang="en-US" altLang="ko-KR" dirty="0"/>
              <a:t>Jae Woo </a:t>
            </a:r>
            <a:r>
              <a:rPr lang="en-US" altLang="ko-KR" dirty="0" err="1"/>
              <a:t>Seo</a:t>
            </a:r>
            <a:r>
              <a:rPr lang="en-US" altLang="ko-KR" dirty="0"/>
              <a:t>, </a:t>
            </a:r>
            <a:r>
              <a:rPr lang="en-US" altLang="ko-KR" dirty="0" err="1"/>
              <a:t>Dae</a:t>
            </a:r>
            <a:r>
              <a:rPr lang="en-US" altLang="ko-KR" dirty="0"/>
              <a:t> Hyun Yum, and </a:t>
            </a:r>
            <a:r>
              <a:rPr lang="en-US" altLang="ko-KR" dirty="0" err="1"/>
              <a:t>Pil</a:t>
            </a:r>
            <a:r>
              <a:rPr lang="en-US" altLang="ko-KR" dirty="0"/>
              <a:t> </a:t>
            </a:r>
            <a:r>
              <a:rPr lang="en-US" altLang="ko-KR" dirty="0" err="1"/>
              <a:t>Joong</a:t>
            </a:r>
            <a:r>
              <a:rPr lang="en-US" altLang="ko-KR" dirty="0"/>
              <a:t> Lee, "Proxy-Invisible CCA-Secure Type-Based Proxy Re-encryption without Random Oracles," Theoretical Computer </a:t>
            </a:r>
            <a:r>
              <a:rPr lang="en-US" altLang="ko-KR" dirty="0" smtClean="0"/>
              <a:t>Science</a:t>
            </a:r>
            <a:endParaRPr lang="en-US" altLang="ko-KR" dirty="0"/>
          </a:p>
          <a:p>
            <a:pPr lvl="1"/>
            <a:r>
              <a:rPr lang="en-US" altLang="ko-KR" dirty="0" smtClean="0"/>
              <a:t>accepted </a:t>
            </a:r>
            <a:r>
              <a:rPr lang="en-US" altLang="ko-KR" dirty="0"/>
              <a:t>for </a:t>
            </a:r>
            <a:r>
              <a:rPr lang="en-US" altLang="ko-KR" dirty="0" smtClean="0"/>
              <a:t>publication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C3F4D24-E002-4B95-AEB5-1CA7A9D1D570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20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50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2013</a:t>
            </a:r>
            <a:r>
              <a:rPr lang="ko-KR" altLang="en-US" dirty="0" smtClean="0"/>
              <a:t>년 실적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표준화 목표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기고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채택 </a:t>
            </a:r>
            <a:r>
              <a:rPr lang="en-US" altLang="ko-KR" dirty="0" smtClean="0"/>
              <a:t>4</a:t>
            </a:r>
            <a:r>
              <a:rPr lang="ko-KR" altLang="en-US" dirty="0" smtClean="0"/>
              <a:t>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Information </a:t>
            </a:r>
            <a:r>
              <a:rPr lang="en-US" altLang="ko-KR" dirty="0"/>
              <a:t>technology -- Security techniques –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Anonymous </a:t>
            </a:r>
            <a:r>
              <a:rPr lang="en-US" altLang="ko-KR" dirty="0"/>
              <a:t>digital signatures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Part </a:t>
            </a:r>
            <a:r>
              <a:rPr lang="en-US" altLang="ko-KR" dirty="0"/>
              <a:t>1: </a:t>
            </a:r>
            <a:r>
              <a:rPr lang="en-US" altLang="ko-KR" dirty="0" smtClean="0"/>
              <a:t>General</a:t>
            </a:r>
          </a:p>
          <a:p>
            <a:pPr lvl="1"/>
            <a:r>
              <a:rPr lang="en-US" altLang="ko-KR" dirty="0" smtClean="0"/>
              <a:t>Part </a:t>
            </a:r>
            <a:r>
              <a:rPr lang="en-US" altLang="ko-KR" dirty="0"/>
              <a:t>2: Mechanisms using a group public key</a:t>
            </a:r>
          </a:p>
          <a:p>
            <a:r>
              <a:rPr lang="en-US" altLang="ko-KR" dirty="0" smtClean="0"/>
              <a:t>Information </a:t>
            </a:r>
            <a:r>
              <a:rPr lang="en-US" altLang="ko-KR" dirty="0"/>
              <a:t>technology -- Security techniques –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Anonymous </a:t>
            </a:r>
            <a:r>
              <a:rPr lang="en-US" altLang="ko-KR" dirty="0"/>
              <a:t>entity </a:t>
            </a:r>
            <a:r>
              <a:rPr lang="en-US" altLang="ko-KR" dirty="0" smtClean="0"/>
              <a:t>authentication</a:t>
            </a:r>
          </a:p>
          <a:p>
            <a:pPr lvl="1"/>
            <a:r>
              <a:rPr lang="en-US" altLang="ko-KR" dirty="0" smtClean="0"/>
              <a:t>Part </a:t>
            </a:r>
            <a:r>
              <a:rPr lang="en-US" altLang="ko-KR" dirty="0"/>
              <a:t>1: </a:t>
            </a:r>
            <a:r>
              <a:rPr lang="en-US" altLang="ko-KR" dirty="0" smtClean="0"/>
              <a:t>General</a:t>
            </a:r>
          </a:p>
          <a:p>
            <a:pPr lvl="1"/>
            <a:r>
              <a:rPr lang="en-US" altLang="ko-KR" dirty="0" smtClean="0"/>
              <a:t>Part </a:t>
            </a:r>
            <a:r>
              <a:rPr lang="en-US" altLang="ko-KR" dirty="0"/>
              <a:t>2: Mechanisms based on signatures using a group public </a:t>
            </a:r>
            <a:r>
              <a:rPr lang="en-US" altLang="ko-KR" dirty="0" smtClean="0"/>
              <a:t>key</a:t>
            </a:r>
            <a:endParaRPr lang="en-US" alt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5E70A2A-5CA7-4BA4-BAD8-1C973154AFCF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21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50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Delegation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The delegation problem of a decryption right</a:t>
            </a:r>
          </a:p>
          <a:p>
            <a:pPr lvl="1">
              <a:defRPr/>
            </a:pPr>
            <a:r>
              <a:rPr lang="en-US" altLang="ko-KR" dirty="0"/>
              <a:t>Data is encrypted under the public key of Alice, but some applications require the data is decrypted </a:t>
            </a:r>
            <a:r>
              <a:rPr lang="en-US" altLang="ko-KR" dirty="0" smtClean="0"/>
              <a:t>by </a:t>
            </a:r>
            <a:r>
              <a:rPr lang="en-US" altLang="ko-KR" dirty="0"/>
              <a:t>Bob</a:t>
            </a:r>
            <a:endParaRPr lang="en-US" altLang="ko-KR" sz="2200" baseline="-25000" dirty="0"/>
          </a:p>
          <a:p>
            <a:pPr lvl="2">
              <a:buFont typeface="Wingdings" pitchFamily="2" charset="2"/>
              <a:buChar char="à"/>
              <a:defRPr/>
            </a:pPr>
            <a:r>
              <a:rPr lang="en-US" altLang="ko-KR" dirty="0" smtClean="0"/>
              <a:t> It </a:t>
            </a:r>
            <a:r>
              <a:rPr lang="en-US" altLang="ko-KR" dirty="0"/>
              <a:t>is a common situation in practice (encrypted email forwarding, </a:t>
            </a:r>
            <a:r>
              <a:rPr lang="en-US" altLang="ko-KR" dirty="0" smtClean="0"/>
              <a:t>encrypted file storage, </a:t>
            </a:r>
            <a:r>
              <a:rPr lang="en-US" altLang="ko-KR" dirty="0"/>
              <a:t>DRM of Apple’s iTunes, </a:t>
            </a:r>
            <a:r>
              <a:rPr lang="en-US" altLang="ko-KR" dirty="0" smtClean="0"/>
              <a:t>etc.)</a:t>
            </a:r>
            <a:endParaRPr lang="en-US" altLang="ko-KR" dirty="0"/>
          </a:p>
          <a:p>
            <a:pPr lvl="2">
              <a:buFont typeface="Wingdings" pitchFamily="2" charset="2"/>
              <a:buChar char="à"/>
              <a:defRPr/>
            </a:pPr>
            <a:endParaRPr lang="en-US" altLang="ko-KR" sz="500" dirty="0"/>
          </a:p>
          <a:p>
            <a:pPr lvl="1">
              <a:defRPr/>
            </a:pPr>
            <a:r>
              <a:rPr lang="en-US" altLang="ko-KR" dirty="0" smtClean="0"/>
              <a:t>Simple methods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Alice decrypts </a:t>
            </a:r>
            <a:r>
              <a:rPr lang="en-US" altLang="ko-KR" i="1" dirty="0">
                <a:latin typeface="Times New Roman" pitchFamily="18" charset="0"/>
              </a:rPr>
              <a:t>E</a:t>
            </a:r>
            <a:r>
              <a:rPr lang="en-US" altLang="ko-KR" dirty="0">
                <a:latin typeface="Times New Roman" pitchFamily="18" charset="0"/>
              </a:rPr>
              <a:t>(</a:t>
            </a:r>
            <a:r>
              <a:rPr lang="en-US" altLang="ko-KR" i="1" dirty="0" err="1">
                <a:latin typeface="Times New Roman" pitchFamily="18" charset="0"/>
              </a:rPr>
              <a:t>pk</a:t>
            </a:r>
            <a:r>
              <a:rPr lang="en-US" altLang="ko-KR" baseline="-25000" dirty="0" err="1">
                <a:latin typeface="Times New Roman" pitchFamily="18" charset="0"/>
              </a:rPr>
              <a:t>A</a:t>
            </a:r>
            <a:r>
              <a:rPr lang="en-US" altLang="ko-KR" i="1" dirty="0">
                <a:latin typeface="Times New Roman" pitchFamily="18" charset="0"/>
              </a:rPr>
              <a:t>, m</a:t>
            </a:r>
            <a:r>
              <a:rPr lang="en-US" altLang="ko-KR" dirty="0">
                <a:latin typeface="Times New Roman" pitchFamily="18" charset="0"/>
              </a:rPr>
              <a:t>)</a:t>
            </a:r>
            <a:r>
              <a:rPr lang="en-US" altLang="ko-KR" dirty="0"/>
              <a:t>, encrypts </a:t>
            </a:r>
            <a:r>
              <a:rPr lang="en-US" altLang="ko-KR" sz="2000" i="1" dirty="0"/>
              <a:t>m</a:t>
            </a:r>
            <a:r>
              <a:rPr lang="en-US" altLang="ko-KR" dirty="0"/>
              <a:t> under </a:t>
            </a:r>
            <a:r>
              <a:rPr lang="en-US" altLang="ko-KR" i="1" dirty="0" err="1" smtClean="0">
                <a:latin typeface="Times New Roman" pitchFamily="18" charset="0"/>
              </a:rPr>
              <a:t>pk</a:t>
            </a:r>
            <a:r>
              <a:rPr lang="en-US" altLang="ko-KR" baseline="-25000" dirty="0" err="1">
                <a:latin typeface="Times New Roman" pitchFamily="18" charset="0"/>
              </a:rPr>
              <a:t>B</a:t>
            </a:r>
            <a:r>
              <a:rPr lang="en-US" altLang="ko-KR" dirty="0" smtClean="0"/>
              <a:t>, </a:t>
            </a:r>
            <a:r>
              <a:rPr lang="en-US" altLang="ko-KR" dirty="0"/>
              <a:t>and transmits </a:t>
            </a:r>
            <a:r>
              <a:rPr lang="en-US" altLang="ko-KR" i="1" dirty="0">
                <a:latin typeface="Times New Roman" pitchFamily="18" charset="0"/>
              </a:rPr>
              <a:t>E</a:t>
            </a:r>
            <a:r>
              <a:rPr lang="en-US" altLang="ko-KR" dirty="0">
                <a:latin typeface="Times New Roman" pitchFamily="18" charset="0"/>
              </a:rPr>
              <a:t>(</a:t>
            </a:r>
            <a:r>
              <a:rPr lang="en-US" altLang="ko-KR" i="1" dirty="0" err="1">
                <a:latin typeface="Times New Roman" pitchFamily="18" charset="0"/>
              </a:rPr>
              <a:t>pk</a:t>
            </a:r>
            <a:r>
              <a:rPr lang="en-US" altLang="ko-KR" baseline="-25000" dirty="0" err="1">
                <a:latin typeface="Times New Roman" pitchFamily="18" charset="0"/>
              </a:rPr>
              <a:t>B</a:t>
            </a:r>
            <a:r>
              <a:rPr lang="en-US" altLang="ko-KR" i="1" dirty="0">
                <a:latin typeface="Times New Roman" pitchFamily="18" charset="0"/>
              </a:rPr>
              <a:t>, m</a:t>
            </a:r>
            <a:r>
              <a:rPr lang="en-US" altLang="ko-KR" dirty="0">
                <a:latin typeface="Times New Roman" pitchFamily="18" charset="0"/>
              </a:rPr>
              <a:t>)</a:t>
            </a:r>
            <a:r>
              <a:rPr lang="en-US" altLang="ko-KR" dirty="0"/>
              <a:t> to the </a:t>
            </a:r>
            <a:r>
              <a:rPr lang="en-US" altLang="ko-KR" dirty="0" smtClean="0"/>
              <a:t>application </a:t>
            </a:r>
            <a:r>
              <a:rPr lang="en-US" altLang="ko-KR" dirty="0" smtClean="0">
                <a:solidFill>
                  <a:srgbClr val="FFC000"/>
                </a:solidFill>
                <a:sym typeface="Wingdings" pitchFamily="2" charset="2"/>
              </a:rPr>
              <a:t></a:t>
            </a:r>
            <a:r>
              <a:rPr lang="en-US" altLang="ko-KR" dirty="0" smtClean="0">
                <a:sym typeface="Wingdings" pitchFamily="2" charset="2"/>
              </a:rPr>
              <a:t> Alice </a:t>
            </a:r>
            <a:r>
              <a:rPr lang="en-US" altLang="ko-KR" dirty="0">
                <a:solidFill>
                  <a:srgbClr val="C00000"/>
                </a:solidFill>
                <a:sym typeface="Wingdings" pitchFamily="2" charset="2"/>
              </a:rPr>
              <a:t>should be online</a:t>
            </a:r>
            <a:r>
              <a:rPr lang="en-US" altLang="ko-KR" dirty="0">
                <a:sym typeface="Wingdings" pitchFamily="2" charset="2"/>
              </a:rPr>
              <a:t> when the translation is required</a:t>
            </a:r>
          </a:p>
          <a:p>
            <a:pPr lvl="2">
              <a:defRPr/>
            </a:pPr>
            <a:r>
              <a:rPr lang="en-US" altLang="ko-KR" dirty="0"/>
              <a:t>Alice sends her private key to a proxy (or Bob)</a:t>
            </a:r>
          </a:p>
          <a:p>
            <a:pPr lvl="2">
              <a:buFont typeface="Wingdings" pitchFamily="2" charset="2"/>
              <a:buChar char="à"/>
              <a:defRPr/>
            </a:pPr>
            <a:r>
              <a:rPr lang="en-US" altLang="ko-KR" dirty="0">
                <a:sym typeface="Wingdings" pitchFamily="2" charset="2"/>
              </a:rPr>
              <a:t> The proxy (or Bob) can </a:t>
            </a:r>
            <a:r>
              <a:rPr lang="en-US" altLang="ko-KR" dirty="0">
                <a:solidFill>
                  <a:srgbClr val="C00000"/>
                </a:solidFill>
                <a:sym typeface="Wingdings" pitchFamily="2" charset="2"/>
              </a:rPr>
              <a:t>decrypt the message </a:t>
            </a:r>
            <a:r>
              <a:rPr lang="en-US" altLang="ko-KR" i="1" dirty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m</a:t>
            </a:r>
            <a:r>
              <a:rPr lang="en-US" altLang="ko-KR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encrypted under the public key of Alice (where a proxy is potentially untrusted)</a:t>
            </a:r>
          </a:p>
          <a:p>
            <a:pPr lvl="2">
              <a:buFont typeface="Wingdings" pitchFamily="2" charset="2"/>
              <a:buChar char="à"/>
              <a:defRPr/>
            </a:pPr>
            <a:endParaRPr lang="en-US" altLang="ko-KR" sz="500" dirty="0">
              <a:sym typeface="Wingdings" pitchFamily="2" charset="2"/>
            </a:endParaRPr>
          </a:p>
          <a:p>
            <a:pPr lvl="1">
              <a:defRPr/>
            </a:pPr>
            <a:r>
              <a:rPr lang="en-US" altLang="ko-KR" dirty="0" smtClean="0">
                <a:sym typeface="Wingdings" pitchFamily="2" charset="2"/>
              </a:rPr>
              <a:t>Needs </a:t>
            </a:r>
            <a:r>
              <a:rPr lang="en-US" altLang="ko-KR" dirty="0">
                <a:sym typeface="Wingdings" pitchFamily="2" charset="2"/>
              </a:rPr>
              <a:t>a secure method for the delegation of a decryption right: proxy re-encryption </a:t>
            </a:r>
          </a:p>
          <a:p>
            <a:pPr lvl="2">
              <a:defRPr/>
            </a:pPr>
            <a:r>
              <a:rPr lang="en-US" altLang="ko-KR" dirty="0">
                <a:sym typeface="Wingdings" pitchFamily="2" charset="2"/>
              </a:rPr>
              <a:t>This problem is pointed out by [</a:t>
            </a:r>
            <a:r>
              <a:rPr lang="en-US" altLang="ko-KR" dirty="0">
                <a:solidFill>
                  <a:srgbClr val="C00000"/>
                </a:solidFill>
                <a:sym typeface="Wingdings" pitchFamily="2" charset="2"/>
              </a:rPr>
              <a:t>MO97</a:t>
            </a:r>
            <a:r>
              <a:rPr lang="en-US" altLang="ko-KR" dirty="0" smtClean="0">
                <a:sym typeface="Wingdings" pitchFamily="2" charset="2"/>
              </a:rPr>
              <a:t>]</a:t>
            </a:r>
          </a:p>
          <a:p>
            <a:pPr lvl="2">
              <a:defRPr/>
            </a:pPr>
            <a:endParaRPr lang="en-US" altLang="ko-KR" sz="1100" dirty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ko-KR" sz="1200" dirty="0">
                <a:solidFill>
                  <a:srgbClr val="C00000"/>
                </a:solidFill>
                <a:cs typeface="Arial" charset="0"/>
                <a:sym typeface="Wingdings"/>
              </a:rPr>
              <a:t> </a:t>
            </a:r>
            <a:r>
              <a:rPr lang="en-US" altLang="ko-KR" sz="1200" dirty="0" smtClean="0">
                <a:cs typeface="Arial" charset="0"/>
              </a:rPr>
              <a:t>[</a:t>
            </a:r>
            <a:r>
              <a:rPr lang="en-US" altLang="ko-KR" sz="1200" dirty="0">
                <a:solidFill>
                  <a:srgbClr val="C00000"/>
                </a:solidFill>
                <a:cs typeface="Arial" charset="0"/>
              </a:rPr>
              <a:t>MO97</a:t>
            </a:r>
            <a:r>
              <a:rPr lang="en-US" altLang="ko-KR" sz="1200" dirty="0">
                <a:cs typeface="Arial" charset="0"/>
              </a:rPr>
              <a:t>] </a:t>
            </a:r>
            <a:r>
              <a:rPr lang="en-US" altLang="ko-KR" sz="1200" dirty="0" smtClean="0">
                <a:cs typeface="Arial" charset="0"/>
              </a:rPr>
              <a:t>Mambo &amp; Okamoto,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Proxy 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Cryptosystems: Delegation of the Power to Decrypt </a:t>
            </a:r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</a:t>
            </a: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iphertexts</a:t>
            </a:r>
            <a:r>
              <a:rPr lang="en-US" altLang="ko-KR" sz="1200" dirty="0" smtClean="0">
                <a:cs typeface="Arial" charset="0"/>
              </a:rPr>
              <a:t>, </a:t>
            </a:r>
            <a:r>
              <a:rPr lang="en-US" altLang="ko-KR" sz="1200" dirty="0">
                <a:cs typeface="Arial" charset="0"/>
              </a:rPr>
              <a:t>IEICE Trans. </a:t>
            </a:r>
            <a:r>
              <a:rPr lang="en-US" altLang="ko-KR" sz="1200" dirty="0" smtClean="0">
                <a:cs typeface="Arial" charset="0"/>
              </a:rPr>
              <a:t>Fund. Elect., 1997</a:t>
            </a:r>
            <a:endParaRPr lang="en-US" altLang="ko-KR" sz="1200" dirty="0">
              <a:cs typeface="Arial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9E928B-A0EA-4488-8BFA-A59E2BFB7E17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3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Proxy re-encryption (PRE)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Proxy re-encryption</a:t>
            </a:r>
          </a:p>
          <a:p>
            <a:pPr lvl="1">
              <a:defRPr/>
            </a:pPr>
            <a:r>
              <a:rPr lang="en-US" altLang="ko-KR" dirty="0"/>
              <a:t>Given a </a:t>
            </a:r>
            <a:r>
              <a:rPr lang="en-US" altLang="ko-KR" dirty="0">
                <a:solidFill>
                  <a:srgbClr val="C00000"/>
                </a:solidFill>
              </a:rPr>
              <a:t>re-encryption key</a:t>
            </a:r>
            <a:r>
              <a:rPr lang="en-US" altLang="ko-KR" dirty="0"/>
              <a:t> to a proxy, it allows the proxy to </a:t>
            </a:r>
            <a:r>
              <a:rPr lang="en-US" altLang="ko-KR" dirty="0">
                <a:solidFill>
                  <a:srgbClr val="C00000"/>
                </a:solidFill>
              </a:rPr>
              <a:t>transform</a:t>
            </a:r>
            <a:r>
              <a:rPr lang="en-US" altLang="ko-KR" dirty="0"/>
              <a:t> a </a:t>
            </a:r>
            <a:r>
              <a:rPr lang="en-US" altLang="ko-KR" dirty="0" err="1"/>
              <a:t>ciphertext</a:t>
            </a:r>
            <a:r>
              <a:rPr lang="en-US" altLang="ko-KR" dirty="0"/>
              <a:t> computed under </a:t>
            </a:r>
            <a:r>
              <a:rPr lang="en-US" altLang="ko-KR" dirty="0">
                <a:solidFill>
                  <a:srgbClr val="C00000"/>
                </a:solidFill>
              </a:rPr>
              <a:t>Alice’s </a:t>
            </a:r>
            <a:r>
              <a:rPr lang="en-US" altLang="ko-KR" dirty="0"/>
              <a:t>public key into one that can be opened by </a:t>
            </a:r>
            <a:r>
              <a:rPr lang="en-US" altLang="ko-KR" dirty="0">
                <a:solidFill>
                  <a:srgbClr val="C00000"/>
                </a:solidFill>
              </a:rPr>
              <a:t>Bob’s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/>
              <a:t>private key</a:t>
            </a:r>
          </a:p>
          <a:p>
            <a:pPr lvl="2">
              <a:defRPr/>
            </a:pPr>
            <a:r>
              <a:rPr lang="en-US" altLang="ko-KR" dirty="0"/>
              <a:t>A proxy </a:t>
            </a:r>
            <a:r>
              <a:rPr lang="en-US" altLang="ko-KR" dirty="0">
                <a:solidFill>
                  <a:srgbClr val="C00000"/>
                </a:solidFill>
              </a:rPr>
              <a:t>cannot learn anything </a:t>
            </a:r>
            <a:r>
              <a:rPr lang="en-US" altLang="ko-KR" dirty="0"/>
              <a:t>about the encrypted messages</a:t>
            </a:r>
          </a:p>
          <a:p>
            <a:pPr lvl="2">
              <a:defRPr/>
            </a:pPr>
            <a:r>
              <a:rPr lang="en-US" altLang="ko-KR" dirty="0"/>
              <a:t>Alice(delegator) does not need to </a:t>
            </a:r>
            <a:r>
              <a:rPr lang="en-US" altLang="ko-KR" dirty="0">
                <a:solidFill>
                  <a:srgbClr val="C00000"/>
                </a:solidFill>
              </a:rPr>
              <a:t>be online </a:t>
            </a:r>
            <a:r>
              <a:rPr lang="en-US" altLang="ko-KR" dirty="0"/>
              <a:t>and </a:t>
            </a:r>
            <a:r>
              <a:rPr lang="en-US" altLang="ko-KR" dirty="0" smtClean="0">
                <a:solidFill>
                  <a:srgbClr val="C00000"/>
                </a:solidFill>
              </a:rPr>
              <a:t>reveal</a:t>
            </a:r>
            <a:r>
              <a:rPr lang="en-US" altLang="ko-KR" dirty="0" smtClean="0"/>
              <a:t> </a:t>
            </a:r>
            <a:r>
              <a:rPr lang="en-US" altLang="ko-KR" dirty="0"/>
              <a:t>her private key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ko-KR" altLang="en-US" dirty="0"/>
          </a:p>
        </p:txBody>
      </p:sp>
      <p:cxnSp>
        <p:nvCxnSpPr>
          <p:cNvPr id="16392" name="구부러진 연결선 13"/>
          <p:cNvCxnSpPr>
            <a:cxnSpLocks noChangeShapeType="1"/>
          </p:cNvCxnSpPr>
          <p:nvPr/>
        </p:nvCxnSpPr>
        <p:spPr bwMode="auto">
          <a:xfrm flipV="1">
            <a:off x="2303463" y="3684588"/>
            <a:ext cx="2940050" cy="3175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구부러진 연결선 20"/>
          <p:cNvCxnSpPr>
            <a:cxnSpLocks noChangeShapeType="1"/>
          </p:cNvCxnSpPr>
          <p:nvPr/>
        </p:nvCxnSpPr>
        <p:spPr bwMode="auto">
          <a:xfrm rot="5400000">
            <a:off x="4338637" y="3865563"/>
            <a:ext cx="708025" cy="1822450"/>
          </a:xfrm>
          <a:prstGeom prst="curved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구부러진 연결선 20"/>
          <p:cNvCxnSpPr>
            <a:cxnSpLocks noChangeShapeType="1"/>
          </p:cNvCxnSpPr>
          <p:nvPr/>
        </p:nvCxnSpPr>
        <p:spPr bwMode="auto">
          <a:xfrm rot="10800000">
            <a:off x="6107113" y="3683000"/>
            <a:ext cx="2160587" cy="1588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TextBox 28"/>
          <p:cNvSpPr txBox="1">
            <a:spLocks noChangeArrowheads="1"/>
          </p:cNvSpPr>
          <p:nvPr/>
        </p:nvSpPr>
        <p:spPr bwMode="auto">
          <a:xfrm>
            <a:off x="2271713" y="3322638"/>
            <a:ext cx="30241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kumimoji="1" lang="en-US" altLang="ko-KR" sz="1600" b="0">
                <a:latin typeface="Gill Sans MT" pitchFamily="34" charset="0"/>
                <a:ea typeface="맑은 고딕" pitchFamily="50" charset="-127"/>
                <a:cs typeface="Arial" charset="0"/>
              </a:rPr>
              <a:t>re-encryption key:</a:t>
            </a:r>
            <a:r>
              <a:rPr kumimoji="1" lang="en-US" altLang="ko-KR" sz="1600" b="0" i="1">
                <a:latin typeface="Gill Sans MT" pitchFamily="34" charset="0"/>
                <a:ea typeface="맑은 고딕" pitchFamily="50" charset="-127"/>
                <a:cs typeface="Arial" charset="0"/>
              </a:rPr>
              <a:t> </a:t>
            </a:r>
            <a:r>
              <a:rPr kumimoji="1" lang="en-US" altLang="ko-KR" sz="1600" b="0" i="1">
                <a:latin typeface="Times New Roman" pitchFamily="18" charset="0"/>
                <a:ea typeface="맑은 고딕" pitchFamily="50" charset="-127"/>
                <a:cs typeface="Arial" charset="0"/>
              </a:rPr>
              <a:t>rk</a:t>
            </a:r>
            <a:r>
              <a:rPr kumimoji="1" lang="en-US" altLang="ko-KR" sz="1600" b="0" baseline="-25000">
                <a:latin typeface="Times New Roman" pitchFamily="18" charset="0"/>
                <a:ea typeface="맑은 고딕" pitchFamily="50" charset="-127"/>
                <a:cs typeface="Arial" charset="0"/>
              </a:rPr>
              <a:t>A</a:t>
            </a:r>
            <a:r>
              <a:rPr kumimoji="1" lang="en-US" altLang="ko-KR" sz="1600" b="0" baseline="-25000">
                <a:latin typeface="Times New Roman" pitchFamily="18" charset="0"/>
                <a:ea typeface="맑은 고딕" pitchFamily="50" charset="-127"/>
                <a:cs typeface="Arial" charset="0"/>
                <a:sym typeface="Symbol" pitchFamily="18" charset="2"/>
              </a:rPr>
              <a:t></a:t>
            </a:r>
            <a:r>
              <a:rPr kumimoji="1" lang="en-US" altLang="ko-KR" sz="1600" b="0" baseline="-25000">
                <a:latin typeface="Times New Roman" pitchFamily="18" charset="0"/>
                <a:ea typeface="맑은 고딕" pitchFamily="50" charset="-127"/>
                <a:cs typeface="Arial" charset="0"/>
              </a:rPr>
              <a:t>B</a:t>
            </a:r>
            <a:endParaRPr kumimoji="1" lang="ko-KR" altLang="en-US" sz="1600" b="0" baseline="-25000">
              <a:latin typeface="Times New Roman" pitchFamily="18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16396" name="TextBox 18"/>
          <p:cNvSpPr txBox="1">
            <a:spLocks noChangeArrowheads="1"/>
          </p:cNvSpPr>
          <p:nvPr/>
        </p:nvSpPr>
        <p:spPr bwMode="auto">
          <a:xfrm>
            <a:off x="6107113" y="3322638"/>
            <a:ext cx="2016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 sz="1600" b="0" i="1">
                <a:latin typeface="Times New Roman" pitchFamily="18" charset="0"/>
              </a:rPr>
              <a:t>C</a:t>
            </a:r>
            <a:r>
              <a:rPr lang="en-US" altLang="ko-KR" sz="1600" b="0" baseline="-25000">
                <a:latin typeface="Times New Roman" pitchFamily="18" charset="0"/>
              </a:rPr>
              <a:t>A</a:t>
            </a:r>
            <a:r>
              <a:rPr lang="en-US" altLang="ko-KR" sz="1600" b="0">
                <a:latin typeface="Times New Roman" pitchFamily="18" charset="0"/>
              </a:rPr>
              <a:t>=</a:t>
            </a:r>
            <a:r>
              <a:rPr lang="en-US" altLang="ko-KR" sz="1600" b="0" i="1">
                <a:latin typeface="Times New Roman" pitchFamily="18" charset="0"/>
              </a:rPr>
              <a:t>E</a:t>
            </a:r>
            <a:r>
              <a:rPr lang="en-US" altLang="ko-KR" sz="1600" b="0">
                <a:latin typeface="Times New Roman" pitchFamily="18" charset="0"/>
              </a:rPr>
              <a:t>(</a:t>
            </a:r>
            <a:r>
              <a:rPr lang="en-US" altLang="ko-KR" sz="1600" b="0" i="1">
                <a:latin typeface="Times New Roman" pitchFamily="18" charset="0"/>
              </a:rPr>
              <a:t>pk</a:t>
            </a:r>
            <a:r>
              <a:rPr lang="en-US" altLang="ko-KR" sz="1600" b="0" baseline="-25000">
                <a:latin typeface="Times New Roman" pitchFamily="18" charset="0"/>
              </a:rPr>
              <a:t>A</a:t>
            </a:r>
            <a:r>
              <a:rPr lang="en-US" altLang="ko-KR" sz="1600" b="0">
                <a:latin typeface="Times New Roman" pitchFamily="18" charset="0"/>
              </a:rPr>
              <a:t>, </a:t>
            </a:r>
            <a:r>
              <a:rPr lang="en-US" altLang="ko-KR" sz="1600" b="0" i="1">
                <a:latin typeface="Times New Roman" pitchFamily="18" charset="0"/>
              </a:rPr>
              <a:t>m</a:t>
            </a:r>
            <a:r>
              <a:rPr lang="en-US" altLang="ko-KR" sz="1600" b="0">
                <a:latin typeface="Times New Roman" pitchFamily="18" charset="0"/>
              </a:rPr>
              <a:t>)</a:t>
            </a:r>
            <a:endParaRPr lang="ko-KR" altLang="en-US" sz="1600" b="0">
              <a:latin typeface="Times New Roman" pitchFamily="18" charset="0"/>
            </a:endParaRPr>
          </a:p>
        </p:txBody>
      </p:sp>
      <p:sp>
        <p:nvSpPr>
          <p:cNvPr id="16397" name="TextBox 19"/>
          <p:cNvSpPr txBox="1">
            <a:spLocks noChangeArrowheads="1"/>
          </p:cNvSpPr>
          <p:nvPr/>
        </p:nvSpPr>
        <p:spPr bwMode="auto">
          <a:xfrm>
            <a:off x="4808538" y="4949825"/>
            <a:ext cx="2546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r>
              <a:rPr lang="en-US" altLang="ko-KR" sz="1600" b="0" i="1">
                <a:latin typeface="Times New Roman" pitchFamily="18" charset="0"/>
              </a:rPr>
              <a:t>C</a:t>
            </a:r>
            <a:r>
              <a:rPr lang="en-US" altLang="ko-KR" sz="1600" b="0" baseline="-25000">
                <a:latin typeface="Times New Roman" pitchFamily="18" charset="0"/>
              </a:rPr>
              <a:t>B</a:t>
            </a:r>
            <a:r>
              <a:rPr lang="en-US" altLang="ko-KR" sz="1600" b="0">
                <a:latin typeface="Gill Sans MT" pitchFamily="34" charset="0"/>
                <a:cs typeface="Arial" charset="0"/>
              </a:rPr>
              <a:t>: re-encrypted ciphertext</a:t>
            </a:r>
            <a:endParaRPr lang="ko-KR" altLang="en-US" sz="1600" b="0">
              <a:latin typeface="Gill Sans MT" pitchFamily="34" charset="0"/>
              <a:cs typeface="Arial" charset="0"/>
            </a:endParaRPr>
          </a:p>
        </p:txBody>
      </p:sp>
      <p:sp>
        <p:nvSpPr>
          <p:cNvPr id="16398" name="TextBox 35"/>
          <p:cNvSpPr txBox="1">
            <a:spLocks noChangeArrowheads="1"/>
          </p:cNvSpPr>
          <p:nvPr/>
        </p:nvSpPr>
        <p:spPr bwMode="auto">
          <a:xfrm>
            <a:off x="2792413" y="5743575"/>
            <a:ext cx="3600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kumimoji="1" lang="en-US" altLang="ko-KR" sz="1600" b="0">
                <a:latin typeface="Gill Sans MT" pitchFamily="34" charset="0"/>
                <a:cs typeface="Arial" charset="0"/>
              </a:rPr>
              <a:t>&lt;Encrypted email forwarding&gt;</a:t>
            </a:r>
            <a:endParaRPr kumimoji="1" lang="ko-KR" altLang="en-US" sz="1600" b="0">
              <a:latin typeface="Gill Sans MT" pitchFamily="34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6038" y="4105275"/>
            <a:ext cx="1871662" cy="523875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0" dirty="0">
                <a:latin typeface="Gill Sans MT" pitchFamily="34" charset="0"/>
                <a:cs typeface="Arial" pitchFamily="34" charset="0"/>
              </a:rPr>
              <a:t>Re-encrypt </a:t>
            </a:r>
            <a:r>
              <a:rPr lang="en-US" altLang="ko-KR" sz="1400" b="0" i="1" dirty="0">
                <a:latin typeface="Times New Roman" pitchFamily="18" charset="0"/>
              </a:rPr>
              <a:t>C</a:t>
            </a:r>
            <a:r>
              <a:rPr lang="en-US" altLang="ko-KR" sz="1400" b="0" baseline="-25000" dirty="0">
                <a:latin typeface="Times New Roman" pitchFamily="18" charset="0"/>
              </a:rPr>
              <a:t>A</a:t>
            </a:r>
            <a:r>
              <a:rPr lang="en-US" altLang="ko-KR" sz="1400" b="0" dirty="0">
                <a:latin typeface="Gill Sans MT" pitchFamily="34" charset="0"/>
                <a:cs typeface="Arial" pitchFamily="34" charset="0"/>
              </a:rPr>
              <a:t> into </a:t>
            </a:r>
            <a:r>
              <a:rPr lang="en-US" altLang="ko-KR" sz="1400" b="0" i="1" dirty="0">
                <a:latin typeface="Times New Roman" pitchFamily="18" charset="0"/>
              </a:rPr>
              <a:t>C</a:t>
            </a:r>
            <a:r>
              <a:rPr lang="en-US" altLang="ko-KR" sz="1400" b="0" baseline="-25000" dirty="0">
                <a:latin typeface="Times New Roman" pitchFamily="18" charset="0"/>
              </a:rPr>
              <a:t>B</a:t>
            </a:r>
            <a:r>
              <a:rPr lang="en-US" altLang="ko-KR" sz="1400" b="0" dirty="0">
                <a:latin typeface="Gill Sans MT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en-US" altLang="ko-KR" sz="1400" b="0" dirty="0">
                <a:latin typeface="Gill Sans MT" pitchFamily="34" charset="0"/>
                <a:cs typeface="Arial" pitchFamily="34" charset="0"/>
              </a:rPr>
              <a:t>by using </a:t>
            </a:r>
            <a:r>
              <a:rPr lang="en-US" altLang="ko-KR" sz="1400" b="0" i="1" dirty="0" err="1">
                <a:latin typeface="Times New Roman" pitchFamily="18" charset="0"/>
              </a:rPr>
              <a:t>rk</a:t>
            </a:r>
            <a:r>
              <a:rPr lang="en-US" altLang="ko-KR" sz="1400" b="0" baseline="-25000" dirty="0" err="1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400" b="0" baseline="-25000" dirty="0" err="1">
                <a:latin typeface="Times New Roman" pitchFamily="18" charset="0"/>
                <a:ea typeface="맑은 고딕" pitchFamily="50" charset="-127"/>
                <a:sym typeface="Symbol"/>
              </a:rPr>
              <a:t></a:t>
            </a:r>
            <a:r>
              <a:rPr lang="en-US" altLang="ko-KR" sz="1400" b="0" baseline="-25000" dirty="0" err="1">
                <a:latin typeface="Times New Roman" pitchFamily="18" charset="0"/>
                <a:ea typeface="맑은 고딕" pitchFamily="50" charset="-127"/>
              </a:rPr>
              <a:t>B</a:t>
            </a:r>
            <a:endParaRPr lang="ko-KR" altLang="en-US" sz="1400" b="0" baseline="-25000" dirty="0"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6150" y="5476875"/>
            <a:ext cx="1863725" cy="307975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0" dirty="0">
                <a:latin typeface="Gill Sans MT" pitchFamily="34" charset="0"/>
                <a:cs typeface="Arial" pitchFamily="34" charset="0"/>
              </a:rPr>
              <a:t>Decrypt </a:t>
            </a:r>
            <a:r>
              <a:rPr lang="en-US" altLang="ko-KR" sz="1400" b="0" i="1" dirty="0">
                <a:latin typeface="Times New Roman" pitchFamily="18" charset="0"/>
              </a:rPr>
              <a:t>m</a:t>
            </a:r>
            <a:r>
              <a:rPr lang="en-US" altLang="ko-KR" sz="1400" b="0" dirty="0">
                <a:latin typeface="Times New Roman" pitchFamily="18" charset="0"/>
              </a:rPr>
              <a:t>=</a:t>
            </a:r>
            <a:r>
              <a:rPr lang="en-US" altLang="ko-KR" sz="1400" b="0" i="1" dirty="0">
                <a:latin typeface="Times New Roman" pitchFamily="18" charset="0"/>
              </a:rPr>
              <a:t>D</a:t>
            </a:r>
            <a:r>
              <a:rPr lang="en-US" altLang="ko-KR" sz="1400" b="0" dirty="0">
                <a:latin typeface="Times New Roman" pitchFamily="18" charset="0"/>
              </a:rPr>
              <a:t>(</a:t>
            </a:r>
            <a:r>
              <a:rPr lang="en-US" altLang="ko-KR" sz="1400" b="0" i="1" dirty="0" err="1">
                <a:latin typeface="Times New Roman" pitchFamily="18" charset="0"/>
              </a:rPr>
              <a:t>sk</a:t>
            </a:r>
            <a:r>
              <a:rPr lang="en-US" altLang="ko-KR" sz="1400" b="0" baseline="-25000" dirty="0" err="1">
                <a:latin typeface="Times New Roman" pitchFamily="18" charset="0"/>
              </a:rPr>
              <a:t>B</a:t>
            </a:r>
            <a:r>
              <a:rPr lang="en-US" altLang="ko-KR" sz="1400" b="0" dirty="0">
                <a:latin typeface="Times New Roman" pitchFamily="18" charset="0"/>
              </a:rPr>
              <a:t>, </a:t>
            </a:r>
            <a:r>
              <a:rPr lang="en-US" altLang="ko-KR" sz="1400" b="0" i="1" dirty="0">
                <a:latin typeface="Times New Roman" pitchFamily="18" charset="0"/>
              </a:rPr>
              <a:t>C</a:t>
            </a:r>
            <a:r>
              <a:rPr lang="en-US" altLang="ko-KR" sz="1400" b="0" baseline="-25000" dirty="0">
                <a:latin typeface="Times New Roman" pitchFamily="18" charset="0"/>
              </a:rPr>
              <a:t>B</a:t>
            </a:r>
            <a:r>
              <a:rPr lang="en-US" altLang="ko-KR" sz="1400" b="0" dirty="0">
                <a:latin typeface="Times New Roman" pitchFamily="18" charset="0"/>
              </a:rPr>
              <a:t>)</a:t>
            </a:r>
            <a:endParaRPr lang="ko-KR" altLang="en-US" sz="1400" b="0" baseline="-25000" dirty="0">
              <a:latin typeface="Times New Roman" pitchFamily="18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7FAA3F7-1A0F-4D55-98C5-CC78002A6159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4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>
          <a:xfrm>
            <a:off x="2708275" y="7243763"/>
            <a:ext cx="2895600" cy="2524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  <p:pic>
        <p:nvPicPr>
          <p:cNvPr id="16409" name="Picture 25" descr="C:\Users\jwlee\AppData\Local\Microsoft\Windows\Temporary Internet Files\Content.IE5\Q3KVGIQ3\MC900421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1" y="3074208"/>
            <a:ext cx="1535112" cy="146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0" name="Picture 26" descr="C:\Users\jwlee\AppData\Local\Microsoft\Windows\Temporary Internet Files\Content.IE5\Q3KVGIQ3\MC9001974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074208"/>
            <a:ext cx="785813" cy="110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1" name="Picture 27" descr="C:\Users\jwlee\AppData\Local\Microsoft\Windows\Temporary Internet Files\Content.IE5\8TC3SY3T\MC90005567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10" y="4422775"/>
            <a:ext cx="854478" cy="111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Encrypted email forwarding</a:t>
            </a:r>
          </a:p>
          <a:p>
            <a:pPr lvl="1">
              <a:defRPr/>
            </a:pPr>
            <a:r>
              <a:rPr lang="en-US" altLang="ko-KR" dirty="0"/>
              <a:t>By giving a re-encryption key to a </a:t>
            </a:r>
            <a:r>
              <a:rPr lang="en-US" altLang="ko-KR" dirty="0">
                <a:solidFill>
                  <a:srgbClr val="C00000"/>
                </a:solidFill>
              </a:rPr>
              <a:t>mail server(=a potentially untrusted proxy)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Alice(=delegator)</a:t>
            </a:r>
            <a:r>
              <a:rPr lang="en-US" altLang="ko-KR" dirty="0"/>
              <a:t> can delegate her decryption right to </a:t>
            </a:r>
            <a:r>
              <a:rPr lang="en-US" altLang="ko-KR" dirty="0">
                <a:solidFill>
                  <a:srgbClr val="0070C0"/>
                </a:solidFill>
              </a:rPr>
              <a:t>Bob(=</a:t>
            </a:r>
            <a:r>
              <a:rPr lang="en-US" altLang="ko-KR" dirty="0" err="1">
                <a:solidFill>
                  <a:srgbClr val="0070C0"/>
                </a:solidFill>
              </a:rPr>
              <a:t>delegatee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>
              <a:defRPr/>
            </a:pPr>
            <a:endParaRPr lang="en-US" altLang="ko-KR" sz="1000" dirty="0"/>
          </a:p>
          <a:p>
            <a:pPr>
              <a:defRPr/>
            </a:pPr>
            <a:r>
              <a:rPr lang="en-US" altLang="ko-KR" dirty="0"/>
              <a:t>Encrypted file storage</a:t>
            </a:r>
          </a:p>
          <a:p>
            <a:pPr lvl="1">
              <a:defRPr/>
            </a:pPr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owner of an encrypted file </a:t>
            </a:r>
            <a:r>
              <a:rPr lang="en-US" altLang="ko-KR" dirty="0"/>
              <a:t>gives a re-encryption key </a:t>
            </a:r>
            <a:r>
              <a:rPr lang="en-US" altLang="ko-KR" dirty="0" smtClean="0"/>
              <a:t>for </a:t>
            </a:r>
            <a:r>
              <a:rPr lang="en-US" altLang="ko-KR" dirty="0">
                <a:solidFill>
                  <a:srgbClr val="0070C0"/>
                </a:solidFill>
              </a:rPr>
              <a:t>authorized users</a:t>
            </a:r>
            <a:r>
              <a:rPr lang="en-US" altLang="ko-KR" dirty="0"/>
              <a:t> to a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C00000"/>
                </a:solidFill>
              </a:rPr>
              <a:t>storage server</a:t>
            </a:r>
            <a:r>
              <a:rPr lang="en-US" altLang="ko-KR" dirty="0" smtClean="0"/>
              <a:t> (</a:t>
            </a:r>
            <a:r>
              <a:rPr lang="en-US" altLang="ko-KR" dirty="0"/>
              <a:t>with access control)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And then an authorized user only accesses the </a:t>
            </a:r>
            <a:r>
              <a:rPr lang="en-US" altLang="ko-KR" dirty="0" smtClean="0"/>
              <a:t>file</a:t>
            </a:r>
          </a:p>
          <a:p>
            <a:pPr lvl="1">
              <a:defRPr/>
            </a:pPr>
            <a:endParaRPr lang="en-US" altLang="ko-KR" sz="1000" dirty="0"/>
          </a:p>
          <a:p>
            <a:pPr>
              <a:defRPr/>
            </a:pPr>
            <a:r>
              <a:rPr lang="en-US" altLang="ko-KR" dirty="0" smtClean="0"/>
              <a:t>The other applications</a:t>
            </a:r>
          </a:p>
          <a:p>
            <a:pPr lvl="1">
              <a:defRPr/>
            </a:pPr>
            <a:r>
              <a:rPr lang="en-US" altLang="ko-KR" dirty="0" smtClean="0"/>
              <a:t>Social network or mailing list service, anonymous routing protocols, revocation system, etc.</a:t>
            </a:r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E565CD7-304F-45E7-9A17-2A57D77AFAF4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5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Type-based delegation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Type-based(Conditional) delegation problem</a:t>
            </a:r>
          </a:p>
          <a:p>
            <a:pPr lvl="1">
              <a:defRPr/>
            </a:pPr>
            <a:r>
              <a:rPr lang="en-US" altLang="ko-KR" dirty="0" smtClean="0"/>
              <a:t>Some applications requires that the delegator wants to delegate the decryption rights for a subset of </a:t>
            </a:r>
            <a:r>
              <a:rPr lang="en-US" altLang="ko-KR" dirty="0" err="1" smtClean="0"/>
              <a:t>ciphertexts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/>
              <a:t>Conditional delegation provides fine-grained delegation</a:t>
            </a: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 marL="457200" lvl="1" indent="0">
              <a:buFont typeface="Wingdings 3" pitchFamily="18" charset="2"/>
              <a:buNone/>
              <a:defRPr/>
            </a:pPr>
            <a:endParaRPr lang="en-US" altLang="ko-KR" sz="700" dirty="0" smtClean="0"/>
          </a:p>
          <a:p>
            <a:pPr lvl="1">
              <a:defRPr/>
            </a:pPr>
            <a:r>
              <a:rPr lang="en-US" altLang="ko-KR" dirty="0" smtClean="0"/>
              <a:t>Type-based PRE (TB-PRE) deals with this problem: the extension of PRE</a:t>
            </a:r>
          </a:p>
          <a:p>
            <a:pPr lvl="2">
              <a:defRPr/>
            </a:pPr>
            <a:r>
              <a:rPr lang="en-US" altLang="ko-KR" dirty="0" smtClean="0"/>
              <a:t>It was firstly introduced in [</a:t>
            </a:r>
            <a:r>
              <a:rPr lang="en-US" altLang="ko-KR" dirty="0" smtClean="0">
                <a:solidFill>
                  <a:srgbClr val="C00000"/>
                </a:solidFill>
              </a:rPr>
              <a:t>LV08</a:t>
            </a:r>
            <a:r>
              <a:rPr lang="en-US" altLang="ko-KR" dirty="0" smtClean="0"/>
              <a:t>] </a:t>
            </a:r>
          </a:p>
          <a:p>
            <a:pPr lvl="2">
              <a:defRPr/>
            </a:pPr>
            <a:endParaRPr lang="en-US" altLang="ko-KR" sz="600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ko-KR" sz="1200" dirty="0">
                <a:solidFill>
                  <a:srgbClr val="C00000"/>
                </a:solidFill>
                <a:cs typeface="Arial" charset="0"/>
                <a:sym typeface="Wingdings"/>
              </a:rPr>
              <a:t> </a:t>
            </a:r>
            <a:r>
              <a:rPr lang="en-US" altLang="ko-KR" sz="1200" dirty="0" smtClean="0">
                <a:cs typeface="Arial" charset="0"/>
              </a:rPr>
              <a:t>[</a:t>
            </a:r>
            <a:r>
              <a:rPr lang="en-US" altLang="ko-KR" sz="1200" dirty="0">
                <a:solidFill>
                  <a:srgbClr val="C00000"/>
                </a:solidFill>
                <a:cs typeface="Arial" charset="0"/>
              </a:rPr>
              <a:t>LV08</a:t>
            </a:r>
            <a:r>
              <a:rPr lang="en-US" altLang="ko-KR" sz="1200" dirty="0">
                <a:cs typeface="Arial" charset="0"/>
              </a:rPr>
              <a:t>] </a:t>
            </a:r>
            <a:r>
              <a:rPr lang="en-US" altLang="ko-KR" sz="1200" dirty="0" err="1" smtClean="0">
                <a:cs typeface="Arial" charset="0"/>
              </a:rPr>
              <a:t>Libert</a:t>
            </a:r>
            <a:r>
              <a:rPr lang="en-US" altLang="ko-KR" sz="1200" dirty="0" smtClean="0">
                <a:cs typeface="Arial" charset="0"/>
              </a:rPr>
              <a:t> &amp; </a:t>
            </a:r>
            <a:r>
              <a:rPr lang="en-US" altLang="ko-KR" sz="1200" dirty="0" err="1" smtClean="0">
                <a:cs typeface="Arial" charset="0"/>
              </a:rPr>
              <a:t>Vergnaud</a:t>
            </a:r>
            <a:r>
              <a:rPr lang="en-US" altLang="ko-KR" sz="1200" dirty="0">
                <a:cs typeface="Arial" charset="0"/>
              </a:rPr>
              <a:t>, 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Unidirectional chosen-</a:t>
            </a:r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ciphertext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secure proxy re-encryption,</a:t>
            </a:r>
            <a:r>
              <a:rPr lang="en-US" altLang="ko-KR" sz="1200" dirty="0">
                <a:cs typeface="Arial" charset="0"/>
              </a:rPr>
              <a:t> in PKC </a:t>
            </a:r>
            <a:r>
              <a:rPr lang="en-US" altLang="ko-KR" sz="1200" dirty="0" smtClean="0">
                <a:cs typeface="Arial" charset="0"/>
              </a:rPr>
              <a:t>2008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cxnSp>
        <p:nvCxnSpPr>
          <p:cNvPr id="18440" name="구부러진 연결선 13"/>
          <p:cNvCxnSpPr>
            <a:cxnSpLocks noChangeShapeType="1"/>
            <a:stCxn id="18455" idx="3"/>
            <a:endCxn id="18451" idx="1"/>
          </p:cNvCxnSpPr>
          <p:nvPr/>
        </p:nvCxnSpPr>
        <p:spPr bwMode="auto">
          <a:xfrm flipV="1">
            <a:off x="1938338" y="3111500"/>
            <a:ext cx="2493962" cy="1588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구부러진 연결선 20"/>
          <p:cNvCxnSpPr>
            <a:cxnSpLocks noChangeShapeType="1"/>
            <a:stCxn id="18452" idx="2"/>
            <a:endCxn id="18453" idx="3"/>
          </p:cNvCxnSpPr>
          <p:nvPr/>
        </p:nvCxnSpPr>
        <p:spPr bwMode="auto">
          <a:xfrm rot="5400000">
            <a:off x="3821113" y="3198813"/>
            <a:ext cx="320675" cy="1622425"/>
          </a:xfrm>
          <a:prstGeom prst="curvedConnector2">
            <a:avLst/>
          </a:prstGeom>
          <a:noFill/>
          <a:ln w="1587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2" name="TextBox 28"/>
          <p:cNvSpPr txBox="1">
            <a:spLocks noChangeArrowheads="1"/>
          </p:cNvSpPr>
          <p:nvPr/>
        </p:nvSpPr>
        <p:spPr bwMode="auto">
          <a:xfrm>
            <a:off x="1693863" y="2762250"/>
            <a:ext cx="3024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kumimoji="1" lang="en-US" altLang="ko-KR" sz="1600" b="0">
                <a:latin typeface="Gill Sans MT" pitchFamily="34" charset="0"/>
                <a:ea typeface="맑은 고딕" pitchFamily="50" charset="-127"/>
                <a:cs typeface="Arial" charset="0"/>
              </a:rPr>
              <a:t>re-encryption key:</a:t>
            </a:r>
            <a:r>
              <a:rPr kumimoji="1" lang="en-US" altLang="ko-KR" sz="1600" b="0" i="1">
                <a:latin typeface="Gill Sans MT" pitchFamily="34" charset="0"/>
                <a:ea typeface="맑은 고딕" pitchFamily="50" charset="-127"/>
                <a:cs typeface="Arial" charset="0"/>
              </a:rPr>
              <a:t> </a:t>
            </a:r>
            <a:r>
              <a:rPr kumimoji="1" lang="en-US" altLang="ko-KR" sz="1600" b="0" i="1">
                <a:latin typeface="Times New Roman" pitchFamily="18" charset="0"/>
                <a:ea typeface="맑은 고딕" pitchFamily="50" charset="-127"/>
                <a:cs typeface="Arial" charset="0"/>
              </a:rPr>
              <a:t>rk</a:t>
            </a:r>
            <a:r>
              <a:rPr kumimoji="1" lang="en-US" altLang="ko-KR" sz="1600" b="0" i="1" baseline="30000">
                <a:latin typeface="Times New Roman" pitchFamily="18" charset="0"/>
                <a:ea typeface="맑은 고딕" pitchFamily="50" charset="-127"/>
                <a:cs typeface="Arial" charset="0"/>
              </a:rPr>
              <a:t>t</a:t>
            </a:r>
            <a:r>
              <a:rPr kumimoji="1" lang="en-US" altLang="ko-KR" sz="1600" b="0" baseline="-25000">
                <a:latin typeface="Times New Roman" pitchFamily="18" charset="0"/>
                <a:ea typeface="맑은 고딕" pitchFamily="50" charset="-127"/>
                <a:cs typeface="Arial" charset="0"/>
              </a:rPr>
              <a:t>A</a:t>
            </a:r>
            <a:r>
              <a:rPr kumimoji="1" lang="en-US" altLang="ko-KR" sz="1600" b="0" baseline="-25000">
                <a:latin typeface="Times New Roman" pitchFamily="18" charset="0"/>
                <a:ea typeface="맑은 고딕" pitchFamily="50" charset="-127"/>
                <a:cs typeface="Arial" charset="0"/>
                <a:sym typeface="Symbol" pitchFamily="18" charset="2"/>
              </a:rPr>
              <a:t></a:t>
            </a:r>
            <a:r>
              <a:rPr kumimoji="1" lang="en-US" altLang="ko-KR" sz="1600" b="0" baseline="-25000">
                <a:latin typeface="Times New Roman" pitchFamily="18" charset="0"/>
                <a:ea typeface="맑은 고딕" pitchFamily="50" charset="-127"/>
                <a:cs typeface="Arial" charset="0"/>
              </a:rPr>
              <a:t>B</a:t>
            </a:r>
            <a:endParaRPr kumimoji="1" lang="ko-KR" altLang="en-US" sz="1600" b="0" baseline="-25000">
              <a:latin typeface="Times New Roman" pitchFamily="18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18443" name="TextBox 35"/>
          <p:cNvSpPr txBox="1">
            <a:spLocks noChangeArrowheads="1"/>
          </p:cNvSpPr>
          <p:nvPr/>
        </p:nvSpPr>
        <p:spPr bwMode="auto">
          <a:xfrm>
            <a:off x="2892425" y="4846638"/>
            <a:ext cx="3600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kumimoji="1" lang="en-US" altLang="ko-KR" sz="1600" b="0">
                <a:latin typeface="Gill Sans MT" pitchFamily="34" charset="0"/>
                <a:cs typeface="Arial" charset="0"/>
              </a:rPr>
              <a:t>&lt;Encrypted email forwarding&gt;</a:t>
            </a:r>
            <a:endParaRPr kumimoji="1" lang="ko-KR" altLang="en-US" sz="1600" b="0">
              <a:latin typeface="Gill Sans MT" pitchFamily="34" charset="0"/>
              <a:cs typeface="Arial" charset="0"/>
            </a:endParaRPr>
          </a:p>
        </p:txBody>
      </p:sp>
      <p:sp>
        <p:nvSpPr>
          <p:cNvPr id="18444" name="TextBox 21"/>
          <p:cNvSpPr txBox="1">
            <a:spLocks noChangeArrowheads="1"/>
          </p:cNvSpPr>
          <p:nvPr/>
        </p:nvSpPr>
        <p:spPr bwMode="auto">
          <a:xfrm>
            <a:off x="6224588" y="2428875"/>
            <a:ext cx="1871662" cy="523875"/>
          </a:xfrm>
          <a:prstGeom prst="rect">
            <a:avLst/>
          </a:prstGeom>
          <a:noFill/>
          <a:ln w="158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r>
              <a:rPr lang="en-US" altLang="ko-KR" sz="1400" b="0">
                <a:latin typeface="Gill Sans MT" pitchFamily="34" charset="0"/>
                <a:cs typeface="Arial" charset="0"/>
              </a:rPr>
              <a:t>Encrypted e-mail with keyword “urgent”</a:t>
            </a:r>
            <a:endParaRPr lang="ko-KR" altLang="en-US" sz="1400" b="0" baseline="-25000">
              <a:latin typeface="Gill Sans MT" pitchFamily="34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4588" y="3313113"/>
            <a:ext cx="1871662" cy="522287"/>
          </a:xfrm>
          <a:prstGeom prst="rect">
            <a:avLst/>
          </a:prstGeom>
          <a:noFill/>
          <a:ln w="15875">
            <a:solidFill>
              <a:schemeClr val="tx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0" dirty="0">
                <a:latin typeface="Gill Sans MT" pitchFamily="34" charset="0"/>
                <a:cs typeface="Arial" pitchFamily="34" charset="0"/>
              </a:rPr>
              <a:t>Encrypted e-mail with other keywords </a:t>
            </a:r>
            <a:endParaRPr lang="ko-KR" altLang="en-US" sz="1400" b="0" baseline="-25000" dirty="0">
              <a:latin typeface="Gill Sans MT" pitchFamily="34" charset="0"/>
              <a:cs typeface="Arial" pitchFamily="34" charset="0"/>
            </a:endParaRPr>
          </a:p>
        </p:txBody>
      </p:sp>
      <p:cxnSp>
        <p:nvCxnSpPr>
          <p:cNvPr id="18446" name="구부러진 연결선 20"/>
          <p:cNvCxnSpPr>
            <a:cxnSpLocks noChangeShapeType="1"/>
            <a:stCxn id="18444" idx="1"/>
            <a:endCxn id="18451" idx="3"/>
          </p:cNvCxnSpPr>
          <p:nvPr/>
        </p:nvCxnSpPr>
        <p:spPr bwMode="auto">
          <a:xfrm rot="10800000" flipV="1">
            <a:off x="5213350" y="2690813"/>
            <a:ext cx="1011238" cy="420687"/>
          </a:xfrm>
          <a:prstGeom prst="curvedConnector3">
            <a:avLst>
              <a:gd name="adj1" fmla="val 50000"/>
            </a:avLst>
          </a:prstGeom>
          <a:noFill/>
          <a:ln w="1587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구부러진 연결선 20"/>
          <p:cNvCxnSpPr>
            <a:cxnSpLocks noChangeShapeType="1"/>
          </p:cNvCxnSpPr>
          <p:nvPr/>
        </p:nvCxnSpPr>
        <p:spPr bwMode="auto">
          <a:xfrm rot="10800000">
            <a:off x="5213350" y="3187700"/>
            <a:ext cx="1011238" cy="376238"/>
          </a:xfrm>
          <a:prstGeom prst="curvedConnector3">
            <a:avLst>
              <a:gd name="adj1" fmla="val 50000"/>
            </a:avLst>
          </a:prstGeom>
          <a:noFill/>
          <a:ln w="15875" algn="ctr">
            <a:solidFill>
              <a:schemeClr val="tx2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1D20C9-18DE-4C8E-A95C-B3912B64D7B1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6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  <p:pic>
        <p:nvPicPr>
          <p:cNvPr id="28" name="Picture 25" descr="C:\Users\jwlee\AppData\Local\Microsoft\Windows\Temporary Internet Files\Content.IE5\Q3KVGIQ3\MC90042135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1" y="2583761"/>
            <a:ext cx="1156090" cy="110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7" descr="C:\Users\jwlee\AppData\Local\Microsoft\Windows\Temporary Internet Files\Content.IE5\8TC3SY3T\MC90005567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97" y="3668588"/>
            <a:ext cx="854478" cy="111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 descr="C:\Users\jwlee\AppData\Local\Microsoft\Windows\Temporary Internet Files\Content.IE5\Q3KVGIQ3\MC90019743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39" y="2633366"/>
            <a:ext cx="682011" cy="9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Types of (conditional) PRE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[</a:t>
            </a:r>
            <a:r>
              <a:rPr lang="en-US" altLang="ko-KR" dirty="0">
                <a:solidFill>
                  <a:srgbClr val="C00000"/>
                </a:solidFill>
              </a:rPr>
              <a:t>BBS98</a:t>
            </a:r>
            <a:r>
              <a:rPr lang="en-US" altLang="ko-KR" dirty="0"/>
              <a:t>] categorized two types of </a:t>
            </a:r>
            <a:r>
              <a:rPr lang="en-US" altLang="ko-KR" dirty="0" smtClean="0"/>
              <a:t>(conditional) PRE</a:t>
            </a: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Unidirectional: </a:t>
            </a:r>
          </a:p>
          <a:p>
            <a:pPr lvl="2">
              <a:defRPr/>
            </a:pPr>
            <a:r>
              <a:rPr lang="en-US" altLang="ko-KR" dirty="0" smtClean="0"/>
              <a:t>If </a:t>
            </a:r>
            <a:r>
              <a:rPr lang="en-US" altLang="ko-KR" dirty="0"/>
              <a:t>the re-encryption key </a:t>
            </a:r>
            <a:r>
              <a:rPr lang="en-US" altLang="ko-KR" dirty="0" smtClean="0"/>
              <a:t>allows </a:t>
            </a:r>
            <a:r>
              <a:rPr lang="en-US" altLang="ko-KR" dirty="0"/>
              <a:t>the proxy to translate </a:t>
            </a:r>
            <a:r>
              <a:rPr lang="en-US" altLang="ko-KR" dirty="0" err="1"/>
              <a:t>ciphertexts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only </a:t>
            </a:r>
            <a:r>
              <a:rPr lang="en-US" altLang="ko-KR" dirty="0"/>
              <a:t>from </a:t>
            </a:r>
            <a:r>
              <a:rPr lang="en-US" altLang="ko-KR" dirty="0" smtClean="0">
                <a:solidFill>
                  <a:srgbClr val="C00000"/>
                </a:solidFill>
              </a:rPr>
              <a:t>Alice </a:t>
            </a:r>
            <a:r>
              <a:rPr lang="en-US" altLang="ko-KR" dirty="0"/>
              <a:t>to </a:t>
            </a:r>
            <a:r>
              <a:rPr lang="en-US" altLang="ko-KR" dirty="0" smtClean="0">
                <a:solidFill>
                  <a:srgbClr val="C00000"/>
                </a:solidFill>
              </a:rPr>
              <a:t>Bob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altLang="ko-KR" dirty="0" smtClean="0"/>
              <a:t>Bidirectional: </a:t>
            </a:r>
          </a:p>
          <a:p>
            <a:pPr lvl="2">
              <a:defRPr/>
            </a:pPr>
            <a:r>
              <a:rPr lang="en-US" altLang="ko-KR" dirty="0" smtClean="0"/>
              <a:t>If</a:t>
            </a:r>
            <a:r>
              <a:rPr lang="ko-KR" altLang="en-US" dirty="0" smtClean="0"/>
              <a:t> </a:t>
            </a:r>
            <a:r>
              <a:rPr lang="en-US" altLang="ko-KR" dirty="0"/>
              <a:t>the re-encryption key allows the proxy to translate </a:t>
            </a:r>
            <a:r>
              <a:rPr lang="en-US" altLang="ko-KR" dirty="0" err="1"/>
              <a:t>ciphertexts</a:t>
            </a:r>
            <a:r>
              <a:rPr lang="en-US" altLang="ko-KR" dirty="0"/>
              <a:t> from Alice to Bob and </a:t>
            </a:r>
            <a:r>
              <a:rPr lang="en-US" altLang="ko-KR" dirty="0">
                <a:solidFill>
                  <a:srgbClr val="C00000"/>
                </a:solidFill>
              </a:rPr>
              <a:t>vice versa</a:t>
            </a:r>
          </a:p>
          <a:p>
            <a:pPr lvl="2">
              <a:defRPr/>
            </a:pPr>
            <a:r>
              <a:rPr lang="en-US" altLang="ko-KR" dirty="0"/>
              <a:t>Can be constructed from </a:t>
            </a:r>
            <a:r>
              <a:rPr lang="en-US" altLang="ko-KR" dirty="0" err="1"/>
              <a:t>uni</a:t>
            </a:r>
            <a:r>
              <a:rPr lang="en-US" altLang="ko-KR" dirty="0"/>
              <a:t>-PRE by giving </a:t>
            </a:r>
            <a:r>
              <a:rPr lang="en-US" altLang="ko-KR" dirty="0" smtClean="0"/>
              <a:t>two </a:t>
            </a:r>
            <a:r>
              <a:rPr lang="en-US" altLang="ko-KR" dirty="0"/>
              <a:t>re-encryption keys, </a:t>
            </a:r>
            <a:r>
              <a:rPr lang="en-US" altLang="ko-KR" i="1" dirty="0" err="1">
                <a:latin typeface="Times New Roman" pitchFamily="18" charset="0"/>
              </a:rPr>
              <a:t>rk</a:t>
            </a:r>
            <a:r>
              <a:rPr lang="en-US" altLang="ko-KR" baseline="-25000" dirty="0" err="1">
                <a:latin typeface="Times New Roman" pitchFamily="18" charset="0"/>
              </a:rPr>
              <a:t>A</a:t>
            </a:r>
            <a:r>
              <a:rPr lang="en-US" altLang="ko-KR" baseline="-25000" dirty="0" err="1">
                <a:latin typeface="Times New Roman" pitchFamily="18" charset="0"/>
                <a:sym typeface="Symbol"/>
              </a:rPr>
              <a:t>B</a:t>
            </a:r>
            <a:r>
              <a:rPr lang="en-US" altLang="ko-KR" dirty="0">
                <a:sym typeface="Symbol"/>
              </a:rPr>
              <a:t> and </a:t>
            </a:r>
            <a:r>
              <a:rPr lang="en-US" altLang="ko-KR" i="1" dirty="0" err="1">
                <a:latin typeface="Times New Roman" pitchFamily="18" charset="0"/>
                <a:sym typeface="Symbol"/>
              </a:rPr>
              <a:t>rk</a:t>
            </a:r>
            <a:r>
              <a:rPr lang="en-US" altLang="ko-KR" baseline="-25000" dirty="0" err="1">
                <a:latin typeface="Times New Roman" pitchFamily="18" charset="0"/>
                <a:sym typeface="Symbol"/>
              </a:rPr>
              <a:t>BA</a:t>
            </a:r>
            <a:endParaRPr lang="en-US" altLang="ko-KR" baseline="-25000" dirty="0">
              <a:latin typeface="Times New Roman" pitchFamily="18" charset="0"/>
            </a:endParaRPr>
          </a:p>
          <a:p>
            <a:pPr>
              <a:defRPr/>
            </a:pPr>
            <a:r>
              <a:rPr lang="en-US" altLang="ko-KR" dirty="0"/>
              <a:t>[</a:t>
            </a:r>
            <a:r>
              <a:rPr lang="en-US" altLang="ko-KR" dirty="0">
                <a:solidFill>
                  <a:srgbClr val="C00000"/>
                </a:solidFill>
              </a:rPr>
              <a:t>AFGH05</a:t>
            </a:r>
            <a:r>
              <a:rPr lang="en-US" altLang="ko-KR" dirty="0"/>
              <a:t>] categorized another types of </a:t>
            </a:r>
            <a:r>
              <a:rPr lang="en-US" altLang="ko-KR" dirty="0" smtClean="0"/>
              <a:t>(conditional) PRE</a:t>
            </a: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Single-hop: </a:t>
            </a:r>
            <a:r>
              <a:rPr lang="en-US" altLang="ko-KR" dirty="0" smtClean="0">
                <a:solidFill>
                  <a:schemeClr val="tx1"/>
                </a:solidFill>
              </a:rPr>
              <a:t>A </a:t>
            </a:r>
            <a:r>
              <a:rPr lang="en-US" altLang="ko-KR" dirty="0">
                <a:solidFill>
                  <a:schemeClr val="tx1"/>
                </a:solidFill>
              </a:rPr>
              <a:t>re-encrypted </a:t>
            </a:r>
            <a:r>
              <a:rPr lang="en-US" altLang="ko-KR" dirty="0" err="1">
                <a:solidFill>
                  <a:schemeClr val="tx1"/>
                </a:solidFill>
              </a:rPr>
              <a:t>ciphertext</a:t>
            </a:r>
            <a:r>
              <a:rPr lang="en-US" altLang="ko-KR" dirty="0">
                <a:solidFill>
                  <a:schemeClr val="tx1"/>
                </a:solidFill>
              </a:rPr>
              <a:t> cannot be further re-encrypted</a:t>
            </a:r>
          </a:p>
          <a:p>
            <a:pPr lvl="1">
              <a:defRPr/>
            </a:pPr>
            <a:r>
              <a:rPr lang="en-US" altLang="ko-KR" dirty="0" smtClean="0"/>
              <a:t>Multi-hop: </a:t>
            </a:r>
            <a:r>
              <a:rPr lang="en-US" altLang="ko-KR" dirty="0" smtClean="0">
                <a:solidFill>
                  <a:schemeClr val="tx1"/>
                </a:solidFill>
              </a:rPr>
              <a:t>A </a:t>
            </a:r>
            <a:r>
              <a:rPr lang="en-US" altLang="ko-KR" dirty="0" err="1">
                <a:solidFill>
                  <a:schemeClr val="tx1"/>
                </a:solidFill>
              </a:rPr>
              <a:t>ciphertext</a:t>
            </a:r>
            <a:r>
              <a:rPr lang="en-US" altLang="ko-KR" dirty="0">
                <a:solidFill>
                  <a:schemeClr val="tx1"/>
                </a:solidFill>
              </a:rPr>
              <a:t> can be re-encrypted </a:t>
            </a:r>
            <a:r>
              <a:rPr lang="en-US" altLang="ko-KR" dirty="0" smtClean="0">
                <a:solidFill>
                  <a:schemeClr val="tx1"/>
                </a:solidFill>
              </a:rPr>
              <a:t>continuously</a:t>
            </a:r>
          </a:p>
          <a:p>
            <a:pPr lvl="1">
              <a:defRPr/>
            </a:pPr>
            <a:endParaRPr lang="en-US" altLang="ko-KR" sz="600" dirty="0"/>
          </a:p>
          <a:p>
            <a:pPr lvl="1">
              <a:buFont typeface="Wingdings" pitchFamily="2" charset="2"/>
              <a:buChar char="à"/>
              <a:defRPr/>
            </a:pPr>
            <a:r>
              <a:rPr lang="en-US" altLang="ko-KR" dirty="0">
                <a:solidFill>
                  <a:schemeClr val="tx1"/>
                </a:solidFill>
              </a:rPr>
              <a:t>We </a:t>
            </a:r>
            <a:r>
              <a:rPr lang="en-US" altLang="ko-KR" dirty="0" smtClean="0">
                <a:solidFill>
                  <a:schemeClr val="tx1"/>
                </a:solidFill>
              </a:rPr>
              <a:t>focus </a:t>
            </a:r>
            <a:r>
              <a:rPr lang="en-US" altLang="ko-KR" dirty="0">
                <a:solidFill>
                  <a:schemeClr val="tx1"/>
                </a:solidFill>
              </a:rPr>
              <a:t>on </a:t>
            </a:r>
            <a:r>
              <a:rPr lang="en-US" altLang="ko-KR" dirty="0" smtClean="0">
                <a:solidFill>
                  <a:srgbClr val="C00000"/>
                </a:solidFill>
              </a:rPr>
              <a:t>single-hop &amp; unidirectional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proxy re-encryption </a:t>
            </a:r>
          </a:p>
          <a:p>
            <a:pPr lvl="1">
              <a:buFont typeface="Wingdings" pitchFamily="2" charset="2"/>
              <a:buChar char="à"/>
              <a:defRPr/>
            </a:pPr>
            <a:endParaRPr lang="en-US" altLang="ko-KR" sz="300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ko-KR" sz="1200" dirty="0">
                <a:solidFill>
                  <a:srgbClr val="C00000"/>
                </a:solidFill>
                <a:cs typeface="Arial" charset="0"/>
                <a:sym typeface="Wingdings"/>
              </a:rPr>
              <a:t></a:t>
            </a:r>
            <a:r>
              <a:rPr lang="en-US" altLang="ko-KR" sz="1200" dirty="0" smtClean="0">
                <a:cs typeface="Arial" charset="0"/>
                <a:sym typeface="Wingdings"/>
              </a:rPr>
              <a:t> </a:t>
            </a:r>
            <a:r>
              <a:rPr lang="en-US" altLang="ko-KR" sz="1200" dirty="0" smtClean="0">
                <a:cs typeface="Arial" charset="0"/>
              </a:rPr>
              <a:t>[</a:t>
            </a:r>
            <a:r>
              <a:rPr lang="en-US" altLang="ko-KR" sz="1200" dirty="0">
                <a:solidFill>
                  <a:srgbClr val="C00000"/>
                </a:solidFill>
                <a:cs typeface="Arial" charset="0"/>
              </a:rPr>
              <a:t>BBS98</a:t>
            </a:r>
            <a:r>
              <a:rPr lang="en-US" altLang="ko-KR" sz="1200" dirty="0">
                <a:cs typeface="Arial" charset="0"/>
              </a:rPr>
              <a:t>] </a:t>
            </a:r>
            <a:r>
              <a:rPr lang="en-US" altLang="ko-KR" sz="1200" dirty="0" smtClean="0">
                <a:cs typeface="Arial" charset="0"/>
              </a:rPr>
              <a:t>Blaze</a:t>
            </a:r>
            <a:r>
              <a:rPr lang="en-US" altLang="ko-KR" sz="1200" dirty="0">
                <a:cs typeface="Arial" charset="0"/>
              </a:rPr>
              <a:t>, </a:t>
            </a:r>
            <a:r>
              <a:rPr lang="en-US" altLang="ko-KR" sz="1200" dirty="0" err="1" smtClean="0">
                <a:cs typeface="Arial" charset="0"/>
              </a:rPr>
              <a:t>Bleumer</a:t>
            </a:r>
            <a:r>
              <a:rPr lang="en-US" altLang="ko-KR" sz="1200" dirty="0" smtClean="0">
                <a:cs typeface="Arial" charset="0"/>
              </a:rPr>
              <a:t> &amp; Strauss</a:t>
            </a:r>
            <a:r>
              <a:rPr lang="en-US" altLang="ko-KR" sz="1200" dirty="0">
                <a:cs typeface="Arial" charset="0"/>
              </a:rPr>
              <a:t>, 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divertible protocols and atomic proxy cryptography,</a:t>
            </a:r>
            <a:r>
              <a:rPr lang="en-US" altLang="ko-KR" sz="1200" dirty="0">
                <a:cs typeface="Arial" charset="0"/>
              </a:rPr>
              <a:t> in EUROCRYPT, 1998</a:t>
            </a:r>
            <a:endParaRPr lang="ko-KR" altLang="en-US" sz="1200" dirty="0">
              <a:cs typeface="Arial" charset="0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ko-KR" sz="1200" dirty="0" smtClean="0">
                <a:solidFill>
                  <a:srgbClr val="C00000"/>
                </a:solidFill>
                <a:cs typeface="Arial" charset="0"/>
                <a:sym typeface="Wingdings"/>
              </a:rPr>
              <a:t> </a:t>
            </a:r>
            <a:r>
              <a:rPr lang="en-US" altLang="ko-KR" sz="1200" dirty="0" smtClean="0">
                <a:cs typeface="Arial" charset="0"/>
              </a:rPr>
              <a:t>[</a:t>
            </a:r>
            <a:r>
              <a:rPr lang="en-US" altLang="ko-KR" sz="1200" dirty="0">
                <a:solidFill>
                  <a:srgbClr val="C00000"/>
                </a:solidFill>
                <a:cs typeface="Arial" charset="0"/>
              </a:rPr>
              <a:t>AFGH05</a:t>
            </a:r>
            <a:r>
              <a:rPr lang="en-US" altLang="ko-KR" sz="1200" dirty="0">
                <a:cs typeface="Arial" charset="0"/>
              </a:rPr>
              <a:t>] </a:t>
            </a:r>
            <a:r>
              <a:rPr lang="en-US" altLang="ko-KR" sz="1200" dirty="0" err="1" smtClean="0">
                <a:cs typeface="Arial" charset="0"/>
              </a:rPr>
              <a:t>Ateniese</a:t>
            </a:r>
            <a:r>
              <a:rPr lang="en-US" altLang="ko-KR" sz="1200" dirty="0" smtClean="0">
                <a:cs typeface="Arial" charset="0"/>
              </a:rPr>
              <a:t>, Fu, Green &amp; </a:t>
            </a:r>
            <a:r>
              <a:rPr lang="en-US" altLang="ko-KR" sz="1200" dirty="0" err="1" smtClean="0">
                <a:cs typeface="Arial" charset="0"/>
              </a:rPr>
              <a:t>Hohenberger</a:t>
            </a:r>
            <a:r>
              <a:rPr lang="en-US" altLang="ko-KR" sz="1200" dirty="0" smtClean="0">
                <a:cs typeface="Arial" charset="0"/>
              </a:rPr>
              <a:t>, 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Improved proxy re-encryption schemes with applications to secure distributed storage,</a:t>
            </a:r>
            <a:r>
              <a:rPr lang="en-US" altLang="ko-KR" sz="1200" dirty="0">
                <a:cs typeface="Arial" charset="0"/>
              </a:rPr>
              <a:t> in NDSS, 2005</a:t>
            </a:r>
          </a:p>
          <a:p>
            <a:pPr>
              <a:buFont typeface="Wingdings" pitchFamily="2" charset="2"/>
              <a:buChar char="à"/>
              <a:defRPr/>
            </a:pPr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AF1E27F-A536-4663-9088-098B0D3E91D0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7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Security notion: encryption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Security against chosen plaintext attacks (CPA)</a:t>
            </a:r>
          </a:p>
          <a:p>
            <a:pPr lvl="1">
              <a:defRPr/>
            </a:pPr>
            <a:r>
              <a:rPr lang="en-US" altLang="ko-KR" dirty="0" smtClean="0"/>
              <a:t>The </a:t>
            </a:r>
            <a:r>
              <a:rPr lang="en-US" altLang="ko-KR" dirty="0"/>
              <a:t>attacker has the capability to choose </a:t>
            </a:r>
            <a:r>
              <a:rPr lang="en-US" altLang="ko-KR" dirty="0">
                <a:solidFill>
                  <a:srgbClr val="C00000"/>
                </a:solidFill>
              </a:rPr>
              <a:t>arbitrary plaintexts </a:t>
            </a:r>
            <a:r>
              <a:rPr lang="en-US" altLang="ko-KR" dirty="0"/>
              <a:t>to be encrypted and obtain </a:t>
            </a:r>
            <a:r>
              <a:rPr lang="en-US" altLang="ko-KR" dirty="0">
                <a:solidFill>
                  <a:srgbClr val="C00000"/>
                </a:solidFill>
              </a:rPr>
              <a:t>the corresponding </a:t>
            </a:r>
            <a:r>
              <a:rPr lang="en-US" altLang="ko-KR" dirty="0" err="1" smtClean="0">
                <a:solidFill>
                  <a:srgbClr val="C00000"/>
                </a:solidFill>
              </a:rPr>
              <a:t>ciphertexts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defRPr/>
            </a:pPr>
            <a:endParaRPr lang="en-US" altLang="ko-KR" sz="1000" dirty="0"/>
          </a:p>
          <a:p>
            <a:pPr>
              <a:defRPr/>
            </a:pPr>
            <a:r>
              <a:rPr lang="en-US" altLang="ko-KR" dirty="0" smtClean="0"/>
              <a:t>Security against chosen </a:t>
            </a:r>
            <a:r>
              <a:rPr lang="en-US" altLang="ko-KR" dirty="0" err="1" smtClean="0"/>
              <a:t>ciphertext</a:t>
            </a:r>
            <a:r>
              <a:rPr lang="en-US" altLang="ko-KR" dirty="0" smtClean="0"/>
              <a:t> attacks (CCA)</a:t>
            </a:r>
          </a:p>
          <a:p>
            <a:pPr lvl="1">
              <a:defRPr/>
            </a:pPr>
            <a:r>
              <a:rPr lang="en-US" altLang="ko-KR" dirty="0" smtClean="0"/>
              <a:t>The attacker </a:t>
            </a:r>
            <a:r>
              <a:rPr lang="en-US" altLang="ko-KR" dirty="0"/>
              <a:t>gathers </a:t>
            </a:r>
            <a:r>
              <a:rPr lang="en-US" altLang="ko-KR" dirty="0" smtClean="0"/>
              <a:t>information by </a:t>
            </a:r>
            <a:r>
              <a:rPr lang="en-US" altLang="ko-KR" dirty="0">
                <a:solidFill>
                  <a:srgbClr val="C00000"/>
                </a:solidFill>
              </a:rPr>
              <a:t>choosing a </a:t>
            </a:r>
            <a:r>
              <a:rPr lang="en-US" altLang="ko-KR" dirty="0" err="1">
                <a:solidFill>
                  <a:srgbClr val="C00000"/>
                </a:solidFill>
              </a:rPr>
              <a:t>ciphertext</a:t>
            </a:r>
            <a:r>
              <a:rPr lang="en-US" altLang="ko-KR" dirty="0"/>
              <a:t> and obtaining </a:t>
            </a:r>
            <a:r>
              <a:rPr lang="en-US" altLang="ko-KR" dirty="0">
                <a:solidFill>
                  <a:srgbClr val="C00000"/>
                </a:solidFill>
              </a:rPr>
              <a:t>its decryption</a:t>
            </a:r>
            <a:r>
              <a:rPr lang="en-US" altLang="ko-KR" dirty="0"/>
              <a:t> under an unknown </a:t>
            </a:r>
            <a:r>
              <a:rPr lang="en-US" altLang="ko-KR" dirty="0" smtClean="0"/>
              <a:t>key</a:t>
            </a:r>
          </a:p>
          <a:p>
            <a:pPr lvl="1">
              <a:defRPr/>
            </a:pPr>
            <a:r>
              <a:rPr lang="en-US" altLang="ko-KR" dirty="0" smtClean="0"/>
              <a:t>It has been known as practically reasonable attack model</a:t>
            </a:r>
          </a:p>
          <a:p>
            <a:pPr lvl="1">
              <a:defRPr/>
            </a:pPr>
            <a:endParaRPr lang="en-US" altLang="ko-KR" sz="1000" dirty="0" smtClean="0"/>
          </a:p>
          <a:p>
            <a:pPr>
              <a:defRPr/>
            </a:pPr>
            <a:r>
              <a:rPr lang="en-US" altLang="ko-KR" dirty="0" smtClean="0">
                <a:sym typeface="Wingdings" pitchFamily="2" charset="2"/>
              </a:rPr>
              <a:t>Security against </a:t>
            </a:r>
            <a:r>
              <a:rPr lang="en-US" altLang="ko-KR" dirty="0" err="1" smtClean="0">
                <a:sym typeface="Wingdings" pitchFamily="2" charset="2"/>
              </a:rPr>
              <a:t>replayable</a:t>
            </a:r>
            <a:r>
              <a:rPr lang="en-US" altLang="ko-KR" dirty="0" smtClean="0">
                <a:sym typeface="Wingdings" pitchFamily="2" charset="2"/>
              </a:rPr>
              <a:t> chosen </a:t>
            </a:r>
            <a:r>
              <a:rPr lang="en-US" altLang="ko-KR" dirty="0" err="1" smtClean="0">
                <a:sym typeface="Wingdings" pitchFamily="2" charset="2"/>
              </a:rPr>
              <a:t>ciphertext</a:t>
            </a:r>
            <a:r>
              <a:rPr lang="en-US" altLang="ko-KR" dirty="0" smtClean="0">
                <a:sym typeface="Wingdings" pitchFamily="2" charset="2"/>
              </a:rPr>
              <a:t> attacks (RCCA)</a:t>
            </a:r>
          </a:p>
          <a:p>
            <a:pPr lvl="1">
              <a:defRPr/>
            </a:pPr>
            <a:r>
              <a:rPr lang="en-US" altLang="ko-KR" dirty="0" smtClean="0">
                <a:sym typeface="Wingdings" pitchFamily="2" charset="2"/>
              </a:rPr>
              <a:t>The attacker is disallowed to ask for a decryption of a </a:t>
            </a: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re-randomization</a:t>
            </a:r>
            <a:r>
              <a:rPr lang="en-US" altLang="ko-KR" dirty="0" smtClean="0">
                <a:sym typeface="Wingdings" pitchFamily="2" charset="2"/>
              </a:rPr>
              <a:t> version of the </a:t>
            </a: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challenge (target) </a:t>
            </a:r>
            <a:r>
              <a:rPr lang="en-US" altLang="ko-KR" dirty="0" err="1" smtClean="0">
                <a:solidFill>
                  <a:srgbClr val="C00000"/>
                </a:solidFill>
                <a:sym typeface="Wingdings" pitchFamily="2" charset="2"/>
              </a:rPr>
              <a:t>ciphertext</a:t>
            </a:r>
            <a:endParaRPr lang="en-US" altLang="ko-KR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>
              <a:defRPr/>
            </a:pPr>
            <a:r>
              <a:rPr lang="en-US" altLang="ko-KR" dirty="0">
                <a:sym typeface="Wingdings" pitchFamily="2" charset="2"/>
              </a:rPr>
              <a:t>RCCA provides the same security level as CCA in most applications</a:t>
            </a:r>
          </a:p>
          <a:p>
            <a:pPr lvl="1">
              <a:defRPr/>
            </a:pPr>
            <a:endParaRPr lang="en-US" altLang="ko-KR" sz="1400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ko-KR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US" altLang="ko-KR" dirty="0" smtClean="0">
                <a:sym typeface="Wingdings" pitchFamily="2" charset="2"/>
              </a:rPr>
              <a:t>CPA &lt; RCCA </a:t>
            </a:r>
            <a:r>
              <a:rPr lang="en-US" altLang="ko-KR" dirty="0" smtClean="0">
                <a:sym typeface="Symbol"/>
              </a:rPr>
              <a:t></a:t>
            </a:r>
            <a:r>
              <a:rPr lang="en-US" altLang="ko-KR" dirty="0" smtClean="0">
                <a:sym typeface="Wingdings" pitchFamily="2" charset="2"/>
              </a:rPr>
              <a:t> CCA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344162B-5A1F-4652-9BC6-9D5CEE091FC1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8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History</a:t>
            </a:r>
            <a:endParaRPr lang="ko-KR" altLang="en-US" dirty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250825" y="912813"/>
            <a:ext cx="8629650" cy="5240337"/>
          </a:xfrm>
        </p:spPr>
        <p:txBody>
          <a:bodyPr/>
          <a:lstStyle/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ko-KR" sz="1200" dirty="0" smtClean="0">
              <a:cs typeface="Arial" charset="0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ko-KR" sz="1200" dirty="0">
              <a:cs typeface="Arial" charset="0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ko-KR" sz="1200" dirty="0" smtClean="0">
                <a:solidFill>
                  <a:srgbClr val="C00000"/>
                </a:solidFill>
                <a:cs typeface="Arial" charset="0"/>
                <a:sym typeface="Wingdings"/>
              </a:rPr>
              <a:t> </a:t>
            </a:r>
            <a:r>
              <a:rPr lang="en-US" altLang="ko-KR" sz="1200" dirty="0" smtClean="0">
                <a:cs typeface="Arial" charset="0"/>
              </a:rPr>
              <a:t>[</a:t>
            </a:r>
            <a:r>
              <a:rPr lang="en-US" altLang="ko-KR" sz="1200" dirty="0" smtClean="0">
                <a:solidFill>
                  <a:srgbClr val="C00000"/>
                </a:solidFill>
                <a:cs typeface="Arial" charset="0"/>
              </a:rPr>
              <a:t>T08</a:t>
            </a:r>
            <a:r>
              <a:rPr lang="en-US" altLang="ko-KR" sz="1200" dirty="0" smtClean="0">
                <a:cs typeface="Arial" charset="0"/>
              </a:rPr>
              <a:t>] Tang,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Type-based proxy re-encryption and its application,</a:t>
            </a:r>
            <a:r>
              <a:rPr lang="en-US" altLang="ko-KR" sz="1200" dirty="0" smtClean="0">
                <a:cs typeface="Arial" charset="0"/>
              </a:rPr>
              <a:t> in INDOCRYPT, 2008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ko-KR" sz="1200" dirty="0" smtClean="0">
                <a:solidFill>
                  <a:srgbClr val="C00000"/>
                </a:solidFill>
                <a:cs typeface="Arial" charset="0"/>
                <a:sym typeface="Wingdings"/>
              </a:rPr>
              <a:t> </a:t>
            </a:r>
            <a:r>
              <a:rPr lang="en-US" altLang="ko-KR" sz="1200" dirty="0" smtClean="0">
                <a:cs typeface="Arial" charset="0"/>
              </a:rPr>
              <a:t>[</a:t>
            </a:r>
            <a:r>
              <a:rPr lang="en-US" altLang="ko-KR" sz="1200" dirty="0" smtClean="0">
                <a:solidFill>
                  <a:srgbClr val="C00000"/>
                </a:solidFill>
                <a:cs typeface="Arial" charset="0"/>
              </a:rPr>
              <a:t>WYTDB09</a:t>
            </a:r>
            <a:r>
              <a:rPr lang="en-US" altLang="ko-KR" sz="1200" dirty="0" smtClean="0">
                <a:cs typeface="Arial" charset="0"/>
              </a:rPr>
              <a:t>] </a:t>
            </a:r>
            <a:r>
              <a:rPr lang="en-US" altLang="ko-KR" sz="1200" dirty="0" err="1" smtClean="0">
                <a:cs typeface="Arial" charset="0"/>
              </a:rPr>
              <a:t>Weng</a:t>
            </a:r>
            <a:r>
              <a:rPr lang="en-US" altLang="ko-KR" sz="1200" dirty="0" smtClean="0">
                <a:cs typeface="Arial" charset="0"/>
              </a:rPr>
              <a:t>, Yang, Tang, Deng &amp; </a:t>
            </a:r>
            <a:r>
              <a:rPr lang="en-US" altLang="ko-KR" sz="1200" dirty="0" err="1" smtClean="0">
                <a:cs typeface="Arial" charset="0"/>
              </a:rPr>
              <a:t>Bao</a:t>
            </a:r>
            <a:r>
              <a:rPr lang="en-US" altLang="ko-KR" sz="1200" dirty="0" smtClean="0">
                <a:cs typeface="Arial" charset="0"/>
              </a:rPr>
              <a:t>,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Efficient conditional proxy re-encryption with chosen-</a:t>
            </a:r>
            <a:r>
              <a:rPr lang="en-US" altLang="ko-KR" sz="1200" dirty="0" err="1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ciphertext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security,</a:t>
            </a:r>
            <a:r>
              <a:rPr lang="en-US" altLang="ko-KR" sz="1200" dirty="0" smtClean="0">
                <a:cs typeface="Arial" charset="0"/>
              </a:rPr>
              <a:t> in ISC, 2009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ko-KR" sz="1200" dirty="0" smtClean="0">
                <a:solidFill>
                  <a:srgbClr val="C00000"/>
                </a:solidFill>
                <a:cs typeface="Arial" charset="0"/>
                <a:sym typeface="Wingdings"/>
              </a:rPr>
              <a:t> </a:t>
            </a:r>
            <a:r>
              <a:rPr lang="en-US" altLang="ko-KR" sz="1200" dirty="0" smtClean="0">
                <a:cs typeface="Arial" charset="0"/>
              </a:rPr>
              <a:t>[</a:t>
            </a:r>
            <a:r>
              <a:rPr lang="en-US" altLang="ko-KR" sz="1200" dirty="0" smtClean="0">
                <a:solidFill>
                  <a:srgbClr val="C00000"/>
                </a:solidFill>
                <a:cs typeface="Arial" charset="0"/>
              </a:rPr>
              <a:t>JSJL10</a:t>
            </a:r>
            <a:r>
              <a:rPr lang="en-US" altLang="ko-KR" sz="1200" dirty="0" smtClean="0">
                <a:cs typeface="Arial" charset="0"/>
              </a:rPr>
              <a:t>] </a:t>
            </a:r>
            <a:r>
              <a:rPr lang="en-US" altLang="ko-KR" sz="1200" dirty="0" err="1" smtClean="0">
                <a:cs typeface="Arial" charset="0"/>
              </a:rPr>
              <a:t>Jia</a:t>
            </a:r>
            <a:r>
              <a:rPr lang="en-US" altLang="ko-KR" sz="1200" dirty="0" smtClean="0">
                <a:cs typeface="Arial" charset="0"/>
              </a:rPr>
              <a:t>, Shao, Jing &amp; Liu,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CCA-secure type-based proxy re-encryption with invisible proxy,</a:t>
            </a:r>
            <a:r>
              <a:rPr lang="en-US" altLang="ko-KR" sz="1200" dirty="0" smtClean="0">
                <a:cs typeface="Arial" charset="0"/>
              </a:rPr>
              <a:t> in CIT, 2010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en-US" altLang="ko-KR" sz="1200" dirty="0" smtClean="0">
                <a:solidFill>
                  <a:srgbClr val="C00000"/>
                </a:solidFill>
                <a:cs typeface="Arial" charset="0"/>
                <a:sym typeface="Wingdings"/>
              </a:rPr>
              <a:t> </a:t>
            </a:r>
            <a:r>
              <a:rPr lang="en-US" altLang="ko-KR" sz="1200" dirty="0" smtClean="0">
                <a:cs typeface="Arial" charset="0"/>
              </a:rPr>
              <a:t>[</a:t>
            </a:r>
            <a:r>
              <a:rPr lang="en-US" altLang="ko-KR" sz="1200" dirty="0">
                <a:solidFill>
                  <a:srgbClr val="C00000"/>
                </a:solidFill>
                <a:cs typeface="Arial" charset="0"/>
              </a:rPr>
              <a:t>LV11</a:t>
            </a:r>
            <a:r>
              <a:rPr lang="en-US" altLang="ko-KR" sz="1200" dirty="0">
                <a:cs typeface="Arial" charset="0"/>
              </a:rPr>
              <a:t>] </a:t>
            </a:r>
            <a:r>
              <a:rPr lang="en-US" altLang="ko-KR" sz="1200" dirty="0" err="1" smtClean="0">
                <a:cs typeface="Arial" charset="0"/>
              </a:rPr>
              <a:t>Libert</a:t>
            </a:r>
            <a:r>
              <a:rPr lang="en-US" altLang="ko-KR" sz="1200" dirty="0" smtClean="0">
                <a:cs typeface="Arial" charset="0"/>
              </a:rPr>
              <a:t> &amp; </a:t>
            </a:r>
            <a:r>
              <a:rPr lang="en-US" altLang="ko-KR" sz="1200" dirty="0" err="1" smtClean="0">
                <a:cs typeface="Arial" charset="0"/>
              </a:rPr>
              <a:t>Vergnaud</a:t>
            </a:r>
            <a:r>
              <a:rPr lang="en-US" altLang="ko-KR" sz="1200" dirty="0" smtClean="0">
                <a:cs typeface="Arial" charset="0"/>
              </a:rPr>
              <a:t>, 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Unidirectional chosen-</a:t>
            </a:r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ciphertext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 secure proxy re-encryption,</a:t>
            </a:r>
            <a:r>
              <a:rPr lang="en-US" altLang="ko-KR" sz="1200" dirty="0">
                <a:cs typeface="Arial" charset="0"/>
              </a:rPr>
              <a:t> IEEE Transactions on </a:t>
            </a:r>
            <a:r>
              <a:rPr lang="en-US" altLang="ko-KR" sz="1200" dirty="0" err="1" smtClean="0">
                <a:cs typeface="Arial" charset="0"/>
              </a:rPr>
              <a:t>Infor</a:t>
            </a:r>
            <a:r>
              <a:rPr lang="en-US" altLang="ko-KR" sz="1200" dirty="0" smtClean="0">
                <a:cs typeface="Arial" charset="0"/>
              </a:rPr>
              <a:t>., 2011</a:t>
            </a:r>
          </a:p>
        </p:txBody>
      </p:sp>
      <p:cxnSp>
        <p:nvCxnSpPr>
          <p:cNvPr id="21509" name="직선 연결선 5"/>
          <p:cNvCxnSpPr>
            <a:cxnSpLocks noChangeShapeType="1"/>
            <a:endCxn id="21518" idx="0"/>
          </p:cNvCxnSpPr>
          <p:nvPr/>
        </p:nvCxnSpPr>
        <p:spPr bwMode="auto">
          <a:xfrm flipH="1">
            <a:off x="1071563" y="896938"/>
            <a:ext cx="17462" cy="4030662"/>
          </a:xfrm>
          <a:prstGeom prst="line">
            <a:avLst/>
          </a:prstGeom>
          <a:noFill/>
          <a:ln w="15875" algn="ctr">
            <a:solidFill>
              <a:srgbClr val="C00000">
                <a:alpha val="27843"/>
              </a:srgbClr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직선 연결선 6"/>
          <p:cNvCxnSpPr>
            <a:cxnSpLocks noChangeShapeType="1"/>
            <a:endCxn id="21519" idx="0"/>
          </p:cNvCxnSpPr>
          <p:nvPr/>
        </p:nvCxnSpPr>
        <p:spPr bwMode="auto">
          <a:xfrm>
            <a:off x="2843213" y="896938"/>
            <a:ext cx="0" cy="4027487"/>
          </a:xfrm>
          <a:prstGeom prst="line">
            <a:avLst/>
          </a:prstGeom>
          <a:noFill/>
          <a:ln w="15875" algn="ctr">
            <a:solidFill>
              <a:srgbClr val="C00000">
                <a:alpha val="27843"/>
              </a:srgbClr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직선 연결선 8"/>
          <p:cNvCxnSpPr>
            <a:cxnSpLocks noChangeShapeType="1"/>
            <a:endCxn id="21520" idx="0"/>
          </p:cNvCxnSpPr>
          <p:nvPr/>
        </p:nvCxnSpPr>
        <p:spPr bwMode="auto">
          <a:xfrm flipH="1">
            <a:off x="4391025" y="896938"/>
            <a:ext cx="15875" cy="4027487"/>
          </a:xfrm>
          <a:prstGeom prst="line">
            <a:avLst/>
          </a:prstGeom>
          <a:noFill/>
          <a:ln w="15875" algn="ctr">
            <a:solidFill>
              <a:srgbClr val="C00000">
                <a:alpha val="27843"/>
              </a:srgbClr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직선 연결선 9"/>
          <p:cNvCxnSpPr>
            <a:cxnSpLocks noChangeShapeType="1"/>
            <a:endCxn id="21521" idx="0"/>
          </p:cNvCxnSpPr>
          <p:nvPr/>
        </p:nvCxnSpPr>
        <p:spPr bwMode="auto">
          <a:xfrm>
            <a:off x="5602288" y="896938"/>
            <a:ext cx="0" cy="4027487"/>
          </a:xfrm>
          <a:prstGeom prst="line">
            <a:avLst/>
          </a:prstGeom>
          <a:noFill/>
          <a:ln w="15875" algn="ctr">
            <a:solidFill>
              <a:srgbClr val="C00000">
                <a:alpha val="27843"/>
              </a:srgbClr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직선 연결선 10"/>
          <p:cNvCxnSpPr>
            <a:cxnSpLocks noChangeShapeType="1"/>
            <a:endCxn id="21522" idx="0"/>
          </p:cNvCxnSpPr>
          <p:nvPr/>
        </p:nvCxnSpPr>
        <p:spPr bwMode="auto">
          <a:xfrm>
            <a:off x="6784975" y="896938"/>
            <a:ext cx="0" cy="4027487"/>
          </a:xfrm>
          <a:prstGeom prst="line">
            <a:avLst/>
          </a:prstGeom>
          <a:noFill/>
          <a:ln w="15875" algn="ctr">
            <a:solidFill>
              <a:srgbClr val="C00000">
                <a:alpha val="27843"/>
              </a:srgbClr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Box 11"/>
          <p:cNvSpPr txBox="1">
            <a:spLocks noChangeArrowheads="1"/>
          </p:cNvSpPr>
          <p:nvPr/>
        </p:nvSpPr>
        <p:spPr bwMode="auto">
          <a:xfrm>
            <a:off x="-98425" y="1149350"/>
            <a:ext cx="23764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 sz="1400" b="0">
                <a:latin typeface="Arial" charset="0"/>
                <a:cs typeface="Arial" charset="0"/>
              </a:rPr>
              <a:t>Delegation of </a:t>
            </a:r>
          </a:p>
          <a:p>
            <a:pPr algn="ctr"/>
            <a:r>
              <a:rPr lang="en-US" altLang="ko-KR" sz="1400" b="0">
                <a:latin typeface="Arial" charset="0"/>
                <a:cs typeface="Arial" charset="0"/>
              </a:rPr>
              <a:t>decryption rights</a:t>
            </a:r>
          </a:p>
          <a:p>
            <a:pPr algn="ctr"/>
            <a:r>
              <a:rPr lang="en-US" altLang="ko-KR" sz="1400" b="0">
                <a:latin typeface="Arial" charset="0"/>
                <a:cs typeface="Arial" charset="0"/>
              </a:rPr>
              <a:t>[</a:t>
            </a:r>
            <a:r>
              <a:rPr lang="en-US" altLang="ko-KR" sz="1400" b="0">
                <a:solidFill>
                  <a:srgbClr val="C00000"/>
                </a:solidFill>
                <a:latin typeface="Arial" charset="0"/>
                <a:cs typeface="Arial" charset="0"/>
              </a:rPr>
              <a:t>MO97</a:t>
            </a:r>
            <a:r>
              <a:rPr lang="en-US" altLang="ko-KR" sz="1400" b="0">
                <a:latin typeface="Arial" charset="0"/>
                <a:cs typeface="Arial" charset="0"/>
              </a:rPr>
              <a:t>]</a:t>
            </a:r>
            <a:endParaRPr lang="ko-KR" altLang="en-US" sz="1400" b="0">
              <a:latin typeface="Arial" charset="0"/>
              <a:cs typeface="Arial" charset="0"/>
            </a:endParaRPr>
          </a:p>
        </p:txBody>
      </p:sp>
      <p:sp>
        <p:nvSpPr>
          <p:cNvPr id="21515" name="TextBox 13"/>
          <p:cNvSpPr txBox="1">
            <a:spLocks noChangeArrowheads="1"/>
          </p:cNvSpPr>
          <p:nvPr/>
        </p:nvSpPr>
        <p:spPr bwMode="auto">
          <a:xfrm>
            <a:off x="2159000" y="2236788"/>
            <a:ext cx="13684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 sz="1400" b="0">
                <a:latin typeface="Arial" charset="0"/>
                <a:cs typeface="Arial" charset="0"/>
              </a:rPr>
              <a:t>CPA secure uni-PRE </a:t>
            </a:r>
          </a:p>
          <a:p>
            <a:pPr algn="ctr"/>
            <a:r>
              <a:rPr lang="en-US" altLang="ko-KR" sz="1400" b="0">
                <a:latin typeface="Arial" charset="0"/>
                <a:cs typeface="Arial" charset="0"/>
              </a:rPr>
              <a:t>under RO</a:t>
            </a:r>
          </a:p>
          <a:p>
            <a:pPr algn="ctr"/>
            <a:r>
              <a:rPr lang="en-US" altLang="ko-KR" sz="1400" b="0">
                <a:latin typeface="Arial" charset="0"/>
                <a:cs typeface="Arial" charset="0"/>
              </a:rPr>
              <a:t>[</a:t>
            </a:r>
            <a:r>
              <a:rPr lang="en-US" altLang="ko-KR" sz="1400" b="0">
                <a:solidFill>
                  <a:srgbClr val="C00000"/>
                </a:solidFill>
                <a:latin typeface="Arial" charset="0"/>
                <a:cs typeface="Arial" charset="0"/>
              </a:rPr>
              <a:t>AFGH05</a:t>
            </a:r>
            <a:r>
              <a:rPr lang="en-US" altLang="ko-KR" sz="1400" b="0">
                <a:latin typeface="Arial" charset="0"/>
                <a:cs typeface="Arial" charset="0"/>
              </a:rPr>
              <a:t>]</a:t>
            </a:r>
            <a:endParaRPr lang="ko-KR" altLang="en-US" sz="1400" b="0">
              <a:latin typeface="Arial" charset="0"/>
              <a:cs typeface="Arial" charset="0"/>
            </a:endParaRPr>
          </a:p>
        </p:txBody>
      </p:sp>
      <p:sp>
        <p:nvSpPr>
          <p:cNvPr id="21516" name="TextBox 16"/>
          <p:cNvSpPr txBox="1">
            <a:spLocks noChangeArrowheads="1"/>
          </p:cNvSpPr>
          <p:nvPr/>
        </p:nvSpPr>
        <p:spPr bwMode="auto">
          <a:xfrm>
            <a:off x="3494088" y="3097213"/>
            <a:ext cx="18018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 sz="1400" b="0" dirty="0">
                <a:latin typeface="Arial" charset="0"/>
                <a:cs typeface="Arial" charset="0"/>
              </a:rPr>
              <a:t>RCCA secure PRE, </a:t>
            </a:r>
          </a:p>
          <a:p>
            <a:pPr algn="ctr"/>
            <a:r>
              <a:rPr lang="en-US" altLang="ko-KR" sz="1400" b="0" dirty="0">
                <a:latin typeface="Arial" charset="0"/>
                <a:cs typeface="Arial" charset="0"/>
              </a:rPr>
              <a:t>introduction of </a:t>
            </a:r>
          </a:p>
          <a:p>
            <a:pPr algn="ctr"/>
            <a:r>
              <a:rPr lang="en-US" altLang="ko-KR" sz="1400" b="0" dirty="0" smtClean="0">
                <a:latin typeface="Arial" charset="0"/>
                <a:cs typeface="Arial" charset="0"/>
              </a:rPr>
              <a:t>TB-PRE</a:t>
            </a:r>
            <a:endParaRPr lang="en-US" altLang="ko-KR" sz="1400" b="0" dirty="0">
              <a:latin typeface="Arial" charset="0"/>
              <a:cs typeface="Arial" charset="0"/>
            </a:endParaRPr>
          </a:p>
          <a:p>
            <a:pPr algn="ctr"/>
            <a:r>
              <a:rPr lang="en-US" altLang="ko-KR" sz="1400" b="0" dirty="0">
                <a:latin typeface="Arial" charset="0"/>
                <a:cs typeface="Arial" charset="0"/>
              </a:rPr>
              <a:t>[</a:t>
            </a:r>
            <a:r>
              <a:rPr lang="en-US" altLang="ko-KR" sz="1400" b="0" dirty="0">
                <a:solidFill>
                  <a:srgbClr val="C00000"/>
                </a:solidFill>
                <a:latin typeface="Arial" charset="0"/>
                <a:cs typeface="Arial" charset="0"/>
              </a:rPr>
              <a:t>LV08</a:t>
            </a:r>
            <a:r>
              <a:rPr lang="en-US" altLang="ko-KR" sz="1400" b="0" dirty="0">
                <a:latin typeface="Arial" charset="0"/>
                <a:cs typeface="Arial" charset="0"/>
              </a:rPr>
              <a:t>]</a:t>
            </a:r>
            <a:endParaRPr lang="ko-KR" altLang="en-US" sz="1400" b="0" dirty="0">
              <a:latin typeface="Arial" charset="0"/>
              <a:cs typeface="Arial" charset="0"/>
            </a:endParaRPr>
          </a:p>
        </p:txBody>
      </p:sp>
      <p:cxnSp>
        <p:nvCxnSpPr>
          <p:cNvPr id="21517" name="직선 연결선 17"/>
          <p:cNvCxnSpPr>
            <a:cxnSpLocks noChangeShapeType="1"/>
          </p:cNvCxnSpPr>
          <p:nvPr/>
        </p:nvCxnSpPr>
        <p:spPr bwMode="auto">
          <a:xfrm>
            <a:off x="107950" y="4818063"/>
            <a:ext cx="8836025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8" name="TextBox 25"/>
          <p:cNvSpPr txBox="1">
            <a:spLocks noChangeArrowheads="1"/>
          </p:cNvSpPr>
          <p:nvPr/>
        </p:nvSpPr>
        <p:spPr bwMode="auto">
          <a:xfrm>
            <a:off x="801688" y="4927600"/>
            <a:ext cx="53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kumimoji="1" lang="en-US" altLang="ko-KR" sz="1600">
                <a:latin typeface="Arial" charset="0"/>
                <a:cs typeface="Arial" charset="0"/>
              </a:rPr>
              <a:t>97’</a:t>
            </a:r>
            <a:endParaRPr kumimoji="1" lang="ko-KR" altLang="en-US" sz="1600">
              <a:latin typeface="Arial" charset="0"/>
              <a:cs typeface="Arial" charset="0"/>
            </a:endParaRPr>
          </a:p>
        </p:txBody>
      </p:sp>
      <p:sp>
        <p:nvSpPr>
          <p:cNvPr id="21519" name="TextBox 26"/>
          <p:cNvSpPr txBox="1">
            <a:spLocks noChangeArrowheads="1"/>
          </p:cNvSpPr>
          <p:nvPr/>
        </p:nvSpPr>
        <p:spPr bwMode="auto">
          <a:xfrm>
            <a:off x="2573338" y="4924425"/>
            <a:ext cx="53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kumimoji="1" lang="en-US" altLang="ko-KR" sz="1600">
                <a:latin typeface="Arial" charset="0"/>
                <a:cs typeface="Arial" charset="0"/>
              </a:rPr>
              <a:t>05’</a:t>
            </a:r>
            <a:endParaRPr kumimoji="1" lang="ko-KR" altLang="en-US" sz="1600">
              <a:latin typeface="Arial" charset="0"/>
              <a:cs typeface="Arial" charset="0"/>
            </a:endParaRPr>
          </a:p>
        </p:txBody>
      </p:sp>
      <p:sp>
        <p:nvSpPr>
          <p:cNvPr id="21520" name="TextBox 28"/>
          <p:cNvSpPr txBox="1">
            <a:spLocks noChangeArrowheads="1"/>
          </p:cNvSpPr>
          <p:nvPr/>
        </p:nvSpPr>
        <p:spPr bwMode="auto">
          <a:xfrm>
            <a:off x="4121150" y="4924425"/>
            <a:ext cx="53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kumimoji="1" lang="en-US" altLang="ko-KR" sz="1600">
                <a:latin typeface="Arial" charset="0"/>
                <a:cs typeface="Arial" charset="0"/>
              </a:rPr>
              <a:t>08’</a:t>
            </a:r>
            <a:endParaRPr kumimoji="1" lang="ko-KR" altLang="en-US" sz="1600">
              <a:latin typeface="Arial" charset="0"/>
              <a:cs typeface="Arial" charset="0"/>
            </a:endParaRPr>
          </a:p>
        </p:txBody>
      </p:sp>
      <p:sp>
        <p:nvSpPr>
          <p:cNvPr id="21521" name="TextBox 29"/>
          <p:cNvSpPr txBox="1">
            <a:spLocks noChangeArrowheads="1"/>
          </p:cNvSpPr>
          <p:nvPr/>
        </p:nvSpPr>
        <p:spPr bwMode="auto">
          <a:xfrm>
            <a:off x="5332413" y="4924425"/>
            <a:ext cx="53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kumimoji="1" lang="en-US" altLang="ko-KR" sz="1600">
                <a:latin typeface="Arial" charset="0"/>
                <a:cs typeface="Arial" charset="0"/>
              </a:rPr>
              <a:t>09’</a:t>
            </a:r>
            <a:endParaRPr kumimoji="1" lang="ko-KR" altLang="en-US" sz="1600">
              <a:latin typeface="Arial" charset="0"/>
              <a:cs typeface="Arial" charset="0"/>
            </a:endParaRPr>
          </a:p>
        </p:txBody>
      </p:sp>
      <p:sp>
        <p:nvSpPr>
          <p:cNvPr id="21522" name="TextBox 30"/>
          <p:cNvSpPr txBox="1">
            <a:spLocks noChangeArrowheads="1"/>
          </p:cNvSpPr>
          <p:nvPr/>
        </p:nvSpPr>
        <p:spPr bwMode="auto">
          <a:xfrm>
            <a:off x="6515100" y="4924425"/>
            <a:ext cx="53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kumimoji="1" lang="en-US" altLang="ko-KR" sz="1600">
                <a:latin typeface="Arial" charset="0"/>
                <a:cs typeface="Arial" charset="0"/>
              </a:rPr>
              <a:t>10’</a:t>
            </a:r>
            <a:endParaRPr kumimoji="1" lang="ko-KR" altLang="en-US" sz="1600">
              <a:latin typeface="Arial" charset="0"/>
              <a:cs typeface="Arial" charset="0"/>
            </a:endParaRPr>
          </a:p>
        </p:txBody>
      </p:sp>
      <p:sp>
        <p:nvSpPr>
          <p:cNvPr id="21523" name="TextBox 52"/>
          <p:cNvSpPr txBox="1">
            <a:spLocks noChangeArrowheads="1"/>
          </p:cNvSpPr>
          <p:nvPr/>
        </p:nvSpPr>
        <p:spPr bwMode="auto">
          <a:xfrm>
            <a:off x="4840288" y="3479800"/>
            <a:ext cx="20161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 sz="1400" b="0" dirty="0">
                <a:latin typeface="Arial" charset="0"/>
                <a:cs typeface="Arial" charset="0"/>
              </a:rPr>
              <a:t>CCA-secure</a:t>
            </a:r>
          </a:p>
          <a:p>
            <a:pPr algn="ctr"/>
            <a:r>
              <a:rPr lang="en-US" altLang="ko-KR" sz="1400" b="0" dirty="0" smtClean="0">
                <a:latin typeface="Arial" charset="0"/>
                <a:cs typeface="Arial" charset="0"/>
              </a:rPr>
              <a:t>TB-PRE </a:t>
            </a:r>
            <a:r>
              <a:rPr lang="en-US" altLang="ko-KR" sz="1400" b="0" dirty="0">
                <a:latin typeface="Arial" charset="0"/>
                <a:cs typeface="Arial" charset="0"/>
              </a:rPr>
              <a:t>under RO</a:t>
            </a:r>
          </a:p>
          <a:p>
            <a:pPr algn="ctr"/>
            <a:r>
              <a:rPr lang="en-US" altLang="ko-KR" sz="1400" b="0" dirty="0">
                <a:latin typeface="Arial" charset="0"/>
                <a:cs typeface="Arial" charset="0"/>
              </a:rPr>
              <a:t>[</a:t>
            </a:r>
            <a:r>
              <a:rPr lang="en-US" altLang="ko-KR" sz="1400" b="0" dirty="0">
                <a:solidFill>
                  <a:srgbClr val="C00000"/>
                </a:solidFill>
                <a:latin typeface="Arial" charset="0"/>
                <a:cs typeface="Arial" charset="0"/>
              </a:rPr>
              <a:t>WYTDB09</a:t>
            </a:r>
            <a:r>
              <a:rPr lang="en-US" altLang="ko-KR" sz="1400" b="0" dirty="0">
                <a:latin typeface="Arial" charset="0"/>
                <a:cs typeface="Arial" charset="0"/>
              </a:rPr>
              <a:t>]</a:t>
            </a:r>
            <a:endParaRPr lang="ko-KR" altLang="en-US" sz="1400" b="0" dirty="0">
              <a:latin typeface="Arial" charset="0"/>
              <a:cs typeface="Arial" charset="0"/>
            </a:endParaRPr>
          </a:p>
        </p:txBody>
      </p:sp>
      <p:sp>
        <p:nvSpPr>
          <p:cNvPr id="21524" name="TextBox 53"/>
          <p:cNvSpPr txBox="1">
            <a:spLocks noChangeArrowheads="1"/>
          </p:cNvSpPr>
          <p:nvPr/>
        </p:nvSpPr>
        <p:spPr bwMode="auto">
          <a:xfrm>
            <a:off x="3836988" y="1430338"/>
            <a:ext cx="168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 sz="1400" b="0" dirty="0">
                <a:latin typeface="Arial" charset="0"/>
                <a:cs typeface="Arial" charset="0"/>
              </a:rPr>
              <a:t>Proxy-invisible </a:t>
            </a:r>
          </a:p>
          <a:p>
            <a:pPr algn="ctr"/>
            <a:r>
              <a:rPr lang="en-US" altLang="ko-KR" sz="1400" b="0" dirty="0" smtClean="0">
                <a:latin typeface="Arial" charset="0"/>
                <a:cs typeface="Arial" charset="0"/>
              </a:rPr>
              <a:t>TB-PRE </a:t>
            </a:r>
            <a:endParaRPr lang="en-US" altLang="ko-KR" sz="1400" b="0" dirty="0">
              <a:latin typeface="Arial" charset="0"/>
              <a:cs typeface="Arial" charset="0"/>
            </a:endParaRPr>
          </a:p>
          <a:p>
            <a:pPr algn="ctr"/>
            <a:r>
              <a:rPr lang="en-US" altLang="ko-KR" sz="1400" b="0" dirty="0">
                <a:latin typeface="Arial" charset="0"/>
                <a:cs typeface="Arial" charset="0"/>
              </a:rPr>
              <a:t>(CPA-secure under RO)</a:t>
            </a:r>
          </a:p>
          <a:p>
            <a:pPr algn="ctr"/>
            <a:r>
              <a:rPr lang="en-US" altLang="ko-KR" sz="1400" b="0" dirty="0">
                <a:latin typeface="Arial" charset="0"/>
                <a:cs typeface="Arial" charset="0"/>
              </a:rPr>
              <a:t>[</a:t>
            </a:r>
            <a:r>
              <a:rPr lang="en-US" altLang="ko-KR" sz="1400" b="0" dirty="0">
                <a:solidFill>
                  <a:srgbClr val="C00000"/>
                </a:solidFill>
                <a:latin typeface="Arial" charset="0"/>
                <a:cs typeface="Arial" charset="0"/>
              </a:rPr>
              <a:t>T08</a:t>
            </a:r>
            <a:r>
              <a:rPr lang="en-US" altLang="ko-KR" sz="1400" b="0" dirty="0">
                <a:latin typeface="Arial" charset="0"/>
                <a:cs typeface="Arial" charset="0"/>
              </a:rPr>
              <a:t>]</a:t>
            </a:r>
            <a:endParaRPr lang="ko-KR" altLang="en-US" sz="1400" b="0" dirty="0">
              <a:latin typeface="Arial" charset="0"/>
              <a:cs typeface="Arial" charset="0"/>
            </a:endParaRPr>
          </a:p>
        </p:txBody>
      </p:sp>
      <p:sp>
        <p:nvSpPr>
          <p:cNvPr id="21525" name="TextBox 54"/>
          <p:cNvSpPr txBox="1">
            <a:spLocks noChangeArrowheads="1"/>
          </p:cNvSpPr>
          <p:nvPr/>
        </p:nvSpPr>
        <p:spPr bwMode="auto">
          <a:xfrm>
            <a:off x="6024563" y="1135063"/>
            <a:ext cx="168592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 sz="1400" b="0" dirty="0">
                <a:latin typeface="Arial" charset="0"/>
                <a:cs typeface="Arial" charset="0"/>
              </a:rPr>
              <a:t>Proxy-invisible </a:t>
            </a:r>
          </a:p>
          <a:p>
            <a:pPr algn="ctr"/>
            <a:r>
              <a:rPr lang="en-US" altLang="ko-KR" sz="1400" b="0" dirty="0" smtClean="0">
                <a:latin typeface="Arial" charset="0"/>
                <a:cs typeface="Arial" charset="0"/>
              </a:rPr>
              <a:t>TB-PRE </a:t>
            </a:r>
            <a:endParaRPr lang="en-US" altLang="ko-KR" sz="1400" b="0" dirty="0">
              <a:latin typeface="Arial" charset="0"/>
              <a:cs typeface="Arial" charset="0"/>
            </a:endParaRPr>
          </a:p>
          <a:p>
            <a:pPr algn="ctr"/>
            <a:r>
              <a:rPr lang="en-US" altLang="ko-KR" sz="1400" b="0" dirty="0">
                <a:latin typeface="Arial" charset="0"/>
                <a:cs typeface="Arial" charset="0"/>
              </a:rPr>
              <a:t>(CCA-secure under RO)</a:t>
            </a:r>
          </a:p>
          <a:p>
            <a:pPr algn="ctr"/>
            <a:r>
              <a:rPr lang="en-US" altLang="ko-KR" sz="1400" b="0" dirty="0">
                <a:latin typeface="Arial" charset="0"/>
                <a:cs typeface="Arial" charset="0"/>
              </a:rPr>
              <a:t>[</a:t>
            </a:r>
            <a:r>
              <a:rPr lang="en-US" altLang="ko-KR" sz="1400" b="0" dirty="0">
                <a:solidFill>
                  <a:srgbClr val="C00000"/>
                </a:solidFill>
                <a:latin typeface="Arial" charset="0"/>
                <a:cs typeface="Arial" charset="0"/>
              </a:rPr>
              <a:t>JSJL10</a:t>
            </a:r>
            <a:r>
              <a:rPr lang="en-US" altLang="ko-KR" sz="1400" b="0" dirty="0">
                <a:latin typeface="Arial" charset="0"/>
                <a:cs typeface="Arial" charset="0"/>
              </a:rPr>
              <a:t>]</a:t>
            </a:r>
            <a:endParaRPr lang="ko-KR" altLang="en-US" sz="1400" b="0" dirty="0">
              <a:latin typeface="Arial" charset="0"/>
              <a:cs typeface="Arial" charset="0"/>
            </a:endParaRPr>
          </a:p>
        </p:txBody>
      </p:sp>
      <p:sp>
        <p:nvSpPr>
          <p:cNvPr id="21526" name="TextBox 55"/>
          <p:cNvSpPr txBox="1">
            <a:spLocks noChangeArrowheads="1"/>
          </p:cNvSpPr>
          <p:nvPr/>
        </p:nvSpPr>
        <p:spPr bwMode="auto">
          <a:xfrm>
            <a:off x="7232650" y="3387725"/>
            <a:ext cx="15589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 sz="1400" b="0" dirty="0">
                <a:latin typeface="Arial" charset="0"/>
                <a:cs typeface="Arial" charset="0"/>
              </a:rPr>
              <a:t>Full version of [LV08], </a:t>
            </a:r>
          </a:p>
          <a:p>
            <a:pPr algn="ctr"/>
            <a:r>
              <a:rPr lang="en-US" altLang="ko-KR" sz="1400" b="0" dirty="0">
                <a:latin typeface="Arial" charset="0"/>
                <a:cs typeface="Arial" charset="0"/>
              </a:rPr>
              <a:t>RCCA-secure </a:t>
            </a:r>
          </a:p>
          <a:p>
            <a:pPr algn="ctr"/>
            <a:r>
              <a:rPr lang="en-US" altLang="ko-KR" sz="1400" b="0" dirty="0" smtClean="0">
                <a:latin typeface="Arial" charset="0"/>
                <a:cs typeface="Arial" charset="0"/>
              </a:rPr>
              <a:t>TB-PRE</a:t>
            </a:r>
            <a:endParaRPr lang="en-US" altLang="ko-KR" sz="1400" b="0" dirty="0">
              <a:latin typeface="Arial" charset="0"/>
              <a:cs typeface="Arial" charset="0"/>
            </a:endParaRPr>
          </a:p>
          <a:p>
            <a:pPr algn="ctr"/>
            <a:r>
              <a:rPr lang="en-US" altLang="ko-KR" sz="1400" b="0" dirty="0">
                <a:latin typeface="Arial" charset="0"/>
                <a:cs typeface="Arial" charset="0"/>
              </a:rPr>
              <a:t>[</a:t>
            </a:r>
            <a:r>
              <a:rPr lang="en-US" altLang="ko-KR" sz="1400" b="0" dirty="0">
                <a:solidFill>
                  <a:srgbClr val="C00000"/>
                </a:solidFill>
                <a:latin typeface="Arial" charset="0"/>
                <a:cs typeface="Arial" charset="0"/>
              </a:rPr>
              <a:t>LV11</a:t>
            </a:r>
            <a:r>
              <a:rPr lang="en-US" altLang="ko-KR" sz="1400" b="0" dirty="0">
                <a:latin typeface="Arial" charset="0"/>
                <a:cs typeface="Arial" charset="0"/>
              </a:rPr>
              <a:t>]</a:t>
            </a:r>
            <a:endParaRPr lang="ko-KR" altLang="en-US" sz="1400" b="0" dirty="0">
              <a:latin typeface="Arial" charset="0"/>
              <a:cs typeface="Arial" charset="0"/>
            </a:endParaRPr>
          </a:p>
        </p:txBody>
      </p:sp>
      <p:cxnSp>
        <p:nvCxnSpPr>
          <p:cNvPr id="21527" name="직선 연결선 56"/>
          <p:cNvCxnSpPr>
            <a:cxnSpLocks noChangeShapeType="1"/>
            <a:endCxn id="21528" idx="0"/>
          </p:cNvCxnSpPr>
          <p:nvPr/>
        </p:nvCxnSpPr>
        <p:spPr bwMode="auto">
          <a:xfrm>
            <a:off x="8004175" y="896938"/>
            <a:ext cx="0" cy="4027487"/>
          </a:xfrm>
          <a:prstGeom prst="line">
            <a:avLst/>
          </a:prstGeom>
          <a:noFill/>
          <a:ln w="15875" algn="ctr">
            <a:solidFill>
              <a:srgbClr val="C00000">
                <a:alpha val="27843"/>
              </a:srgbClr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8" name="TextBox 30"/>
          <p:cNvSpPr txBox="1">
            <a:spLocks noChangeArrowheads="1"/>
          </p:cNvSpPr>
          <p:nvPr/>
        </p:nvSpPr>
        <p:spPr bwMode="auto">
          <a:xfrm>
            <a:off x="7734300" y="4924425"/>
            <a:ext cx="53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kumimoji="1" lang="en-US" altLang="ko-KR" sz="1600">
                <a:latin typeface="Arial" charset="0"/>
                <a:cs typeface="Arial" charset="0"/>
              </a:rPr>
              <a:t>11’</a:t>
            </a:r>
            <a:endParaRPr kumimoji="1" lang="ko-KR" altLang="en-US" sz="1600">
              <a:latin typeface="Arial" charset="0"/>
              <a:cs typeface="Arial" charset="0"/>
            </a:endParaRPr>
          </a:p>
        </p:txBody>
      </p:sp>
      <p:cxnSp>
        <p:nvCxnSpPr>
          <p:cNvPr id="21531" name="직선 연결선 6"/>
          <p:cNvCxnSpPr>
            <a:cxnSpLocks noChangeShapeType="1"/>
            <a:endCxn id="21532" idx="0"/>
          </p:cNvCxnSpPr>
          <p:nvPr/>
        </p:nvCxnSpPr>
        <p:spPr bwMode="auto">
          <a:xfrm flipH="1">
            <a:off x="1684338" y="896938"/>
            <a:ext cx="46037" cy="4025900"/>
          </a:xfrm>
          <a:prstGeom prst="line">
            <a:avLst/>
          </a:prstGeom>
          <a:noFill/>
          <a:ln w="15875" algn="ctr">
            <a:solidFill>
              <a:srgbClr val="C00000">
                <a:alpha val="27843"/>
              </a:srgbClr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TextBox 26"/>
          <p:cNvSpPr txBox="1">
            <a:spLocks noChangeArrowheads="1"/>
          </p:cNvSpPr>
          <p:nvPr/>
        </p:nvSpPr>
        <p:spPr bwMode="auto">
          <a:xfrm>
            <a:off x="1414463" y="4922838"/>
            <a:ext cx="53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kumimoji="1" lang="en-US" altLang="ko-KR" sz="1600">
                <a:latin typeface="Arial" charset="0"/>
                <a:cs typeface="Arial" charset="0"/>
              </a:rPr>
              <a:t>98’</a:t>
            </a:r>
            <a:endParaRPr kumimoji="1" lang="ko-KR" altLang="en-US" sz="1600">
              <a:latin typeface="Arial" charset="0"/>
              <a:cs typeface="Arial" charset="0"/>
            </a:endParaRPr>
          </a:p>
        </p:txBody>
      </p:sp>
      <p:sp>
        <p:nvSpPr>
          <p:cNvPr id="21533" name="TextBox 11"/>
          <p:cNvSpPr txBox="1">
            <a:spLocks noChangeArrowheads="1"/>
          </p:cNvSpPr>
          <p:nvPr/>
        </p:nvSpPr>
        <p:spPr bwMode="auto">
          <a:xfrm>
            <a:off x="471488" y="2006600"/>
            <a:ext cx="23764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MS Reference Sans Serif" pitchFamily="34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 sz="1400" b="0">
                <a:latin typeface="Arial" charset="0"/>
                <a:cs typeface="Arial" charset="0"/>
              </a:rPr>
              <a:t>First bi-PRE</a:t>
            </a:r>
          </a:p>
          <a:p>
            <a:pPr algn="ctr"/>
            <a:r>
              <a:rPr lang="en-US" altLang="ko-KR" sz="1400" b="0">
                <a:latin typeface="Arial" charset="0"/>
                <a:cs typeface="Arial" charset="0"/>
              </a:rPr>
              <a:t>[</a:t>
            </a:r>
            <a:r>
              <a:rPr lang="en-US" altLang="ko-KR" sz="1400" b="0">
                <a:solidFill>
                  <a:srgbClr val="C00000"/>
                </a:solidFill>
                <a:latin typeface="Arial" charset="0"/>
                <a:cs typeface="Arial" charset="0"/>
              </a:rPr>
              <a:t>BBS98</a:t>
            </a:r>
            <a:r>
              <a:rPr lang="en-US" altLang="ko-KR" sz="1400" b="0">
                <a:latin typeface="Arial" charset="0"/>
                <a:cs typeface="Arial" charset="0"/>
              </a:rPr>
              <a:t>]</a:t>
            </a:r>
            <a:endParaRPr lang="ko-KR" altLang="en-US" sz="1400" b="0">
              <a:latin typeface="Arial" charset="0"/>
              <a:cs typeface="Arial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7408A75-864C-4DD0-8995-84A042AAD932}" type="datetime1">
              <a:rPr lang="ko-KR" altLang="en-US" smtClean="0"/>
              <a:t>2013-04-24</a:t>
            </a:fld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8EA93-15B1-4D71-AA3A-2B2646D185EF}" type="slidenum">
              <a:rPr lang="ko-KR" altLang="en-US" smtClean="0"/>
              <a:pPr>
                <a:defRPr/>
              </a:pPr>
              <a:t>9</a:t>
            </a:fld>
            <a:r>
              <a:rPr lang="en-US" altLang="ko-KR" smtClean="0"/>
              <a:t>/21</a:t>
            </a:r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ITRC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만추">
  <a:themeElements>
    <a:clrScheme name="만추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만추">
      <a:majorFont>
        <a:latin typeface="Arial"/>
        <a:ea typeface="굴림"/>
        <a:cs typeface="Times New Roman"/>
      </a:majorFont>
      <a:minorFont>
        <a:latin typeface="Arial"/>
        <a:ea typeface="굴림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S Reference Sans Serif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S Reference Sans Serif" pitchFamily="34" charset="0"/>
            <a:ea typeface="굴림" pitchFamily="50" charset="-127"/>
          </a:defRPr>
        </a:defPPr>
      </a:lstStyle>
    </a:lnDef>
  </a:objectDefaults>
  <a:extraClrSchemeLst>
    <a:extraClrScheme>
      <a:clrScheme name="만추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만추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만추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만추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만추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만추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만추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만추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15931</TotalTime>
  <Words>1770</Words>
  <Application>Microsoft Office PowerPoint</Application>
  <PresentationFormat>화면 슬라이드 쇼(4:3)</PresentationFormat>
  <Paragraphs>325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만추</vt:lpstr>
      <vt:lpstr>도시</vt:lpstr>
      <vt:lpstr>Proxy-invisible CCA-secure type-based proxy  re-encryption without random oracles</vt:lpstr>
      <vt:lpstr>Contents</vt:lpstr>
      <vt:lpstr>Delegation problem</vt:lpstr>
      <vt:lpstr>Proxy re-encryption (PRE)</vt:lpstr>
      <vt:lpstr>Applications</vt:lpstr>
      <vt:lpstr>Type-based delegation</vt:lpstr>
      <vt:lpstr>Types of (conditional) PRE</vt:lpstr>
      <vt:lpstr>Security notion: encryption</vt:lpstr>
      <vt:lpstr>History</vt:lpstr>
      <vt:lpstr>Contribution</vt:lpstr>
      <vt:lpstr>Contents</vt:lpstr>
      <vt:lpstr>Bilinear map: pairing</vt:lpstr>
      <vt:lpstr>Complexity assumption</vt:lpstr>
      <vt:lpstr>One-time signature</vt:lpstr>
      <vt:lpstr>Contents</vt:lpstr>
      <vt:lpstr>TB-PRE: syntax </vt:lpstr>
      <vt:lpstr>Satisfaction on properties</vt:lpstr>
      <vt:lpstr>Contents</vt:lpstr>
      <vt:lpstr>2013년 실적 목표</vt:lpstr>
      <vt:lpstr>2013년 실적 목표</vt:lpstr>
      <vt:lpstr>2013년 실적 목표</vt:lpstr>
    </vt:vector>
  </TitlesOfParts>
  <Company>islab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yhhwang</dc:creator>
  <cp:lastModifiedBy>jwlee</cp:lastModifiedBy>
  <cp:revision>434</cp:revision>
  <cp:lastPrinted>2011-11-27T13:12:03Z</cp:lastPrinted>
  <dcterms:created xsi:type="dcterms:W3CDTF">2003-03-17T07:09:56Z</dcterms:created>
  <dcterms:modified xsi:type="dcterms:W3CDTF">2013-04-24T07:25:15Z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