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4" r:id="rId3"/>
    <p:sldId id="352" r:id="rId4"/>
    <p:sldId id="369" r:id="rId5"/>
    <p:sldId id="353" r:id="rId6"/>
    <p:sldId id="360" r:id="rId7"/>
    <p:sldId id="370" r:id="rId8"/>
    <p:sldId id="354" r:id="rId9"/>
    <p:sldId id="368" r:id="rId10"/>
    <p:sldId id="367" r:id="rId11"/>
    <p:sldId id="361" r:id="rId12"/>
    <p:sldId id="362" r:id="rId13"/>
    <p:sldId id="373" r:id="rId14"/>
    <p:sldId id="374" r:id="rId15"/>
    <p:sldId id="364" r:id="rId16"/>
    <p:sldId id="363" r:id="rId17"/>
    <p:sldId id="371" r:id="rId18"/>
    <p:sldId id="359" r:id="rId19"/>
  </p:sldIdLst>
  <p:sldSz cx="9144000" cy="6858000" type="screen4x3"/>
  <p:notesSz cx="6797675" cy="9928225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Font typeface="Wingdings" pitchFamily="2" charset="2"/>
      <a:defRPr kumimoji="1" sz="2400" b="1" kern="1200">
        <a:solidFill>
          <a:schemeClr val="accent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Font typeface="Wingdings" pitchFamily="2" charset="2"/>
      <a:defRPr kumimoji="1" sz="2400" b="1" kern="1200">
        <a:solidFill>
          <a:schemeClr val="accent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Font typeface="Wingdings" pitchFamily="2" charset="2"/>
      <a:defRPr kumimoji="1" sz="2400" b="1" kern="1200">
        <a:solidFill>
          <a:schemeClr val="accent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Font typeface="Wingdings" pitchFamily="2" charset="2"/>
      <a:defRPr kumimoji="1" sz="2400" b="1" kern="1200">
        <a:solidFill>
          <a:schemeClr val="accent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Font typeface="Wingdings" pitchFamily="2" charset="2"/>
      <a:defRPr kumimoji="1" sz="2400" b="1" kern="1200">
        <a:solidFill>
          <a:schemeClr val="accent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accent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accent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accent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accent2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FF"/>
    <a:srgbClr val="6A3A1C"/>
    <a:srgbClr val="00C800"/>
    <a:srgbClr val="3399FF"/>
    <a:srgbClr val="EAEAEA"/>
    <a:srgbClr val="DDDDD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88424" autoAdjust="0"/>
  </p:normalViewPr>
  <p:slideViewPr>
    <p:cSldViewPr>
      <p:cViewPr varScale="1">
        <p:scale>
          <a:sx n="78" d="100"/>
          <a:sy n="78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00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B14A225A-195D-4523-826F-919C6BA0CE3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1690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1FDA91E-23D9-4B8B-8FB8-1291201C2061}" type="slidenum">
              <a:rPr lang="en-US" altLang="ko-KR" sz="1200" b="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ko-KR" sz="1200" b="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4A225A-195D-4523-826F-919C6BA0CE3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831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rgbClr val="5C9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과학회오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과학(사진)네모네모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084763"/>
            <a:ext cx="8636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b="0">
                <a:solidFill>
                  <a:srgbClr val="8BD8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84763"/>
            <a:ext cx="6400800" cy="5048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4925" y="6524625"/>
            <a:ext cx="2133600" cy="2889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2012-06-28</a:t>
            </a: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524625"/>
            <a:ext cx="4464050" cy="333375"/>
          </a:xfrm>
          <a:prstGeom prst="rect">
            <a:avLst/>
          </a:prstGeom>
        </p:spPr>
        <p:txBody>
          <a:bodyPr anchor="t"/>
          <a:lstStyle>
            <a:lvl1pPr algn="ctr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lang="en-US" altLang="ko-KR" sz="1200" b="1" kern="1200">
                <a:solidFill>
                  <a:schemeClr val="bg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24625"/>
            <a:ext cx="2133600" cy="333375"/>
          </a:xfrm>
        </p:spPr>
        <p:txBody>
          <a:bodyPr anchor="t"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C0C819-3ED2-4EF7-87F9-73EDB227E60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95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cs typeface="Arial" pitchFamily="34" charset="0"/>
              </a:defRPr>
            </a:lvl1pPr>
            <a:lvl2pPr>
              <a:defRPr baseline="0">
                <a:latin typeface="Arial" pitchFamily="34" charset="0"/>
                <a:cs typeface="Arial" pitchFamily="34" charset="0"/>
              </a:defRPr>
            </a:lvl2pPr>
            <a:lvl3pPr>
              <a:defRPr baseline="0">
                <a:latin typeface="Arial" pitchFamily="34" charset="0"/>
                <a:cs typeface="Arial" pitchFamily="34" charset="0"/>
              </a:defRPr>
            </a:lvl3pPr>
            <a:lvl4pPr>
              <a:defRPr baseline="0">
                <a:latin typeface="Arial" pitchFamily="34" charset="0"/>
                <a:cs typeface="Arial" pitchFamily="34" charset="0"/>
              </a:defRPr>
            </a:lvl4pPr>
            <a:lvl5pPr>
              <a:defRPr baseline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20"/>
          <p:cNvSpPr>
            <a:spLocks noGrp="1"/>
          </p:cNvSpPr>
          <p:nvPr>
            <p:ph type="dt" sz="half" idx="10"/>
          </p:nvPr>
        </p:nvSpPr>
        <p:spPr>
          <a:xfrm>
            <a:off x="23813" y="6615113"/>
            <a:ext cx="1450975" cy="196850"/>
          </a:xfrm>
        </p:spPr>
        <p:txBody>
          <a:bodyPr/>
          <a:lstStyle>
            <a:lvl1pPr algn="l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2012-06-28</a:t>
            </a:r>
            <a:endParaRPr lang="en-US" altLang="ko-KR"/>
          </a:p>
        </p:txBody>
      </p:sp>
      <p:sp>
        <p:nvSpPr>
          <p:cNvPr id="5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8072438" y="6634163"/>
            <a:ext cx="1090612" cy="241300"/>
          </a:xfrm>
        </p:spPr>
        <p:txBody>
          <a:bodyPr/>
          <a:lstStyle>
            <a:lvl1pPr algn="r"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29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0" y="-26988"/>
            <a:ext cx="9144000" cy="936626"/>
          </a:xfrm>
          <a:prstGeom prst="rect">
            <a:avLst/>
          </a:prstGeom>
          <a:gradFill rotWithShape="1">
            <a:gsLst>
              <a:gs pos="0">
                <a:srgbClr val="1F6391"/>
              </a:gs>
              <a:gs pos="100000">
                <a:srgbClr val="0D2B3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 descr="어두운 수평선"/>
          <p:cNvSpPr>
            <a:spLocks noChangeArrowheads="1"/>
          </p:cNvSpPr>
          <p:nvPr/>
        </p:nvSpPr>
        <p:spPr bwMode="auto">
          <a:xfrm>
            <a:off x="0" y="-26988"/>
            <a:ext cx="9144000" cy="936626"/>
          </a:xfrm>
          <a:prstGeom prst="rect">
            <a:avLst/>
          </a:prstGeom>
          <a:pattFill prst="dkHorz">
            <a:fgClr>
              <a:schemeClr val="accent2">
                <a:alpha val="30000"/>
              </a:schemeClr>
            </a:fgClr>
            <a:bgClr>
              <a:srgbClr val="6AA6E8">
                <a:alpha val="30000"/>
              </a:srgb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0" name="Rectangle 36" descr="어두운 수평선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pattFill prst="dkHorz">
            <a:fgClr>
              <a:schemeClr val="accent2">
                <a:alpha val="20000"/>
              </a:schemeClr>
            </a:fgClr>
            <a:bgClr>
              <a:srgbClr val="6AA6E8">
                <a:alpha val="20000"/>
              </a:srgb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30" name="Group 63"/>
          <p:cNvGrpSpPr>
            <a:grpSpLocks/>
          </p:cNvGrpSpPr>
          <p:nvPr/>
        </p:nvGrpSpPr>
        <p:grpSpPr bwMode="auto">
          <a:xfrm>
            <a:off x="0" y="6597650"/>
            <a:ext cx="9144000" cy="287338"/>
            <a:chOff x="0" y="2024"/>
            <a:chExt cx="5760" cy="590"/>
          </a:xfrm>
        </p:grpSpPr>
        <p:sp>
          <p:nvSpPr>
            <p:cNvPr id="1088" name="Rectangle 64"/>
            <p:cNvSpPr>
              <a:spLocks noChangeArrowheads="1"/>
            </p:cNvSpPr>
            <p:nvPr userDrawn="1"/>
          </p:nvSpPr>
          <p:spPr bwMode="auto">
            <a:xfrm>
              <a:off x="0" y="2024"/>
              <a:ext cx="5760" cy="590"/>
            </a:xfrm>
            <a:prstGeom prst="rect">
              <a:avLst/>
            </a:prstGeom>
            <a:solidFill>
              <a:srgbClr val="1F63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ctangle 65" descr="어두운 수평선"/>
            <p:cNvSpPr>
              <a:spLocks noChangeArrowheads="1"/>
            </p:cNvSpPr>
            <p:nvPr userDrawn="1"/>
          </p:nvSpPr>
          <p:spPr bwMode="auto">
            <a:xfrm>
              <a:off x="0" y="2024"/>
              <a:ext cx="5760" cy="590"/>
            </a:xfrm>
            <a:prstGeom prst="rect">
              <a:avLst/>
            </a:prstGeom>
            <a:pattFill prst="dkHorz">
              <a:fgClr>
                <a:schemeClr val="accent2">
                  <a:alpha val="30000"/>
                </a:schemeClr>
              </a:fgClr>
              <a:bgClr>
                <a:srgbClr val="6AA6E8">
                  <a:alpha val="30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4963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616700"/>
            <a:ext cx="14509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2012-06-28</a:t>
            </a: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3388" y="6616700"/>
            <a:ext cx="109061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B516E0-BAB6-47F1-841A-FCC346827944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 smtClean="0"/>
              <a:t>/18</a:t>
            </a:r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7235825" y="6632575"/>
            <a:ext cx="0" cy="252413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55"/>
          <p:cNvSpPr>
            <a:spLocks noChangeArrowheads="1"/>
          </p:cNvSpPr>
          <p:nvPr/>
        </p:nvSpPr>
        <p:spPr bwMode="auto">
          <a:xfrm>
            <a:off x="7216775" y="6597650"/>
            <a:ext cx="13668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cs typeface="Arial" charset="0"/>
              </a:rPr>
              <a:t>Jinwoo Lee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435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7" name="Rectangle 55"/>
          <p:cNvSpPr>
            <a:spLocks noChangeArrowheads="1"/>
          </p:cNvSpPr>
          <p:nvPr/>
        </p:nvSpPr>
        <p:spPr bwMode="auto">
          <a:xfrm>
            <a:off x="4348163" y="6600825"/>
            <a:ext cx="28670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200">
                <a:solidFill>
                  <a:schemeClr val="bg1"/>
                </a:solidFill>
                <a:latin typeface="Arial" charset="0"/>
                <a:cs typeface="Arial" charset="0"/>
              </a:rPr>
              <a:t>Information Security Lab., POSTECH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rgbClr val="094895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aptcha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2130425"/>
            <a:ext cx="8358188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 smtClean="0"/>
              <a:t>Design and Implementation of Adhesive Character based CAPTCHA with tiled characters</a:t>
            </a:r>
            <a:endParaRPr lang="ko-KR" alt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9638" y="5157788"/>
            <a:ext cx="7623175" cy="647700"/>
          </a:xfrm>
        </p:spPr>
        <p:txBody>
          <a:bodyPr anchor="ctr" anchorCtr="1"/>
          <a:lstStyle/>
          <a:p>
            <a:pPr eaLnBrk="1" hangingPunct="1"/>
            <a:endParaRPr lang="en-US" altLang="ko-KR" sz="2400" b="1" dirty="0" smtClean="0">
              <a:solidFill>
                <a:srgbClr val="7030A0"/>
              </a:solidFill>
              <a:latin typeface="굴림" pitchFamily="50" charset="-127"/>
              <a:cs typeface="Arial" charset="0"/>
            </a:endParaRPr>
          </a:p>
          <a:p>
            <a:pPr eaLnBrk="1" hangingPunct="1"/>
            <a:r>
              <a:rPr lang="en-US" altLang="ko-KR" sz="2400" b="1" dirty="0" err="1" smtClean="0">
                <a:solidFill>
                  <a:srgbClr val="7030A0"/>
                </a:solidFill>
                <a:latin typeface="굴림" pitchFamily="50" charset="-127"/>
                <a:cs typeface="Arial" charset="0"/>
              </a:rPr>
              <a:t>Jinwoo</a:t>
            </a:r>
            <a:r>
              <a:rPr lang="en-US" altLang="ko-KR" sz="2400" b="1" dirty="0" smtClean="0">
                <a:solidFill>
                  <a:srgbClr val="7030A0"/>
                </a:solidFill>
                <a:latin typeface="굴림" pitchFamily="50" charset="-127"/>
                <a:cs typeface="Arial" charset="0"/>
              </a:rPr>
              <a:t> Lee, 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굴림" pitchFamily="50" charset="-127"/>
                <a:cs typeface="Arial" charset="0"/>
              </a:rPr>
              <a:t>Pil</a:t>
            </a:r>
            <a:r>
              <a:rPr lang="en-US" altLang="ko-KR" sz="2400" b="1" dirty="0" smtClean="0">
                <a:solidFill>
                  <a:srgbClr val="7030A0"/>
                </a:solidFill>
                <a:latin typeface="굴림" pitchFamily="50" charset="-127"/>
                <a:cs typeface="Arial" charset="0"/>
              </a:rPr>
              <a:t> 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굴림" pitchFamily="50" charset="-127"/>
                <a:cs typeface="Arial" charset="0"/>
              </a:rPr>
              <a:t>Joong</a:t>
            </a:r>
            <a:r>
              <a:rPr lang="en-US" altLang="ko-KR" sz="2400" b="1" dirty="0" smtClean="0">
                <a:solidFill>
                  <a:srgbClr val="7030A0"/>
                </a:solidFill>
                <a:latin typeface="굴림" pitchFamily="50" charset="-127"/>
                <a:cs typeface="Arial" charset="0"/>
              </a:rPr>
              <a:t> Lee</a:t>
            </a:r>
          </a:p>
          <a:p>
            <a:pPr eaLnBrk="1" hangingPunct="1"/>
            <a:r>
              <a:rPr lang="en-US" altLang="ko-KR" sz="2400" b="1" dirty="0" smtClean="0">
                <a:latin typeface="굴림" pitchFamily="50" charset="-127"/>
                <a:cs typeface="Arial" charset="0"/>
              </a:rPr>
              <a:t>Electronic department, POSTECH</a:t>
            </a:r>
          </a:p>
        </p:txBody>
      </p:sp>
      <p:sp>
        <p:nvSpPr>
          <p:cNvPr id="4100" name="날짜 개체 틀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C819-3ED2-4EF7-87F9-73EDB227E60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idx="1"/>
          </p:nvPr>
        </p:nvSpPr>
        <p:spPr>
          <a:xfrm>
            <a:off x="285750" y="1143000"/>
            <a:ext cx="4286250" cy="5113338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cs typeface="Arial" charset="0"/>
              </a:rPr>
              <a:t>Collision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By using collision connectivity check attack can be prevented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Connectivity check attack can not separate X from Y</a:t>
            </a:r>
          </a:p>
          <a:p>
            <a:r>
              <a:rPr lang="en-US" altLang="ko-KR" dirty="0" smtClean="0">
                <a:latin typeface="Arial" charset="0"/>
                <a:cs typeface="Arial" charset="0"/>
              </a:rPr>
              <a:t>Concave, convex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Basic fonts, basic design’s text can be easily analyzed by OCR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To prevent OCR analysis, characters are usually modified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These modified characters are hard to analyze with OCR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But, hard to read</a:t>
            </a:r>
          </a:p>
          <a:p>
            <a:pPr lvl="1"/>
            <a:endParaRPr lang="en-US" altLang="ko-KR" dirty="0" smtClean="0">
              <a:latin typeface="Arial" charset="0"/>
              <a:cs typeface="Arial" charset="0"/>
            </a:endParaRPr>
          </a:p>
          <a:p>
            <a:pPr lvl="1"/>
            <a:endParaRPr lang="en-US" altLang="ko-KR" dirty="0" smtClean="0">
              <a:latin typeface="Arial" charset="0"/>
              <a:cs typeface="Arial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Previous CAPTCHAs and </a:t>
            </a:r>
            <a:r>
              <a:rPr lang="en-US" altLang="ko-KR" dirty="0" smtClean="0"/>
              <a:t>Technologies </a:t>
            </a:r>
            <a:r>
              <a:rPr lang="en-US" altLang="ko-KR" sz="2000" dirty="0" smtClean="0"/>
              <a:t>(3/3)</a:t>
            </a:r>
            <a:endParaRPr lang="ko-KR" altLang="en-US" dirty="0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88" y="3789040"/>
            <a:ext cx="3730448" cy="10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90907616" descr="EMB00000eec21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40" y="1772817"/>
            <a:ext cx="3691496" cy="140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3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These guides are modification of</a:t>
            </a:r>
          </a:p>
          <a:p>
            <a:pPr lvl="1"/>
            <a:r>
              <a:rPr lang="en-US" altLang="ko-KR" sz="1600" dirty="0" smtClean="0"/>
              <a:t>Wang Nan, “Design and Implementation of Character CAPTCHA based on Contraction Mapping” Advanced Materials Research Vols. 341-342, 2012</a:t>
            </a:r>
          </a:p>
          <a:p>
            <a:r>
              <a:rPr lang="en-US" altLang="ko-KR" dirty="0" smtClean="0"/>
              <a:t>‘s guidelines.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[a</a:t>
            </a:r>
            <a:r>
              <a:rPr lang="en-US" altLang="ko-KR" sz="1600" dirty="0"/>
              <a:t>, b, d, e, f, g, h, </a:t>
            </a:r>
            <a:r>
              <a:rPr lang="en-US" altLang="ko-KR" sz="1600" dirty="0" smtClean="0"/>
              <a:t>m</a:t>
            </a:r>
            <a:r>
              <a:rPr lang="en-US" altLang="ko-KR" sz="1600" dirty="0"/>
              <a:t>, n, </a:t>
            </a:r>
            <a:r>
              <a:rPr lang="en-US" altLang="ko-KR" sz="1600" dirty="0" smtClean="0"/>
              <a:t>q</a:t>
            </a:r>
            <a:r>
              <a:rPr lang="en-US" altLang="ko-KR" sz="1600" dirty="0"/>
              <a:t>, r, </a:t>
            </a:r>
            <a:r>
              <a:rPr lang="en-US" altLang="ko-KR" sz="1600" dirty="0" smtClean="0"/>
              <a:t>t</a:t>
            </a:r>
            <a:r>
              <a:rPr lang="en-US" altLang="ko-KR" sz="1600" dirty="0"/>
              <a:t>, u, </a:t>
            </a:r>
            <a:r>
              <a:rPr lang="en-US" altLang="ko-KR" sz="1600" dirty="0" smtClean="0"/>
              <a:t>A</a:t>
            </a:r>
            <a:r>
              <a:rPr lang="en-US" altLang="ko-KR" sz="1600" dirty="0"/>
              <a:t>, B, </a:t>
            </a:r>
            <a:r>
              <a:rPr lang="en-US" altLang="ko-KR" sz="1600" dirty="0" smtClean="0"/>
              <a:t>D</a:t>
            </a:r>
            <a:r>
              <a:rPr lang="en-US" altLang="ko-KR" sz="1600" dirty="0"/>
              <a:t>, E, F, G, H, </a:t>
            </a:r>
            <a:r>
              <a:rPr lang="en-US" altLang="ko-KR" sz="1600" dirty="0" smtClean="0"/>
              <a:t>J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M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N, P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R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T</a:t>
            </a:r>
            <a:r>
              <a:rPr lang="en-US" altLang="ko-KR" sz="1600" dirty="0"/>
              <a:t>, U</a:t>
            </a:r>
            <a:r>
              <a:rPr lang="en-US" altLang="ko-KR" sz="1600" dirty="0" smtClean="0"/>
              <a:t>, Y, 2</a:t>
            </a:r>
            <a:r>
              <a:rPr lang="en-US" altLang="ko-KR" sz="1600" dirty="0"/>
              <a:t>, 3, 4, 5, 6, 7, 8, </a:t>
            </a:r>
            <a:r>
              <a:rPr lang="en-US" altLang="ko-KR" sz="1600" dirty="0" smtClean="0"/>
              <a:t>9] are used, and [c,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j, k, l, o, p, s, v, w, x, y, z, C, I, K, L, O, Q, S, V, W, X, Z, 0, 1] are not used</a:t>
            </a:r>
            <a:endParaRPr lang="ko-KR" altLang="en-US" sz="1800" dirty="0"/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CAPTCHA text size is from 40 to 60 pixels, selected by random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CAPTCHA texts are collided with fake texts or other CAPTCHA texts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Background tiles are randomly generated. Tiles size are random. Each tile can have several fake characters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Fakes characters are limited to its tile. Its size is from 20 to 40, selected by random</a:t>
            </a:r>
            <a:endParaRPr lang="ko-KR" altLang="en-US" sz="1800" dirty="0"/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Tiles are displayed in background</a:t>
            </a:r>
            <a:endParaRPr lang="ko-KR" altLang="en-US" sz="1800" dirty="0"/>
          </a:p>
          <a:p>
            <a:pPr lvl="1"/>
            <a:endParaRPr lang="ko-KR" alt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Development Guides</a:t>
            </a:r>
            <a:endParaRPr lang="ko-KR" altLang="en-US" dirty="0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14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Left-up to right-bottom:</a:t>
            </a:r>
          </a:p>
          <a:p>
            <a:pPr lvl="1"/>
            <a:r>
              <a:rPr lang="en-US" altLang="ko-KR" sz="1800" dirty="0" smtClean="0"/>
              <a:t>5UhsI</a:t>
            </a:r>
          </a:p>
          <a:p>
            <a:pPr lvl="1"/>
            <a:r>
              <a:rPr lang="en-US" altLang="ko-KR" sz="1800" dirty="0" err="1" smtClean="0"/>
              <a:t>ASbVB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NQ2gy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HWQZ3</a:t>
            </a:r>
          </a:p>
          <a:p>
            <a:pPr lvl="1"/>
            <a:r>
              <a:rPr lang="en-US" altLang="ko-KR" sz="1800" dirty="0" err="1" smtClean="0"/>
              <a:t>ngIDm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dnWS8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dSvCA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5C8G4</a:t>
            </a:r>
          </a:p>
          <a:p>
            <a:pPr lvl="1"/>
            <a:r>
              <a:rPr lang="en-US" altLang="ko-KR" sz="1800" dirty="0" err="1" smtClean="0"/>
              <a:t>BSjZQ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6hKQJ</a:t>
            </a:r>
          </a:p>
          <a:p>
            <a:pPr lvl="1"/>
            <a:r>
              <a:rPr lang="en-US" altLang="ko-KR" sz="1800" dirty="0" smtClean="0"/>
              <a:t>2QXSN</a:t>
            </a:r>
          </a:p>
          <a:p>
            <a:pPr lvl="1"/>
            <a:r>
              <a:rPr lang="en-US" altLang="ko-KR" sz="1800" dirty="0" smtClean="0"/>
              <a:t>hHCn3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Implemented CAPTCHA examples (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1)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2012-06-28</a:t>
            </a:r>
            <a:endParaRPr lang="en-US" altLang="ko-K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43808" y="1700808"/>
            <a:ext cx="6030442" cy="3803427"/>
            <a:chOff x="2627783" y="1052736"/>
            <a:chExt cx="6030442" cy="3803427"/>
          </a:xfrm>
        </p:grpSpPr>
        <p:pic>
          <p:nvPicPr>
            <p:cNvPr id="4099" name="_x96250288" descr="EMB00000cd02ad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3" y="1052736"/>
              <a:ext cx="6030441" cy="1944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 descr="\\mangchi.postech.ac.kr\Mangchi\Work\Work_DataBase\Paper\국내\2012\충청\jwlee\alpha 1v1\shot10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095" y="3136900"/>
              <a:ext cx="1905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7" name="Picture 9" descr="\\mangchi.postech.ac.kr\Mangchi\Work\Work_DataBase\Paper\국내\2012\충청\jwlee\alpha 1v1\shot14.jpe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800" y="3136900"/>
              <a:ext cx="1905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 descr="\\mangchi.postech.ac.kr\Mangchi\Work\Work_DataBase\Paper\국내\2012\충청\jwlee\alpha 1v1\shot19.jpe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864" y="3136900"/>
              <a:ext cx="1905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9" name="Picture 11" descr="\\mangchi.postech.ac.kr\Mangchi\Work\Work_DataBase\Paper\국내\2012\충청\jwlee\alpha 1v1\shot25.jpe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288" y="4094163"/>
              <a:ext cx="1905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 descr="\\mangchi.postech.ac.kr\Mangchi\Work\Work_DataBase\Paper\국내\2012\충청\jwlee\alpha 1v1\shot27.jpe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800" y="4094163"/>
              <a:ext cx="1905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1" name="Picture 13" descr="\\mangchi.postech.ac.kr\Mangchi\Work\Work_DataBase\Paper\국내\2012\충청\jwlee\alpha 1v1\shot43.jpe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225" y="4094163"/>
              <a:ext cx="1905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4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Left-up to right-bottom:</a:t>
            </a:r>
          </a:p>
          <a:p>
            <a:pPr lvl="1"/>
            <a:r>
              <a:rPr lang="en-US" altLang="ko-KR" sz="1800" dirty="0" smtClean="0"/>
              <a:t>T</a:t>
            </a:r>
            <a:r>
              <a:rPr lang="en-US" altLang="ko-KR" sz="1800" dirty="0" smtClean="0"/>
              <a:t>MET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876n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86F4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urda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GMUD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55An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5TEA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g2FY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hhEJ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AYBm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6DhJ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IH7h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Implemented </a:t>
            </a:r>
            <a:r>
              <a:rPr lang="en-US" altLang="ko-KR" dirty="0"/>
              <a:t>CAPTCHA examples (</a:t>
            </a:r>
            <a:r>
              <a:rPr lang="en-US" altLang="ko-KR" dirty="0" err="1"/>
              <a:t>ver</a:t>
            </a:r>
            <a:r>
              <a:rPr lang="en-US" altLang="ko-KR" dirty="0"/>
              <a:t> 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2012-06-28</a:t>
            </a:r>
            <a:endParaRPr lang="en-US" altLang="ko-K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771800" y="1707770"/>
            <a:ext cx="6068099" cy="3808902"/>
            <a:chOff x="2771800" y="1707770"/>
            <a:chExt cx="6068099" cy="380890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710373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899" y="2708920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4725144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271" y="3819525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271" y="2708920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899" y="3819525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3790181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899" y="1707770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710373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2708920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899" y="4754672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271" y="4725144"/>
              <a:ext cx="1905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67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made version 1 CAPTCHA using colored tile</a:t>
            </a:r>
          </a:p>
          <a:p>
            <a:pPr lvl="1"/>
            <a:r>
              <a:rPr lang="en-US" altLang="ko-KR" dirty="0" smtClean="0"/>
              <a:t>Version 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Version 2: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Version 2 is clearer, but it does not have colored tile, so some characters could be confused, whether it is a real CAPTCHA text or not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Difference between version 1 and 2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2012-06-28</a:t>
            </a:r>
            <a:endParaRPr lang="en-US" altLang="ko-K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89751"/>
            <a:ext cx="2291312" cy="99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  <p:pic>
        <p:nvPicPr>
          <p:cNvPr id="7" name="Picture 2" descr="C:\Users\jwlee\Downloads\isCap_ver3\main\shot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9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50" y="1143000"/>
            <a:ext cx="4286250" cy="5113338"/>
          </a:xfrm>
        </p:spPr>
        <p:txBody>
          <a:bodyPr/>
          <a:lstStyle/>
          <a:p>
            <a:r>
              <a:rPr lang="en-US" altLang="ko-KR" dirty="0" err="1" smtClean="0"/>
              <a:t>PWNtcha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Using automated CAPTCHA attack utility, </a:t>
            </a:r>
            <a:r>
              <a:rPr lang="en-US" altLang="ko-KR" dirty="0" err="1" smtClean="0"/>
              <a:t>PWNtcha</a:t>
            </a:r>
            <a:r>
              <a:rPr lang="en-US" altLang="ko-KR" dirty="0" smtClean="0"/>
              <a:t>, we attacked one hundred CAPTCHA images generated by </a:t>
            </a:r>
            <a:r>
              <a:rPr lang="en-US" altLang="ko-KR" dirty="0" err="1" smtClean="0"/>
              <a:t>implemeted</a:t>
            </a:r>
            <a:r>
              <a:rPr lang="en-US" altLang="ko-KR" dirty="0" smtClean="0"/>
              <a:t> CAPTCHA</a:t>
            </a:r>
          </a:p>
          <a:p>
            <a:pPr lvl="1"/>
            <a:r>
              <a:rPr lang="en-US" altLang="ko-KR" dirty="0" err="1" smtClean="0"/>
              <a:t>PWNtcha</a:t>
            </a:r>
            <a:r>
              <a:rPr lang="en-US" altLang="ko-KR" dirty="0" smtClean="0"/>
              <a:t> is a utility that can automatically solve </a:t>
            </a:r>
            <a:r>
              <a:rPr lang="en-US" altLang="ko-KR" dirty="0" err="1" smtClean="0"/>
              <a:t>Paypal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Authimage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phpBB</a:t>
            </a:r>
            <a:r>
              <a:rPr lang="en-US" altLang="ko-KR" dirty="0" smtClean="0"/>
              <a:t>, and so on</a:t>
            </a:r>
          </a:p>
          <a:p>
            <a:r>
              <a:rPr lang="en-US" altLang="ko-KR" dirty="0" smtClean="0"/>
              <a:t>Test environment:</a:t>
            </a:r>
          </a:p>
          <a:p>
            <a:pPr lvl="1"/>
            <a:r>
              <a:rPr lang="en-US" altLang="ko-KR" dirty="0" err="1" smtClean="0"/>
              <a:t>ubuntu</a:t>
            </a:r>
            <a:r>
              <a:rPr lang="en-US" altLang="ko-KR" dirty="0" smtClean="0"/>
              <a:t> 12.04</a:t>
            </a:r>
            <a:endParaRPr lang="en-US" altLang="ko-KR" dirty="0"/>
          </a:p>
          <a:p>
            <a:pPr lvl="1"/>
            <a:r>
              <a:rPr lang="en-US" altLang="ko-KR" dirty="0" smtClean="0"/>
              <a:t>Compiled </a:t>
            </a:r>
            <a:r>
              <a:rPr lang="en-US" altLang="ko-KR" dirty="0" err="1" smtClean="0"/>
              <a:t>PWNtcha</a:t>
            </a:r>
            <a:endParaRPr lang="en-US" altLang="ko-KR" dirty="0" smtClean="0"/>
          </a:p>
          <a:p>
            <a:r>
              <a:rPr lang="en-US" altLang="ko-KR" dirty="0" smtClean="0"/>
              <a:t>Results:</a:t>
            </a:r>
          </a:p>
          <a:p>
            <a:pPr lvl="1"/>
            <a:r>
              <a:rPr lang="en-US" altLang="ko-KR" dirty="0" err="1" smtClean="0"/>
              <a:t>PWNtcha</a:t>
            </a:r>
            <a:r>
              <a:rPr lang="en-US" altLang="ko-KR" dirty="0" smtClean="0"/>
              <a:t> recognized nothing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Attack Tests</a:t>
            </a:r>
            <a:r>
              <a:rPr lang="en-US" altLang="ko-KR" sz="2000" dirty="0" smtClean="0"/>
              <a:t>(1/2)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2012-06-28</a:t>
            </a:r>
            <a:endParaRPr lang="en-US" altLang="ko-K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0966056" descr="EMB00000eec21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449999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10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GOCR:</a:t>
            </a:r>
          </a:p>
          <a:p>
            <a:pPr lvl="1"/>
            <a:r>
              <a:rPr lang="en-US" altLang="ko-KR" dirty="0" smtClean="0"/>
              <a:t>GOCR is a widely used utility that outputs texts given </a:t>
            </a:r>
            <a:r>
              <a:rPr lang="en-US" altLang="ko-KR" dirty="0" err="1" smtClean="0"/>
              <a:t>pdf</a:t>
            </a:r>
            <a:r>
              <a:rPr lang="en-US" altLang="ko-KR" dirty="0" smtClean="0"/>
              <a:t>, jpeg,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inputs</a:t>
            </a:r>
          </a:p>
          <a:p>
            <a:pPr lvl="1"/>
            <a:r>
              <a:rPr lang="en-US" altLang="ko-KR" dirty="0" smtClean="0"/>
              <a:t>It is usually used to automatically read texts from scanned image files</a:t>
            </a:r>
          </a:p>
          <a:p>
            <a:r>
              <a:rPr lang="en-US" altLang="ko-KR" dirty="0" smtClean="0"/>
              <a:t>Test environment: </a:t>
            </a:r>
          </a:p>
          <a:p>
            <a:pPr lvl="2"/>
            <a:r>
              <a:rPr lang="en-US" altLang="ko-KR" dirty="0" err="1" smtClean="0"/>
              <a:t>ubuntu</a:t>
            </a:r>
            <a:r>
              <a:rPr lang="en-US" altLang="ko-KR" dirty="0" smtClean="0"/>
              <a:t> 12.04</a:t>
            </a:r>
          </a:p>
          <a:p>
            <a:pPr lvl="2"/>
            <a:r>
              <a:rPr lang="en-US" altLang="ko-KR" dirty="0" err="1" smtClean="0"/>
              <a:t>gocr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from default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software center</a:t>
            </a:r>
          </a:p>
          <a:p>
            <a:r>
              <a:rPr lang="en-US" altLang="ko-KR" dirty="0" smtClean="0"/>
              <a:t> Results:</a:t>
            </a:r>
          </a:p>
          <a:p>
            <a:pPr lvl="2"/>
            <a:r>
              <a:rPr lang="en-US" altLang="ko-KR" sz="1400" dirty="0" err="1"/>
              <a:t>test@test-desktop</a:t>
            </a:r>
            <a:r>
              <a:rPr lang="en-US" altLang="ko-KR" sz="1400" dirty="0"/>
              <a:t>:~/workspace/isCap_ver2$ for f in `</a:t>
            </a:r>
            <a:r>
              <a:rPr lang="en-US" altLang="ko-KR" sz="1400" dirty="0" err="1"/>
              <a:t>seq</a:t>
            </a:r>
            <a:r>
              <a:rPr lang="en-US" altLang="ko-KR" sz="1400" dirty="0"/>
              <a:t> 100`; do </a:t>
            </a:r>
            <a:r>
              <a:rPr lang="en-US" altLang="ko-KR" sz="1400" dirty="0" err="1"/>
              <a:t>gocr</a:t>
            </a:r>
            <a:r>
              <a:rPr lang="en-US" altLang="ko-KR" sz="1400" dirty="0"/>
              <a:t> "shot$f.jpeg"; done</a:t>
            </a:r>
            <a:endParaRPr lang="en-US" altLang="ko-KR" dirty="0"/>
          </a:p>
          <a:p>
            <a:pPr lvl="2"/>
            <a:r>
              <a:rPr lang="en-US" altLang="ko-KR" sz="1400" dirty="0"/>
              <a:t>shot0.jpeg:0__?0__0_</a:t>
            </a:r>
          </a:p>
          <a:p>
            <a:pPr lvl="2"/>
            <a:r>
              <a:rPr lang="en-US" altLang="ko-KR" sz="1400" dirty="0"/>
              <a:t>shot1.jpeg:_ 000</a:t>
            </a:r>
          </a:p>
          <a:p>
            <a:pPr lvl="2"/>
            <a:r>
              <a:rPr lang="en-US" altLang="ko-KR" sz="1400" dirty="0"/>
              <a:t>shot2.jpeg:&gt;__ _ _ _ J</a:t>
            </a:r>
          </a:p>
          <a:p>
            <a:pPr lvl="2"/>
            <a:r>
              <a:rPr lang="en-US" altLang="ko-KR" sz="1400" dirty="0"/>
              <a:t>shot3.jpeg:_?0</a:t>
            </a:r>
          </a:p>
          <a:p>
            <a:pPr lvl="2"/>
            <a:r>
              <a:rPr lang="en-US" altLang="ko-KR" sz="1400" dirty="0"/>
              <a:t>shot4.jpeg:_5? __D_</a:t>
            </a:r>
          </a:p>
          <a:p>
            <a:pPr lvl="2"/>
            <a:r>
              <a:rPr lang="en-US" altLang="ko-KR" sz="1400" dirty="0"/>
              <a:t>shot5.jpeg:? n0_, __ ______r,</a:t>
            </a:r>
          </a:p>
          <a:p>
            <a:pPr lvl="2"/>
            <a:r>
              <a:rPr lang="en-US" altLang="ko-KR" sz="1400" dirty="0" smtClean="0"/>
              <a:t>......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Attack Tests </a:t>
            </a:r>
            <a:r>
              <a:rPr lang="en-US" altLang="ko-KR" sz="2000" dirty="0" smtClean="0"/>
              <a:t>(2/2)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2012-06-28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84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Main research</a:t>
            </a:r>
          </a:p>
          <a:p>
            <a:r>
              <a:rPr lang="en-US" altLang="ko-KR" dirty="0" smtClean="0">
                <a:latin typeface="Arial" charset="0"/>
                <a:cs typeface="Arial" charset="0"/>
              </a:rPr>
              <a:t>Conclusion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12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37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using </a:t>
            </a:r>
            <a:r>
              <a:rPr lang="en-US" altLang="ko-KR" dirty="0" err="1" smtClean="0"/>
              <a:t>backgroud</a:t>
            </a:r>
            <a:r>
              <a:rPr lang="en-US" altLang="ko-KR" dirty="0" smtClean="0"/>
              <a:t> tiles with characters, we proposed new CAPTCHA which does not use concave or convex, which make CAPTCHA easy to recognize</a:t>
            </a:r>
          </a:p>
          <a:p>
            <a:endParaRPr lang="ko-KR" altLang="en-US" dirty="0"/>
          </a:p>
          <a:p>
            <a:r>
              <a:rPr lang="en-US" altLang="ko-KR" dirty="0">
                <a:latin typeface="Arial" charset="0"/>
                <a:cs typeface="Arial" charset="0"/>
              </a:rPr>
              <a:t>Implementation Focuses: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Does not used concave or convex. So it is easy to read each text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Background tiles are easily applied to other existing CAPTCHAs, to make them hard to read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Fonts of CAPTCHA texts and fake texts are same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Fake text’s maximum size is bigger than CAPTCHA text’s minimum size, so it is difficult to detect by using size detection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By using these, known attacks like vertical projection attack and connectivity check attack can be prevented</a:t>
            </a:r>
            <a:endParaRPr lang="ko-KR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2150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charset="0"/>
                <a:cs typeface="Arial" charset="0"/>
              </a:rPr>
              <a:t>Introduction</a:t>
            </a:r>
          </a:p>
          <a:p>
            <a:r>
              <a:rPr lang="en-US" altLang="ko-KR" dirty="0"/>
              <a:t>Related Work </a:t>
            </a:r>
            <a:endParaRPr lang="en-US" altLang="ko-KR" dirty="0" smtClean="0"/>
          </a:p>
          <a:p>
            <a:r>
              <a:rPr lang="en-US" altLang="ko-KR" dirty="0" smtClean="0">
                <a:latin typeface="Arial" charset="0"/>
                <a:cs typeface="Arial" charset="0"/>
              </a:rPr>
              <a:t>Main research</a:t>
            </a:r>
          </a:p>
          <a:p>
            <a:r>
              <a:rPr lang="en-US" altLang="ko-KR" dirty="0" smtClean="0">
                <a:latin typeface="Arial" charset="0"/>
                <a:cs typeface="Arial" charset="0"/>
              </a:rPr>
              <a:t>Conclusion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12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"/>
          <p:cNvSpPr>
            <a:spLocks noGrp="1"/>
          </p:cNvSpPr>
          <p:nvPr>
            <p:ph idx="1"/>
          </p:nvPr>
        </p:nvSpPr>
        <p:spPr>
          <a:xfrm>
            <a:off x="285750" y="1143000"/>
            <a:ext cx="4430266" cy="5113338"/>
          </a:xfrm>
        </p:spPr>
        <p:txBody>
          <a:bodyPr/>
          <a:lstStyle/>
          <a:p>
            <a:r>
              <a:rPr lang="en-US" altLang="ko-KR" dirty="0" smtClean="0"/>
              <a:t>CAPTCHA</a:t>
            </a:r>
            <a:r>
              <a:rPr lang="en-US" altLang="ko-KR" dirty="0">
                <a:latin typeface="Arial" charset="0"/>
                <a:cs typeface="Arial" charset="0"/>
              </a:rPr>
              <a:t>?</a:t>
            </a:r>
            <a:r>
              <a:rPr lang="en-US" altLang="ko-KR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ko-KR" b="1" dirty="0" smtClean="0"/>
              <a:t>CAPTCHA 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ompletely</a:t>
            </a:r>
            <a:r>
              <a:rPr lang="en-US" altLang="ko-KR" dirty="0"/>
              <a:t> </a:t>
            </a:r>
            <a:r>
              <a:rPr lang="en-US" altLang="ko-KR" b="1" dirty="0"/>
              <a:t>A</a:t>
            </a:r>
            <a:r>
              <a:rPr lang="en-US" altLang="ko-KR" dirty="0"/>
              <a:t>utomated </a:t>
            </a:r>
            <a:r>
              <a:rPr lang="en-US" altLang="ko-KR" b="1" dirty="0"/>
              <a:t>P</a:t>
            </a:r>
            <a:r>
              <a:rPr lang="en-US" altLang="ko-KR" dirty="0"/>
              <a:t>ublic </a:t>
            </a:r>
            <a:r>
              <a:rPr lang="en-US" altLang="ko-KR" b="1" dirty="0"/>
              <a:t>T</a:t>
            </a:r>
            <a:r>
              <a:rPr lang="en-US" altLang="ko-KR" dirty="0"/>
              <a:t>uring test to tell </a:t>
            </a:r>
            <a:r>
              <a:rPr lang="en-US" altLang="ko-KR" b="1" dirty="0"/>
              <a:t>C</a:t>
            </a:r>
            <a:r>
              <a:rPr lang="en-US" altLang="ko-KR" dirty="0"/>
              <a:t>omputers and </a:t>
            </a:r>
            <a:r>
              <a:rPr lang="en-US" altLang="ko-KR" b="1" dirty="0"/>
              <a:t>H</a:t>
            </a:r>
            <a:r>
              <a:rPr lang="en-US" altLang="ko-KR" dirty="0"/>
              <a:t>umans </a:t>
            </a:r>
            <a:r>
              <a:rPr lang="en-US" altLang="ko-KR" b="1" dirty="0"/>
              <a:t>A</a:t>
            </a:r>
            <a:r>
              <a:rPr lang="en-US" altLang="ko-KR" dirty="0"/>
              <a:t>part</a:t>
            </a:r>
            <a:r>
              <a:rPr lang="en-US" altLang="ko-KR" dirty="0" smtClean="0"/>
              <a:t>)</a:t>
            </a:r>
            <a:r>
              <a:rPr lang="en-US" altLang="ko-KR" b="1" dirty="0"/>
              <a:t> *</a:t>
            </a:r>
            <a:endParaRPr lang="en-US" altLang="ko-KR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Mainly used to prevent automated software attack to internet websites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Mainly text-based CAPTCHA, which uses hard-to-read characters that human can read but computer cannot read automatically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CAPTCHA</a:t>
            </a:r>
            <a:endParaRPr lang="ko-KR" altLang="en-US" dirty="0"/>
          </a:p>
        </p:txBody>
      </p:sp>
      <p:sp>
        <p:nvSpPr>
          <p:cNvPr id="614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08975"/>
            <a:ext cx="3590888" cy="122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95742304" descr="EMB00000cd02a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600" y="3933056"/>
            <a:ext cx="3618344" cy="10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7216" y="6137803"/>
            <a:ext cx="8928992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/>
              <a:t>* Carnegie </a:t>
            </a:r>
            <a:r>
              <a:rPr lang="en-US" altLang="ko-KR" sz="1200" dirty="0"/>
              <a:t>Mellon University, “The Official CAPTCHA Site,” </a:t>
            </a:r>
            <a:r>
              <a:rPr lang="en-US" altLang="ko-KR" sz="1200" u="sng" dirty="0">
                <a:hlinkClick r:id="rId4"/>
              </a:rPr>
              <a:t>http://www.captcha.net/</a:t>
            </a:r>
            <a:endParaRPr lang="en-US" altLang="ko-KR" sz="1200" dirty="0"/>
          </a:p>
          <a:p>
            <a:pPr algn="l"/>
            <a:endParaRPr lang="en-US" altLang="ko-KR" sz="1200" dirty="0" smtClean="0"/>
          </a:p>
          <a:p>
            <a:pPr algn="l"/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/>
              <a:t>Related Work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Main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research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12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68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charset="0"/>
                <a:cs typeface="Arial" charset="0"/>
              </a:rPr>
              <a:t>Improvements on Anti CAPTCHA: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Improvements of OCR technology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CAPTCHA frowning tools: </a:t>
            </a:r>
          </a:p>
          <a:p>
            <a:pPr lvl="2"/>
            <a:r>
              <a:rPr lang="en-US" altLang="ko-KR" dirty="0" smtClean="0">
                <a:latin typeface="Arial" charset="0"/>
                <a:cs typeface="Arial" charset="0"/>
              </a:rPr>
              <a:t>ex) </a:t>
            </a:r>
            <a:r>
              <a:rPr lang="en-US" altLang="ko-KR" dirty="0" err="1" smtClean="0">
                <a:latin typeface="Arial" charset="0"/>
                <a:cs typeface="Arial" charset="0"/>
              </a:rPr>
              <a:t>PWNtcha</a:t>
            </a:r>
            <a:r>
              <a:rPr lang="en-US" altLang="ko-KR" b="1" kern="1200" baseline="30000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*</a:t>
            </a:r>
            <a:endParaRPr lang="en-US" altLang="ko-KR" dirty="0" smtClean="0">
              <a:latin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cs typeface="Arial" charset="0"/>
              </a:rPr>
              <a:t>Need to implement new hard</a:t>
            </a:r>
            <a:r>
              <a:rPr lang="ko-KR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cs typeface="Arial" charset="0"/>
              </a:rPr>
              <a:t>CAPTCHA</a:t>
            </a:r>
          </a:p>
          <a:p>
            <a:pPr lvl="1"/>
            <a:endParaRPr lang="en-US" altLang="ko-KR" dirty="0" smtClean="0">
              <a:latin typeface="Arial" charset="0"/>
              <a:cs typeface="Arial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Related Work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(1/2)</a:t>
            </a:r>
            <a:endParaRPr lang="ko-KR" altLang="en-US" sz="2000" dirty="0"/>
          </a:p>
        </p:txBody>
      </p:sp>
      <p:sp>
        <p:nvSpPr>
          <p:cNvPr id="1229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0966056" descr="EMB00000eec21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820891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216" y="6176441"/>
            <a:ext cx="89289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/>
              <a:t>* S. </a:t>
            </a:r>
            <a:r>
              <a:rPr lang="en-US" altLang="ko-KR" sz="1200" dirty="0" err="1" smtClean="0"/>
              <a:t>Hocevar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PWNtcha</a:t>
            </a:r>
            <a:r>
              <a:rPr lang="en-US" altLang="ko-KR" sz="1200" dirty="0" smtClean="0"/>
              <a:t>: Pretend we’re not a Turing computer but a human antagonist, http://sam. </a:t>
            </a:r>
            <a:r>
              <a:rPr lang="en-US" altLang="ko-KR" sz="1200" dirty="0" err="1" smtClean="0"/>
              <a:t>zoy</a:t>
            </a:r>
            <a:r>
              <a:rPr lang="en-US" altLang="ko-KR" sz="1200" dirty="0" smtClean="0"/>
              <a:t>. org/wiki/</a:t>
            </a:r>
            <a:r>
              <a:rPr lang="en-US" altLang="ko-KR" sz="1200" dirty="0" err="1" smtClean="0"/>
              <a:t>PWNtcha</a:t>
            </a:r>
            <a:r>
              <a:rPr lang="en-US" altLang="ko-KR" sz="1200" dirty="0" smtClean="0"/>
              <a:t>, 2004</a:t>
            </a:r>
          </a:p>
          <a:p>
            <a:pPr algn="l"/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charset="0"/>
                <a:cs typeface="Arial" charset="0"/>
              </a:rPr>
              <a:t>Recent CAPTCHAs are hard to read</a:t>
            </a:r>
            <a:r>
              <a:rPr lang="ko-KR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ko-KR" b="1" kern="1200" baseline="30000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rPr>
              <a:t>*</a:t>
            </a:r>
            <a:r>
              <a:rPr lang="en-US" altLang="ko-KR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To prevent attacks:</a:t>
            </a:r>
          </a:p>
          <a:p>
            <a:pPr lvl="2"/>
            <a:r>
              <a:rPr lang="en-US" altLang="ko-KR" dirty="0" smtClean="0">
                <a:latin typeface="Arial" charset="0"/>
                <a:cs typeface="Arial" charset="0"/>
              </a:rPr>
              <a:t>concave, convex</a:t>
            </a:r>
          </a:p>
          <a:p>
            <a:pPr lvl="2"/>
            <a:r>
              <a:rPr lang="en-US" altLang="ko-KR" dirty="0">
                <a:latin typeface="Arial" charset="0"/>
                <a:cs typeface="Arial" charset="0"/>
              </a:rPr>
              <a:t>c</a:t>
            </a:r>
            <a:r>
              <a:rPr lang="en-US" altLang="ko-KR" dirty="0" smtClean="0">
                <a:latin typeface="Arial" charset="0"/>
                <a:cs typeface="Arial" charset="0"/>
              </a:rPr>
              <a:t>ollision, adhesive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is widely being used</a:t>
            </a:r>
          </a:p>
          <a:p>
            <a:pPr lvl="1"/>
            <a:endParaRPr lang="en-US" altLang="ko-KR" dirty="0">
              <a:latin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Example of concave, convex:</a:t>
            </a:r>
          </a:p>
          <a:p>
            <a:pPr lvl="1"/>
            <a:endParaRPr lang="en-US" altLang="ko-KR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Example of collision, adhesive: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cs typeface="Arial" charset="0"/>
              </a:rPr>
              <a:t>These are hard to read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Concave, convex texts are hard to read. If the CAPTCHA does not use these, it is more convenient for human users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Related Work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(2/2)</a:t>
            </a:r>
            <a:endParaRPr lang="ko-KR" altLang="en-US" sz="2000" dirty="0"/>
          </a:p>
        </p:txBody>
      </p:sp>
      <p:sp>
        <p:nvSpPr>
          <p:cNvPr id="1229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18683"/>
            <a:ext cx="23336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96151336" descr="EMB00000cd02ab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76" y="3747333"/>
            <a:ext cx="217328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216" y="6159787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*</a:t>
            </a:r>
            <a:r>
              <a:rPr lang="en-US" altLang="ko-KR" sz="1200" dirty="0" smtClean="0"/>
              <a:t> Ann Smarty, Impossible CAPTCHA: It Doesn’t Really Matter if You are Human or Not, May, 2009, </a:t>
            </a:r>
            <a:r>
              <a:rPr lang="en-US" altLang="ko-KR" sz="1200" dirty="0" err="1" smtClean="0"/>
              <a:t>seosmarty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1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 </a:t>
            </a:r>
          </a:p>
          <a:p>
            <a:r>
              <a:rPr lang="en-US" altLang="ko-KR" dirty="0" smtClean="0">
                <a:latin typeface="Arial" charset="0"/>
                <a:cs typeface="Arial" charset="0"/>
              </a:rPr>
              <a:t>Main </a:t>
            </a:r>
            <a:r>
              <a:rPr lang="en-US" altLang="ko-KR" dirty="0">
                <a:latin typeface="Arial" charset="0"/>
                <a:cs typeface="Arial" charset="0"/>
              </a:rPr>
              <a:t>research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12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0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idx="1"/>
          </p:nvPr>
        </p:nvSpPr>
        <p:spPr>
          <a:xfrm>
            <a:off x="285750" y="1143000"/>
            <a:ext cx="4286250" cy="5113338"/>
          </a:xfrm>
        </p:spPr>
        <p:txBody>
          <a:bodyPr/>
          <a:lstStyle/>
          <a:p>
            <a:r>
              <a:rPr lang="en-US" altLang="ko-KR" dirty="0" smtClean="0"/>
              <a:t>Early text-based CAPTCHAs: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Yahoo’s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Ez</a:t>
            </a:r>
            <a:r>
              <a:rPr lang="en-US" altLang="ko-KR" dirty="0" smtClean="0"/>
              <a:t>-gimpy</a:t>
            </a:r>
          </a:p>
          <a:p>
            <a:pPr lvl="1"/>
            <a:r>
              <a:rPr lang="en-US" altLang="ko-KR" dirty="0" smtClean="0"/>
              <a:t>Windows’s</a:t>
            </a:r>
            <a:r>
              <a:rPr lang="ko-KR" altLang="en-US" dirty="0" smtClean="0"/>
              <a:t> </a:t>
            </a:r>
            <a:r>
              <a:rPr lang="en-US" altLang="ko-KR" dirty="0"/>
              <a:t>MSN </a:t>
            </a:r>
            <a:r>
              <a:rPr lang="en-US" altLang="ko-KR" dirty="0" smtClean="0"/>
              <a:t>CAPTCHA</a:t>
            </a:r>
          </a:p>
          <a:p>
            <a:pPr lvl="1"/>
            <a:r>
              <a:rPr lang="en-US" altLang="ko-KR" dirty="0" smtClean="0"/>
              <a:t>Google’s</a:t>
            </a:r>
            <a:r>
              <a:rPr lang="ko-KR" altLang="en-US" dirty="0" smtClean="0"/>
              <a:t> </a:t>
            </a:r>
            <a:r>
              <a:rPr lang="en-US" altLang="ko-KR" dirty="0"/>
              <a:t>Gmail </a:t>
            </a:r>
            <a:r>
              <a:rPr lang="en-US" altLang="ko-KR" dirty="0" smtClean="0"/>
              <a:t>CAPTCHA</a:t>
            </a:r>
            <a:endParaRPr lang="en-US" altLang="ko-KR" dirty="0" smtClean="0">
              <a:latin typeface="Arial" charset="0"/>
              <a:cs typeface="Arial" charset="0"/>
            </a:endParaRPr>
          </a:p>
          <a:p>
            <a:endParaRPr lang="en-US" altLang="ko-KR" dirty="0" smtClean="0">
              <a:latin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cs typeface="Arial" charset="0"/>
              </a:rPr>
              <a:t>Vertical projection attack: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Split texts by using vertical lines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Each text is recognized automatically by OCR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Early CAPTCHAs were vulnerable to this attack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This attack is easy to prevent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Previous CAPTCHAs and Technologies </a:t>
            </a:r>
            <a:r>
              <a:rPr lang="en-US" altLang="ko-KR" sz="2000" dirty="0" smtClean="0"/>
              <a:t>(1/3)</a:t>
            </a:r>
            <a:endParaRPr lang="ko-KR" altLang="en-US" dirty="0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11432"/>
            <a:ext cx="338323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idx="1"/>
          </p:nvPr>
        </p:nvSpPr>
        <p:spPr>
          <a:xfrm>
            <a:off x="285750" y="1143000"/>
            <a:ext cx="4430266" cy="5113338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cs typeface="Arial" charset="0"/>
              </a:rPr>
              <a:t>Connectivity check attack: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Select pixels with same color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Find whether outer line is connected or not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Split found character</a:t>
            </a:r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cs typeface="Arial" charset="0"/>
              </a:rPr>
              <a:t>By using </a:t>
            </a:r>
            <a:r>
              <a:rPr lang="en-US" altLang="ko-KR" dirty="0">
                <a:latin typeface="Arial" charset="0"/>
                <a:cs typeface="Arial" charset="0"/>
              </a:rPr>
              <a:t>c</a:t>
            </a:r>
            <a:r>
              <a:rPr lang="en-US" altLang="ko-KR" dirty="0" smtClean="0">
                <a:latin typeface="Arial" charset="0"/>
                <a:cs typeface="Arial" charset="0"/>
              </a:rPr>
              <a:t>onnectivity check: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Text that cannot be found by vertical projection attack can be found</a:t>
            </a:r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cs typeface="Arial" charset="0"/>
              </a:rPr>
              <a:t>To prevent this: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To make separation hard</a:t>
            </a:r>
          </a:p>
          <a:p>
            <a:pPr lvl="2"/>
            <a:r>
              <a:rPr lang="en-US" altLang="ko-KR" dirty="0">
                <a:latin typeface="Arial" charset="0"/>
                <a:cs typeface="Arial" charset="0"/>
              </a:rPr>
              <a:t>C</a:t>
            </a:r>
            <a:r>
              <a:rPr lang="en-US" altLang="ko-KR" dirty="0" smtClean="0">
                <a:latin typeface="Arial" charset="0"/>
                <a:cs typeface="Arial" charset="0"/>
              </a:rPr>
              <a:t>ollision</a:t>
            </a:r>
          </a:p>
          <a:p>
            <a:pPr lvl="1"/>
            <a:r>
              <a:rPr lang="en-US" altLang="ko-KR" dirty="0" smtClean="0">
                <a:latin typeface="Arial" charset="0"/>
                <a:cs typeface="Arial" charset="0"/>
              </a:rPr>
              <a:t>To make texts hard to read: </a:t>
            </a:r>
          </a:p>
          <a:p>
            <a:pPr lvl="2"/>
            <a:r>
              <a:rPr lang="en-US" altLang="ko-KR" dirty="0">
                <a:latin typeface="Arial" charset="0"/>
                <a:cs typeface="Arial" charset="0"/>
              </a:rPr>
              <a:t>Concave, convex</a:t>
            </a:r>
            <a:endParaRPr lang="en-US" altLang="ko-KR" dirty="0" smtClean="0">
              <a:latin typeface="Arial" charset="0"/>
              <a:cs typeface="Arial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Previous CAPTCHAs and </a:t>
            </a:r>
            <a:r>
              <a:rPr lang="en-US" altLang="ko-KR" dirty="0" smtClean="0"/>
              <a:t>Technologies </a:t>
            </a:r>
            <a:r>
              <a:rPr lang="en-US" altLang="ko-KR" sz="2000" dirty="0" smtClean="0"/>
              <a:t>(2/3)</a:t>
            </a:r>
            <a:endParaRPr lang="ko-KR" altLang="en-US" dirty="0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24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smtClean="0">
                <a:solidFill>
                  <a:schemeClr val="bg1"/>
                </a:solidFill>
                <a:latin typeface="Arial" charset="0"/>
                <a:cs typeface="Arial" charset="0"/>
              </a:rPr>
              <a:t>2012-06-28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96" y="1988840"/>
            <a:ext cx="3473644" cy="322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13D11-F857-4978-8649-20D17146CE11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/18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8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6698</TotalTime>
  <Words>1016</Words>
  <Application>Microsoft Office PowerPoint</Application>
  <PresentationFormat>화면 슬라이드 쇼(4:3)</PresentationFormat>
  <Paragraphs>209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기본 디자인</vt:lpstr>
      <vt:lpstr>Design and Implementation of Adhesive Character based CAPTCHA with tiled characters</vt:lpstr>
      <vt:lpstr>Index</vt:lpstr>
      <vt:lpstr>CAPTCHA</vt:lpstr>
      <vt:lpstr>Index</vt:lpstr>
      <vt:lpstr>Related Work (1/2)</vt:lpstr>
      <vt:lpstr>Related Work (2/2)</vt:lpstr>
      <vt:lpstr>Index</vt:lpstr>
      <vt:lpstr>Previous CAPTCHAs and Technologies (1/3)</vt:lpstr>
      <vt:lpstr>Previous CAPTCHAs and Technologies (2/3)</vt:lpstr>
      <vt:lpstr>Previous CAPTCHAs and Technologies (3/3)</vt:lpstr>
      <vt:lpstr>Development Guides</vt:lpstr>
      <vt:lpstr>Implemented CAPTCHA examples (ver 1)</vt:lpstr>
      <vt:lpstr>Implemented CAPTCHA examples (ver 2)</vt:lpstr>
      <vt:lpstr>Difference between version 1 and 2</vt:lpstr>
      <vt:lpstr>Attack Tests(1/2)</vt:lpstr>
      <vt:lpstr>Attack Tests (2/2)</vt:lpstr>
      <vt:lpstr>Index</vt:lpstr>
      <vt:lpstr>Conclusion</vt:lpstr>
    </vt:vector>
  </TitlesOfParts>
  <Company>islab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yhhwang</dc:creator>
  <cp:lastModifiedBy>jwlee</cp:lastModifiedBy>
  <cp:revision>307</cp:revision>
  <dcterms:created xsi:type="dcterms:W3CDTF">2005-01-27T08:30:57Z</dcterms:created>
  <dcterms:modified xsi:type="dcterms:W3CDTF">2013-01-28T13:43:30Z</dcterms:modified>
</cp:coreProperties>
</file>