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1" r:id="rId3"/>
    <p:sldId id="289" r:id="rId4"/>
    <p:sldId id="305" r:id="rId5"/>
    <p:sldId id="306" r:id="rId6"/>
    <p:sldId id="300" r:id="rId7"/>
    <p:sldId id="307" r:id="rId8"/>
    <p:sldId id="309" r:id="rId9"/>
    <p:sldId id="302" r:id="rId10"/>
    <p:sldId id="298" r:id="rId11"/>
    <p:sldId id="310" r:id="rId12"/>
    <p:sldId id="311" r:id="rId13"/>
    <p:sldId id="303" r:id="rId14"/>
    <p:sldId id="283" r:id="rId15"/>
    <p:sldId id="312" r:id="rId16"/>
    <p:sldId id="314" r:id="rId17"/>
    <p:sldId id="313" r:id="rId18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MS Reference Sans Serif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MS Reference Sans Serif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MS Reference Sans Serif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MS Reference Sans Serif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MS Reference Sans Serif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MS Reference Sans Serif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MS Reference Sans Serif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MS Reference Sans Serif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MS Reference Sans Serif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006600"/>
    <a:srgbClr val="990000"/>
    <a:srgbClr val="CC6600"/>
    <a:srgbClr val="66FF99"/>
    <a:srgbClr val="0066FF"/>
    <a:srgbClr val="FFFF99"/>
    <a:srgbClr val="CC0000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18" autoAdjust="0"/>
    <p:restoredTop sz="94707" autoAdjust="0"/>
  </p:normalViewPr>
  <p:slideViewPr>
    <p:cSldViewPr snapToGrid="0">
      <p:cViewPr varScale="1">
        <p:scale>
          <a:sx n="72" d="100"/>
          <a:sy n="72" d="100"/>
        </p:scale>
        <p:origin x="-11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280" y="-114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AA2A58A-DDAA-4B9E-961C-B535D18F5F6F}" type="datetimeFigureOut">
              <a:rPr lang="ko-KR" altLang="en-US"/>
              <a:pPr>
                <a:defRPr/>
              </a:pPr>
              <a:t>2015-01-06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783DFD5-1522-4ACA-84E4-6096D044B38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7577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 smtClean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1E98824B-4EB7-4A02-9FED-7E1BD855EB4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98933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62488A7B-0BC1-4373-935C-FC6016DDC352}" type="slidenum">
              <a:rPr lang="ko-KR" altLang="en-US" b="0">
                <a:latin typeface="굴림" panose="020B0600000101010101" pitchFamily="50" charset="-127"/>
              </a:rPr>
              <a:pPr/>
              <a:t>1</a:t>
            </a:fld>
            <a:endParaRPr lang="en-US" altLang="ko-KR" b="0" dirty="0">
              <a:latin typeface="굴림" panose="020B0600000101010101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1318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8824B-4EB7-4A02-9FED-7E1BD855EB44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914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8824B-4EB7-4A02-9FED-7E1BD855EB44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82043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88260" y="2286001"/>
            <a:ext cx="8780928" cy="1788458"/>
          </a:xfrm>
          <a:prstGeom prst="rect">
            <a:avLst/>
          </a:prstGeom>
          <a:noFill/>
          <a:ln w="15875" cap="rnd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914400" y="4598894"/>
            <a:ext cx="7315200" cy="1135156"/>
          </a:xfrm>
          <a:prstGeom prst="rect">
            <a:avLst/>
          </a:prstGeom>
          <a:noFill/>
          <a:ln w="15875" cap="rnd" cmpd="sng" algn="ctr">
            <a:solidFill>
              <a:srgbClr val="C00000">
                <a:alpha val="50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914400" y="4598894"/>
            <a:ext cx="228600" cy="1135156"/>
          </a:xfrm>
          <a:prstGeom prst="rect">
            <a:avLst/>
          </a:prstGeom>
          <a:solidFill>
            <a:srgbClr val="C00000">
              <a:alpha val="70000"/>
            </a:srgb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0" y="4598894"/>
            <a:ext cx="6972300" cy="1043081"/>
          </a:xfrm>
        </p:spPr>
        <p:txBody>
          <a:bodyPr/>
          <a:lstStyle>
            <a:lvl1pPr marL="0" indent="0" algn="r">
              <a:buFont typeface="Arial" charset="0"/>
              <a:buNone/>
              <a:defRPr kumimoji="0" lang="ko-KR" altLang="en-US" sz="2000" b="1" kern="1200" noProof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noProof="0" dirty="0" smtClean="0"/>
              <a:t>마스터 부제목 스타일 편집</a:t>
            </a: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9965" y="2506420"/>
            <a:ext cx="7655859" cy="1406674"/>
          </a:xfrm>
        </p:spPr>
        <p:txBody>
          <a:bodyPr anchor="t"/>
          <a:lstStyle>
            <a:lvl1pPr algn="r">
              <a:defRPr kumimoji="0" lang="ko-KR" altLang="en-US" sz="3200" b="1" kern="120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15541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>
                <a:latin typeface="Comic Sans MS" panose="030F0702030302020204" pitchFamily="66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 3" pitchFamily="18" charset="2"/>
              <a:buChar char=""/>
              <a:defRPr sz="2400" baseline="0">
                <a:effectLst/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50000"/>
                </a:schemeClr>
              </a:buClr>
              <a:buFont typeface="Wingdings 3" pitchFamily="18" charset="2"/>
              <a:buChar char=""/>
              <a:defRPr sz="2000" baseline="0">
                <a:solidFill>
                  <a:srgbClr val="0033CC"/>
                </a:solidFill>
                <a:effectLst/>
                <a:latin typeface="Comic Sans MS" panose="030F0702030302020204" pitchFamily="66" charset="0"/>
              </a:defRPr>
            </a:lvl2pPr>
            <a:lvl3pPr marL="1143000" indent="-228600">
              <a:buFont typeface="Wingdings 3" pitchFamily="18" charset="2"/>
              <a:buChar char=""/>
              <a:defRPr sz="1800" baseline="0">
                <a:solidFill>
                  <a:srgbClr val="006600"/>
                </a:solidFill>
                <a:effectLst/>
                <a:latin typeface="Comic Sans MS" panose="030F0702030302020204" pitchFamily="66" charset="0"/>
              </a:defRPr>
            </a:lvl3pPr>
            <a:lvl4pPr marL="1600200" indent="-228600">
              <a:buFont typeface="Wingdings 3" pitchFamily="18" charset="2"/>
              <a:buChar char=""/>
              <a:defRPr baseline="0">
                <a:solidFill>
                  <a:srgbClr val="990000"/>
                </a:solidFill>
                <a:effectLst/>
                <a:latin typeface="Comic Sans MS" panose="030F0702030302020204" pitchFamily="66" charset="0"/>
              </a:defRPr>
            </a:lvl4pPr>
            <a:lvl5pPr marL="2057400" indent="-228600">
              <a:buFont typeface="Wingdings 3" pitchFamily="18" charset="2"/>
              <a:buChar char=""/>
              <a:defRPr baseline="0">
                <a:effectLst/>
                <a:latin typeface="Comic Sans MS" panose="030F0702030302020204" pitchFamily="66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408988" y="6362700"/>
            <a:ext cx="792162" cy="238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5A26BC-1871-4199-87AA-49BEF0B5DFF9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/17</a:t>
            </a: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>
          <a:xfrm>
            <a:off x="6934200" y="6572250"/>
            <a:ext cx="213360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77035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31863"/>
            <a:ext cx="8629650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27" name="Rectangle 38"/>
          <p:cNvSpPr>
            <a:spLocks noChangeArrowheads="1"/>
          </p:cNvSpPr>
          <p:nvPr userDrawn="1"/>
        </p:nvSpPr>
        <p:spPr bwMode="auto">
          <a:xfrm>
            <a:off x="0" y="6286500"/>
            <a:ext cx="9144000" cy="571500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 smtClean="0"/>
          </a:p>
        </p:txBody>
      </p:sp>
      <p:sp>
        <p:nvSpPr>
          <p:cNvPr id="437287" name="Text Box 39"/>
          <p:cNvSpPr txBox="1">
            <a:spLocks noChangeArrowheads="1"/>
          </p:cNvSpPr>
          <p:nvPr userDrawn="1"/>
        </p:nvSpPr>
        <p:spPr bwMode="auto">
          <a:xfrm>
            <a:off x="0" y="6296025"/>
            <a:ext cx="2952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Information Security Lab. POSTECH</a:t>
            </a:r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9463" y="6315075"/>
            <a:ext cx="79216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6923DF0A-749A-4433-917F-F973DCB08E89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/30</a:t>
            </a:r>
          </a:p>
        </p:txBody>
      </p:sp>
      <p:sp>
        <p:nvSpPr>
          <p:cNvPr id="4372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2775" y="657225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1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4372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6055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65100"/>
            <a:ext cx="8659813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√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595282"/>
            <a:ext cx="8673354" cy="1830481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2800" b="0" dirty="0">
                <a:solidFill>
                  <a:srgbClr val="0033CC"/>
                </a:solidFill>
                <a:latin typeface="Comic Sans MS" panose="030F0702030302020204" pitchFamily="66" charset="0"/>
              </a:rPr>
              <a:t>Size-Efficient Digital Signatures with Appendix</a:t>
            </a:r>
            <a:br>
              <a:rPr lang="en-US" altLang="ko-KR" sz="2800" b="0" dirty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r>
              <a:rPr lang="en-US" altLang="ko-KR" sz="2800" b="0" dirty="0">
                <a:solidFill>
                  <a:srgbClr val="0033CC"/>
                </a:solidFill>
                <a:latin typeface="Comic Sans MS" panose="030F0702030302020204" pitchFamily="66" charset="0"/>
              </a:rPr>
              <a:t>by Truncating Unnecessarily Long </a:t>
            </a:r>
            <a:r>
              <a:rPr lang="en-US" altLang="ko-KR" sz="2800" b="0" dirty="0" smtClean="0">
                <a:solidFill>
                  <a:srgbClr val="0033CC"/>
                </a:solidFill>
                <a:latin typeface="Comic Sans MS" panose="030F0702030302020204" pitchFamily="66" charset="0"/>
              </a:rPr>
              <a:t>Hashcode</a:t>
            </a:r>
            <a:br>
              <a:rPr lang="en-US" altLang="ko-KR" sz="2800" b="0" dirty="0" smtClean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endParaRPr sz="2000" b="0" dirty="0">
              <a:latin typeface="Comic Sans MS" panose="030F0702030302020204" pitchFamily="66" charset="0"/>
            </a:endParaRP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00150" y="4639235"/>
            <a:ext cx="6985000" cy="994803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ko-KR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Jinwoo</a:t>
            </a:r>
            <a:r>
              <a:rPr lang="en-US" altLang="ko-K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LEE</a:t>
            </a:r>
            <a:r>
              <a:rPr lang="en-US" altLang="ko-KR" sz="2400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 ┼</a:t>
            </a:r>
            <a:r>
              <a:rPr lang="en-US" altLang="ko-K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  <a:latin typeface="Comic Sans MS" panose="030F0702030302020204" pitchFamily="66" charset="0"/>
              </a:rPr>
              <a:t>and Pil </a:t>
            </a:r>
            <a:r>
              <a:rPr lang="en-US" altLang="ko-KR" sz="2400" b="0" dirty="0" err="1">
                <a:solidFill>
                  <a:schemeClr val="tx1"/>
                </a:solidFill>
                <a:latin typeface="Comic Sans MS" panose="030F0702030302020204" pitchFamily="66" charset="0"/>
              </a:rPr>
              <a:t>Joong</a:t>
            </a:r>
            <a:r>
              <a:rPr lang="en-US" altLang="ko-KR" sz="2400" b="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2400" b="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LEE</a:t>
            </a:r>
            <a:endParaRPr lang="en-US" altLang="ko-KR" sz="2400" baseline="30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defRPr/>
            </a:pPr>
            <a:r>
              <a:rPr lang="en-US" altLang="ko-KR" sz="2400" b="0" dirty="0">
                <a:solidFill>
                  <a:schemeClr val="tx1"/>
                </a:solidFill>
                <a:latin typeface="Comic Sans MS" panose="030F0702030302020204" pitchFamily="66" charset="0"/>
              </a:rPr>
              <a:t>Information security lab., POSTECH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119336"/>
            <a:ext cx="470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WAIS</a:t>
            </a:r>
            <a:r>
              <a:rPr lang="en-US" altLang="ko-KR" sz="1400" dirty="0" smtClean="0"/>
              <a:t> 2015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Session </a:t>
            </a:r>
            <a:r>
              <a:rPr lang="en-US" altLang="ko-KR" sz="1400" dirty="0" smtClean="0"/>
              <a:t>5: Privacy</a:t>
            </a: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519916" y="6488668"/>
            <a:ext cx="162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2014-1-10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806825"/>
            <a:ext cx="8629650" cy="5365376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When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is a hashcode of </a:t>
            </a:r>
            <a:r>
              <a:rPr lang="en-US" altLang="ko-KR" dirty="0"/>
              <a:t>length </a:t>
            </a:r>
            <a:r>
              <a:rPr lang="el-GR" altLang="ko-KR" dirty="0"/>
              <a:t>γ</a:t>
            </a:r>
            <a:r>
              <a:rPr lang="en-US" altLang="ko-KR" dirty="0"/>
              <a:t> and S is an integer of length </a:t>
            </a:r>
            <a:r>
              <a:rPr lang="el-GR" altLang="ko-KR" dirty="0"/>
              <a:t>β</a:t>
            </a:r>
            <a:r>
              <a:rPr lang="en-US" altLang="ko-KR" dirty="0"/>
              <a:t>:</a:t>
            </a:r>
          </a:p>
          <a:p>
            <a:pPr lvl="1">
              <a:defRPr/>
            </a:pPr>
            <a:r>
              <a:rPr lang="en-US" altLang="ko-KR" sz="2200" dirty="0"/>
              <a:t>If </a:t>
            </a:r>
            <a:r>
              <a:rPr lang="el-GR" altLang="ko-KR" sz="2200" dirty="0"/>
              <a:t>γ</a:t>
            </a:r>
            <a:r>
              <a:rPr lang="en-US" altLang="ko-KR" sz="2200" dirty="0"/>
              <a:t> is </a:t>
            </a:r>
            <a:r>
              <a:rPr lang="en-US" altLang="ko-KR" sz="2200" dirty="0" smtClean="0"/>
              <a:t>longer </a:t>
            </a:r>
            <a:r>
              <a:rPr lang="en-US" altLang="ko-KR" sz="2200" dirty="0"/>
              <a:t>than </a:t>
            </a:r>
            <a:r>
              <a:rPr lang="el-GR" altLang="ko-KR" sz="2200" dirty="0"/>
              <a:t>β</a:t>
            </a:r>
            <a:r>
              <a:rPr lang="en-US" altLang="ko-KR" sz="2200" dirty="0" smtClean="0"/>
              <a:t>, </a:t>
            </a:r>
            <a:r>
              <a:rPr lang="en-US" altLang="ko-KR" sz="2200" i="1" dirty="0" smtClean="0"/>
              <a:t>R</a:t>
            </a:r>
            <a:r>
              <a:rPr lang="en-US" altLang="ko-KR" sz="2200" dirty="0" smtClean="0"/>
              <a:t> is truncated by </a:t>
            </a:r>
            <a:r>
              <a:rPr lang="el-GR" altLang="ko-KR" sz="2200" dirty="0" smtClean="0"/>
              <a:t>β</a:t>
            </a:r>
            <a:endParaRPr lang="en-US" altLang="ko-KR" sz="2200" dirty="0" smtClean="0"/>
          </a:p>
          <a:p>
            <a:pPr lvl="1">
              <a:defRPr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 smtClean="0"/>
              <a:t>By doing this truncation, signature ∑ with shorter length can be made without loss of any security strength</a:t>
            </a:r>
          </a:p>
          <a:p>
            <a:pPr lvl="1">
              <a:defRPr/>
            </a:pPr>
            <a:r>
              <a:rPr lang="en-US" altLang="ko-KR" sz="2200" dirty="0" smtClean="0"/>
              <a:t>The security of the proposed method is fine if the hash function used does not lose its security when truncated</a:t>
            </a:r>
            <a:endParaRPr lang="en-US" altLang="ko-KR" sz="2200" dirty="0"/>
          </a:p>
          <a:p>
            <a:pPr lvl="1">
              <a:defRPr/>
            </a:pPr>
            <a:endParaRPr lang="en-US" altLang="ko-KR" sz="11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 smtClean="0"/>
              <a:t>If the proposed method is </a:t>
            </a:r>
            <a:r>
              <a:rPr lang="en-US" altLang="ko-KR" dirty="0"/>
              <a:t>applied, length of ∑ is reduced from </a:t>
            </a:r>
            <a:r>
              <a:rPr lang="el-GR" altLang="ko-KR" dirty="0"/>
              <a:t>γ</a:t>
            </a:r>
            <a:r>
              <a:rPr lang="en-US" altLang="ko-KR" dirty="0"/>
              <a:t> + </a:t>
            </a:r>
            <a:r>
              <a:rPr lang="el-GR" altLang="ko-KR" dirty="0"/>
              <a:t>β</a:t>
            </a:r>
            <a:r>
              <a:rPr lang="en-US" altLang="ko-KR" dirty="0"/>
              <a:t> to </a:t>
            </a:r>
            <a:r>
              <a:rPr lang="en-US" altLang="ko-KR" dirty="0" smtClean="0"/>
              <a:t>2</a:t>
            </a:r>
            <a:r>
              <a:rPr lang="el-GR" altLang="ko-KR" dirty="0" smtClean="0"/>
              <a:t>β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200" dirty="0" smtClean="0"/>
              <a:t>Applying the method to a mechanism in which </a:t>
            </a:r>
            <a:r>
              <a:rPr lang="en-US" altLang="ko-KR" sz="2200" i="1" dirty="0" smtClean="0"/>
              <a:t>R</a:t>
            </a:r>
            <a:r>
              <a:rPr lang="en-US" altLang="ko-KR" sz="2200" dirty="0" smtClean="0"/>
              <a:t> is a hashcode of SHA-256 and </a:t>
            </a:r>
            <a:r>
              <a:rPr lang="en-US" altLang="ko-KR" sz="2200" i="1" dirty="0" smtClean="0"/>
              <a:t>S</a:t>
            </a:r>
            <a:r>
              <a:rPr lang="en-US" altLang="ko-KR" sz="2200" dirty="0" smtClean="0"/>
              <a:t> is an integer of 224-bit results in a visible reduction of the length of the </a:t>
            </a:r>
            <a:r>
              <a:rPr lang="el-GR" altLang="ko-KR" sz="2200" dirty="0" smtClean="0"/>
              <a:t>Π</a:t>
            </a:r>
            <a:r>
              <a:rPr lang="en-US" altLang="ko-KR" sz="2200" dirty="0" smtClean="0"/>
              <a:t> from 480-bit to 448-bit</a:t>
            </a:r>
            <a:endParaRPr lang="en-US" altLang="ko-KR" sz="220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Proposed scheme: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 </a:t>
            </a:r>
            <a:r>
              <a:rPr kumimoji="0" lang="en-US" altLang="ko-KR" sz="1600" dirty="0">
                <a:solidFill>
                  <a:srgbClr val="FFFFFF"/>
                </a:solidFill>
                <a:latin typeface="Gill Sans MT" panose="020B0502020104020203" pitchFamily="34" charset="0"/>
                <a:cs typeface="Times New Roman"/>
                <a:sym typeface="Wingdings 3" panose="05040102010807070707" pitchFamily="18" charset="2"/>
              </a:rPr>
              <a:t>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Modified KCDSA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altLang="ko-KR" dirty="0" smtClean="0"/>
              <a:t>When computing </a:t>
            </a:r>
            <a:r>
              <a:rPr lang="en-US" altLang="ko-KR" i="1" dirty="0" smtClean="0">
                <a:solidFill>
                  <a:srgbClr val="0033CC"/>
                </a:solidFill>
              </a:rPr>
              <a:t>R</a:t>
            </a:r>
            <a:r>
              <a:rPr lang="en-US" altLang="ko-KR" dirty="0" smtClean="0"/>
              <a:t> (= </a:t>
            </a:r>
            <a:r>
              <a:rPr lang="en-US" altLang="ko-KR" i="1" dirty="0" smtClean="0">
                <a:solidFill>
                  <a:srgbClr val="0033CC"/>
                </a:solidFill>
              </a:rPr>
              <a:t>h</a:t>
            </a:r>
            <a:r>
              <a:rPr lang="en-US" altLang="ko-KR" dirty="0" smtClean="0">
                <a:solidFill>
                  <a:srgbClr val="0033CC"/>
                </a:solidFill>
              </a:rPr>
              <a:t>(</a:t>
            </a:r>
            <a:r>
              <a:rPr lang="en-US" altLang="ko-KR" i="1" dirty="0" smtClean="0">
                <a:solidFill>
                  <a:srgbClr val="0033CC"/>
                </a:solidFill>
              </a:rPr>
              <a:t>I2BS</a:t>
            </a:r>
            <a:r>
              <a:rPr lang="en-US" altLang="ko-KR" dirty="0" smtClean="0">
                <a:solidFill>
                  <a:srgbClr val="0033CC"/>
                </a:solidFill>
              </a:rPr>
              <a:t>(</a:t>
            </a:r>
            <a:r>
              <a:rPr lang="el-GR" altLang="ko-KR" dirty="0" smtClean="0">
                <a:solidFill>
                  <a:srgbClr val="0033CC"/>
                </a:solidFill>
              </a:rPr>
              <a:t>Π</a:t>
            </a:r>
            <a:r>
              <a:rPr lang="en-US" altLang="ko-KR" dirty="0" smtClean="0">
                <a:solidFill>
                  <a:srgbClr val="0033CC"/>
                </a:solidFill>
              </a:rPr>
              <a:t>))</a:t>
            </a:r>
            <a:r>
              <a:rPr lang="en-US" altLang="ko-KR" dirty="0" smtClean="0"/>
              <a:t>), If </a:t>
            </a:r>
            <a:r>
              <a:rPr lang="el-GR" altLang="ko-KR" dirty="0"/>
              <a:t>γ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/>
              <a:t>is longer than </a:t>
            </a:r>
            <a:r>
              <a:rPr lang="el-GR" altLang="ko-KR" dirty="0"/>
              <a:t>β</a:t>
            </a:r>
            <a:r>
              <a:rPr lang="en-US" altLang="ko-KR" dirty="0" smtClean="0"/>
              <a:t>, then the computation of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is replaced by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= </a:t>
            </a:r>
            <a:r>
              <a:rPr lang="en-US" altLang="ko-KR" i="1" dirty="0" smtClean="0">
                <a:solidFill>
                  <a:srgbClr val="0033CC"/>
                </a:solidFill>
              </a:rPr>
              <a:t>I2BS</a:t>
            </a:r>
            <a:r>
              <a:rPr lang="en-US" altLang="ko-KR" dirty="0" smtClean="0">
                <a:solidFill>
                  <a:srgbClr val="0033CC"/>
                </a:solidFill>
              </a:rPr>
              <a:t>(</a:t>
            </a:r>
            <a:r>
              <a:rPr lang="en-US" altLang="ko-KR" i="1" dirty="0" smtClean="0">
                <a:solidFill>
                  <a:srgbClr val="0033CC"/>
                </a:solidFill>
              </a:rPr>
              <a:t>BS2I</a:t>
            </a:r>
            <a:r>
              <a:rPr lang="en-US" altLang="ko-KR" dirty="0" smtClean="0">
                <a:solidFill>
                  <a:srgbClr val="0033CC"/>
                </a:solidFill>
              </a:rPr>
              <a:t>(</a:t>
            </a:r>
            <a:r>
              <a:rPr lang="en-US" altLang="ko-KR" i="1" dirty="0" smtClean="0">
                <a:solidFill>
                  <a:srgbClr val="0033CC"/>
                </a:solidFill>
              </a:rPr>
              <a:t>h</a:t>
            </a:r>
            <a:r>
              <a:rPr lang="en-US" altLang="ko-KR" dirty="0" smtClean="0">
                <a:solidFill>
                  <a:srgbClr val="0033CC"/>
                </a:solidFill>
              </a:rPr>
              <a:t>(</a:t>
            </a:r>
            <a:r>
              <a:rPr lang="en-US" altLang="ko-KR" i="1" dirty="0" smtClean="0">
                <a:solidFill>
                  <a:srgbClr val="0033CC"/>
                </a:solidFill>
              </a:rPr>
              <a:t>I2BS</a:t>
            </a:r>
            <a:r>
              <a:rPr lang="en-US" altLang="ko-KR" dirty="0" smtClean="0">
                <a:solidFill>
                  <a:srgbClr val="0033CC"/>
                </a:solidFill>
              </a:rPr>
              <a:t>(</a:t>
            </a:r>
            <a:r>
              <a:rPr lang="el-GR" altLang="ko-KR" dirty="0" smtClean="0">
                <a:solidFill>
                  <a:srgbClr val="0033CC"/>
                </a:solidFill>
              </a:rPr>
              <a:t>Π</a:t>
            </a:r>
            <a:r>
              <a:rPr lang="en-US" altLang="ko-KR" dirty="0" smtClean="0">
                <a:solidFill>
                  <a:srgbClr val="0033CC"/>
                </a:solidFill>
              </a:rPr>
              <a:t>))) mod 2</a:t>
            </a:r>
            <a:r>
              <a:rPr lang="el-GR" altLang="ko-KR" baseline="30000" dirty="0" smtClean="0">
                <a:solidFill>
                  <a:srgbClr val="0033CC"/>
                </a:solidFill>
              </a:rPr>
              <a:t>β</a:t>
            </a:r>
            <a:r>
              <a:rPr lang="en-US" altLang="ko-KR" dirty="0" smtClean="0">
                <a:solidFill>
                  <a:srgbClr val="0033CC"/>
                </a:solidFill>
              </a:rPr>
              <a:t>)</a:t>
            </a:r>
            <a:r>
              <a:rPr lang="en-US" altLang="ko-KR" dirty="0" smtClean="0"/>
              <a:t>. Here, mod 2</a:t>
            </a:r>
            <a:r>
              <a:rPr lang="el-GR" altLang="ko-KR" baseline="30000" dirty="0" smtClean="0"/>
              <a:t>β</a:t>
            </a:r>
            <a:r>
              <a:rPr lang="en-US" altLang="ko-KR" dirty="0" smtClean="0"/>
              <a:t> is used for truncating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by least significant</a:t>
            </a:r>
            <a:r>
              <a:rPr lang="el-GR" altLang="ko-KR" dirty="0"/>
              <a:t> β</a:t>
            </a:r>
            <a:r>
              <a:rPr lang="en-US" altLang="ko-KR" dirty="0" smtClean="0"/>
              <a:t> bits</a:t>
            </a:r>
          </a:p>
          <a:p>
            <a:pPr>
              <a:lnSpc>
                <a:spcPts val="3600"/>
              </a:lnSpc>
              <a:defRPr/>
            </a:pPr>
            <a:r>
              <a:rPr lang="en-US" altLang="ko-KR" dirty="0" smtClean="0"/>
              <a:t>When computing </a:t>
            </a:r>
            <a:r>
              <a:rPr lang="en-US" altLang="ko-KR" i="1" dirty="0" smtClean="0">
                <a:solidFill>
                  <a:srgbClr val="006600"/>
                </a:solidFill>
              </a:rPr>
              <a:t>V</a:t>
            </a:r>
            <a:r>
              <a:rPr lang="en-US" altLang="ko-KR" dirty="0" smtClean="0">
                <a:solidFill>
                  <a:srgbClr val="006600"/>
                </a:solidFill>
              </a:rPr>
              <a:t> (= </a:t>
            </a:r>
            <a:r>
              <a:rPr lang="en-US" altLang="ko-KR" i="1" dirty="0" smtClean="0">
                <a:solidFill>
                  <a:srgbClr val="006600"/>
                </a:solidFill>
              </a:rPr>
              <a:t>BS2I</a:t>
            </a:r>
            <a:r>
              <a:rPr lang="en-US" altLang="ko-KR" dirty="0" smtClean="0">
                <a:solidFill>
                  <a:srgbClr val="006600"/>
                </a:solidFill>
              </a:rPr>
              <a:t>(</a:t>
            </a:r>
            <a:r>
              <a:rPr lang="en-US" altLang="ko-KR" i="1" dirty="0" smtClean="0">
                <a:solidFill>
                  <a:srgbClr val="006600"/>
                </a:solidFill>
              </a:rPr>
              <a:t>R</a:t>
            </a:r>
            <a:r>
              <a:rPr lang="ko-KR" altLang="en-US" dirty="0">
                <a:solidFill>
                  <a:srgbClr val="006600"/>
                </a:solidFill>
              </a:rPr>
              <a:t> ⊕ </a:t>
            </a:r>
            <a:r>
              <a:rPr lang="en-US" altLang="ko-KR" i="1" dirty="0" smtClean="0">
                <a:solidFill>
                  <a:srgbClr val="006600"/>
                </a:solidFill>
              </a:rPr>
              <a:t>H</a:t>
            </a:r>
            <a:r>
              <a:rPr lang="en-US" altLang="ko-KR" dirty="0" smtClean="0">
                <a:solidFill>
                  <a:srgbClr val="006600"/>
                </a:solidFill>
              </a:rPr>
              <a:t>) mod </a:t>
            </a:r>
            <a:r>
              <a:rPr lang="en-US" altLang="ko-KR" i="1" dirty="0" smtClean="0">
                <a:solidFill>
                  <a:srgbClr val="006600"/>
                </a:solidFill>
              </a:rPr>
              <a:t>q</a:t>
            </a:r>
            <a:r>
              <a:rPr lang="en-US" altLang="ko-KR" dirty="0" smtClean="0">
                <a:solidFill>
                  <a:srgbClr val="006600"/>
                </a:solidFill>
              </a:rPr>
              <a:t>)</a:t>
            </a:r>
            <a:r>
              <a:rPr lang="en-US" altLang="ko-KR" dirty="0" smtClean="0"/>
              <a:t>, where </a:t>
            </a:r>
            <a:r>
              <a:rPr lang="en-US" altLang="ko-KR" i="1" dirty="0" smtClean="0">
                <a:solidFill>
                  <a:srgbClr val="990000"/>
                </a:solidFill>
              </a:rPr>
              <a:t>H</a:t>
            </a:r>
            <a:r>
              <a:rPr lang="en-US" altLang="ko-KR" dirty="0" smtClean="0"/>
              <a:t> = </a:t>
            </a:r>
            <a:r>
              <a:rPr lang="en-US" altLang="ko-KR" i="1" dirty="0" smtClean="0">
                <a:solidFill>
                  <a:srgbClr val="990000"/>
                </a:solidFill>
              </a:rPr>
              <a:t>h</a:t>
            </a:r>
            <a:r>
              <a:rPr lang="en-US" altLang="ko-KR" dirty="0" smtClean="0">
                <a:solidFill>
                  <a:srgbClr val="990000"/>
                </a:solidFill>
              </a:rPr>
              <a:t>(</a:t>
            </a:r>
            <a:r>
              <a:rPr lang="en-US" altLang="ko-KR" i="1" dirty="0" smtClean="0">
                <a:solidFill>
                  <a:srgbClr val="990000"/>
                </a:solidFill>
              </a:rPr>
              <a:t>Y</a:t>
            </a:r>
            <a:r>
              <a:rPr lang="en-US" altLang="ko-KR" dirty="0" smtClean="0">
                <a:solidFill>
                  <a:srgbClr val="990000"/>
                </a:solidFill>
              </a:rPr>
              <a:t>’ || </a:t>
            </a:r>
            <a:r>
              <a:rPr lang="en-US" altLang="ko-KR" i="1" dirty="0" smtClean="0">
                <a:solidFill>
                  <a:srgbClr val="990000"/>
                </a:solidFill>
              </a:rPr>
              <a:t>M</a:t>
            </a:r>
            <a:r>
              <a:rPr lang="en-US" altLang="ko-KR" dirty="0" smtClean="0">
                <a:solidFill>
                  <a:srgbClr val="990000"/>
                </a:solidFill>
              </a:rPr>
              <a:t>)</a:t>
            </a:r>
            <a:r>
              <a:rPr lang="en-US" altLang="ko-KR" dirty="0" smtClean="0"/>
              <a:t> is the hashcode of the concatenation of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’ = </a:t>
            </a:r>
            <a:r>
              <a:rPr lang="en-US" altLang="ko-KR" i="1" dirty="0" smtClean="0"/>
              <a:t>I2BS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 mod 2</a:t>
            </a:r>
            <a:r>
              <a:rPr lang="en-US" altLang="ko-KR" i="1" baseline="30000" dirty="0" smtClean="0"/>
              <a:t>l</a:t>
            </a:r>
            <a:r>
              <a:rPr lang="en-US" altLang="ko-KR" dirty="0" smtClean="0"/>
              <a:t>) and message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, </a:t>
            </a:r>
            <a:r>
              <a:rPr lang="en-US" altLang="ko-KR" dirty="0"/>
              <a:t>i</a:t>
            </a:r>
            <a:r>
              <a:rPr lang="en-US" altLang="ko-KR" dirty="0" smtClean="0"/>
              <a:t>f </a:t>
            </a:r>
            <a:r>
              <a:rPr lang="el-GR" altLang="ko-KR" dirty="0"/>
              <a:t>γ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is longer than </a:t>
            </a:r>
            <a:r>
              <a:rPr lang="el-GR" altLang="ko-KR" dirty="0"/>
              <a:t>β</a:t>
            </a:r>
            <a:r>
              <a:rPr lang="en-US" altLang="ko-KR" dirty="0"/>
              <a:t>, then the computation of </a:t>
            </a:r>
            <a:r>
              <a:rPr lang="en-US" altLang="ko-KR" i="1" dirty="0" smtClean="0"/>
              <a:t>H</a:t>
            </a:r>
            <a:r>
              <a:rPr lang="en-US" altLang="ko-KR" dirty="0" smtClean="0"/>
              <a:t> </a:t>
            </a:r>
            <a:r>
              <a:rPr lang="en-US" altLang="ko-KR" dirty="0"/>
              <a:t>is replaced by </a:t>
            </a:r>
            <a:r>
              <a:rPr lang="en-US" altLang="ko-KR" i="1" dirty="0" smtClean="0">
                <a:solidFill>
                  <a:srgbClr val="990000"/>
                </a:solidFill>
              </a:rPr>
              <a:t>H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i="1" dirty="0" smtClean="0">
                <a:solidFill>
                  <a:srgbClr val="990000"/>
                </a:solidFill>
              </a:rPr>
              <a:t>I2BS</a:t>
            </a:r>
            <a:r>
              <a:rPr lang="en-US" altLang="ko-KR" dirty="0" smtClean="0">
                <a:solidFill>
                  <a:srgbClr val="990000"/>
                </a:solidFill>
              </a:rPr>
              <a:t>(</a:t>
            </a:r>
            <a:r>
              <a:rPr lang="en-US" altLang="ko-KR" i="1" dirty="0" smtClean="0">
                <a:solidFill>
                  <a:srgbClr val="990000"/>
                </a:solidFill>
              </a:rPr>
              <a:t>BS2I</a:t>
            </a:r>
            <a:r>
              <a:rPr lang="en-US" altLang="ko-KR" dirty="0" smtClean="0">
                <a:solidFill>
                  <a:srgbClr val="990000"/>
                </a:solidFill>
              </a:rPr>
              <a:t>(</a:t>
            </a:r>
            <a:r>
              <a:rPr lang="en-US" altLang="ko-KR" i="1" dirty="0" smtClean="0">
                <a:solidFill>
                  <a:srgbClr val="990000"/>
                </a:solidFill>
              </a:rPr>
              <a:t>h</a:t>
            </a:r>
            <a:r>
              <a:rPr lang="en-US" altLang="ko-KR" dirty="0" smtClean="0">
                <a:solidFill>
                  <a:srgbClr val="990000"/>
                </a:solidFill>
              </a:rPr>
              <a:t>(</a:t>
            </a:r>
            <a:r>
              <a:rPr lang="en-US" altLang="ko-KR" i="1" dirty="0" smtClean="0">
                <a:solidFill>
                  <a:srgbClr val="990000"/>
                </a:solidFill>
              </a:rPr>
              <a:t>Y’ || M</a:t>
            </a:r>
            <a:r>
              <a:rPr lang="en-US" altLang="ko-KR" dirty="0" smtClean="0">
                <a:solidFill>
                  <a:srgbClr val="990000"/>
                </a:solidFill>
              </a:rPr>
              <a:t>)) </a:t>
            </a:r>
            <a:r>
              <a:rPr lang="en-US" altLang="ko-KR" dirty="0">
                <a:solidFill>
                  <a:srgbClr val="990000"/>
                </a:solidFill>
              </a:rPr>
              <a:t>mod 2</a:t>
            </a:r>
            <a:r>
              <a:rPr lang="el-GR" altLang="ko-KR" baseline="30000" dirty="0">
                <a:solidFill>
                  <a:srgbClr val="990000"/>
                </a:solidFill>
              </a:rPr>
              <a:t>β</a:t>
            </a:r>
            <a:r>
              <a:rPr lang="en-US" altLang="ko-KR" dirty="0" smtClean="0">
                <a:solidFill>
                  <a:srgbClr val="990000"/>
                </a:solidFill>
              </a:rPr>
              <a:t>)</a:t>
            </a:r>
          </a:p>
          <a:p>
            <a:pPr>
              <a:defRPr/>
            </a:pPr>
            <a:endParaRPr lang="en-US" altLang="ko-KR" sz="1100" dirty="0"/>
          </a:p>
          <a:p>
            <a:pPr>
              <a:defRPr/>
            </a:pPr>
            <a:r>
              <a:rPr lang="en-US" altLang="ko-KR" dirty="0" smtClean="0"/>
              <a:t>In the verification process, </a:t>
            </a:r>
            <a:r>
              <a:rPr lang="en-US" altLang="ko-KR" i="1" dirty="0">
                <a:solidFill>
                  <a:srgbClr val="0033CC"/>
                </a:solidFill>
              </a:rPr>
              <a:t>R</a:t>
            </a:r>
            <a:r>
              <a:rPr lang="en-US" altLang="ko-KR" dirty="0" smtClean="0"/>
              <a:t> and </a:t>
            </a:r>
            <a:r>
              <a:rPr lang="en-US" altLang="ko-KR" i="1" dirty="0">
                <a:solidFill>
                  <a:srgbClr val="990000"/>
                </a:solidFill>
              </a:rPr>
              <a:t>H</a:t>
            </a:r>
            <a:r>
              <a:rPr lang="en-US" altLang="ko-KR" dirty="0" smtClean="0"/>
              <a:t>  are computed by the same way</a:t>
            </a: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Proposed scheme: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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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8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Modified SDSA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/>
              <a:t>When computing </a:t>
            </a:r>
            <a:r>
              <a:rPr lang="en-US" altLang="ko-KR" i="1" dirty="0">
                <a:solidFill>
                  <a:srgbClr val="0033CC"/>
                </a:solidFill>
              </a:rPr>
              <a:t>R</a:t>
            </a:r>
            <a:r>
              <a:rPr lang="en-US" altLang="ko-KR" dirty="0"/>
              <a:t> (= </a:t>
            </a:r>
            <a:r>
              <a:rPr lang="en-US" altLang="ko-KR" i="1" dirty="0">
                <a:solidFill>
                  <a:srgbClr val="0033CC"/>
                </a:solidFill>
              </a:rPr>
              <a:t>h</a:t>
            </a:r>
            <a:r>
              <a:rPr lang="en-US" altLang="ko-KR" dirty="0">
                <a:solidFill>
                  <a:srgbClr val="0033CC"/>
                </a:solidFill>
              </a:rPr>
              <a:t>(</a:t>
            </a:r>
            <a:r>
              <a:rPr lang="en-US" altLang="ko-KR" i="1" dirty="0">
                <a:solidFill>
                  <a:srgbClr val="0033CC"/>
                </a:solidFill>
              </a:rPr>
              <a:t>I2BS</a:t>
            </a:r>
            <a:r>
              <a:rPr lang="en-US" altLang="ko-KR" dirty="0">
                <a:solidFill>
                  <a:srgbClr val="0033CC"/>
                </a:solidFill>
              </a:rPr>
              <a:t>(</a:t>
            </a:r>
            <a:r>
              <a:rPr lang="el-GR" altLang="ko-KR" dirty="0">
                <a:solidFill>
                  <a:srgbClr val="0033CC"/>
                </a:solidFill>
              </a:rPr>
              <a:t>Π</a:t>
            </a:r>
            <a:r>
              <a:rPr lang="en-US" altLang="ko-KR" dirty="0" smtClean="0">
                <a:solidFill>
                  <a:srgbClr val="0033CC"/>
                </a:solidFill>
              </a:rPr>
              <a:t>) || </a:t>
            </a:r>
            <a:r>
              <a:rPr lang="en-US" altLang="ko-KR" i="1" dirty="0" smtClean="0">
                <a:solidFill>
                  <a:srgbClr val="0033CC"/>
                </a:solidFill>
              </a:rPr>
              <a:t>M</a:t>
            </a:r>
            <a:r>
              <a:rPr lang="en-US" altLang="ko-KR" dirty="0" smtClean="0">
                <a:solidFill>
                  <a:srgbClr val="0033CC"/>
                </a:solidFill>
              </a:rPr>
              <a:t>)</a:t>
            </a:r>
            <a:r>
              <a:rPr lang="en-US" altLang="ko-KR" dirty="0" smtClean="0"/>
              <a:t>), </a:t>
            </a:r>
            <a:r>
              <a:rPr lang="en-US" altLang="ko-KR" dirty="0"/>
              <a:t>If </a:t>
            </a:r>
            <a:r>
              <a:rPr lang="el-GR" altLang="ko-KR" dirty="0"/>
              <a:t>γ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is longer than </a:t>
            </a:r>
            <a:r>
              <a:rPr lang="el-GR" altLang="ko-KR" dirty="0"/>
              <a:t>β</a:t>
            </a:r>
            <a:r>
              <a:rPr lang="en-US" altLang="ko-KR" dirty="0"/>
              <a:t>, then the computation of </a:t>
            </a:r>
            <a:r>
              <a:rPr lang="en-US" altLang="ko-KR" i="1" dirty="0"/>
              <a:t>R</a:t>
            </a:r>
            <a:r>
              <a:rPr lang="en-US" altLang="ko-KR" dirty="0"/>
              <a:t> is replaced by </a:t>
            </a:r>
            <a:r>
              <a:rPr lang="en-US" altLang="ko-KR" i="1" dirty="0"/>
              <a:t>R</a:t>
            </a:r>
            <a:r>
              <a:rPr lang="en-US" altLang="ko-KR" dirty="0"/>
              <a:t> = </a:t>
            </a:r>
            <a:r>
              <a:rPr lang="en-US" altLang="ko-KR" i="1" dirty="0">
                <a:solidFill>
                  <a:srgbClr val="0033CC"/>
                </a:solidFill>
              </a:rPr>
              <a:t>I2BS</a:t>
            </a:r>
            <a:r>
              <a:rPr lang="en-US" altLang="ko-KR" dirty="0">
                <a:solidFill>
                  <a:srgbClr val="0033CC"/>
                </a:solidFill>
              </a:rPr>
              <a:t>(</a:t>
            </a:r>
            <a:r>
              <a:rPr lang="en-US" altLang="ko-KR" i="1" dirty="0">
                <a:solidFill>
                  <a:srgbClr val="0033CC"/>
                </a:solidFill>
              </a:rPr>
              <a:t>BS2I</a:t>
            </a:r>
            <a:r>
              <a:rPr lang="en-US" altLang="ko-KR" dirty="0">
                <a:solidFill>
                  <a:srgbClr val="0033CC"/>
                </a:solidFill>
              </a:rPr>
              <a:t>(</a:t>
            </a:r>
            <a:r>
              <a:rPr lang="en-US" altLang="ko-KR" i="1" dirty="0">
                <a:solidFill>
                  <a:srgbClr val="0033CC"/>
                </a:solidFill>
              </a:rPr>
              <a:t>h</a:t>
            </a:r>
            <a:r>
              <a:rPr lang="en-US" altLang="ko-KR" dirty="0">
                <a:solidFill>
                  <a:srgbClr val="0033CC"/>
                </a:solidFill>
              </a:rPr>
              <a:t>(</a:t>
            </a:r>
            <a:r>
              <a:rPr lang="en-US" altLang="ko-KR" i="1" dirty="0">
                <a:solidFill>
                  <a:srgbClr val="0033CC"/>
                </a:solidFill>
              </a:rPr>
              <a:t>I2BS</a:t>
            </a:r>
            <a:r>
              <a:rPr lang="en-US" altLang="ko-KR" dirty="0">
                <a:solidFill>
                  <a:srgbClr val="0033CC"/>
                </a:solidFill>
              </a:rPr>
              <a:t>(</a:t>
            </a:r>
            <a:r>
              <a:rPr lang="el-GR" altLang="ko-KR" dirty="0">
                <a:solidFill>
                  <a:srgbClr val="0033CC"/>
                </a:solidFill>
              </a:rPr>
              <a:t>Π</a:t>
            </a:r>
            <a:r>
              <a:rPr lang="en-US" altLang="ko-KR" dirty="0" smtClean="0">
                <a:solidFill>
                  <a:srgbClr val="0033CC"/>
                </a:solidFill>
              </a:rPr>
              <a:t>) || </a:t>
            </a:r>
            <a:r>
              <a:rPr lang="en-US" altLang="ko-KR" i="1" dirty="0" smtClean="0">
                <a:solidFill>
                  <a:srgbClr val="0033CC"/>
                </a:solidFill>
              </a:rPr>
              <a:t>M</a:t>
            </a:r>
            <a:r>
              <a:rPr lang="en-US" altLang="ko-KR" dirty="0" smtClean="0">
                <a:solidFill>
                  <a:srgbClr val="0033CC"/>
                </a:solidFill>
              </a:rPr>
              <a:t>)) </a:t>
            </a:r>
            <a:r>
              <a:rPr lang="en-US" altLang="ko-KR" dirty="0">
                <a:solidFill>
                  <a:srgbClr val="0033CC"/>
                </a:solidFill>
              </a:rPr>
              <a:t>mod 2</a:t>
            </a:r>
            <a:r>
              <a:rPr lang="el-GR" altLang="ko-KR" baseline="30000" dirty="0">
                <a:solidFill>
                  <a:srgbClr val="0033CC"/>
                </a:solidFill>
              </a:rPr>
              <a:t>β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. Here, mod 2</a:t>
            </a:r>
            <a:r>
              <a:rPr lang="el-GR" altLang="ko-KR" baseline="30000" dirty="0"/>
              <a:t>β</a:t>
            </a:r>
            <a:r>
              <a:rPr lang="en-US" altLang="ko-KR" dirty="0"/>
              <a:t> is used for truncating </a:t>
            </a:r>
            <a:r>
              <a:rPr lang="en-US" altLang="ko-KR" i="1" dirty="0">
                <a:solidFill>
                  <a:srgbClr val="0033CC"/>
                </a:solidFill>
              </a:rPr>
              <a:t>R</a:t>
            </a:r>
            <a:r>
              <a:rPr lang="en-US" altLang="ko-KR" dirty="0"/>
              <a:t> by least significant</a:t>
            </a:r>
            <a:r>
              <a:rPr lang="el-GR" altLang="ko-KR" dirty="0"/>
              <a:t> β</a:t>
            </a:r>
            <a:r>
              <a:rPr lang="en-US" altLang="ko-KR" dirty="0"/>
              <a:t> </a:t>
            </a:r>
            <a:r>
              <a:rPr lang="en-US" altLang="ko-KR" dirty="0" smtClean="0"/>
              <a:t>bits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smtClean="0"/>
              <a:t>(For the SDSA, </a:t>
            </a:r>
            <a:r>
              <a:rPr lang="en-US" altLang="ko-KR" i="1" dirty="0" smtClean="0">
                <a:solidFill>
                  <a:srgbClr val="0033CC"/>
                </a:solidFill>
              </a:rPr>
              <a:t>R</a:t>
            </a:r>
            <a:r>
              <a:rPr lang="en-US" altLang="ko-KR" dirty="0" smtClean="0"/>
              <a:t> is not used to generate other variables such as </a:t>
            </a:r>
            <a:r>
              <a:rPr lang="en-US" altLang="ko-KR" i="1" dirty="0" smtClean="0">
                <a:solidFill>
                  <a:srgbClr val="006600"/>
                </a:solidFill>
              </a:rPr>
              <a:t>V</a:t>
            </a:r>
            <a:r>
              <a:rPr lang="en-US" altLang="ko-KR" dirty="0" smtClean="0"/>
              <a:t> of KCDSA)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In the verification process, </a:t>
            </a:r>
            <a:r>
              <a:rPr lang="en-US" altLang="ko-KR" i="1" dirty="0">
                <a:solidFill>
                  <a:srgbClr val="0033CC"/>
                </a:solidFill>
              </a:rPr>
              <a:t>R</a:t>
            </a:r>
            <a:r>
              <a:rPr lang="en-US" altLang="ko-KR" dirty="0"/>
              <a:t> </a:t>
            </a:r>
            <a:r>
              <a:rPr lang="en-US" altLang="ko-KR" dirty="0" smtClean="0"/>
              <a:t>is </a:t>
            </a:r>
            <a:r>
              <a:rPr lang="en-US" altLang="ko-KR" dirty="0"/>
              <a:t>computed by the same way</a:t>
            </a:r>
          </a:p>
          <a:p>
            <a:pPr>
              <a:defRPr/>
            </a:pPr>
            <a:endParaRPr lang="en-US" altLang="ko-KR" i="1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Proposed scheme: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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4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171450"/>
            <a:ext cx="8629650" cy="6000750"/>
          </a:xfrm>
        </p:spPr>
        <p:txBody>
          <a:bodyPr anchor="ctr"/>
          <a:lstStyle/>
          <a:p>
            <a:pPr>
              <a:buFont typeface="Symbol" pitchFamily="18" charset="2"/>
              <a:buChar char=""/>
              <a:defRPr/>
            </a:pPr>
            <a:r>
              <a:rPr lang="en-US" altLang="ko-KR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Analysis</a:t>
            </a:r>
          </a:p>
          <a:p>
            <a:pPr>
              <a:buFont typeface="Symbol" pitchFamily="18" charset="2"/>
              <a:buChar char=""/>
              <a:defRPr/>
            </a:pPr>
            <a:endParaRPr lang="en-US" altLang="ko-KR" sz="36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Font typeface="Symbol" pitchFamily="18" charset="2"/>
              <a:buChar char=""/>
              <a:defRPr/>
            </a:pPr>
            <a:endParaRPr lang="en-US" altLang="ko-KR" sz="10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General Case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ISO/IEC 10118-3: Hash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functions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Security Analysis:</a:t>
            </a:r>
            <a:endParaRPr kumimoji="0" lang="en-US" altLang="ko-KR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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 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General Case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For the modified DSwA scheme to which our proposed method is applied to be safe</a:t>
            </a:r>
          </a:p>
          <a:p>
            <a:pPr lvl="1">
              <a:defRPr/>
            </a:pPr>
            <a:r>
              <a:rPr lang="en-US" altLang="ko-KR" sz="2200" dirty="0" smtClean="0"/>
              <a:t>Truncation of the hashcode should not have any side effects rather than reducing its length</a:t>
            </a:r>
          </a:p>
          <a:p>
            <a:pPr lvl="2">
              <a:defRPr/>
            </a:pPr>
            <a:r>
              <a:rPr lang="en-US" altLang="ko-KR" sz="2000" dirty="0" smtClean="0"/>
              <a:t>To the best of our knowledge, there is no proof for now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Not every hash function is free from the side effects of truncation</a:t>
            </a:r>
          </a:p>
          <a:p>
            <a:pPr lvl="1">
              <a:defRPr/>
            </a:pPr>
            <a:r>
              <a:rPr lang="en-US" altLang="ko-KR" sz="2200" dirty="0" smtClean="0"/>
              <a:t>SHA-0 is easily broken through near-collisions when truncated. (Biham, E., Chen, R.: Near-collisions of SHA-0. Advances in Cryptography – CRYPTO 2004, 2004)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On the other hand, the hash functions we considered are all safe from near-collisions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Security Analysis: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 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ISO/IEC 10118-3: Hash functions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In ISO/IEC 10118-3, the output for the hash functions is the hashcode which is derived by taking the leftmost </a:t>
            </a:r>
            <a:r>
              <a:rPr lang="en-US" altLang="ko-KR" i="1" dirty="0" smtClean="0"/>
              <a:t>L</a:t>
            </a:r>
            <a:r>
              <a:rPr lang="en-US" altLang="ko-KR" i="1" baseline="-25000" dirty="0" smtClean="0"/>
              <a:t>H</a:t>
            </a:r>
            <a:r>
              <a:rPr lang="en-US" altLang="ko-KR" dirty="0" smtClean="0"/>
              <a:t> (length of a hashcode) bits of the final output string from the last round function</a:t>
            </a:r>
          </a:p>
          <a:p>
            <a:pPr lvl="1">
              <a:defRPr/>
            </a:pPr>
            <a:r>
              <a:rPr lang="en-US" altLang="ko-KR" sz="2200" dirty="0" smtClean="0"/>
              <a:t>This means that a truncated hash function is allowed in the ISO/IEC specification</a:t>
            </a:r>
          </a:p>
          <a:p>
            <a:pPr lvl="1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 smtClean="0"/>
              <a:t>Therefore, as far as the hash functions from ISO/IEC 10118-3 is used, there is no security problem occurred by truncating the hashcode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Security Analysis: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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73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171450"/>
            <a:ext cx="8629650" cy="6000750"/>
          </a:xfrm>
        </p:spPr>
        <p:txBody>
          <a:bodyPr anchor="t"/>
          <a:lstStyle/>
          <a:p>
            <a:pPr>
              <a:buFont typeface="Symbol" pitchFamily="18" charset="2"/>
              <a:buChar char=""/>
              <a:defRPr/>
            </a:pPr>
            <a:r>
              <a:rPr lang="en-US" altLang="ko-KR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pPr algn="ctr">
              <a:buFont typeface="Symbol" pitchFamily="18" charset="2"/>
              <a:buChar char=""/>
              <a:defRPr/>
            </a:pPr>
            <a:endParaRPr lang="en-US" altLang="ko-KR" sz="10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ko-KR" dirty="0" smtClean="0"/>
              <a:t>We proposed a general method for reducing the size of ∑ (= (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)) By truncating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</a:t>
            </a:r>
          </a:p>
          <a:p>
            <a:pPr lvl="1">
              <a:defRPr/>
            </a:pPr>
            <a:r>
              <a:rPr lang="en-US" altLang="ko-KR" dirty="0" smtClean="0"/>
              <a:t>when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is a hashcode of </a:t>
            </a:r>
            <a:r>
              <a:rPr lang="en-US" altLang="ko-KR" dirty="0"/>
              <a:t>length </a:t>
            </a:r>
            <a:r>
              <a:rPr lang="el-GR" altLang="ko-KR" dirty="0"/>
              <a:t>γ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And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 is an integer of </a:t>
            </a:r>
            <a:r>
              <a:rPr lang="en-US" altLang="ko-KR" dirty="0"/>
              <a:t>length </a:t>
            </a:r>
            <a:r>
              <a:rPr lang="el-GR" altLang="ko-KR" dirty="0"/>
              <a:t>β</a:t>
            </a:r>
            <a:r>
              <a:rPr lang="en-US" altLang="ko-KR" dirty="0"/>
              <a:t> </a:t>
            </a:r>
            <a:r>
              <a:rPr lang="en-US" altLang="ko-KR" dirty="0" smtClean="0"/>
              <a:t>such that 0 &lt;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 &lt; </a:t>
            </a:r>
            <a:r>
              <a:rPr lang="en-US" altLang="ko-KR" i="1" dirty="0" smtClean="0"/>
              <a:t>q</a:t>
            </a:r>
          </a:p>
          <a:p>
            <a:pPr lvl="1">
              <a:defRPr/>
            </a:pPr>
            <a:endParaRPr lang="en-US" altLang="ko-KR" sz="1000" dirty="0" smtClean="0"/>
          </a:p>
          <a:p>
            <a:pPr>
              <a:defRPr/>
            </a:pPr>
            <a:r>
              <a:rPr lang="en-US" altLang="ko-KR" dirty="0" smtClean="0"/>
              <a:t>For such cases it is preferred </a:t>
            </a:r>
            <a:r>
              <a:rPr lang="en-US" altLang="ko-KR" dirty="0"/>
              <a:t>to adjust </a:t>
            </a:r>
            <a:r>
              <a:rPr lang="el-GR" altLang="ko-KR" dirty="0"/>
              <a:t>γ</a:t>
            </a:r>
            <a:r>
              <a:rPr lang="en-US" altLang="ko-KR" dirty="0"/>
              <a:t> and </a:t>
            </a:r>
            <a:r>
              <a:rPr lang="el-GR" altLang="ko-KR" dirty="0"/>
              <a:t>β</a:t>
            </a:r>
            <a:r>
              <a:rPr lang="en-US" altLang="ko-KR" dirty="0"/>
              <a:t> </a:t>
            </a:r>
            <a:r>
              <a:rPr lang="en-US" altLang="ko-KR" dirty="0" smtClean="0"/>
              <a:t>to be similar</a:t>
            </a:r>
          </a:p>
          <a:p>
            <a:pPr lvl="1">
              <a:defRPr/>
            </a:pPr>
            <a:r>
              <a:rPr lang="en-US" altLang="ko-KR" dirty="0" smtClean="0"/>
              <a:t>Because the security strength depends on the smaller value </a:t>
            </a:r>
            <a:r>
              <a:rPr lang="en-US" altLang="ko-KR" dirty="0"/>
              <a:t>between </a:t>
            </a:r>
            <a:r>
              <a:rPr lang="el-GR" altLang="ko-KR" dirty="0"/>
              <a:t>γ</a:t>
            </a:r>
            <a:r>
              <a:rPr lang="en-US" altLang="ko-KR" dirty="0"/>
              <a:t> and </a:t>
            </a:r>
            <a:r>
              <a:rPr lang="el-GR" altLang="ko-KR" dirty="0"/>
              <a:t>β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If</a:t>
            </a:r>
            <a:r>
              <a:rPr lang="el-GR" altLang="ko-KR" dirty="0"/>
              <a:t> γ</a:t>
            </a:r>
            <a:r>
              <a:rPr lang="en-US" altLang="ko-KR" dirty="0" smtClean="0"/>
              <a:t> becomes longer than </a:t>
            </a:r>
            <a:r>
              <a:rPr lang="el-GR" altLang="ko-KR" dirty="0" smtClean="0"/>
              <a:t>β</a:t>
            </a:r>
            <a:r>
              <a:rPr lang="en-US" altLang="ko-KR" dirty="0" smtClean="0"/>
              <a:t>, it makes longer ∑ without increasing any security strength</a:t>
            </a:r>
          </a:p>
          <a:p>
            <a:pPr lvl="1">
              <a:defRPr/>
            </a:pPr>
            <a:endParaRPr lang="en-US" altLang="ko-KR" sz="1000" dirty="0"/>
          </a:p>
          <a:p>
            <a:pPr>
              <a:defRPr/>
            </a:pPr>
            <a:r>
              <a:rPr lang="en-US" altLang="ko-KR" dirty="0" smtClean="0"/>
              <a:t>However, in practice, only the hash function with longer output could be available</a:t>
            </a:r>
          </a:p>
          <a:p>
            <a:pPr lvl="1">
              <a:defRPr/>
            </a:pPr>
            <a:r>
              <a:rPr lang="en-US" altLang="ko-KR" dirty="0" smtClean="0"/>
              <a:t>In such cases our method can be useful to reduce the size of ∑</a:t>
            </a: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Conclusion:</a:t>
            </a:r>
            <a:endParaRPr kumimoji="0" lang="en-US" altLang="ko-KR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7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152400"/>
            <a:ext cx="8629650" cy="6019800"/>
          </a:xfrm>
        </p:spPr>
        <p:txBody>
          <a:bodyPr anchor="ctr"/>
          <a:lstStyle/>
          <a:p>
            <a:pPr algn="ctr">
              <a:buFont typeface="Symbol" pitchFamily="18" charset="2"/>
              <a:buChar char=""/>
              <a:defRPr/>
            </a:pPr>
            <a:r>
              <a:rPr lang="en-US" altLang="ko-KR" sz="44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attention!!</a:t>
            </a:r>
          </a:p>
          <a:p>
            <a:pPr algn="ctr">
              <a:buFont typeface="Symbol" pitchFamily="18" charset="2"/>
              <a:buChar char=""/>
              <a:defRPr/>
            </a:pPr>
            <a:endParaRPr lang="en-US" altLang="ko-KR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Font typeface="Symbol" pitchFamily="18" charset="2"/>
              <a:buChar char=""/>
              <a:defRPr/>
            </a:pPr>
            <a:r>
              <a:rPr lang="en-US" altLang="ko-KR" sz="4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or Comments ? </a:t>
            </a:r>
          </a:p>
          <a:p>
            <a:pPr algn="ctr">
              <a:buFont typeface="Symbol" pitchFamily="18" charset="2"/>
              <a:buChar char=""/>
              <a:defRPr/>
            </a:pPr>
            <a:endParaRPr lang="en-US" altLang="ko-KR" sz="1000" dirty="0" smtClean="0">
              <a:solidFill>
                <a:srgbClr val="C00000"/>
              </a:solidFill>
            </a:endParaRPr>
          </a:p>
          <a:p>
            <a:pPr marL="0" indent="0" algn="ctr">
              <a:buFont typeface="Wingdings 3" pitchFamily="18" charset="2"/>
              <a:buNone/>
              <a:defRPr/>
            </a:pPr>
            <a:endParaRPr lang="en-US" altLang="ko-KR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371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161925"/>
            <a:ext cx="8629650" cy="6010275"/>
          </a:xfrm>
        </p:spPr>
        <p:txBody>
          <a:bodyPr anchor="ctr"/>
          <a:lstStyle/>
          <a:p>
            <a:pPr>
              <a:buFont typeface="Symbol" pitchFamily="18" charset="2"/>
              <a:buChar char=""/>
              <a:defRPr/>
            </a:pPr>
            <a:r>
              <a:rPr lang="en-US" altLang="ko-KR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>
              <a:buFont typeface="Symbol" pitchFamily="18" charset="2"/>
              <a:buChar char=""/>
              <a:defRPr/>
            </a:pPr>
            <a:endParaRPr lang="en-US" altLang="ko-KR" sz="36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Font typeface="Symbol" pitchFamily="18" charset="2"/>
              <a:buChar char=""/>
              <a:defRPr/>
            </a:pPr>
            <a:endParaRPr lang="en-US" altLang="ko-KR" sz="10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Digital Signature Mechanism with Appendix (DSwA)</a:t>
            </a:r>
          </a:p>
          <a:p>
            <a:pPr>
              <a:defRPr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ISO/IEC 14888-3: DSwA Based on Discrete Logarithm</a:t>
            </a:r>
          </a:p>
          <a:p>
            <a:pPr>
              <a:defRPr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Contribution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   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 dirty="0"/>
              <a:t>Digital Signature Mechanism with Appendix (DSwA)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The notion of digital signature is an alternative for handwritten signatures in digital world</a:t>
            </a:r>
          </a:p>
          <a:p>
            <a:pPr lvl="1">
              <a:defRPr/>
            </a:pPr>
            <a:r>
              <a:rPr lang="en-US" altLang="ko-KR" dirty="0" smtClean="0"/>
              <a:t>This concept was introduced by ‘Diffie, W., Hellman,, M.E.: New directions in cryptography, IEEE Trans. Inform. Theory,1976’</a:t>
            </a:r>
          </a:p>
          <a:p>
            <a:pPr lvl="1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 smtClean="0"/>
              <a:t>Each user can publish a public key, &amp;keep a private key</a:t>
            </a:r>
          </a:p>
          <a:p>
            <a:pPr lvl="1">
              <a:defRPr/>
            </a:pPr>
            <a:r>
              <a:rPr lang="en-US" altLang="ko-KR" dirty="0" smtClean="0"/>
              <a:t>Private key is used for producing signatures</a:t>
            </a:r>
          </a:p>
          <a:p>
            <a:pPr lvl="1">
              <a:defRPr/>
            </a:pPr>
            <a:r>
              <a:rPr lang="en-US" altLang="ko-KR" dirty="0" smtClean="0"/>
              <a:t>Public key is used for verifying signatures</a:t>
            </a:r>
          </a:p>
          <a:p>
            <a:pPr lvl="1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 smtClean="0"/>
              <a:t>Two types of digital signature mechanisms:</a:t>
            </a:r>
          </a:p>
          <a:p>
            <a:pPr lvl="1">
              <a:defRPr/>
            </a:pPr>
            <a:r>
              <a:rPr lang="en-US" altLang="ko-KR" dirty="0" smtClean="0"/>
              <a:t>Digital signature mechanism with appendix (DSwA)</a:t>
            </a:r>
          </a:p>
          <a:p>
            <a:pPr lvl="2">
              <a:defRPr/>
            </a:pPr>
            <a:r>
              <a:rPr lang="en-US" altLang="ko-KR" dirty="0" smtClean="0"/>
              <a:t>Whole message has to be stored &amp;/or transmitted along with the signature</a:t>
            </a:r>
          </a:p>
          <a:p>
            <a:pPr lvl="1">
              <a:defRPr/>
            </a:pPr>
            <a:r>
              <a:rPr lang="en-US" altLang="ko-KR" dirty="0" smtClean="0"/>
              <a:t>Digital signature mechanism giving message recovery</a:t>
            </a:r>
          </a:p>
          <a:p>
            <a:pPr lvl="2">
              <a:defRPr/>
            </a:pPr>
            <a:r>
              <a:rPr lang="en-US" altLang="ko-KR" dirty="0" smtClean="0"/>
              <a:t>Verification process reveals all or part of the message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  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 spc="-100" dirty="0"/>
              <a:t>ISO/IEC 14888-3: DSwA Based on Discrete Logarithm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There are many DSwA which is constructed based on the Discrete Logarithm Problem (DLP)</a:t>
            </a:r>
          </a:p>
          <a:p>
            <a:pPr>
              <a:defRPr/>
            </a:pPr>
            <a:r>
              <a:rPr lang="en-US" altLang="ko-KR" dirty="0" smtClean="0"/>
              <a:t>ISO/IEC(</a:t>
            </a:r>
            <a:r>
              <a:rPr lang="en-US" altLang="ko-KR" sz="2000" dirty="0" smtClean="0">
                <a:solidFill>
                  <a:srgbClr val="0033CC"/>
                </a:solidFill>
              </a:rPr>
              <a:t>International Organization for Standardization </a:t>
            </a:r>
            <a:r>
              <a:rPr lang="en-US" altLang="ko-KR" dirty="0" smtClean="0"/>
              <a:t>/ </a:t>
            </a:r>
            <a:r>
              <a:rPr lang="en-US" altLang="ko-KR" sz="2000" dirty="0" smtClean="0">
                <a:solidFill>
                  <a:srgbClr val="0033CC"/>
                </a:solidFill>
              </a:rPr>
              <a:t>International Electrotechnical Commission</a:t>
            </a:r>
            <a:r>
              <a:rPr lang="en-US" altLang="ko-KR" dirty="0" smtClean="0"/>
              <a:t>) maintains a standard for DSwA based on DLP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smtClean="0"/>
              <a:t>ISO/IEC 14888-3 “</a:t>
            </a:r>
            <a:r>
              <a:rPr lang="en-US" altLang="ko-KR" dirty="0" smtClean="0">
                <a:solidFill>
                  <a:srgbClr val="006600"/>
                </a:solidFill>
              </a:rPr>
              <a:t>Information technology – Security techniques – Digital signatures with appendix – Part 3: Discrete logarithm based mechanisms</a:t>
            </a:r>
            <a:r>
              <a:rPr lang="en-US" altLang="ko-KR" dirty="0" smtClean="0"/>
              <a:t>”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DSwA based on DLP has a digital signature ∑ ( = (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) ), which is appended after the message</a:t>
            </a:r>
          </a:p>
          <a:p>
            <a:pPr lvl="1">
              <a:defRPr/>
            </a:pPr>
            <a:r>
              <a:rPr lang="en-US" altLang="ko-KR" dirty="0" smtClean="0"/>
              <a:t>The length of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 could be different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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5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Contribution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In DSwA based on DLP’s signature</a:t>
            </a:r>
            <a:r>
              <a:rPr lang="en-US" altLang="ko-KR" dirty="0"/>
              <a:t> ∑ </a:t>
            </a:r>
            <a:r>
              <a:rPr lang="en-US" altLang="ko-KR" dirty="0" smtClean="0"/>
              <a:t>( = (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</a:t>
            </a:r>
            <a:r>
              <a:rPr lang="en-US" altLang="ko-KR" dirty="0" smtClean="0"/>
              <a:t>))</a:t>
            </a:r>
          </a:p>
          <a:p>
            <a:pPr lvl="1">
              <a:defRPr/>
            </a:pPr>
            <a:r>
              <a:rPr lang="en-US" altLang="ko-KR" dirty="0" smtClean="0"/>
              <a:t>The length </a:t>
            </a:r>
            <a:r>
              <a:rPr lang="en-US" altLang="ko-KR" dirty="0"/>
              <a:t>of ∑ can </a:t>
            </a:r>
            <a:r>
              <a:rPr lang="en-US" altLang="ko-KR" dirty="0" smtClean="0"/>
              <a:t>be shortened in some special cases</a:t>
            </a:r>
          </a:p>
          <a:p>
            <a:pPr lvl="1">
              <a:defRPr/>
            </a:pPr>
            <a:r>
              <a:rPr lang="en-US" altLang="ko-KR" dirty="0" smtClean="0"/>
              <a:t>For such cases, we propose a new method of </a:t>
            </a:r>
            <a:r>
              <a:rPr lang="en-US" altLang="ko-KR" dirty="0"/>
              <a:t>truncating ∑</a:t>
            </a:r>
          </a:p>
          <a:p>
            <a:pPr lvl="1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 smtClean="0"/>
              <a:t>When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is a hashcode with bit </a:t>
            </a:r>
            <a:r>
              <a:rPr lang="en-US" altLang="ko-KR" dirty="0"/>
              <a:t>length </a:t>
            </a:r>
            <a:r>
              <a:rPr lang="el-GR" altLang="ko-KR" dirty="0"/>
              <a:t>γ</a:t>
            </a:r>
            <a:r>
              <a:rPr lang="en-US" altLang="ko-KR" dirty="0"/>
              <a:t>, and</a:t>
            </a:r>
            <a:r>
              <a:rPr lang="en-US" altLang="ko-KR" i="1" dirty="0"/>
              <a:t> S </a:t>
            </a:r>
            <a:r>
              <a:rPr lang="en-US" altLang="ko-KR" dirty="0"/>
              <a:t>is an </a:t>
            </a:r>
            <a:r>
              <a:rPr lang="en-US" altLang="ko-KR" dirty="0" smtClean="0"/>
              <a:t>element </a:t>
            </a:r>
            <a:r>
              <a:rPr lang="en-US" altLang="ko-KR" dirty="0"/>
              <a:t>of subgroup of order </a:t>
            </a:r>
            <a:r>
              <a:rPr lang="en-US" altLang="ko-KR" i="1" dirty="0"/>
              <a:t>q</a:t>
            </a:r>
            <a:r>
              <a:rPr lang="en-US" altLang="ko-KR" dirty="0"/>
              <a:t> with bit length </a:t>
            </a:r>
            <a:r>
              <a:rPr lang="el-GR" altLang="ko-KR" dirty="0" smtClean="0"/>
              <a:t>β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Adjusting </a:t>
            </a:r>
            <a:r>
              <a:rPr lang="el-GR" altLang="ko-KR" dirty="0"/>
              <a:t>γ</a:t>
            </a:r>
            <a:r>
              <a:rPr lang="en-US" altLang="ko-KR" dirty="0"/>
              <a:t> and </a:t>
            </a:r>
            <a:r>
              <a:rPr lang="el-GR" altLang="ko-KR" dirty="0"/>
              <a:t>β</a:t>
            </a:r>
            <a:r>
              <a:rPr lang="en-US" altLang="ko-KR" dirty="0"/>
              <a:t> to </a:t>
            </a:r>
            <a:r>
              <a:rPr lang="en-US" altLang="ko-KR" dirty="0" smtClean="0"/>
              <a:t>be similar is recommended, because the security strength depends on the smaller value between </a:t>
            </a:r>
            <a:r>
              <a:rPr lang="el-GR" altLang="ko-KR" dirty="0"/>
              <a:t>γ </a:t>
            </a:r>
            <a:r>
              <a:rPr lang="en-US" altLang="ko-KR" dirty="0" smtClean="0"/>
              <a:t>and </a:t>
            </a:r>
            <a:r>
              <a:rPr lang="el-GR" altLang="ko-KR" dirty="0" smtClean="0"/>
              <a:t>β</a:t>
            </a:r>
            <a:endParaRPr lang="en-US" altLang="ko-KR" dirty="0" smtClean="0"/>
          </a:p>
          <a:p>
            <a:pPr lvl="1">
              <a:defRPr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 smtClean="0"/>
              <a:t>Among twelve</a:t>
            </a:r>
            <a:r>
              <a:rPr lang="en-US" altLang="ko-KR" sz="2000" dirty="0" smtClean="0"/>
              <a:t> (12) </a:t>
            </a:r>
            <a:r>
              <a:rPr lang="en-US" altLang="ko-KR" dirty="0" smtClean="0"/>
              <a:t>mechanisms in the ISO/IEC 14888-3, four mechanisms’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is a hashcode</a:t>
            </a:r>
          </a:p>
          <a:p>
            <a:pPr lvl="1">
              <a:defRPr/>
            </a:pPr>
            <a:r>
              <a:rPr lang="en-US" altLang="ko-KR" dirty="0" smtClean="0"/>
              <a:t>We propose a generalized method of truncating</a:t>
            </a:r>
            <a:r>
              <a:rPr lang="en-US" altLang="ko-KR" i="1" dirty="0"/>
              <a:t> R </a:t>
            </a:r>
            <a:r>
              <a:rPr lang="en-US" altLang="ko-KR" dirty="0" smtClean="0"/>
              <a:t>by </a:t>
            </a:r>
            <a:r>
              <a:rPr lang="el-GR" altLang="ko-KR" dirty="0"/>
              <a:t>β</a:t>
            </a:r>
            <a:r>
              <a:rPr lang="en-US" altLang="ko-KR" dirty="0" smtClean="0"/>
              <a:t> for such mechanisms</a:t>
            </a:r>
          </a:p>
          <a:p>
            <a:pPr lvl="1">
              <a:defRPr/>
            </a:pPr>
            <a:r>
              <a:rPr lang="en-US" altLang="ko-KR" dirty="0" smtClean="0"/>
              <a:t>By doing this, when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is longer than </a:t>
            </a:r>
            <a:r>
              <a:rPr lang="en-US" altLang="ko-KR" dirty="0"/>
              <a:t> </a:t>
            </a:r>
            <a:r>
              <a:rPr lang="el-GR" altLang="ko-KR" dirty="0" smtClean="0"/>
              <a:t>β</a:t>
            </a:r>
            <a:r>
              <a:rPr lang="en-US" altLang="ko-KR" dirty="0" smtClean="0"/>
              <a:t>, ∑ with shorter length can be made</a:t>
            </a: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 </a:t>
            </a:r>
            <a:r>
              <a:rPr kumimoji="0" lang="en-US" altLang="ko-KR" sz="1600" dirty="0">
                <a:solidFill>
                  <a:srgbClr val="FFFFFF"/>
                </a:solidFill>
                <a:latin typeface="Gill Sans MT" panose="020B0502020104020203" pitchFamily="34" charset="0"/>
                <a:cs typeface="Times New Roman"/>
                <a:sym typeface="Wingdings 3" panose="05040102010807070707" pitchFamily="18" charset="2"/>
              </a:rPr>
              <a:t>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61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171450"/>
            <a:ext cx="8629650" cy="6000750"/>
          </a:xfrm>
        </p:spPr>
        <p:txBody>
          <a:bodyPr anchor="ctr"/>
          <a:lstStyle/>
          <a:p>
            <a:pPr>
              <a:buFont typeface="Symbol" pitchFamily="18" charset="2"/>
              <a:buChar char=""/>
              <a:defRPr/>
            </a:pPr>
            <a:r>
              <a:rPr lang="en-US" altLang="ko-KR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Preliminaries</a:t>
            </a:r>
          </a:p>
          <a:p>
            <a:pPr algn="ctr">
              <a:buFont typeface="Symbol" pitchFamily="18" charset="2"/>
              <a:buChar char=""/>
              <a:defRPr/>
            </a:pPr>
            <a:endParaRPr lang="en-US" altLang="ko-KR" sz="36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Font typeface="Symbol" pitchFamily="18" charset="2"/>
              <a:buChar char=""/>
              <a:defRPr/>
            </a:pPr>
            <a:endParaRPr lang="en-US" altLang="ko-KR" sz="10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ISO/IEC 10118-3: Hash functions</a:t>
            </a:r>
          </a:p>
          <a:p>
            <a:pPr>
              <a:defRPr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KCDSA and SDSA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Preliminaries: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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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ISO/IEC 10118-3: Hash functions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ISO/IEC 10118-3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990000"/>
                </a:solidFill>
              </a:rPr>
              <a:t>(1WD for 4</a:t>
            </a:r>
            <a:r>
              <a:rPr lang="en-US" altLang="ko-KR" sz="2000" baseline="30000" dirty="0" smtClean="0">
                <a:solidFill>
                  <a:srgbClr val="990000"/>
                </a:solidFill>
              </a:rPr>
              <a:t>rd</a:t>
            </a:r>
            <a:r>
              <a:rPr lang="en-US" altLang="ko-KR" sz="2000" dirty="0" smtClean="0">
                <a:solidFill>
                  <a:srgbClr val="990000"/>
                </a:solidFill>
              </a:rPr>
              <a:t> ed.) </a:t>
            </a:r>
            <a:r>
              <a:rPr lang="en-US" altLang="ko-KR" dirty="0" smtClean="0"/>
              <a:t>specifies dedicated hash functions </a:t>
            </a:r>
            <a:r>
              <a:rPr lang="en-US" altLang="ko-KR" sz="2000" dirty="0">
                <a:solidFill>
                  <a:srgbClr val="00B050"/>
                </a:solidFill>
              </a:rPr>
              <a:t>(SHA-3 will be </a:t>
            </a:r>
            <a:r>
              <a:rPr lang="en-US" altLang="ko-KR" sz="2000" dirty="0" smtClean="0">
                <a:solidFill>
                  <a:srgbClr val="00B050"/>
                </a:solidFill>
              </a:rPr>
              <a:t>added soon)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RIPEMD-160 / </a:t>
            </a:r>
            <a:r>
              <a:rPr lang="en-US" altLang="ko-KR" dirty="0" smtClean="0"/>
              <a:t>RIPEMD-128</a:t>
            </a:r>
          </a:p>
          <a:p>
            <a:pPr lvl="1">
              <a:defRPr/>
            </a:pPr>
            <a:r>
              <a:rPr lang="en-US" altLang="ko-KR" dirty="0" smtClean="0"/>
              <a:t>SHA-1</a:t>
            </a:r>
          </a:p>
          <a:p>
            <a:pPr lvl="1">
              <a:defRPr/>
            </a:pPr>
            <a:r>
              <a:rPr lang="en-US" altLang="ko-KR" dirty="0" smtClean="0"/>
              <a:t>SHA-256 / SHA-384 / SHA-512 </a:t>
            </a:r>
            <a:r>
              <a:rPr lang="en-US" altLang="ko-KR" dirty="0"/>
              <a:t>/ </a:t>
            </a:r>
            <a:r>
              <a:rPr lang="en-US" altLang="ko-KR" dirty="0" smtClean="0"/>
              <a:t>SHA-224 </a:t>
            </a:r>
          </a:p>
          <a:p>
            <a:pPr lvl="1">
              <a:defRPr/>
            </a:pPr>
            <a:r>
              <a:rPr lang="en-US" altLang="ko-KR" dirty="0" smtClean="0"/>
              <a:t>WHIRLPOOL</a:t>
            </a:r>
          </a:p>
          <a:p>
            <a:pPr lvl="1">
              <a:defRPr/>
            </a:pPr>
            <a:r>
              <a:rPr lang="en-US" altLang="ko-KR" dirty="0" smtClean="0"/>
              <a:t>STREEBOG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>
              <a:defRPr/>
            </a:pPr>
            <a:endParaRPr lang="en-US" altLang="ko-KR" sz="1100" dirty="0"/>
          </a:p>
          <a:p>
            <a:pPr>
              <a:defRPr/>
            </a:pPr>
            <a:r>
              <a:rPr lang="en-US" altLang="ko-KR" dirty="0" smtClean="0"/>
              <a:t>SHA-224 is identical to SHA-256, except that the IV is different and the output is truncated to 224 bits</a:t>
            </a:r>
          </a:p>
          <a:p>
            <a:pPr marL="342900" lvl="1" indent="-342900">
              <a:buClr>
                <a:srgbClr val="A50021"/>
              </a:buClr>
              <a:defRPr/>
            </a:pPr>
            <a:endParaRPr lang="en-US" altLang="ko-KR" sz="1100" dirty="0"/>
          </a:p>
          <a:p>
            <a:pPr>
              <a:defRPr/>
            </a:pPr>
            <a:r>
              <a:rPr lang="en-US" altLang="ko-KR" dirty="0" smtClean="0"/>
              <a:t>The minimum recommended security level for ISO/IEC 14888-3 </a:t>
            </a:r>
            <a:r>
              <a:rPr lang="en-US" altLang="ko-KR" sz="2000" dirty="0" smtClean="0">
                <a:solidFill>
                  <a:srgbClr val="990000"/>
                </a:solidFill>
              </a:rPr>
              <a:t>(3WD for 3</a:t>
            </a:r>
            <a:r>
              <a:rPr lang="en-US" altLang="ko-KR" sz="2000" baseline="30000" dirty="0" smtClean="0">
                <a:solidFill>
                  <a:srgbClr val="990000"/>
                </a:solidFill>
              </a:rPr>
              <a:t>rd</a:t>
            </a:r>
            <a:r>
              <a:rPr lang="en-US" altLang="ko-KR" sz="2000" dirty="0" smtClean="0">
                <a:solidFill>
                  <a:srgbClr val="990000"/>
                </a:solidFill>
              </a:rPr>
              <a:t> ed.) </a:t>
            </a:r>
            <a:r>
              <a:rPr lang="en-US" altLang="ko-KR" dirty="0" smtClean="0"/>
              <a:t>is 2</a:t>
            </a:r>
            <a:r>
              <a:rPr lang="en-US" altLang="ko-KR" baseline="30000" dirty="0" smtClean="0"/>
              <a:t>112</a:t>
            </a:r>
            <a:r>
              <a:rPr lang="en-US" altLang="ko-KR" dirty="0" smtClean="0"/>
              <a:t>, so RIPEMD-160, RIPEMD-128 and  SHA-1 cannot be used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28678" name="TextBox 13"/>
          <p:cNvSpPr txBox="1">
            <a:spLocks noChangeArrowheads="1"/>
          </p:cNvSpPr>
          <p:nvPr/>
        </p:nvSpPr>
        <p:spPr bwMode="auto">
          <a:xfrm>
            <a:off x="4200525" y="6276975"/>
            <a:ext cx="273367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Preliminaries:</a:t>
            </a:r>
          </a:p>
          <a:p>
            <a:pPr latinLnBrk="0">
              <a:spcBef>
                <a:spcPct val="0"/>
              </a:spcBef>
              <a:buClr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</a:t>
            </a:r>
            <a:endParaRPr kumimoji="0" lang="ko-KR" altLang="en-US" sz="18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3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KCDSA and SDSA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753035"/>
            <a:ext cx="8629650" cy="5419165"/>
          </a:xfrm>
        </p:spPr>
        <p:txBody>
          <a:bodyPr/>
          <a:lstStyle/>
          <a:p>
            <a:pPr>
              <a:defRPr/>
            </a:pPr>
            <a:r>
              <a:rPr lang="en-US" altLang="ko-KR" sz="2200" dirty="0" smtClean="0"/>
              <a:t>KCDSA </a:t>
            </a:r>
            <a:r>
              <a:rPr lang="en-US" altLang="ko-KR" sz="2000" dirty="0" smtClean="0">
                <a:solidFill>
                  <a:srgbClr val="006600"/>
                </a:solidFill>
              </a:rPr>
              <a:t>(Korean Certificate-based Digital Signature Algorithm)</a:t>
            </a:r>
            <a:r>
              <a:rPr lang="en-US" altLang="ko-KR" sz="2200" dirty="0" smtClean="0"/>
              <a:t> &amp; SDSA </a:t>
            </a:r>
            <a:r>
              <a:rPr lang="en-US" altLang="ko-KR" sz="2000" dirty="0" smtClean="0">
                <a:solidFill>
                  <a:srgbClr val="006600"/>
                </a:solidFill>
              </a:rPr>
              <a:t>(Schnorr Digital Signature Algorithm)</a:t>
            </a:r>
            <a:r>
              <a:rPr lang="en-US" altLang="ko-KR" sz="2200" dirty="0" smtClean="0"/>
              <a:t> from ISO/IEC 14888-3 </a:t>
            </a:r>
            <a:r>
              <a:rPr lang="en-US" altLang="ko-KR" sz="2000" dirty="0" smtClean="0"/>
              <a:t>(2</a:t>
            </a:r>
            <a:r>
              <a:rPr lang="en-US" altLang="ko-KR" sz="2000" baseline="30000" dirty="0" smtClean="0"/>
              <a:t>nd</a:t>
            </a:r>
            <a:r>
              <a:rPr lang="en-US" altLang="ko-KR" sz="2000" dirty="0" smtClean="0"/>
              <a:t> ed.) </a:t>
            </a:r>
            <a:r>
              <a:rPr lang="en-US" altLang="ko-KR" sz="2200" dirty="0" smtClean="0"/>
              <a:t>could be modified by the proposed method</a:t>
            </a:r>
          </a:p>
          <a:p>
            <a:pPr lvl="1">
              <a:defRPr/>
            </a:pPr>
            <a:r>
              <a:rPr lang="en-US" altLang="ko-KR" dirty="0" smtClean="0"/>
              <a:t>EC(Elliptic Curve)-KCDSA and EC-SDSA could be modified too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200" dirty="0" smtClean="0"/>
              <a:t>Our method can be applied when </a:t>
            </a:r>
            <a:r>
              <a:rPr lang="en-US" altLang="ko-KR" sz="2200" i="1" dirty="0" smtClean="0"/>
              <a:t>R</a:t>
            </a:r>
            <a:r>
              <a:rPr lang="en-US" altLang="ko-KR" sz="2200" dirty="0" smtClean="0"/>
              <a:t> is a hashcode and </a:t>
            </a:r>
            <a:r>
              <a:rPr lang="en-US" altLang="ko-KR" sz="2200" i="1" dirty="0" smtClean="0"/>
              <a:t>S</a:t>
            </a:r>
            <a:r>
              <a:rPr lang="en-US" altLang="ko-KR" sz="2200" dirty="0" smtClean="0"/>
              <a:t> is an integer such that 0 &lt; </a:t>
            </a:r>
            <a:r>
              <a:rPr lang="en-US" altLang="ko-KR" sz="2200" i="1" dirty="0" smtClean="0"/>
              <a:t>S</a:t>
            </a:r>
            <a:r>
              <a:rPr lang="en-US" altLang="ko-KR" sz="2200" dirty="0" smtClean="0"/>
              <a:t> &lt; </a:t>
            </a:r>
            <a:r>
              <a:rPr lang="en-US" altLang="ko-KR" sz="2200" i="1" dirty="0" smtClean="0"/>
              <a:t>q</a:t>
            </a:r>
            <a:r>
              <a:rPr lang="en-US" altLang="ko-KR" sz="2200" dirty="0" smtClean="0"/>
              <a:t>.</a:t>
            </a:r>
          </a:p>
          <a:p>
            <a:pPr lvl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KCDSA:</a:t>
            </a:r>
            <a:r>
              <a:rPr lang="en-US" altLang="ko-KR" i="1" dirty="0">
                <a:solidFill>
                  <a:schemeClr val="tx1"/>
                </a:solidFill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</a:rPr>
              <a:t>		</a:t>
            </a:r>
            <a:r>
              <a:rPr lang="en-US" altLang="ko-KR" sz="1800" i="1" dirty="0" smtClean="0">
                <a:solidFill>
                  <a:srgbClr val="CC6600"/>
                </a:solidFill>
              </a:rPr>
              <a:t>I2BS</a:t>
            </a:r>
            <a:r>
              <a:rPr lang="en-US" altLang="ko-KR" sz="1800" dirty="0">
                <a:solidFill>
                  <a:srgbClr val="CC6600"/>
                </a:solidFill>
              </a:rPr>
              <a:t>: conversion from an integer to a bit sequence</a:t>
            </a:r>
            <a:endParaRPr lang="en-US" altLang="ko-KR" dirty="0" smtClean="0">
              <a:solidFill>
                <a:srgbClr val="CC6600"/>
              </a:solidFill>
            </a:endParaRPr>
          </a:p>
          <a:p>
            <a:pPr lvl="2">
              <a:defRPr/>
            </a:pPr>
            <a:r>
              <a:rPr lang="en-US" altLang="ko-KR" sz="2000" i="1" dirty="0" smtClean="0">
                <a:solidFill>
                  <a:srgbClr val="0033CC"/>
                </a:solidFill>
              </a:rPr>
              <a:t>R</a:t>
            </a:r>
            <a:r>
              <a:rPr lang="en-US" altLang="ko-KR" sz="2000" dirty="0" smtClean="0">
                <a:solidFill>
                  <a:srgbClr val="0033CC"/>
                </a:solidFill>
              </a:rPr>
              <a:t> = 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h</a:t>
            </a:r>
            <a:r>
              <a:rPr lang="en-US" altLang="ko-KR" sz="2000" dirty="0" smtClean="0">
                <a:solidFill>
                  <a:srgbClr val="0033CC"/>
                </a:solidFill>
              </a:rPr>
              <a:t>(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I2BS</a:t>
            </a:r>
            <a:r>
              <a:rPr lang="en-US" altLang="ko-KR" sz="2000" dirty="0" smtClean="0">
                <a:solidFill>
                  <a:srgbClr val="0033CC"/>
                </a:solidFill>
              </a:rPr>
              <a:t>(</a:t>
            </a:r>
            <a:r>
              <a:rPr lang="el-GR" altLang="ko-KR" sz="2000" dirty="0" smtClean="0">
                <a:solidFill>
                  <a:srgbClr val="0033CC"/>
                </a:solidFill>
              </a:rPr>
              <a:t>Π</a:t>
            </a:r>
            <a:r>
              <a:rPr lang="en-US" altLang="ko-KR" sz="2000" dirty="0" smtClean="0">
                <a:solidFill>
                  <a:srgbClr val="0033CC"/>
                </a:solidFill>
              </a:rPr>
              <a:t>))</a:t>
            </a:r>
          </a:p>
          <a:p>
            <a:pPr lvl="2">
              <a:defRPr/>
            </a:pPr>
            <a:r>
              <a:rPr lang="en-US" altLang="ko-KR" sz="2000" i="1" dirty="0" smtClean="0">
                <a:solidFill>
                  <a:srgbClr val="0033CC"/>
                </a:solidFill>
              </a:rPr>
              <a:t>V</a:t>
            </a:r>
            <a:r>
              <a:rPr lang="en-US" altLang="ko-KR" sz="2000" dirty="0" smtClean="0">
                <a:solidFill>
                  <a:srgbClr val="0033CC"/>
                </a:solidFill>
              </a:rPr>
              <a:t> = 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BS2I</a:t>
            </a:r>
            <a:r>
              <a:rPr lang="en-US" altLang="ko-KR" sz="2000" dirty="0" smtClean="0">
                <a:solidFill>
                  <a:srgbClr val="0033CC"/>
                </a:solidFill>
              </a:rPr>
              <a:t>(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R </a:t>
            </a:r>
            <a:r>
              <a:rPr lang="ko-KR" altLang="en-US" sz="2000" dirty="0" smtClean="0">
                <a:solidFill>
                  <a:srgbClr val="0033CC"/>
                </a:solidFill>
              </a:rPr>
              <a:t>⊕ 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h</a:t>
            </a:r>
            <a:r>
              <a:rPr lang="en-US" altLang="ko-KR" sz="2000" dirty="0" smtClean="0">
                <a:solidFill>
                  <a:srgbClr val="0033CC"/>
                </a:solidFill>
              </a:rPr>
              <a:t>(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I2BS</a:t>
            </a:r>
            <a:r>
              <a:rPr lang="en-US" altLang="ko-KR" sz="2000" dirty="0" smtClean="0">
                <a:solidFill>
                  <a:srgbClr val="0033CC"/>
                </a:solidFill>
              </a:rPr>
              <a:t>(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Y</a:t>
            </a:r>
            <a:r>
              <a:rPr lang="en-US" altLang="ko-KR" sz="2000" dirty="0" smtClean="0">
                <a:solidFill>
                  <a:srgbClr val="0033CC"/>
                </a:solidFill>
              </a:rPr>
              <a:t> mod 2</a:t>
            </a:r>
            <a:r>
              <a:rPr lang="en-US" altLang="ko-KR" sz="2000" i="1" baseline="30000" dirty="0" smtClean="0">
                <a:solidFill>
                  <a:srgbClr val="0033CC"/>
                </a:solidFill>
              </a:rPr>
              <a:t>l</a:t>
            </a:r>
            <a:r>
              <a:rPr lang="en-US" altLang="ko-KR" sz="2000" dirty="0" smtClean="0">
                <a:solidFill>
                  <a:srgbClr val="0033CC"/>
                </a:solidFill>
              </a:rPr>
              <a:t> || 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M</a:t>
            </a:r>
            <a:r>
              <a:rPr lang="en-US" altLang="ko-KR" sz="2000" dirty="0" smtClean="0">
                <a:solidFill>
                  <a:srgbClr val="0033CC"/>
                </a:solidFill>
              </a:rPr>
              <a:t>)) mod 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q</a:t>
            </a:r>
          </a:p>
          <a:p>
            <a:pPr lvl="2">
              <a:defRPr/>
            </a:pPr>
            <a:r>
              <a:rPr lang="en-US" altLang="ko-KR" sz="2000" i="1" dirty="0" smtClean="0">
                <a:solidFill>
                  <a:srgbClr val="0033CC"/>
                </a:solidFill>
              </a:rPr>
              <a:t>S</a:t>
            </a:r>
            <a:r>
              <a:rPr lang="en-US" altLang="ko-KR" sz="2000" dirty="0" smtClean="0">
                <a:solidFill>
                  <a:srgbClr val="0033CC"/>
                </a:solidFill>
              </a:rPr>
              <a:t> = 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X</a:t>
            </a:r>
            <a:r>
              <a:rPr lang="en-US" altLang="ko-KR" sz="2000" dirty="0" smtClean="0">
                <a:solidFill>
                  <a:srgbClr val="0033CC"/>
                </a:solidFill>
              </a:rPr>
              <a:t>(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K </a:t>
            </a:r>
            <a:r>
              <a:rPr lang="en-US" altLang="ko-KR" sz="2000" dirty="0" smtClean="0">
                <a:solidFill>
                  <a:srgbClr val="0033CC"/>
                </a:solidFill>
              </a:rPr>
              <a:t>- 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V</a:t>
            </a:r>
            <a:r>
              <a:rPr lang="en-US" altLang="ko-KR" sz="2000" dirty="0" smtClean="0">
                <a:solidFill>
                  <a:srgbClr val="0033CC"/>
                </a:solidFill>
              </a:rPr>
              <a:t>) mod 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q</a:t>
            </a:r>
          </a:p>
          <a:p>
            <a:pPr lvl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SDSA: 		</a:t>
            </a:r>
            <a:r>
              <a:rPr lang="en-US" altLang="ko-KR" sz="1800" i="1" dirty="0" smtClean="0">
                <a:solidFill>
                  <a:srgbClr val="CC6600"/>
                </a:solidFill>
              </a:rPr>
              <a:t>BS2I</a:t>
            </a:r>
            <a:r>
              <a:rPr lang="en-US" altLang="ko-KR" sz="1800" dirty="0">
                <a:solidFill>
                  <a:srgbClr val="CC6600"/>
                </a:solidFill>
              </a:rPr>
              <a:t>: conversion from a bit sequence to an </a:t>
            </a:r>
            <a:r>
              <a:rPr lang="en-US" altLang="ko-KR" sz="1800" dirty="0" smtClean="0">
                <a:solidFill>
                  <a:srgbClr val="CC6600"/>
                </a:solidFill>
              </a:rPr>
              <a:t>integer</a:t>
            </a:r>
            <a:endParaRPr lang="en-US" altLang="ko-KR" dirty="0" smtClean="0">
              <a:solidFill>
                <a:srgbClr val="CC6600"/>
              </a:solidFill>
            </a:endParaRPr>
          </a:p>
          <a:p>
            <a:pPr lvl="2">
              <a:defRPr/>
            </a:pPr>
            <a:r>
              <a:rPr lang="en-US" altLang="ko-KR" sz="2000" i="1" dirty="0">
                <a:solidFill>
                  <a:srgbClr val="0033CC"/>
                </a:solidFill>
              </a:rPr>
              <a:t>R</a:t>
            </a:r>
            <a:r>
              <a:rPr lang="en-US" altLang="ko-KR" sz="2000" dirty="0">
                <a:solidFill>
                  <a:srgbClr val="0033CC"/>
                </a:solidFill>
              </a:rPr>
              <a:t> = </a:t>
            </a:r>
            <a:r>
              <a:rPr lang="en-US" altLang="ko-KR" sz="2000" i="1" dirty="0">
                <a:solidFill>
                  <a:srgbClr val="0033CC"/>
                </a:solidFill>
              </a:rPr>
              <a:t>h</a:t>
            </a:r>
            <a:r>
              <a:rPr lang="en-US" altLang="ko-KR" sz="2000" dirty="0">
                <a:solidFill>
                  <a:srgbClr val="0033CC"/>
                </a:solidFill>
              </a:rPr>
              <a:t>(</a:t>
            </a:r>
            <a:r>
              <a:rPr lang="en-US" altLang="ko-KR" sz="2000" i="1" dirty="0">
                <a:solidFill>
                  <a:srgbClr val="0033CC"/>
                </a:solidFill>
              </a:rPr>
              <a:t>I2BS</a:t>
            </a:r>
            <a:r>
              <a:rPr lang="en-US" altLang="ko-KR" sz="2000" dirty="0">
                <a:solidFill>
                  <a:srgbClr val="0033CC"/>
                </a:solidFill>
              </a:rPr>
              <a:t>(</a:t>
            </a:r>
            <a:r>
              <a:rPr lang="el-GR" altLang="ko-KR" sz="2000" dirty="0">
                <a:solidFill>
                  <a:srgbClr val="0033CC"/>
                </a:solidFill>
              </a:rPr>
              <a:t>Π</a:t>
            </a:r>
            <a:r>
              <a:rPr lang="en-US" altLang="ko-KR" sz="2000" dirty="0" smtClean="0">
                <a:solidFill>
                  <a:srgbClr val="0033CC"/>
                </a:solidFill>
              </a:rPr>
              <a:t>) || 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M</a:t>
            </a:r>
            <a:r>
              <a:rPr lang="en-US" altLang="ko-KR" sz="2000" dirty="0" smtClean="0">
                <a:solidFill>
                  <a:srgbClr val="0033CC"/>
                </a:solidFill>
              </a:rPr>
              <a:t>)</a:t>
            </a:r>
            <a:endParaRPr lang="en-US" altLang="ko-KR" sz="2000" dirty="0">
              <a:solidFill>
                <a:srgbClr val="0033CC"/>
              </a:solidFill>
            </a:endParaRPr>
          </a:p>
          <a:p>
            <a:pPr lvl="2">
              <a:defRPr/>
            </a:pPr>
            <a:r>
              <a:rPr lang="en-US" altLang="ko-KR" sz="2000" i="1" dirty="0">
                <a:solidFill>
                  <a:srgbClr val="0033CC"/>
                </a:solidFill>
              </a:rPr>
              <a:t>V</a:t>
            </a:r>
            <a:r>
              <a:rPr lang="en-US" altLang="ko-KR" sz="2000" dirty="0">
                <a:solidFill>
                  <a:srgbClr val="0033CC"/>
                </a:solidFill>
              </a:rPr>
              <a:t> = </a:t>
            </a:r>
            <a:r>
              <a:rPr lang="en-US" altLang="ko-KR" sz="2000" dirty="0" smtClean="0">
                <a:solidFill>
                  <a:srgbClr val="0033CC"/>
                </a:solidFill>
              </a:rPr>
              <a:t>-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BS2I</a:t>
            </a:r>
            <a:r>
              <a:rPr lang="en-US" altLang="ko-KR" sz="2000" dirty="0" smtClean="0">
                <a:solidFill>
                  <a:srgbClr val="0033CC"/>
                </a:solidFill>
              </a:rPr>
              <a:t>(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R</a:t>
            </a:r>
            <a:r>
              <a:rPr lang="en-US" altLang="ko-KR" sz="2000" dirty="0" smtClean="0">
                <a:solidFill>
                  <a:srgbClr val="0033CC"/>
                </a:solidFill>
              </a:rPr>
              <a:t>) </a:t>
            </a:r>
            <a:r>
              <a:rPr lang="en-US" altLang="ko-KR" sz="2000" dirty="0">
                <a:solidFill>
                  <a:srgbClr val="0033CC"/>
                </a:solidFill>
              </a:rPr>
              <a:t>mod</a:t>
            </a:r>
            <a:r>
              <a:rPr lang="en-US" altLang="ko-KR" sz="2000" i="1" dirty="0">
                <a:solidFill>
                  <a:srgbClr val="0033CC"/>
                </a:solidFill>
              </a:rPr>
              <a:t> q</a:t>
            </a:r>
          </a:p>
          <a:p>
            <a:pPr lvl="2">
              <a:defRPr/>
            </a:pPr>
            <a:r>
              <a:rPr lang="en-US" altLang="ko-KR" sz="2000" i="1" dirty="0">
                <a:solidFill>
                  <a:srgbClr val="0033CC"/>
                </a:solidFill>
              </a:rPr>
              <a:t>S</a:t>
            </a:r>
            <a:r>
              <a:rPr lang="en-US" altLang="ko-KR" sz="2000" dirty="0">
                <a:solidFill>
                  <a:srgbClr val="0033CC"/>
                </a:solidFill>
              </a:rPr>
              <a:t> = </a:t>
            </a:r>
            <a:r>
              <a:rPr lang="en-US" altLang="ko-KR" sz="2000" dirty="0" smtClean="0">
                <a:solidFill>
                  <a:srgbClr val="0033CC"/>
                </a:solidFill>
              </a:rPr>
              <a:t>(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K – VX</a:t>
            </a:r>
            <a:r>
              <a:rPr lang="en-US" altLang="ko-KR" sz="2000" dirty="0" smtClean="0">
                <a:solidFill>
                  <a:srgbClr val="0033CC"/>
                </a:solidFill>
              </a:rPr>
              <a:t>) </a:t>
            </a:r>
            <a:r>
              <a:rPr lang="en-US" altLang="ko-KR" sz="2000" dirty="0">
                <a:solidFill>
                  <a:srgbClr val="0033CC"/>
                </a:solidFill>
              </a:rPr>
              <a:t>mod </a:t>
            </a:r>
            <a:r>
              <a:rPr lang="en-US" altLang="ko-KR" sz="2000" i="1" dirty="0" smtClean="0">
                <a:solidFill>
                  <a:srgbClr val="0033CC"/>
                </a:solidFill>
              </a:rPr>
              <a:t>q</a:t>
            </a:r>
            <a:endParaRPr lang="en-US" altLang="ko-KR" sz="2000" dirty="0" smtClean="0">
              <a:solidFill>
                <a:srgbClr val="0033CC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28678" name="TextBox 13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Preliminaries: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 </a:t>
            </a:r>
            <a:r>
              <a:rPr kumimoji="0" lang="en-US" altLang="ko-KR" sz="1600" dirty="0" smtClean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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91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152400"/>
            <a:ext cx="8629650" cy="6019800"/>
          </a:xfrm>
        </p:spPr>
        <p:txBody>
          <a:bodyPr anchor="ctr"/>
          <a:lstStyle/>
          <a:p>
            <a:pPr>
              <a:buFont typeface="Symbol" pitchFamily="18" charset="2"/>
              <a:buChar char=""/>
              <a:defRPr/>
            </a:pPr>
            <a:r>
              <a:rPr lang="en-US" altLang="ko-KR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scheme</a:t>
            </a:r>
          </a:p>
          <a:p>
            <a:pPr>
              <a:buFont typeface="Symbol" pitchFamily="18" charset="2"/>
              <a:buChar char=""/>
              <a:defRPr/>
            </a:pPr>
            <a:endParaRPr lang="en-US" altLang="ko-KR" sz="36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Font typeface="Symbol" pitchFamily="18" charset="2"/>
              <a:buChar char=""/>
              <a:defRPr/>
            </a:pPr>
            <a:endParaRPr lang="en-US" altLang="ko-KR" sz="10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Construction</a:t>
            </a:r>
          </a:p>
          <a:p>
            <a:pPr>
              <a:defRPr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Modified KCDSA</a:t>
            </a:r>
          </a:p>
          <a:p>
            <a:pPr>
              <a:defRPr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Modified SDSA</a:t>
            </a:r>
          </a:p>
          <a:p>
            <a:pPr>
              <a:defRPr/>
            </a:pP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2014-1-10</a:t>
            </a:r>
            <a:endParaRPr lang="en-US" altLang="ko-KR" dirty="0"/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4200525" y="6276975"/>
            <a:ext cx="273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A50021"/>
              </a:buClr>
              <a:buFont typeface="Arial" panose="020B0604020202020204" pitchFamily="34" charset="0"/>
              <a:buChar char="√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Proposed scheme: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chemeClr val="bg1"/>
                </a:solidFill>
                <a:latin typeface="Gill Sans MT" panose="020B0502020104020203" pitchFamily="34" charset="0"/>
                <a:sym typeface="Wingdings 3" panose="05040102010807070707" pitchFamily="18" charset="2"/>
              </a:rPr>
              <a:t>   </a:t>
            </a:r>
            <a:endParaRPr kumimoji="0" lang="ko-KR" altLang="en-US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만추">
  <a:themeElements>
    <a:clrScheme name="만추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만추">
      <a:majorFont>
        <a:latin typeface="Arial"/>
        <a:ea typeface="굴림"/>
        <a:cs typeface="Times New Roman"/>
      </a:majorFont>
      <a:minorFont>
        <a:latin typeface="Arial"/>
        <a:ea typeface="굴림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Reference Sans Serif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Reference Sans Serif" pitchFamily="34" charset="0"/>
            <a:ea typeface="굴림" pitchFamily="50" charset="-127"/>
          </a:defRPr>
        </a:defPPr>
      </a:lstStyle>
    </a:lnDef>
  </a:objectDefaults>
  <a:extraClrSchemeLst>
    <a:extraClrScheme>
      <a:clrScheme name="만추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만추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만추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15404</TotalTime>
  <Words>1300</Words>
  <Application>Microsoft Office PowerPoint</Application>
  <PresentationFormat>화면 슬라이드 쇼(4:3)</PresentationFormat>
  <Paragraphs>181</Paragraphs>
  <Slides>17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만추</vt:lpstr>
      <vt:lpstr>Size-Efficient Digital Signatures with Appendix by Truncating Unnecessarily Long Hashcode </vt:lpstr>
      <vt:lpstr>슬라이드 2</vt:lpstr>
      <vt:lpstr>Digital Signature Mechanism with Appendix (DSwA)</vt:lpstr>
      <vt:lpstr>ISO/IEC 14888-3: DSwA Based on Discrete Logarithm</vt:lpstr>
      <vt:lpstr>Contribution</vt:lpstr>
      <vt:lpstr>슬라이드 6</vt:lpstr>
      <vt:lpstr>ISO/IEC 10118-3: Hash functions</vt:lpstr>
      <vt:lpstr>KCDSA and SDSA</vt:lpstr>
      <vt:lpstr>슬라이드 9</vt:lpstr>
      <vt:lpstr>Construction</vt:lpstr>
      <vt:lpstr>Modified KCDSA</vt:lpstr>
      <vt:lpstr>Modified SDSA</vt:lpstr>
      <vt:lpstr>슬라이드 13</vt:lpstr>
      <vt:lpstr>General Case</vt:lpstr>
      <vt:lpstr>ISO/IEC 10118-3: Hash functions</vt:lpstr>
      <vt:lpstr>슬라이드 16</vt:lpstr>
      <vt:lpstr>슬라이드 17</vt:lpstr>
    </vt:vector>
  </TitlesOfParts>
  <Company>islab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yhhwang</dc:creator>
  <cp:lastModifiedBy>Jinwoo Lee</cp:lastModifiedBy>
  <cp:revision>416</cp:revision>
  <cp:lastPrinted>2011-11-22T08:55:01Z</cp:lastPrinted>
  <dcterms:created xsi:type="dcterms:W3CDTF">2003-03-17T07:09:56Z</dcterms:created>
  <dcterms:modified xsi:type="dcterms:W3CDTF">2015-01-06T08:03:37Z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