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56" r:id="rId3"/>
    <p:sldId id="257" r:id="rId4"/>
    <p:sldId id="258" r:id="rId5"/>
    <p:sldId id="259" r:id="rId6"/>
    <p:sldId id="260" r:id="rId7"/>
    <p:sldId id="262" r:id="rId8"/>
  </p:sldIdLst>
  <p:sldSz cx="18313400" cy="108172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94655"/>
  </p:normalViewPr>
  <p:slideViewPr>
    <p:cSldViewPr snapToGrid="0">
      <p:cViewPr varScale="1">
        <p:scale>
          <a:sx n="74" d="100"/>
          <a:sy n="74"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89175" y="1770320"/>
            <a:ext cx="13735050" cy="3765997"/>
          </a:xfrm>
        </p:spPr>
        <p:txBody>
          <a:bodyPr anchor="b"/>
          <a:lstStyle>
            <a:lvl1pPr algn="ctr">
              <a:defRPr sz="9013"/>
            </a:lvl1pPr>
          </a:lstStyle>
          <a:p>
            <a:r>
              <a:rPr lang="de-DE"/>
              <a:t>Mastertitelformat bearbeiten</a:t>
            </a:r>
            <a:endParaRPr lang="en-US" dirty="0"/>
          </a:p>
        </p:txBody>
      </p:sp>
      <p:sp>
        <p:nvSpPr>
          <p:cNvPr id="3" name="Subtitle 2"/>
          <p:cNvSpPr>
            <a:spLocks noGrp="1"/>
          </p:cNvSpPr>
          <p:nvPr>
            <p:ph type="subTitle" idx="1"/>
          </p:nvPr>
        </p:nvSpPr>
        <p:spPr>
          <a:xfrm>
            <a:off x="2289175" y="5681548"/>
            <a:ext cx="13735050" cy="2611658"/>
          </a:xfrm>
        </p:spPr>
        <p:txBody>
          <a:bodyPr/>
          <a:lstStyle>
            <a:lvl1pPr marL="0" indent="0" algn="ctr">
              <a:buNone/>
              <a:defRPr sz="3605"/>
            </a:lvl1pPr>
            <a:lvl2pPr marL="686760" indent="0" algn="ctr">
              <a:buNone/>
              <a:defRPr sz="3004"/>
            </a:lvl2pPr>
            <a:lvl3pPr marL="1373520" indent="0" algn="ctr">
              <a:buNone/>
              <a:defRPr sz="2704"/>
            </a:lvl3pPr>
            <a:lvl4pPr marL="2060280" indent="0" algn="ctr">
              <a:buNone/>
              <a:defRPr sz="2403"/>
            </a:lvl4pPr>
            <a:lvl5pPr marL="2747040" indent="0" algn="ctr">
              <a:buNone/>
              <a:defRPr sz="2403"/>
            </a:lvl5pPr>
            <a:lvl6pPr marL="3433801" indent="0" algn="ctr">
              <a:buNone/>
              <a:defRPr sz="2403"/>
            </a:lvl6pPr>
            <a:lvl7pPr marL="4120561" indent="0" algn="ctr">
              <a:buNone/>
              <a:defRPr sz="2403"/>
            </a:lvl7pPr>
            <a:lvl8pPr marL="4807321" indent="0" algn="ctr">
              <a:buNone/>
              <a:defRPr sz="2403"/>
            </a:lvl8pPr>
            <a:lvl9pPr marL="5494081" indent="0" algn="ctr">
              <a:buNone/>
              <a:defRPr sz="240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359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11380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05527" y="575917"/>
            <a:ext cx="3948827" cy="91670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9046" y="575917"/>
            <a:ext cx="11617563" cy="916709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33013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73529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49508" y="2696796"/>
            <a:ext cx="15795308" cy="4499664"/>
          </a:xfrm>
        </p:spPr>
        <p:txBody>
          <a:bodyPr anchor="b"/>
          <a:lstStyle>
            <a:lvl1pPr>
              <a:defRPr sz="9013"/>
            </a:lvl1pPr>
          </a:lstStyle>
          <a:p>
            <a:r>
              <a:rPr lang="de-DE"/>
              <a:t>Mastertitelformat bearbeiten</a:t>
            </a:r>
            <a:endParaRPr lang="en-US" dirty="0"/>
          </a:p>
        </p:txBody>
      </p:sp>
      <p:sp>
        <p:nvSpPr>
          <p:cNvPr id="3" name="Text Placeholder 2"/>
          <p:cNvSpPr>
            <a:spLocks noGrp="1"/>
          </p:cNvSpPr>
          <p:nvPr>
            <p:ph type="body" idx="1"/>
          </p:nvPr>
        </p:nvSpPr>
        <p:spPr>
          <a:xfrm>
            <a:off x="1249508" y="7239029"/>
            <a:ext cx="15795308" cy="2366267"/>
          </a:xfrm>
        </p:spPr>
        <p:txBody>
          <a:bodyPr/>
          <a:lstStyle>
            <a:lvl1pPr marL="0" indent="0">
              <a:buNone/>
              <a:defRPr sz="3605">
                <a:solidFill>
                  <a:schemeClr val="tx1">
                    <a:tint val="82000"/>
                  </a:schemeClr>
                </a:solidFill>
              </a:defRPr>
            </a:lvl1pPr>
            <a:lvl2pPr marL="686760" indent="0">
              <a:buNone/>
              <a:defRPr sz="3004">
                <a:solidFill>
                  <a:schemeClr val="tx1">
                    <a:tint val="82000"/>
                  </a:schemeClr>
                </a:solidFill>
              </a:defRPr>
            </a:lvl2pPr>
            <a:lvl3pPr marL="1373520" indent="0">
              <a:buNone/>
              <a:defRPr sz="2704">
                <a:solidFill>
                  <a:schemeClr val="tx1">
                    <a:tint val="82000"/>
                  </a:schemeClr>
                </a:solidFill>
              </a:defRPr>
            </a:lvl3pPr>
            <a:lvl4pPr marL="2060280" indent="0">
              <a:buNone/>
              <a:defRPr sz="2403">
                <a:solidFill>
                  <a:schemeClr val="tx1">
                    <a:tint val="82000"/>
                  </a:schemeClr>
                </a:solidFill>
              </a:defRPr>
            </a:lvl4pPr>
            <a:lvl5pPr marL="2747040" indent="0">
              <a:buNone/>
              <a:defRPr sz="2403">
                <a:solidFill>
                  <a:schemeClr val="tx1">
                    <a:tint val="82000"/>
                  </a:schemeClr>
                </a:solidFill>
              </a:defRPr>
            </a:lvl5pPr>
            <a:lvl6pPr marL="3433801" indent="0">
              <a:buNone/>
              <a:defRPr sz="2403">
                <a:solidFill>
                  <a:schemeClr val="tx1">
                    <a:tint val="82000"/>
                  </a:schemeClr>
                </a:solidFill>
              </a:defRPr>
            </a:lvl6pPr>
            <a:lvl7pPr marL="4120561" indent="0">
              <a:buNone/>
              <a:defRPr sz="2403">
                <a:solidFill>
                  <a:schemeClr val="tx1">
                    <a:tint val="82000"/>
                  </a:schemeClr>
                </a:solidFill>
              </a:defRPr>
            </a:lvl7pPr>
            <a:lvl8pPr marL="4807321" indent="0">
              <a:buNone/>
              <a:defRPr sz="2403">
                <a:solidFill>
                  <a:schemeClr val="tx1">
                    <a:tint val="82000"/>
                  </a:schemeClr>
                </a:solidFill>
              </a:defRPr>
            </a:lvl8pPr>
            <a:lvl9pPr marL="5494081" indent="0">
              <a:buNone/>
              <a:defRPr sz="2403">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9519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9046" y="2879585"/>
            <a:ext cx="7783195" cy="686343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9271159" y="2879585"/>
            <a:ext cx="7783195" cy="686343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D8F578B-ECBD-744E-B9ED-9E8BB2B1AE7F}" type="datetimeFigureOut">
              <a:rPr lang="de-DE" smtClean="0"/>
              <a:t>24.01.25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211583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61431" y="575918"/>
            <a:ext cx="15795308" cy="2090830"/>
          </a:xfrm>
        </p:spPr>
        <p:txBody>
          <a:bodyPr/>
          <a:lstStyle/>
          <a:p>
            <a:r>
              <a:rPr lang="de-DE"/>
              <a:t>Mastertitelformat bearbeiten</a:t>
            </a:r>
            <a:endParaRPr lang="en-US" dirty="0"/>
          </a:p>
        </p:txBody>
      </p:sp>
      <p:sp>
        <p:nvSpPr>
          <p:cNvPr id="3" name="Text Placeholder 2"/>
          <p:cNvSpPr>
            <a:spLocks noGrp="1"/>
          </p:cNvSpPr>
          <p:nvPr>
            <p:ph type="body" idx="1"/>
          </p:nvPr>
        </p:nvSpPr>
        <p:spPr>
          <a:xfrm>
            <a:off x="1261432" y="2651723"/>
            <a:ext cx="7747426" cy="1299569"/>
          </a:xfrm>
        </p:spPr>
        <p:txBody>
          <a:bodyPr anchor="b"/>
          <a:lstStyle>
            <a:lvl1pPr marL="0" indent="0">
              <a:buNone/>
              <a:defRPr sz="3605" b="1"/>
            </a:lvl1pPr>
            <a:lvl2pPr marL="686760" indent="0">
              <a:buNone/>
              <a:defRPr sz="3004" b="1"/>
            </a:lvl2pPr>
            <a:lvl3pPr marL="1373520" indent="0">
              <a:buNone/>
              <a:defRPr sz="2704" b="1"/>
            </a:lvl3pPr>
            <a:lvl4pPr marL="2060280" indent="0">
              <a:buNone/>
              <a:defRPr sz="2403" b="1"/>
            </a:lvl4pPr>
            <a:lvl5pPr marL="2747040" indent="0">
              <a:buNone/>
              <a:defRPr sz="2403" b="1"/>
            </a:lvl5pPr>
            <a:lvl6pPr marL="3433801" indent="0">
              <a:buNone/>
              <a:defRPr sz="2403" b="1"/>
            </a:lvl6pPr>
            <a:lvl7pPr marL="4120561" indent="0">
              <a:buNone/>
              <a:defRPr sz="2403" b="1"/>
            </a:lvl7pPr>
            <a:lvl8pPr marL="4807321" indent="0">
              <a:buNone/>
              <a:defRPr sz="2403" b="1"/>
            </a:lvl8pPr>
            <a:lvl9pPr marL="5494081" indent="0">
              <a:buNone/>
              <a:defRPr sz="2403" b="1"/>
            </a:lvl9pPr>
          </a:lstStyle>
          <a:p>
            <a:pPr lvl="0"/>
            <a:r>
              <a:rPr lang="de-DE"/>
              <a:t>Mastertextformat bearbeiten</a:t>
            </a:r>
          </a:p>
        </p:txBody>
      </p:sp>
      <p:sp>
        <p:nvSpPr>
          <p:cNvPr id="4" name="Content Placeholder 3"/>
          <p:cNvSpPr>
            <a:spLocks noGrp="1"/>
          </p:cNvSpPr>
          <p:nvPr>
            <p:ph sz="half" idx="2"/>
          </p:nvPr>
        </p:nvSpPr>
        <p:spPr>
          <a:xfrm>
            <a:off x="1261432" y="3951292"/>
            <a:ext cx="7747426" cy="581175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9271159" y="2651723"/>
            <a:ext cx="7785580" cy="1299569"/>
          </a:xfrm>
        </p:spPr>
        <p:txBody>
          <a:bodyPr anchor="b"/>
          <a:lstStyle>
            <a:lvl1pPr marL="0" indent="0">
              <a:buNone/>
              <a:defRPr sz="3605" b="1"/>
            </a:lvl1pPr>
            <a:lvl2pPr marL="686760" indent="0">
              <a:buNone/>
              <a:defRPr sz="3004" b="1"/>
            </a:lvl2pPr>
            <a:lvl3pPr marL="1373520" indent="0">
              <a:buNone/>
              <a:defRPr sz="2704" b="1"/>
            </a:lvl3pPr>
            <a:lvl4pPr marL="2060280" indent="0">
              <a:buNone/>
              <a:defRPr sz="2403" b="1"/>
            </a:lvl4pPr>
            <a:lvl5pPr marL="2747040" indent="0">
              <a:buNone/>
              <a:defRPr sz="2403" b="1"/>
            </a:lvl5pPr>
            <a:lvl6pPr marL="3433801" indent="0">
              <a:buNone/>
              <a:defRPr sz="2403" b="1"/>
            </a:lvl6pPr>
            <a:lvl7pPr marL="4120561" indent="0">
              <a:buNone/>
              <a:defRPr sz="2403" b="1"/>
            </a:lvl7pPr>
            <a:lvl8pPr marL="4807321" indent="0">
              <a:buNone/>
              <a:defRPr sz="2403" b="1"/>
            </a:lvl8pPr>
            <a:lvl9pPr marL="5494081" indent="0">
              <a:buNone/>
              <a:defRPr sz="2403" b="1"/>
            </a:lvl9pPr>
          </a:lstStyle>
          <a:p>
            <a:pPr lvl="0"/>
            <a:r>
              <a:rPr lang="de-DE"/>
              <a:t>Mastertextformat bearbeiten</a:t>
            </a:r>
          </a:p>
        </p:txBody>
      </p:sp>
      <p:sp>
        <p:nvSpPr>
          <p:cNvPr id="6" name="Content Placeholder 5"/>
          <p:cNvSpPr>
            <a:spLocks noGrp="1"/>
          </p:cNvSpPr>
          <p:nvPr>
            <p:ph sz="quarter" idx="4"/>
          </p:nvPr>
        </p:nvSpPr>
        <p:spPr>
          <a:xfrm>
            <a:off x="9271159" y="3951292"/>
            <a:ext cx="7785580" cy="581175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D8F578B-ECBD-744E-B9ED-9E8BB2B1AE7F}" type="datetimeFigureOut">
              <a:rPr lang="de-DE" smtClean="0"/>
              <a:t>24.01.25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79330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D8F578B-ECBD-744E-B9ED-9E8BB2B1AE7F}" type="datetimeFigureOut">
              <a:rPr lang="de-DE" smtClean="0"/>
              <a:t>24.01.25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420825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F578B-ECBD-744E-B9ED-9E8BB2B1AE7F}" type="datetimeFigureOut">
              <a:rPr lang="de-DE" smtClean="0"/>
              <a:t>24.01.25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284148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432" y="721148"/>
            <a:ext cx="5906548" cy="2524019"/>
          </a:xfrm>
        </p:spPr>
        <p:txBody>
          <a:bodyPr anchor="b"/>
          <a:lstStyle>
            <a:lvl1pPr>
              <a:defRPr sz="4807"/>
            </a:lvl1pPr>
          </a:lstStyle>
          <a:p>
            <a:r>
              <a:rPr lang="de-DE"/>
              <a:t>Mastertitelformat bearbeiten</a:t>
            </a:r>
            <a:endParaRPr lang="en-US" dirty="0"/>
          </a:p>
        </p:txBody>
      </p:sp>
      <p:sp>
        <p:nvSpPr>
          <p:cNvPr id="3" name="Content Placeholder 2"/>
          <p:cNvSpPr>
            <a:spLocks noGrp="1"/>
          </p:cNvSpPr>
          <p:nvPr>
            <p:ph idx="1"/>
          </p:nvPr>
        </p:nvSpPr>
        <p:spPr>
          <a:xfrm>
            <a:off x="7785580" y="1557481"/>
            <a:ext cx="9271159" cy="7687241"/>
          </a:xfrm>
        </p:spPr>
        <p:txBody>
          <a:bodyPr/>
          <a:lstStyle>
            <a:lvl1pPr>
              <a:defRPr sz="4807"/>
            </a:lvl1pPr>
            <a:lvl2pPr>
              <a:defRPr sz="4206"/>
            </a:lvl2pPr>
            <a:lvl3pPr>
              <a:defRPr sz="3605"/>
            </a:lvl3pPr>
            <a:lvl4pPr>
              <a:defRPr sz="3004"/>
            </a:lvl4pPr>
            <a:lvl5pPr>
              <a:defRPr sz="3004"/>
            </a:lvl5pPr>
            <a:lvl6pPr>
              <a:defRPr sz="3004"/>
            </a:lvl6pPr>
            <a:lvl7pPr>
              <a:defRPr sz="3004"/>
            </a:lvl7pPr>
            <a:lvl8pPr>
              <a:defRPr sz="3004"/>
            </a:lvl8pPr>
            <a:lvl9pPr>
              <a:defRPr sz="3004"/>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61432" y="3245168"/>
            <a:ext cx="5906548" cy="6012074"/>
          </a:xfrm>
        </p:spPr>
        <p:txBody>
          <a:bodyPr/>
          <a:lstStyle>
            <a:lvl1pPr marL="0" indent="0">
              <a:buNone/>
              <a:defRPr sz="2403"/>
            </a:lvl1pPr>
            <a:lvl2pPr marL="686760" indent="0">
              <a:buNone/>
              <a:defRPr sz="2103"/>
            </a:lvl2pPr>
            <a:lvl3pPr marL="1373520" indent="0">
              <a:buNone/>
              <a:defRPr sz="1803"/>
            </a:lvl3pPr>
            <a:lvl4pPr marL="2060280" indent="0">
              <a:buNone/>
              <a:defRPr sz="1502"/>
            </a:lvl4pPr>
            <a:lvl5pPr marL="2747040" indent="0">
              <a:buNone/>
              <a:defRPr sz="1502"/>
            </a:lvl5pPr>
            <a:lvl6pPr marL="3433801" indent="0">
              <a:buNone/>
              <a:defRPr sz="1502"/>
            </a:lvl6pPr>
            <a:lvl7pPr marL="4120561" indent="0">
              <a:buNone/>
              <a:defRPr sz="1502"/>
            </a:lvl7pPr>
            <a:lvl8pPr marL="4807321" indent="0">
              <a:buNone/>
              <a:defRPr sz="1502"/>
            </a:lvl8pPr>
            <a:lvl9pPr marL="5494081" indent="0">
              <a:buNone/>
              <a:defRPr sz="1502"/>
            </a:lvl9pPr>
          </a:lstStyle>
          <a:p>
            <a:pPr lvl="0"/>
            <a:r>
              <a:rPr lang="de-DE"/>
              <a:t>Mastertextformat bearbeiten</a:t>
            </a:r>
          </a:p>
        </p:txBody>
      </p:sp>
      <p:sp>
        <p:nvSpPr>
          <p:cNvPr id="5" name="Date Placeholder 4"/>
          <p:cNvSpPr>
            <a:spLocks noGrp="1"/>
          </p:cNvSpPr>
          <p:nvPr>
            <p:ph type="dt" sz="half" idx="10"/>
          </p:nvPr>
        </p:nvSpPr>
        <p:spPr/>
        <p:txBody>
          <a:bodyPr/>
          <a:lstStyle/>
          <a:p>
            <a:fld id="{3D8F578B-ECBD-744E-B9ED-9E8BB2B1AE7F}" type="datetimeFigureOut">
              <a:rPr lang="de-DE" smtClean="0"/>
              <a:t>24.01.25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1459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432" y="721148"/>
            <a:ext cx="5906548" cy="2524019"/>
          </a:xfrm>
        </p:spPr>
        <p:txBody>
          <a:bodyPr anchor="b"/>
          <a:lstStyle>
            <a:lvl1pPr>
              <a:defRPr sz="4807"/>
            </a:lvl1pPr>
          </a:lstStyle>
          <a:p>
            <a:r>
              <a:rPr lang="de-DE"/>
              <a:t>Mastertitelformat bearbeiten</a:t>
            </a:r>
            <a:endParaRPr lang="en-US" dirty="0"/>
          </a:p>
        </p:txBody>
      </p:sp>
      <p:sp>
        <p:nvSpPr>
          <p:cNvPr id="3" name="Picture Placeholder 2"/>
          <p:cNvSpPr>
            <a:spLocks noGrp="1" noChangeAspect="1"/>
          </p:cNvSpPr>
          <p:nvPr>
            <p:ph type="pic" idx="1"/>
          </p:nvPr>
        </p:nvSpPr>
        <p:spPr>
          <a:xfrm>
            <a:off x="7785580" y="1557481"/>
            <a:ext cx="9271159" cy="7687241"/>
          </a:xfrm>
        </p:spPr>
        <p:txBody>
          <a:bodyPr anchor="t"/>
          <a:lstStyle>
            <a:lvl1pPr marL="0" indent="0">
              <a:buNone/>
              <a:defRPr sz="4807"/>
            </a:lvl1pPr>
            <a:lvl2pPr marL="686760" indent="0">
              <a:buNone/>
              <a:defRPr sz="4206"/>
            </a:lvl2pPr>
            <a:lvl3pPr marL="1373520" indent="0">
              <a:buNone/>
              <a:defRPr sz="3605"/>
            </a:lvl3pPr>
            <a:lvl4pPr marL="2060280" indent="0">
              <a:buNone/>
              <a:defRPr sz="3004"/>
            </a:lvl4pPr>
            <a:lvl5pPr marL="2747040" indent="0">
              <a:buNone/>
              <a:defRPr sz="3004"/>
            </a:lvl5pPr>
            <a:lvl6pPr marL="3433801" indent="0">
              <a:buNone/>
              <a:defRPr sz="3004"/>
            </a:lvl6pPr>
            <a:lvl7pPr marL="4120561" indent="0">
              <a:buNone/>
              <a:defRPr sz="3004"/>
            </a:lvl7pPr>
            <a:lvl8pPr marL="4807321" indent="0">
              <a:buNone/>
              <a:defRPr sz="3004"/>
            </a:lvl8pPr>
            <a:lvl9pPr marL="5494081" indent="0">
              <a:buNone/>
              <a:defRPr sz="3004"/>
            </a:lvl9pPr>
          </a:lstStyle>
          <a:p>
            <a:r>
              <a:rPr lang="de-DE"/>
              <a:t>Bild durch Klicken auf Symbol hinzufügen</a:t>
            </a:r>
            <a:endParaRPr lang="en-US" dirty="0"/>
          </a:p>
        </p:txBody>
      </p:sp>
      <p:sp>
        <p:nvSpPr>
          <p:cNvPr id="4" name="Text Placeholder 3"/>
          <p:cNvSpPr>
            <a:spLocks noGrp="1"/>
          </p:cNvSpPr>
          <p:nvPr>
            <p:ph type="body" sz="half" idx="2"/>
          </p:nvPr>
        </p:nvSpPr>
        <p:spPr>
          <a:xfrm>
            <a:off x="1261432" y="3245168"/>
            <a:ext cx="5906548" cy="6012074"/>
          </a:xfrm>
        </p:spPr>
        <p:txBody>
          <a:bodyPr/>
          <a:lstStyle>
            <a:lvl1pPr marL="0" indent="0">
              <a:buNone/>
              <a:defRPr sz="2403"/>
            </a:lvl1pPr>
            <a:lvl2pPr marL="686760" indent="0">
              <a:buNone/>
              <a:defRPr sz="2103"/>
            </a:lvl2pPr>
            <a:lvl3pPr marL="1373520" indent="0">
              <a:buNone/>
              <a:defRPr sz="1803"/>
            </a:lvl3pPr>
            <a:lvl4pPr marL="2060280" indent="0">
              <a:buNone/>
              <a:defRPr sz="1502"/>
            </a:lvl4pPr>
            <a:lvl5pPr marL="2747040" indent="0">
              <a:buNone/>
              <a:defRPr sz="1502"/>
            </a:lvl5pPr>
            <a:lvl6pPr marL="3433801" indent="0">
              <a:buNone/>
              <a:defRPr sz="1502"/>
            </a:lvl6pPr>
            <a:lvl7pPr marL="4120561" indent="0">
              <a:buNone/>
              <a:defRPr sz="1502"/>
            </a:lvl7pPr>
            <a:lvl8pPr marL="4807321" indent="0">
              <a:buNone/>
              <a:defRPr sz="1502"/>
            </a:lvl8pPr>
            <a:lvl9pPr marL="5494081" indent="0">
              <a:buNone/>
              <a:defRPr sz="1502"/>
            </a:lvl9pPr>
          </a:lstStyle>
          <a:p>
            <a:pPr lvl="0"/>
            <a:r>
              <a:rPr lang="de-DE"/>
              <a:t>Mastertextformat bearbeiten</a:t>
            </a:r>
          </a:p>
        </p:txBody>
      </p:sp>
      <p:sp>
        <p:nvSpPr>
          <p:cNvPr id="5" name="Date Placeholder 4"/>
          <p:cNvSpPr>
            <a:spLocks noGrp="1"/>
          </p:cNvSpPr>
          <p:nvPr>
            <p:ph type="dt" sz="half" idx="10"/>
          </p:nvPr>
        </p:nvSpPr>
        <p:spPr/>
        <p:txBody>
          <a:bodyPr/>
          <a:lstStyle/>
          <a:p>
            <a:fld id="{3D8F578B-ECBD-744E-B9ED-9E8BB2B1AE7F}" type="datetimeFigureOut">
              <a:rPr lang="de-DE" smtClean="0"/>
              <a:t>24.01.25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280502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9046" y="575918"/>
            <a:ext cx="15795308" cy="209083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59046" y="2879585"/>
            <a:ext cx="15795308" cy="686343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9046" y="10025966"/>
            <a:ext cx="4120515" cy="575917"/>
          </a:xfrm>
          <a:prstGeom prst="rect">
            <a:avLst/>
          </a:prstGeom>
        </p:spPr>
        <p:txBody>
          <a:bodyPr vert="horz" lIns="91440" tIns="45720" rIns="91440" bIns="45720" rtlCol="0" anchor="ctr"/>
          <a:lstStyle>
            <a:lvl1pPr algn="l">
              <a:defRPr sz="1803">
                <a:solidFill>
                  <a:schemeClr val="tx1">
                    <a:tint val="82000"/>
                  </a:schemeClr>
                </a:solidFill>
              </a:defRPr>
            </a:lvl1pPr>
          </a:lstStyle>
          <a:p>
            <a:fld id="{3D8F578B-ECBD-744E-B9ED-9E8BB2B1AE7F}" type="datetimeFigureOut">
              <a:rPr lang="de-DE" smtClean="0"/>
              <a:t>24.01.25</a:t>
            </a:fld>
            <a:endParaRPr lang="de-DE"/>
          </a:p>
        </p:txBody>
      </p:sp>
      <p:sp>
        <p:nvSpPr>
          <p:cNvPr id="5" name="Footer Placeholder 4"/>
          <p:cNvSpPr>
            <a:spLocks noGrp="1"/>
          </p:cNvSpPr>
          <p:nvPr>
            <p:ph type="ftr" sz="quarter" idx="3"/>
          </p:nvPr>
        </p:nvSpPr>
        <p:spPr>
          <a:xfrm>
            <a:off x="6066314" y="10025966"/>
            <a:ext cx="6180773" cy="575917"/>
          </a:xfrm>
          <a:prstGeom prst="rect">
            <a:avLst/>
          </a:prstGeom>
        </p:spPr>
        <p:txBody>
          <a:bodyPr vert="horz" lIns="91440" tIns="45720" rIns="91440" bIns="45720" rtlCol="0" anchor="ctr"/>
          <a:lstStyle>
            <a:lvl1pPr algn="ctr">
              <a:defRPr sz="180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12933839" y="10025966"/>
            <a:ext cx="4120515" cy="575917"/>
          </a:xfrm>
          <a:prstGeom prst="rect">
            <a:avLst/>
          </a:prstGeom>
        </p:spPr>
        <p:txBody>
          <a:bodyPr vert="horz" lIns="91440" tIns="45720" rIns="91440" bIns="45720" rtlCol="0" anchor="ctr"/>
          <a:lstStyle>
            <a:lvl1pPr algn="r">
              <a:defRPr sz="1803">
                <a:solidFill>
                  <a:schemeClr val="tx1">
                    <a:tint val="82000"/>
                  </a:schemeClr>
                </a:solidFill>
              </a:defRPr>
            </a:lvl1pPr>
          </a:lstStyle>
          <a:p>
            <a:fld id="{51130518-1FEC-F34C-8B2E-E22C40987A6B}" type="slidenum">
              <a:rPr lang="de-DE" smtClean="0"/>
              <a:t>‹Nr.›</a:t>
            </a:fld>
            <a:endParaRPr lang="de-DE"/>
          </a:p>
        </p:txBody>
      </p:sp>
    </p:spTree>
    <p:extLst>
      <p:ext uri="{BB962C8B-B14F-4D97-AF65-F5344CB8AC3E}">
        <p14:creationId xmlns:p14="http://schemas.microsoft.com/office/powerpoint/2010/main" val="3117802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3520" rtl="0" eaLnBrk="1" latinLnBrk="0" hangingPunct="1">
        <a:lnSpc>
          <a:spcPct val="90000"/>
        </a:lnSpc>
        <a:spcBef>
          <a:spcPct val="0"/>
        </a:spcBef>
        <a:buNone/>
        <a:defRPr sz="6609" kern="1200">
          <a:solidFill>
            <a:schemeClr val="tx1"/>
          </a:solidFill>
          <a:latin typeface="+mj-lt"/>
          <a:ea typeface="+mj-ea"/>
          <a:cs typeface="+mj-cs"/>
        </a:defRPr>
      </a:lvl1pPr>
    </p:titleStyle>
    <p:bodyStyle>
      <a:lvl1pPr marL="343380" indent="-343380" algn="l" defTabSz="1373520" rtl="0" eaLnBrk="1" latinLnBrk="0" hangingPunct="1">
        <a:lnSpc>
          <a:spcPct val="90000"/>
        </a:lnSpc>
        <a:spcBef>
          <a:spcPts val="1502"/>
        </a:spcBef>
        <a:buFont typeface="Arial" panose="020B0604020202020204" pitchFamily="34" charset="0"/>
        <a:buChar char="•"/>
        <a:defRPr sz="4206" kern="1200">
          <a:solidFill>
            <a:schemeClr val="tx1"/>
          </a:solidFill>
          <a:latin typeface="+mn-lt"/>
          <a:ea typeface="+mn-ea"/>
          <a:cs typeface="+mn-cs"/>
        </a:defRPr>
      </a:lvl1pPr>
      <a:lvl2pPr marL="1030140" indent="-343380" algn="l" defTabSz="1373520" rtl="0" eaLnBrk="1" latinLnBrk="0" hangingPunct="1">
        <a:lnSpc>
          <a:spcPct val="90000"/>
        </a:lnSpc>
        <a:spcBef>
          <a:spcPts val="751"/>
        </a:spcBef>
        <a:buFont typeface="Arial" panose="020B0604020202020204" pitchFamily="34" charset="0"/>
        <a:buChar char="•"/>
        <a:defRPr sz="3605" kern="1200">
          <a:solidFill>
            <a:schemeClr val="tx1"/>
          </a:solidFill>
          <a:latin typeface="+mn-lt"/>
          <a:ea typeface="+mn-ea"/>
          <a:cs typeface="+mn-cs"/>
        </a:defRPr>
      </a:lvl2pPr>
      <a:lvl3pPr marL="1716900" indent="-343380" algn="l" defTabSz="1373520" rtl="0" eaLnBrk="1" latinLnBrk="0" hangingPunct="1">
        <a:lnSpc>
          <a:spcPct val="90000"/>
        </a:lnSpc>
        <a:spcBef>
          <a:spcPts val="751"/>
        </a:spcBef>
        <a:buFont typeface="Arial" panose="020B0604020202020204" pitchFamily="34" charset="0"/>
        <a:buChar char="•"/>
        <a:defRPr sz="3004" kern="1200">
          <a:solidFill>
            <a:schemeClr val="tx1"/>
          </a:solidFill>
          <a:latin typeface="+mn-lt"/>
          <a:ea typeface="+mn-ea"/>
          <a:cs typeface="+mn-cs"/>
        </a:defRPr>
      </a:lvl3pPr>
      <a:lvl4pPr marL="2403660"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4pPr>
      <a:lvl5pPr marL="309042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5pPr>
      <a:lvl6pPr marL="377718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6pPr>
      <a:lvl7pPr marL="446394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7pPr>
      <a:lvl8pPr marL="515070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8pPr>
      <a:lvl9pPr marL="583746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9pPr>
    </p:bodyStyle>
    <p:otherStyle>
      <a:defPPr>
        <a:defRPr lang="en-US"/>
      </a:defPPr>
      <a:lvl1pPr marL="0" algn="l" defTabSz="1373520" rtl="0" eaLnBrk="1" latinLnBrk="0" hangingPunct="1">
        <a:defRPr sz="2704" kern="1200">
          <a:solidFill>
            <a:schemeClr val="tx1"/>
          </a:solidFill>
          <a:latin typeface="+mn-lt"/>
          <a:ea typeface="+mn-ea"/>
          <a:cs typeface="+mn-cs"/>
        </a:defRPr>
      </a:lvl1pPr>
      <a:lvl2pPr marL="686760" algn="l" defTabSz="1373520" rtl="0" eaLnBrk="1" latinLnBrk="0" hangingPunct="1">
        <a:defRPr sz="2704" kern="1200">
          <a:solidFill>
            <a:schemeClr val="tx1"/>
          </a:solidFill>
          <a:latin typeface="+mn-lt"/>
          <a:ea typeface="+mn-ea"/>
          <a:cs typeface="+mn-cs"/>
        </a:defRPr>
      </a:lvl2pPr>
      <a:lvl3pPr marL="1373520" algn="l" defTabSz="1373520" rtl="0" eaLnBrk="1" latinLnBrk="0" hangingPunct="1">
        <a:defRPr sz="2704" kern="1200">
          <a:solidFill>
            <a:schemeClr val="tx1"/>
          </a:solidFill>
          <a:latin typeface="+mn-lt"/>
          <a:ea typeface="+mn-ea"/>
          <a:cs typeface="+mn-cs"/>
        </a:defRPr>
      </a:lvl3pPr>
      <a:lvl4pPr marL="2060280" algn="l" defTabSz="1373520" rtl="0" eaLnBrk="1" latinLnBrk="0" hangingPunct="1">
        <a:defRPr sz="2704" kern="1200">
          <a:solidFill>
            <a:schemeClr val="tx1"/>
          </a:solidFill>
          <a:latin typeface="+mn-lt"/>
          <a:ea typeface="+mn-ea"/>
          <a:cs typeface="+mn-cs"/>
        </a:defRPr>
      </a:lvl4pPr>
      <a:lvl5pPr marL="2747040" algn="l" defTabSz="1373520" rtl="0" eaLnBrk="1" latinLnBrk="0" hangingPunct="1">
        <a:defRPr sz="2704" kern="1200">
          <a:solidFill>
            <a:schemeClr val="tx1"/>
          </a:solidFill>
          <a:latin typeface="+mn-lt"/>
          <a:ea typeface="+mn-ea"/>
          <a:cs typeface="+mn-cs"/>
        </a:defRPr>
      </a:lvl5pPr>
      <a:lvl6pPr marL="3433801" algn="l" defTabSz="1373520" rtl="0" eaLnBrk="1" latinLnBrk="0" hangingPunct="1">
        <a:defRPr sz="2704" kern="1200">
          <a:solidFill>
            <a:schemeClr val="tx1"/>
          </a:solidFill>
          <a:latin typeface="+mn-lt"/>
          <a:ea typeface="+mn-ea"/>
          <a:cs typeface="+mn-cs"/>
        </a:defRPr>
      </a:lvl6pPr>
      <a:lvl7pPr marL="4120561" algn="l" defTabSz="1373520" rtl="0" eaLnBrk="1" latinLnBrk="0" hangingPunct="1">
        <a:defRPr sz="2704" kern="1200">
          <a:solidFill>
            <a:schemeClr val="tx1"/>
          </a:solidFill>
          <a:latin typeface="+mn-lt"/>
          <a:ea typeface="+mn-ea"/>
          <a:cs typeface="+mn-cs"/>
        </a:defRPr>
      </a:lvl7pPr>
      <a:lvl8pPr marL="4807321" algn="l" defTabSz="1373520" rtl="0" eaLnBrk="1" latinLnBrk="0" hangingPunct="1">
        <a:defRPr sz="2704" kern="1200">
          <a:solidFill>
            <a:schemeClr val="tx1"/>
          </a:solidFill>
          <a:latin typeface="+mn-lt"/>
          <a:ea typeface="+mn-ea"/>
          <a:cs typeface="+mn-cs"/>
        </a:defRPr>
      </a:lvl8pPr>
      <a:lvl9pPr marL="5494081" algn="l" defTabSz="1373520" rtl="0" eaLnBrk="1" latinLnBrk="0" hangingPunct="1">
        <a:defRPr sz="27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spaces/mteb/leaderboard" TargetMode="External"/><Relationship Id="rId2" Type="http://schemas.openxmlformats.org/officeDocument/2006/relationships/hyperlink" Target="https://huggingface.co/billatsectorflow/stella_en_1.5B_v5?language=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A87A1E-9288-5D34-F16B-BB7F41377F8B}"/>
              </a:ext>
            </a:extLst>
          </p:cNvPr>
          <p:cNvSpPr>
            <a:spLocks noGrp="1"/>
          </p:cNvSpPr>
          <p:nvPr>
            <p:ph type="ctrTitle"/>
          </p:nvPr>
        </p:nvSpPr>
        <p:spPr>
          <a:xfrm>
            <a:off x="2289175" y="5065970"/>
            <a:ext cx="13735050" cy="3765997"/>
          </a:xfrm>
        </p:spPr>
        <p:txBody>
          <a:bodyPr>
            <a:normAutofit fontScale="90000"/>
          </a:bodyPr>
          <a:lstStyle/>
          <a:p>
            <a:pPr algn="l"/>
            <a:r>
              <a:rPr lang="de-DE" dirty="0"/>
              <a:t>Task 3</a:t>
            </a:r>
            <a:br>
              <a:rPr lang="de-DE" dirty="0"/>
            </a:br>
            <a:br>
              <a:rPr lang="de-DE" dirty="0"/>
            </a:br>
            <a:r>
              <a:rPr lang="de-DE" sz="2400" b="0" i="0" dirty="0">
                <a:solidFill>
                  <a:srgbClr val="1F2328"/>
                </a:solidFill>
                <a:effectLst/>
                <a:latin typeface="-apple-system"/>
              </a:rPr>
              <a:t>Imagine </a:t>
            </a:r>
            <a:r>
              <a:rPr lang="de-DE" sz="2400" b="0" i="0" dirty="0" err="1">
                <a:solidFill>
                  <a:srgbClr val="1F2328"/>
                </a:solidFill>
                <a:effectLst/>
                <a:latin typeface="-apple-system"/>
              </a:rPr>
              <a:t>enhancing</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dashboard</a:t>
            </a:r>
            <a:r>
              <a:rPr lang="de-DE" sz="2400" b="0" i="0" dirty="0">
                <a:solidFill>
                  <a:srgbClr val="1F2328"/>
                </a:solidFill>
                <a:effectLst/>
                <a:latin typeface="-apple-system"/>
              </a:rPr>
              <a:t> </a:t>
            </a:r>
            <a:r>
              <a:rPr lang="de-DE" sz="2400" b="0" i="0" dirty="0" err="1">
                <a:solidFill>
                  <a:srgbClr val="1F2328"/>
                </a:solidFill>
                <a:effectLst/>
                <a:latin typeface="-apple-system"/>
              </a:rPr>
              <a:t>from</a:t>
            </a:r>
            <a:r>
              <a:rPr lang="de-DE" sz="2400" b="0" i="0" dirty="0">
                <a:solidFill>
                  <a:srgbClr val="1F2328"/>
                </a:solidFill>
                <a:effectLst/>
                <a:latin typeface="-apple-system"/>
              </a:rPr>
              <a:t> Task 1 </a:t>
            </a:r>
            <a:r>
              <a:rPr lang="de-DE" sz="2400" b="0" i="0" dirty="0" err="1">
                <a:solidFill>
                  <a:srgbClr val="1F2328"/>
                </a:solidFill>
                <a:effectLst/>
                <a:latin typeface="-apple-system"/>
              </a:rPr>
              <a:t>by</a:t>
            </a:r>
            <a:r>
              <a:rPr lang="de-DE" sz="2400" b="0" i="0" dirty="0">
                <a:solidFill>
                  <a:srgbClr val="1F2328"/>
                </a:solidFill>
                <a:effectLst/>
                <a:latin typeface="-apple-system"/>
              </a:rPr>
              <a:t> </a:t>
            </a:r>
            <a:r>
              <a:rPr lang="de-DE" sz="2400" b="0" i="0" dirty="0" err="1">
                <a:solidFill>
                  <a:srgbClr val="1F2328"/>
                </a:solidFill>
                <a:effectLst/>
                <a:latin typeface="-apple-system"/>
              </a:rPr>
              <a:t>enabling</a:t>
            </a:r>
            <a:r>
              <a:rPr lang="de-DE" sz="2400" b="0" i="0" dirty="0">
                <a:solidFill>
                  <a:srgbClr val="1F2328"/>
                </a:solidFill>
                <a:effectLst/>
                <a:latin typeface="-apple-system"/>
              </a:rPr>
              <a:t> </a:t>
            </a:r>
            <a:r>
              <a:rPr lang="de-DE" sz="2400" b="0" i="0" dirty="0" err="1">
                <a:solidFill>
                  <a:srgbClr val="1F2328"/>
                </a:solidFill>
                <a:effectLst/>
                <a:latin typeface="-apple-system"/>
              </a:rPr>
              <a:t>it</a:t>
            </a:r>
            <a:r>
              <a:rPr lang="de-DE" sz="2400" b="0" i="0" dirty="0">
                <a:solidFill>
                  <a:srgbClr val="1F2328"/>
                </a:solidFill>
                <a:effectLst/>
                <a:latin typeface="-apple-system"/>
              </a:rPr>
              <a:t> </a:t>
            </a:r>
            <a:r>
              <a:rPr lang="de-DE" sz="2400" b="0" i="0" dirty="0" err="1">
                <a:solidFill>
                  <a:srgbClr val="1F2328"/>
                </a:solidFill>
                <a:effectLst/>
                <a:latin typeface="-apple-system"/>
              </a:rPr>
              <a:t>to</a:t>
            </a:r>
            <a:r>
              <a:rPr lang="de-DE" sz="2400" b="0" i="0" dirty="0">
                <a:solidFill>
                  <a:srgbClr val="1F2328"/>
                </a:solidFill>
                <a:effectLst/>
                <a:latin typeface="-apple-system"/>
              </a:rPr>
              <a:t> </a:t>
            </a:r>
            <a:r>
              <a:rPr lang="de-DE" sz="2400" b="0" i="0" dirty="0" err="1">
                <a:solidFill>
                  <a:srgbClr val="1F2328"/>
                </a:solidFill>
                <a:effectLst/>
                <a:latin typeface="-apple-system"/>
              </a:rPr>
              <a:t>be</a:t>
            </a:r>
            <a:r>
              <a:rPr lang="de-DE" sz="2400" b="0" i="0" dirty="0">
                <a:solidFill>
                  <a:srgbClr val="1F2328"/>
                </a:solidFill>
                <a:effectLst/>
                <a:latin typeface="-apple-system"/>
              </a:rPr>
              <a:t> </a:t>
            </a:r>
            <a:r>
              <a:rPr lang="de-DE" sz="2400" b="0" i="0" dirty="0" err="1">
                <a:solidFill>
                  <a:srgbClr val="1F2328"/>
                </a:solidFill>
                <a:effectLst/>
                <a:latin typeface="-apple-system"/>
              </a:rPr>
              <a:t>controlled</a:t>
            </a:r>
            <a:r>
              <a:rPr lang="de-DE" sz="2400" b="0" i="0" dirty="0">
                <a:solidFill>
                  <a:srgbClr val="1F2328"/>
                </a:solidFill>
                <a:effectLst/>
                <a:latin typeface="-apple-system"/>
              </a:rPr>
              <a:t> </a:t>
            </a:r>
            <a:r>
              <a:rPr lang="de-DE" sz="2400" b="0" i="0" dirty="0" err="1">
                <a:solidFill>
                  <a:srgbClr val="1F2328"/>
                </a:solidFill>
                <a:effectLst/>
                <a:latin typeface="-apple-system"/>
              </a:rPr>
              <a:t>through</a:t>
            </a:r>
            <a:r>
              <a:rPr lang="de-DE" sz="2400" b="0" i="0" dirty="0">
                <a:solidFill>
                  <a:srgbClr val="1F2328"/>
                </a:solidFill>
                <a:effectLst/>
                <a:latin typeface="-apple-system"/>
              </a:rPr>
              <a:t> </a:t>
            </a:r>
            <a:r>
              <a:rPr lang="de-DE" sz="2400" b="0" i="0" dirty="0" err="1">
                <a:solidFill>
                  <a:srgbClr val="1F2328"/>
                </a:solidFill>
                <a:effectLst/>
                <a:latin typeface="-apple-system"/>
              </a:rPr>
              <a:t>natural</a:t>
            </a:r>
            <a:r>
              <a:rPr lang="de-DE" sz="2400" b="0" i="0" dirty="0">
                <a:solidFill>
                  <a:srgbClr val="1F2328"/>
                </a:solidFill>
                <a:effectLst/>
                <a:latin typeface="-apple-system"/>
              </a:rPr>
              <a:t> </a:t>
            </a:r>
            <a:r>
              <a:rPr lang="de-DE" sz="2400" b="0" i="0" dirty="0" err="1">
                <a:solidFill>
                  <a:srgbClr val="1F2328"/>
                </a:solidFill>
                <a:effectLst/>
                <a:latin typeface="-apple-system"/>
              </a:rPr>
              <a:t>language</a:t>
            </a:r>
            <a:r>
              <a:rPr lang="de-DE" sz="2400" b="0" i="0" dirty="0">
                <a:solidFill>
                  <a:srgbClr val="1F2328"/>
                </a:solidFill>
                <a:effectLst/>
                <a:latin typeface="-apple-system"/>
              </a:rPr>
              <a:t> </a:t>
            </a:r>
            <a:r>
              <a:rPr lang="de-DE" sz="2400" b="0" i="0" dirty="0" err="1">
                <a:solidFill>
                  <a:srgbClr val="1F2328"/>
                </a:solidFill>
                <a:effectLst/>
                <a:latin typeface="-apple-system"/>
              </a:rPr>
              <a:t>input</a:t>
            </a:r>
            <a:r>
              <a:rPr lang="de-DE" sz="2400" b="0" i="0" dirty="0">
                <a:solidFill>
                  <a:srgbClr val="1F2328"/>
                </a:solidFill>
                <a:effectLst/>
                <a:latin typeface="-apple-system"/>
              </a:rPr>
              <a:t> </a:t>
            </a:r>
            <a:r>
              <a:rPr lang="de-DE" sz="2400" b="0" i="0" dirty="0" err="1">
                <a:solidFill>
                  <a:srgbClr val="1F2328"/>
                </a:solidFill>
                <a:effectLst/>
                <a:latin typeface="-apple-system"/>
              </a:rPr>
              <a:t>instead</a:t>
            </a:r>
            <a:r>
              <a:rPr lang="de-DE" sz="2400" b="0" i="0" dirty="0">
                <a:solidFill>
                  <a:srgbClr val="1F2328"/>
                </a:solidFill>
                <a:effectLst/>
                <a:latin typeface="-apple-system"/>
              </a:rPr>
              <a:t> </a:t>
            </a:r>
            <a:r>
              <a:rPr lang="de-DE" sz="2400" b="0" i="0" dirty="0" err="1">
                <a:solidFill>
                  <a:srgbClr val="1F2328"/>
                </a:solidFill>
                <a:effectLst/>
                <a:latin typeface="-apple-system"/>
              </a:rPr>
              <a:t>of</a:t>
            </a:r>
            <a:r>
              <a:rPr lang="de-DE" sz="2400" b="0" i="0" dirty="0">
                <a:solidFill>
                  <a:srgbClr val="1F2328"/>
                </a:solidFill>
                <a:effectLst/>
                <a:latin typeface="-apple-system"/>
              </a:rPr>
              <a:t> </a:t>
            </a:r>
            <a:r>
              <a:rPr lang="de-DE" sz="2400" b="0" i="0" dirty="0" err="1">
                <a:solidFill>
                  <a:srgbClr val="1F2328"/>
                </a:solidFill>
                <a:effectLst/>
                <a:latin typeface="-apple-system"/>
              </a:rPr>
              <a:t>manually</a:t>
            </a:r>
            <a:r>
              <a:rPr lang="de-DE" sz="2400" b="0" i="0" dirty="0">
                <a:solidFill>
                  <a:srgbClr val="1F2328"/>
                </a:solidFill>
                <a:effectLst/>
                <a:latin typeface="-apple-system"/>
              </a:rPr>
              <a:t> </a:t>
            </a:r>
            <a:r>
              <a:rPr lang="de-DE" sz="2400" b="0" i="0" dirty="0" err="1">
                <a:solidFill>
                  <a:srgbClr val="1F2328"/>
                </a:solidFill>
                <a:effectLst/>
                <a:latin typeface="-apple-system"/>
              </a:rPr>
              <a:t>selecting</a:t>
            </a:r>
            <a:r>
              <a:rPr lang="de-DE" sz="2400" b="0" i="0" dirty="0">
                <a:solidFill>
                  <a:srgbClr val="1F2328"/>
                </a:solidFill>
                <a:effectLst/>
                <a:latin typeface="-apple-system"/>
              </a:rPr>
              <a:t> </a:t>
            </a:r>
            <a:r>
              <a:rPr lang="de-DE" sz="2400" b="0" i="0" dirty="0" err="1">
                <a:solidFill>
                  <a:srgbClr val="1F2328"/>
                </a:solidFill>
                <a:effectLst/>
                <a:latin typeface="-apple-system"/>
              </a:rPr>
              <a:t>filters</a:t>
            </a:r>
            <a:r>
              <a:rPr lang="de-DE" sz="2400" b="0" i="0" dirty="0">
                <a:solidFill>
                  <a:srgbClr val="1F2328"/>
                </a:solidFill>
                <a:effectLst/>
                <a:latin typeface="-apple-system"/>
              </a:rPr>
              <a:t> like date, </a:t>
            </a:r>
            <a:r>
              <a:rPr lang="de-DE" sz="2400" b="0" i="0" dirty="0" err="1">
                <a:solidFill>
                  <a:srgbClr val="1F2328"/>
                </a:solidFill>
                <a:effectLst/>
                <a:latin typeface="-apple-system"/>
              </a:rPr>
              <a:t>country</a:t>
            </a:r>
            <a:r>
              <a:rPr lang="de-DE" sz="2400" b="0" i="0" dirty="0">
                <a:solidFill>
                  <a:srgbClr val="1F2328"/>
                </a:solidFill>
                <a:effectLst/>
                <a:latin typeface="-apple-system"/>
              </a:rPr>
              <a:t>, </a:t>
            </a:r>
            <a:r>
              <a:rPr lang="de-DE" sz="2400" b="0" i="0" dirty="0" err="1">
                <a:solidFill>
                  <a:srgbClr val="1F2328"/>
                </a:solidFill>
                <a:effectLst/>
                <a:latin typeface="-apple-system"/>
              </a:rPr>
              <a:t>product</a:t>
            </a:r>
            <a:r>
              <a:rPr lang="de-DE" sz="2400" b="0" i="0" dirty="0">
                <a:solidFill>
                  <a:srgbClr val="1F2328"/>
                </a:solidFill>
                <a:effectLst/>
                <a:latin typeface="-apple-system"/>
              </a:rPr>
              <a:t> type, </a:t>
            </a:r>
            <a:r>
              <a:rPr lang="de-DE" sz="2400" b="0" i="0" dirty="0" err="1">
                <a:solidFill>
                  <a:srgbClr val="1F2328"/>
                </a:solidFill>
                <a:effectLst/>
                <a:latin typeface="-apple-system"/>
              </a:rPr>
              <a:t>or</a:t>
            </a:r>
            <a:r>
              <a:rPr lang="de-DE" sz="2400" b="0" i="0" dirty="0">
                <a:solidFill>
                  <a:srgbClr val="1F2328"/>
                </a:solidFill>
                <a:effectLst/>
                <a:latin typeface="-apple-system"/>
              </a:rPr>
              <a:t> </a:t>
            </a:r>
            <a:r>
              <a:rPr lang="de-DE" sz="2400" b="0" i="0" dirty="0" err="1">
                <a:solidFill>
                  <a:srgbClr val="1F2328"/>
                </a:solidFill>
                <a:effectLst/>
                <a:latin typeface="-apple-system"/>
              </a:rPr>
              <a:t>customer</a:t>
            </a:r>
            <a:r>
              <a:rPr lang="de-DE" sz="2400" b="0" i="0" dirty="0">
                <a:solidFill>
                  <a:srgbClr val="1F2328"/>
                </a:solidFill>
                <a:effectLst/>
                <a:latin typeface="-apple-system"/>
              </a:rPr>
              <a:t> type. </a:t>
            </a:r>
            <a:r>
              <a:rPr lang="de-DE" sz="2400" b="0" i="0" dirty="0" err="1">
                <a:solidFill>
                  <a:srgbClr val="1F2328"/>
                </a:solidFill>
                <a:effectLst/>
                <a:latin typeface="-apple-system"/>
              </a:rPr>
              <a:t>Envision</a:t>
            </a:r>
            <a:r>
              <a:rPr lang="de-DE" sz="2400" b="0" i="0" dirty="0">
                <a:solidFill>
                  <a:srgbClr val="1F2328"/>
                </a:solidFill>
                <a:effectLst/>
                <a:latin typeface="-apple-system"/>
              </a:rPr>
              <a:t> a </a:t>
            </a:r>
            <a:r>
              <a:rPr lang="de-DE" sz="2400" b="0" i="0" dirty="0" err="1">
                <a:solidFill>
                  <a:srgbClr val="1F2328"/>
                </a:solidFill>
                <a:effectLst/>
                <a:latin typeface="-apple-system"/>
              </a:rPr>
              <a:t>system</a:t>
            </a:r>
            <a:r>
              <a:rPr lang="de-DE" sz="2400" b="0" i="0" dirty="0">
                <a:solidFill>
                  <a:srgbClr val="1F2328"/>
                </a:solidFill>
                <a:effectLst/>
                <a:latin typeface="-apple-system"/>
              </a:rPr>
              <a:t> </a:t>
            </a:r>
            <a:r>
              <a:rPr lang="de-DE" sz="2400" b="0" i="0" dirty="0" err="1">
                <a:solidFill>
                  <a:srgbClr val="1F2328"/>
                </a:solidFill>
                <a:effectLst/>
                <a:latin typeface="-apple-system"/>
              </a:rPr>
              <a:t>where</a:t>
            </a:r>
            <a:r>
              <a:rPr lang="de-DE" sz="2400" b="0" i="0" dirty="0">
                <a:solidFill>
                  <a:srgbClr val="1F2328"/>
                </a:solidFill>
                <a:effectLst/>
                <a:latin typeface="-apple-system"/>
              </a:rPr>
              <a:t> </a:t>
            </a:r>
            <a:r>
              <a:rPr lang="de-DE" sz="2400" b="0" i="0" dirty="0" err="1">
                <a:solidFill>
                  <a:srgbClr val="1F2328"/>
                </a:solidFill>
                <a:effectLst/>
                <a:latin typeface="-apple-system"/>
              </a:rPr>
              <a:t>users</a:t>
            </a:r>
            <a:r>
              <a:rPr lang="de-DE" sz="2400" b="0" i="0" dirty="0">
                <a:solidFill>
                  <a:srgbClr val="1F2328"/>
                </a:solidFill>
                <a:effectLst/>
                <a:latin typeface="-apple-system"/>
              </a:rPr>
              <a:t> </a:t>
            </a:r>
            <a:r>
              <a:rPr lang="de-DE" sz="2400" b="0" i="0" dirty="0" err="1">
                <a:solidFill>
                  <a:srgbClr val="1F2328"/>
                </a:solidFill>
                <a:effectLst/>
                <a:latin typeface="-apple-system"/>
              </a:rPr>
              <a:t>can</a:t>
            </a:r>
            <a:r>
              <a:rPr lang="de-DE" sz="2400" b="0" i="0" dirty="0">
                <a:solidFill>
                  <a:srgbClr val="1F2328"/>
                </a:solidFill>
                <a:effectLst/>
                <a:latin typeface="-apple-system"/>
              </a:rPr>
              <a:t> </a:t>
            </a:r>
            <a:r>
              <a:rPr lang="de-DE" sz="2400" b="0" i="0" dirty="0" err="1">
                <a:solidFill>
                  <a:srgbClr val="1F2328"/>
                </a:solidFill>
                <a:effectLst/>
                <a:latin typeface="-apple-system"/>
              </a:rPr>
              <a:t>input</a:t>
            </a:r>
            <a:r>
              <a:rPr lang="de-DE" sz="2400" b="0" i="0" dirty="0">
                <a:solidFill>
                  <a:srgbClr val="1F2328"/>
                </a:solidFill>
                <a:effectLst/>
                <a:latin typeface="-apple-system"/>
              </a:rPr>
              <a:t> </a:t>
            </a:r>
            <a:r>
              <a:rPr lang="de-DE" sz="2400" b="0" i="0" dirty="0" err="1">
                <a:solidFill>
                  <a:srgbClr val="1F2328"/>
                </a:solidFill>
                <a:effectLst/>
                <a:latin typeface="-apple-system"/>
              </a:rPr>
              <a:t>queries</a:t>
            </a:r>
            <a:r>
              <a:rPr lang="de-DE" sz="2400" b="0" i="0" dirty="0">
                <a:solidFill>
                  <a:srgbClr val="1F2328"/>
                </a:solidFill>
                <a:effectLst/>
                <a:latin typeface="-apple-system"/>
              </a:rPr>
              <a:t> in </a:t>
            </a:r>
            <a:r>
              <a:rPr lang="de-DE" sz="2400" b="0" i="0" dirty="0" err="1">
                <a:solidFill>
                  <a:srgbClr val="1F2328"/>
                </a:solidFill>
                <a:effectLst/>
                <a:latin typeface="-apple-system"/>
              </a:rPr>
              <a:t>plain</a:t>
            </a:r>
            <a:r>
              <a:rPr lang="de-DE" sz="2400" b="0" i="0" dirty="0">
                <a:solidFill>
                  <a:srgbClr val="1F2328"/>
                </a:solidFill>
                <a:effectLst/>
                <a:latin typeface="-apple-system"/>
              </a:rPr>
              <a:t> </a:t>
            </a:r>
            <a:r>
              <a:rPr lang="de-DE" sz="2400" b="0" i="0" dirty="0" err="1">
                <a:solidFill>
                  <a:srgbClr val="1F2328"/>
                </a:solidFill>
                <a:effectLst/>
                <a:latin typeface="-apple-system"/>
              </a:rPr>
              <a:t>language</a:t>
            </a:r>
            <a:r>
              <a:rPr lang="de-DE" sz="2400" b="0" i="0" dirty="0">
                <a:solidFill>
                  <a:srgbClr val="1F2328"/>
                </a:solidFill>
                <a:effectLst/>
                <a:latin typeface="-apple-system"/>
              </a:rPr>
              <a:t> (e.g., "Show </a:t>
            </a:r>
            <a:r>
              <a:rPr lang="de-DE" sz="2400" b="0" i="0" dirty="0" err="1">
                <a:solidFill>
                  <a:srgbClr val="1F2328"/>
                </a:solidFill>
                <a:effectLst/>
                <a:latin typeface="-apple-system"/>
              </a:rPr>
              <a:t>sales</a:t>
            </a:r>
            <a:r>
              <a:rPr lang="de-DE" sz="2400" b="0" i="0" dirty="0">
                <a:solidFill>
                  <a:srgbClr val="1F2328"/>
                </a:solidFill>
                <a:effectLst/>
                <a:latin typeface="-apple-system"/>
              </a:rPr>
              <a:t> </a:t>
            </a:r>
            <a:r>
              <a:rPr lang="de-DE" sz="2400" b="0" i="0" dirty="0" err="1">
                <a:solidFill>
                  <a:srgbClr val="1F2328"/>
                </a:solidFill>
                <a:effectLst/>
                <a:latin typeface="-apple-system"/>
              </a:rPr>
              <a:t>trends</a:t>
            </a:r>
            <a:r>
              <a:rPr lang="de-DE" sz="2400" b="0" i="0" dirty="0">
                <a:solidFill>
                  <a:srgbClr val="1F2328"/>
                </a:solidFill>
                <a:effectLst/>
                <a:latin typeface="-apple-system"/>
              </a:rPr>
              <a:t> </a:t>
            </a:r>
            <a:r>
              <a:rPr lang="de-DE" sz="2400" b="0" i="0" dirty="0" err="1">
                <a:solidFill>
                  <a:srgbClr val="1F2328"/>
                </a:solidFill>
                <a:effectLst/>
                <a:latin typeface="-apple-system"/>
              </a:rPr>
              <a:t>for</a:t>
            </a:r>
            <a:r>
              <a:rPr lang="de-DE" sz="2400" b="0" i="0" dirty="0">
                <a:solidFill>
                  <a:srgbClr val="1F2328"/>
                </a:solidFill>
                <a:effectLst/>
                <a:latin typeface="-apple-system"/>
              </a:rPr>
              <a:t> </a:t>
            </a:r>
            <a:r>
              <a:rPr lang="de-DE" sz="2400" b="0" i="0" dirty="0" err="1">
                <a:solidFill>
                  <a:srgbClr val="1F2328"/>
                </a:solidFill>
                <a:effectLst/>
                <a:latin typeface="-apple-system"/>
              </a:rPr>
              <a:t>technology</a:t>
            </a:r>
            <a:r>
              <a:rPr lang="de-DE" sz="2400" b="0" i="0" dirty="0">
                <a:solidFill>
                  <a:srgbClr val="1F2328"/>
                </a:solidFill>
                <a:effectLst/>
                <a:latin typeface="-apple-system"/>
              </a:rPr>
              <a:t> </a:t>
            </a:r>
            <a:r>
              <a:rPr lang="de-DE" sz="2400" b="0" i="0" dirty="0" err="1">
                <a:solidFill>
                  <a:srgbClr val="1F2328"/>
                </a:solidFill>
                <a:effectLst/>
                <a:latin typeface="-apple-system"/>
              </a:rPr>
              <a:t>products</a:t>
            </a:r>
            <a:r>
              <a:rPr lang="de-DE" sz="2400" b="0" i="0" dirty="0">
                <a:solidFill>
                  <a:srgbClr val="1F2328"/>
                </a:solidFill>
                <a:effectLst/>
                <a:latin typeface="-apple-system"/>
              </a:rPr>
              <a:t> in </a:t>
            </a:r>
            <a:r>
              <a:rPr lang="de-DE" sz="2400" b="0" i="0" dirty="0" err="1">
                <a:solidFill>
                  <a:srgbClr val="1F2328"/>
                </a:solidFill>
                <a:effectLst/>
                <a:latin typeface="-apple-system"/>
              </a:rPr>
              <a:t>the</a:t>
            </a:r>
            <a:r>
              <a:rPr lang="de-DE" sz="2400" b="0" i="0" dirty="0">
                <a:solidFill>
                  <a:srgbClr val="1F2328"/>
                </a:solidFill>
                <a:effectLst/>
                <a:latin typeface="-apple-system"/>
              </a:rPr>
              <a:t> US last </a:t>
            </a:r>
            <a:r>
              <a:rPr lang="de-DE" sz="2400" b="0" i="0" dirty="0" err="1">
                <a:solidFill>
                  <a:srgbClr val="1F2328"/>
                </a:solidFill>
                <a:effectLst/>
                <a:latin typeface="-apple-system"/>
              </a:rPr>
              <a:t>quarter</a:t>
            </a:r>
            <a:r>
              <a:rPr lang="de-DE" sz="2400" b="0" i="0" dirty="0">
                <a:solidFill>
                  <a:srgbClr val="1F2328"/>
                </a:solidFill>
                <a:effectLst/>
                <a:latin typeface="-apple-system"/>
              </a:rPr>
              <a:t>"), and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program</a:t>
            </a:r>
            <a:r>
              <a:rPr lang="de-DE" sz="2400" b="0" i="0" dirty="0">
                <a:solidFill>
                  <a:srgbClr val="1F2328"/>
                </a:solidFill>
                <a:effectLst/>
                <a:latin typeface="-apple-system"/>
              </a:rPr>
              <a:t> </a:t>
            </a:r>
            <a:r>
              <a:rPr lang="de-DE" sz="2400" b="0" i="0" dirty="0" err="1">
                <a:solidFill>
                  <a:srgbClr val="1F2328"/>
                </a:solidFill>
                <a:effectLst/>
                <a:latin typeface="-apple-system"/>
              </a:rPr>
              <a:t>processes</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input</a:t>
            </a:r>
            <a:r>
              <a:rPr lang="de-DE" sz="2400" b="0" i="0" dirty="0">
                <a:solidFill>
                  <a:srgbClr val="1F2328"/>
                </a:solidFill>
                <a:effectLst/>
                <a:latin typeface="-apple-system"/>
              </a:rPr>
              <a:t>, </a:t>
            </a:r>
            <a:r>
              <a:rPr lang="de-DE" sz="2400" b="0" i="0" dirty="0" err="1">
                <a:solidFill>
                  <a:srgbClr val="1F2328"/>
                </a:solidFill>
                <a:effectLst/>
                <a:latin typeface="-apple-system"/>
              </a:rPr>
              <a:t>extracts</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intent</a:t>
            </a:r>
            <a:r>
              <a:rPr lang="de-DE" sz="2400" b="0" i="0" dirty="0">
                <a:solidFill>
                  <a:srgbClr val="1F2328"/>
                </a:solidFill>
                <a:effectLst/>
                <a:latin typeface="-apple-system"/>
              </a:rPr>
              <a:t>, and </a:t>
            </a:r>
            <a:r>
              <a:rPr lang="de-DE" sz="2400" b="0" i="0" dirty="0" err="1">
                <a:solidFill>
                  <a:srgbClr val="1F2328"/>
                </a:solidFill>
                <a:effectLst/>
                <a:latin typeface="-apple-system"/>
              </a:rPr>
              <a:t>dynamically</a:t>
            </a:r>
            <a:r>
              <a:rPr lang="de-DE" sz="2400" b="0" i="0" dirty="0">
                <a:solidFill>
                  <a:srgbClr val="1F2328"/>
                </a:solidFill>
                <a:effectLst/>
                <a:latin typeface="-apple-system"/>
              </a:rPr>
              <a:t> </a:t>
            </a:r>
            <a:r>
              <a:rPr lang="de-DE" sz="2400" b="0" i="0" dirty="0" err="1">
                <a:solidFill>
                  <a:srgbClr val="1F2328"/>
                </a:solidFill>
                <a:effectLst/>
                <a:latin typeface="-apple-system"/>
              </a:rPr>
              <a:t>updates</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dashboard</a:t>
            </a:r>
            <a:r>
              <a:rPr lang="de-DE" sz="2400" b="0" i="0" dirty="0">
                <a:solidFill>
                  <a:srgbClr val="1F2328"/>
                </a:solidFill>
                <a:effectLst/>
                <a:latin typeface="-apple-system"/>
              </a:rPr>
              <a:t> </a:t>
            </a:r>
            <a:r>
              <a:rPr lang="de-DE" sz="2400" b="0" i="0" dirty="0" err="1">
                <a:solidFill>
                  <a:srgbClr val="1F2328"/>
                </a:solidFill>
                <a:effectLst/>
                <a:latin typeface="-apple-system"/>
              </a:rPr>
              <a:t>with</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relevant </a:t>
            </a:r>
            <a:r>
              <a:rPr lang="de-DE" sz="2400" b="0" i="0" dirty="0" err="1">
                <a:solidFill>
                  <a:srgbClr val="1F2328"/>
                </a:solidFill>
                <a:effectLst/>
                <a:latin typeface="-apple-system"/>
              </a:rPr>
              <a:t>data</a:t>
            </a:r>
            <a:r>
              <a:rPr lang="de-DE" sz="2400" b="0" i="0" dirty="0">
                <a:solidFill>
                  <a:srgbClr val="1F2328"/>
                </a:solidFill>
                <a:effectLst/>
                <a:latin typeface="-apple-system"/>
              </a:rPr>
              <a:t> and </a:t>
            </a:r>
            <a:r>
              <a:rPr lang="de-DE" sz="2400" b="0" i="0" dirty="0" err="1">
                <a:solidFill>
                  <a:srgbClr val="1F2328"/>
                </a:solidFill>
                <a:effectLst/>
                <a:latin typeface="-apple-system"/>
              </a:rPr>
              <a:t>visualizations</a:t>
            </a:r>
            <a:r>
              <a:rPr lang="de-DE" sz="2400" b="0" i="0" dirty="0">
                <a:solidFill>
                  <a:srgbClr val="1F2328"/>
                </a:solidFill>
                <a:effectLst/>
                <a:latin typeface="-apple-system"/>
              </a:rPr>
              <a:t>.</a:t>
            </a:r>
            <a:br>
              <a:rPr lang="de-DE" sz="2400" b="0" i="0" dirty="0">
                <a:solidFill>
                  <a:srgbClr val="1F2328"/>
                </a:solidFill>
                <a:effectLst/>
                <a:latin typeface="-apple-system"/>
              </a:rPr>
            </a:br>
            <a:r>
              <a:rPr lang="de-DE" sz="2400" b="0" i="0" dirty="0" err="1">
                <a:solidFill>
                  <a:srgbClr val="1F2328"/>
                </a:solidFill>
                <a:effectLst/>
                <a:latin typeface="-apple-system"/>
              </a:rPr>
              <a:t>Your</a:t>
            </a:r>
            <a:r>
              <a:rPr lang="de-DE" sz="2400" b="0" i="0" dirty="0">
                <a:solidFill>
                  <a:srgbClr val="1F2328"/>
                </a:solidFill>
                <a:effectLst/>
                <a:latin typeface="-apple-system"/>
              </a:rPr>
              <a:t> </a:t>
            </a:r>
            <a:r>
              <a:rPr lang="de-DE" sz="2400" b="0" i="0" dirty="0" err="1">
                <a:solidFill>
                  <a:srgbClr val="1F2328"/>
                </a:solidFill>
                <a:effectLst/>
                <a:latin typeface="-apple-system"/>
              </a:rPr>
              <a:t>task</a:t>
            </a:r>
            <a:r>
              <a:rPr lang="de-DE" sz="2400" b="0" i="0" dirty="0">
                <a:solidFill>
                  <a:srgbClr val="1F2328"/>
                </a:solidFill>
                <a:effectLst/>
                <a:latin typeface="-apple-system"/>
              </a:rPr>
              <a:t> </a:t>
            </a:r>
            <a:r>
              <a:rPr lang="de-DE" sz="2400" b="0" i="0" dirty="0" err="1">
                <a:solidFill>
                  <a:srgbClr val="1F2328"/>
                </a:solidFill>
                <a:effectLst/>
                <a:latin typeface="-apple-system"/>
              </a:rPr>
              <a:t>is</a:t>
            </a:r>
            <a:r>
              <a:rPr lang="de-DE" sz="2400" b="0" i="0" dirty="0">
                <a:solidFill>
                  <a:srgbClr val="1F2328"/>
                </a:solidFill>
                <a:effectLst/>
                <a:latin typeface="-apple-system"/>
              </a:rPr>
              <a:t> </a:t>
            </a:r>
            <a:r>
              <a:rPr lang="de-DE" sz="2400" b="0" i="0" dirty="0" err="1">
                <a:solidFill>
                  <a:srgbClr val="1F2328"/>
                </a:solidFill>
                <a:effectLst/>
                <a:latin typeface="-apple-system"/>
              </a:rPr>
              <a:t>to</a:t>
            </a:r>
            <a:r>
              <a:rPr lang="de-DE" sz="2400" b="0" i="0" dirty="0">
                <a:solidFill>
                  <a:srgbClr val="1F2328"/>
                </a:solidFill>
                <a:effectLst/>
                <a:latin typeface="-apple-system"/>
              </a:rPr>
              <a:t> </a:t>
            </a:r>
            <a:r>
              <a:rPr lang="de-DE" sz="2400" b="0" i="0" dirty="0" err="1">
                <a:solidFill>
                  <a:srgbClr val="1F2328"/>
                </a:solidFill>
                <a:effectLst/>
                <a:latin typeface="-apple-system"/>
              </a:rPr>
              <a:t>conceptualize</a:t>
            </a:r>
            <a:r>
              <a:rPr lang="de-DE" sz="2400" b="0" i="0" dirty="0">
                <a:solidFill>
                  <a:srgbClr val="1F2328"/>
                </a:solidFill>
                <a:effectLst/>
                <a:latin typeface="-apple-system"/>
              </a:rPr>
              <a:t> </a:t>
            </a:r>
            <a:r>
              <a:rPr lang="de-DE" sz="2400" b="0" i="0" dirty="0" err="1">
                <a:solidFill>
                  <a:srgbClr val="1F2328"/>
                </a:solidFill>
                <a:effectLst/>
                <a:latin typeface="-apple-system"/>
              </a:rPr>
              <a:t>how</a:t>
            </a:r>
            <a:r>
              <a:rPr lang="de-DE" sz="2400" b="0" i="0" dirty="0">
                <a:solidFill>
                  <a:srgbClr val="1F2328"/>
                </a:solidFill>
                <a:effectLst/>
                <a:latin typeface="-apple-system"/>
              </a:rPr>
              <a:t> </a:t>
            </a:r>
            <a:r>
              <a:rPr lang="de-DE" sz="2400" b="0" i="0" dirty="0" err="1">
                <a:solidFill>
                  <a:srgbClr val="1F2328"/>
                </a:solidFill>
                <a:effectLst/>
                <a:latin typeface="-apple-system"/>
              </a:rPr>
              <a:t>this</a:t>
            </a:r>
            <a:r>
              <a:rPr lang="de-DE" sz="2400" b="0" i="0" dirty="0">
                <a:solidFill>
                  <a:srgbClr val="1F2328"/>
                </a:solidFill>
                <a:effectLst/>
                <a:latin typeface="-apple-system"/>
              </a:rPr>
              <a:t> </a:t>
            </a:r>
            <a:r>
              <a:rPr lang="de-DE" sz="2400" b="0" i="0" dirty="0" err="1">
                <a:solidFill>
                  <a:srgbClr val="1F2328"/>
                </a:solidFill>
                <a:effectLst/>
                <a:latin typeface="-apple-system"/>
              </a:rPr>
              <a:t>functionality</a:t>
            </a:r>
            <a:r>
              <a:rPr lang="de-DE" sz="2400" b="0" i="0" dirty="0">
                <a:solidFill>
                  <a:srgbClr val="1F2328"/>
                </a:solidFill>
                <a:effectLst/>
                <a:latin typeface="-apple-system"/>
              </a:rPr>
              <a:t> </a:t>
            </a:r>
            <a:r>
              <a:rPr lang="de-DE" sz="2400" b="0" i="0" dirty="0" err="1">
                <a:solidFill>
                  <a:srgbClr val="1F2328"/>
                </a:solidFill>
                <a:effectLst/>
                <a:latin typeface="-apple-system"/>
              </a:rPr>
              <a:t>could</a:t>
            </a:r>
            <a:r>
              <a:rPr lang="de-DE" sz="2400" b="0" i="0" dirty="0">
                <a:solidFill>
                  <a:srgbClr val="1F2328"/>
                </a:solidFill>
                <a:effectLst/>
                <a:latin typeface="-apple-system"/>
              </a:rPr>
              <a:t> </a:t>
            </a:r>
            <a:r>
              <a:rPr lang="de-DE" sz="2400" b="0" i="0" dirty="0" err="1">
                <a:solidFill>
                  <a:srgbClr val="1F2328"/>
                </a:solidFill>
                <a:effectLst/>
                <a:latin typeface="-apple-system"/>
              </a:rPr>
              <a:t>be</a:t>
            </a:r>
            <a:r>
              <a:rPr lang="de-DE" sz="2400" b="0" i="0" dirty="0">
                <a:solidFill>
                  <a:srgbClr val="1F2328"/>
                </a:solidFill>
                <a:effectLst/>
                <a:latin typeface="-apple-system"/>
              </a:rPr>
              <a:t> </a:t>
            </a:r>
            <a:r>
              <a:rPr lang="de-DE" sz="2400" b="0" i="0" dirty="0" err="1">
                <a:solidFill>
                  <a:srgbClr val="1F2328"/>
                </a:solidFill>
                <a:effectLst/>
                <a:latin typeface="-apple-system"/>
              </a:rPr>
              <a:t>implemented</a:t>
            </a:r>
            <a:r>
              <a:rPr lang="de-DE" sz="2400" b="0" i="0" dirty="0">
                <a:solidFill>
                  <a:srgbClr val="1F2328"/>
                </a:solidFill>
                <a:effectLst/>
                <a:latin typeface="-apple-system"/>
              </a:rPr>
              <a:t>. </a:t>
            </a:r>
            <a:r>
              <a:rPr lang="de-DE" sz="2400" b="0" i="0" dirty="0" err="1">
                <a:solidFill>
                  <a:srgbClr val="1F2328"/>
                </a:solidFill>
                <a:effectLst/>
                <a:latin typeface="-apple-system"/>
              </a:rPr>
              <a:t>Consider</a:t>
            </a:r>
            <a:r>
              <a:rPr lang="de-DE" sz="2400" b="0" i="0" dirty="0">
                <a:solidFill>
                  <a:srgbClr val="1F2328"/>
                </a:solidFill>
                <a:effectLst/>
                <a:latin typeface="-apple-system"/>
              </a:rPr>
              <a:t> </a:t>
            </a:r>
            <a:r>
              <a:rPr lang="de-DE" sz="2400" b="0" i="0" dirty="0" err="1">
                <a:solidFill>
                  <a:srgbClr val="1F2328"/>
                </a:solidFill>
                <a:effectLst/>
                <a:latin typeface="-apple-system"/>
              </a:rPr>
              <a:t>how</a:t>
            </a:r>
            <a:r>
              <a:rPr lang="de-DE" sz="2400" b="0" i="0" dirty="0">
                <a:solidFill>
                  <a:srgbClr val="1F2328"/>
                </a:solidFill>
                <a:effectLst/>
                <a:latin typeface="-apple-system"/>
              </a:rPr>
              <a:t> </a:t>
            </a:r>
            <a:r>
              <a:rPr lang="de-DE" sz="2400" b="0" i="0" dirty="0" err="1">
                <a:solidFill>
                  <a:srgbClr val="1F2328"/>
                </a:solidFill>
                <a:effectLst/>
                <a:latin typeface="-apple-system"/>
              </a:rPr>
              <a:t>you</a:t>
            </a:r>
            <a:r>
              <a:rPr lang="de-DE" sz="2400" b="0" i="0" dirty="0">
                <a:solidFill>
                  <a:srgbClr val="1F2328"/>
                </a:solidFill>
                <a:effectLst/>
                <a:latin typeface="-apple-system"/>
              </a:rPr>
              <a:t> </a:t>
            </a:r>
            <a:r>
              <a:rPr lang="de-DE" sz="2400" b="0" i="0" dirty="0" err="1">
                <a:solidFill>
                  <a:srgbClr val="1F2328"/>
                </a:solidFill>
                <a:effectLst/>
                <a:latin typeface="-apple-system"/>
              </a:rPr>
              <a:t>would</a:t>
            </a:r>
            <a:r>
              <a:rPr lang="de-DE" sz="2400" b="0" i="0" dirty="0">
                <a:solidFill>
                  <a:srgbClr val="1F2328"/>
                </a:solidFill>
                <a:effectLst/>
                <a:latin typeface="-apple-system"/>
              </a:rPr>
              <a:t> design and </a:t>
            </a:r>
            <a:r>
              <a:rPr lang="de-DE" sz="2400" b="0" i="0" dirty="0" err="1">
                <a:solidFill>
                  <a:srgbClr val="1F2328"/>
                </a:solidFill>
                <a:effectLst/>
                <a:latin typeface="-apple-system"/>
              </a:rPr>
              <a:t>develop</a:t>
            </a:r>
            <a:r>
              <a:rPr lang="de-DE" sz="2400" b="0" i="0" dirty="0">
                <a:solidFill>
                  <a:srgbClr val="1F2328"/>
                </a:solidFill>
                <a:effectLst/>
                <a:latin typeface="-apple-system"/>
              </a:rPr>
              <a:t> such a </a:t>
            </a:r>
            <a:r>
              <a:rPr lang="de-DE" sz="2400" b="0" i="0" dirty="0" err="1">
                <a:solidFill>
                  <a:srgbClr val="1F2328"/>
                </a:solidFill>
                <a:effectLst/>
                <a:latin typeface="-apple-system"/>
              </a:rPr>
              <a:t>system</a:t>
            </a:r>
            <a:r>
              <a:rPr lang="de-DE" sz="2400" b="0" i="0" dirty="0">
                <a:solidFill>
                  <a:srgbClr val="1F2328"/>
                </a:solidFill>
                <a:effectLst/>
                <a:latin typeface="-apple-system"/>
              </a:rPr>
              <a:t>, </a:t>
            </a:r>
            <a:r>
              <a:rPr lang="de-DE" sz="2400" b="0" i="0" dirty="0" err="1">
                <a:solidFill>
                  <a:srgbClr val="1F2328"/>
                </a:solidFill>
                <a:effectLst/>
                <a:latin typeface="-apple-system"/>
              </a:rPr>
              <a:t>including</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integration</a:t>
            </a:r>
            <a:r>
              <a:rPr lang="de-DE" sz="2400" b="0" i="0" dirty="0">
                <a:solidFill>
                  <a:srgbClr val="1F2328"/>
                </a:solidFill>
                <a:effectLst/>
                <a:latin typeface="-apple-system"/>
              </a:rPr>
              <a:t> </a:t>
            </a:r>
            <a:r>
              <a:rPr lang="de-DE" sz="2400" b="0" i="0" dirty="0" err="1">
                <a:solidFill>
                  <a:srgbClr val="1F2328"/>
                </a:solidFill>
                <a:effectLst/>
                <a:latin typeface="-apple-system"/>
              </a:rPr>
              <a:t>of</a:t>
            </a:r>
            <a:r>
              <a:rPr lang="de-DE" sz="2400" b="0" i="0" dirty="0">
                <a:solidFill>
                  <a:srgbClr val="1F2328"/>
                </a:solidFill>
                <a:effectLst/>
                <a:latin typeface="-apple-system"/>
              </a:rPr>
              <a:t> Large Language Models (LLMs) </a:t>
            </a:r>
            <a:r>
              <a:rPr lang="de-DE" sz="2400" b="0" i="0" dirty="0" err="1">
                <a:solidFill>
                  <a:srgbClr val="1F2328"/>
                </a:solidFill>
                <a:effectLst/>
                <a:latin typeface="-apple-system"/>
              </a:rPr>
              <a:t>to</a:t>
            </a:r>
            <a:r>
              <a:rPr lang="de-DE" sz="2400" b="0" i="0" dirty="0">
                <a:solidFill>
                  <a:srgbClr val="1F2328"/>
                </a:solidFill>
                <a:effectLst/>
                <a:latin typeface="-apple-system"/>
              </a:rPr>
              <a:t> </a:t>
            </a:r>
            <a:r>
              <a:rPr lang="de-DE" sz="2400" b="0" i="0" dirty="0" err="1">
                <a:solidFill>
                  <a:srgbClr val="1F2328"/>
                </a:solidFill>
                <a:effectLst/>
                <a:latin typeface="-apple-system"/>
              </a:rPr>
              <a:t>understand</a:t>
            </a:r>
            <a:r>
              <a:rPr lang="de-DE" sz="2400" b="0" i="0" dirty="0">
                <a:solidFill>
                  <a:srgbClr val="1F2328"/>
                </a:solidFill>
                <a:effectLst/>
                <a:latin typeface="-apple-system"/>
              </a:rPr>
              <a:t> and </a:t>
            </a:r>
            <a:r>
              <a:rPr lang="de-DE" sz="2400" b="0" i="0" dirty="0" err="1">
                <a:solidFill>
                  <a:srgbClr val="1F2328"/>
                </a:solidFill>
                <a:effectLst/>
                <a:latin typeface="-apple-system"/>
              </a:rPr>
              <a:t>process</a:t>
            </a:r>
            <a:r>
              <a:rPr lang="de-DE" sz="2400" b="0" i="0" dirty="0">
                <a:solidFill>
                  <a:srgbClr val="1F2328"/>
                </a:solidFill>
                <a:effectLst/>
                <a:latin typeface="-apple-system"/>
              </a:rPr>
              <a:t> </a:t>
            </a:r>
            <a:r>
              <a:rPr lang="de-DE" sz="2400" b="0" i="0" dirty="0" err="1">
                <a:solidFill>
                  <a:srgbClr val="1F2328"/>
                </a:solidFill>
                <a:effectLst/>
                <a:latin typeface="-apple-system"/>
              </a:rPr>
              <a:t>natural</a:t>
            </a:r>
            <a:r>
              <a:rPr lang="de-DE" sz="2400" b="0" i="0" dirty="0">
                <a:solidFill>
                  <a:srgbClr val="1F2328"/>
                </a:solidFill>
                <a:effectLst/>
                <a:latin typeface="-apple-system"/>
              </a:rPr>
              <a:t> </a:t>
            </a:r>
            <a:r>
              <a:rPr lang="de-DE" sz="2400" b="0" i="0" dirty="0" err="1">
                <a:solidFill>
                  <a:srgbClr val="1F2328"/>
                </a:solidFill>
                <a:effectLst/>
                <a:latin typeface="-apple-system"/>
              </a:rPr>
              <a:t>language</a:t>
            </a:r>
            <a:r>
              <a:rPr lang="de-DE" sz="2400" b="0" i="0" dirty="0">
                <a:solidFill>
                  <a:srgbClr val="1F2328"/>
                </a:solidFill>
                <a:effectLst/>
                <a:latin typeface="-apple-system"/>
              </a:rPr>
              <a:t> </a:t>
            </a:r>
            <a:r>
              <a:rPr lang="de-DE" sz="2400" b="0" i="0" dirty="0" err="1">
                <a:solidFill>
                  <a:srgbClr val="1F2328"/>
                </a:solidFill>
                <a:effectLst/>
                <a:latin typeface="-apple-system"/>
              </a:rPr>
              <a:t>queries</a:t>
            </a:r>
            <a:r>
              <a:rPr lang="de-DE" sz="2400" b="0" i="0" dirty="0">
                <a:solidFill>
                  <a:srgbClr val="1F2328"/>
                </a:solidFill>
                <a:effectLst/>
                <a:latin typeface="-apple-system"/>
              </a:rPr>
              <a:t>. </a:t>
            </a:r>
            <a:r>
              <a:rPr lang="de-DE" sz="2400" b="0" i="0" dirty="0" err="1">
                <a:solidFill>
                  <a:srgbClr val="1F2328"/>
                </a:solidFill>
                <a:effectLst/>
                <a:latin typeface="-apple-system"/>
              </a:rPr>
              <a:t>Explain</a:t>
            </a:r>
            <a:r>
              <a:rPr lang="de-DE" sz="2400" b="0" i="0" dirty="0">
                <a:solidFill>
                  <a:srgbClr val="1F2328"/>
                </a:solidFill>
                <a:effectLst/>
                <a:latin typeface="-apple-system"/>
              </a:rPr>
              <a:t> </a:t>
            </a:r>
            <a:r>
              <a:rPr lang="de-DE" sz="2400" b="0" i="0" dirty="0" err="1">
                <a:solidFill>
                  <a:srgbClr val="1F2328"/>
                </a:solidFill>
                <a:effectLst/>
                <a:latin typeface="-apple-system"/>
              </a:rPr>
              <a:t>your</a:t>
            </a:r>
            <a:r>
              <a:rPr lang="de-DE" sz="2400" b="0" i="0" dirty="0">
                <a:solidFill>
                  <a:srgbClr val="1F2328"/>
                </a:solidFill>
                <a:effectLst/>
                <a:latin typeface="-apple-system"/>
              </a:rPr>
              <a:t> </a:t>
            </a:r>
            <a:r>
              <a:rPr lang="de-DE" sz="2400" b="0" i="0" dirty="0" err="1">
                <a:solidFill>
                  <a:srgbClr val="1F2328"/>
                </a:solidFill>
                <a:effectLst/>
                <a:latin typeface="-apple-system"/>
              </a:rPr>
              <a:t>approach</a:t>
            </a:r>
            <a:r>
              <a:rPr lang="de-DE" sz="2400" b="0" i="0" dirty="0">
                <a:solidFill>
                  <a:srgbClr val="1F2328"/>
                </a:solidFill>
                <a:effectLst/>
                <a:latin typeface="-apple-system"/>
              </a:rPr>
              <a:t> </a:t>
            </a:r>
            <a:r>
              <a:rPr lang="de-DE" sz="2400" b="0" i="0" dirty="0" err="1">
                <a:solidFill>
                  <a:srgbClr val="1F2328"/>
                </a:solidFill>
                <a:effectLst/>
                <a:latin typeface="-apple-system"/>
              </a:rPr>
              <a:t>to</a:t>
            </a:r>
            <a:r>
              <a:rPr lang="de-DE" sz="2400" b="0" i="0" dirty="0">
                <a:solidFill>
                  <a:srgbClr val="1F2328"/>
                </a:solidFill>
                <a:effectLst/>
                <a:latin typeface="-apple-system"/>
              </a:rPr>
              <a:t> </a:t>
            </a:r>
            <a:r>
              <a:rPr lang="de-DE" sz="2400" b="0" i="0" dirty="0" err="1">
                <a:solidFill>
                  <a:srgbClr val="1F2328"/>
                </a:solidFill>
                <a:effectLst/>
                <a:latin typeface="-apple-system"/>
              </a:rPr>
              <a:t>bridging</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gap</a:t>
            </a:r>
            <a:r>
              <a:rPr lang="de-DE" sz="2400" b="0" i="0" dirty="0">
                <a:solidFill>
                  <a:srgbClr val="1F2328"/>
                </a:solidFill>
                <a:effectLst/>
                <a:latin typeface="-apple-system"/>
              </a:rPr>
              <a:t> </a:t>
            </a:r>
            <a:r>
              <a:rPr lang="de-DE" sz="2400" b="0" i="0" dirty="0" err="1">
                <a:solidFill>
                  <a:srgbClr val="1F2328"/>
                </a:solidFill>
                <a:effectLst/>
                <a:latin typeface="-apple-system"/>
              </a:rPr>
              <a:t>between</a:t>
            </a:r>
            <a:r>
              <a:rPr lang="de-DE" sz="2400" b="0" i="0" dirty="0">
                <a:solidFill>
                  <a:srgbClr val="1F2328"/>
                </a:solidFill>
                <a:effectLst/>
                <a:latin typeface="-apple-system"/>
              </a:rPr>
              <a:t> </a:t>
            </a:r>
            <a:r>
              <a:rPr lang="de-DE" sz="2400" b="0" i="0" dirty="0" err="1">
                <a:solidFill>
                  <a:srgbClr val="1F2328"/>
                </a:solidFill>
                <a:effectLst/>
                <a:latin typeface="-apple-system"/>
              </a:rPr>
              <a:t>user</a:t>
            </a:r>
            <a:r>
              <a:rPr lang="de-DE" sz="2400" b="0" i="0" dirty="0">
                <a:solidFill>
                  <a:srgbClr val="1F2328"/>
                </a:solidFill>
                <a:effectLst/>
                <a:latin typeface="-apple-system"/>
              </a:rPr>
              <a:t> </a:t>
            </a:r>
            <a:r>
              <a:rPr lang="de-DE" sz="2400" b="0" i="0" dirty="0" err="1">
                <a:solidFill>
                  <a:srgbClr val="1F2328"/>
                </a:solidFill>
                <a:effectLst/>
                <a:latin typeface="-apple-system"/>
              </a:rPr>
              <a:t>inputs</a:t>
            </a:r>
            <a:r>
              <a:rPr lang="de-DE" sz="2400" b="0" i="0" dirty="0">
                <a:solidFill>
                  <a:srgbClr val="1F2328"/>
                </a:solidFill>
                <a:effectLst/>
                <a:latin typeface="-apple-system"/>
              </a:rPr>
              <a:t> and </a:t>
            </a:r>
            <a:r>
              <a:rPr lang="de-DE" sz="2400" b="0" i="0" dirty="0" err="1">
                <a:solidFill>
                  <a:srgbClr val="1F2328"/>
                </a:solidFill>
                <a:effectLst/>
                <a:latin typeface="-apple-system"/>
              </a:rPr>
              <a:t>actionable</a:t>
            </a:r>
            <a:r>
              <a:rPr lang="de-DE" sz="2400" b="0" i="0" dirty="0">
                <a:solidFill>
                  <a:srgbClr val="1F2328"/>
                </a:solidFill>
                <a:effectLst/>
                <a:latin typeface="-apple-system"/>
              </a:rPr>
              <a:t> </a:t>
            </a:r>
            <a:r>
              <a:rPr lang="de-DE" sz="2400" b="0" i="0" dirty="0" err="1">
                <a:solidFill>
                  <a:srgbClr val="1F2328"/>
                </a:solidFill>
                <a:effectLst/>
                <a:latin typeface="-apple-system"/>
              </a:rPr>
              <a:t>queries</a:t>
            </a:r>
            <a:r>
              <a:rPr lang="de-DE" sz="2400" b="0" i="0" dirty="0">
                <a:solidFill>
                  <a:srgbClr val="1F2328"/>
                </a:solidFill>
                <a:effectLst/>
                <a:latin typeface="-apple-system"/>
              </a:rPr>
              <a:t> </a:t>
            </a:r>
            <a:r>
              <a:rPr lang="de-DE" sz="2400" b="0" i="0" dirty="0" err="1">
                <a:solidFill>
                  <a:srgbClr val="1F2328"/>
                </a:solidFill>
                <a:effectLst/>
                <a:latin typeface="-apple-system"/>
              </a:rPr>
              <a:t>for</a:t>
            </a:r>
            <a:r>
              <a:rPr lang="de-DE" sz="2400" b="0" i="0" dirty="0">
                <a:solidFill>
                  <a:srgbClr val="1F2328"/>
                </a:solidFill>
                <a:effectLst/>
                <a:latin typeface="-apple-system"/>
              </a:rPr>
              <a:t> </a:t>
            </a:r>
            <a:r>
              <a:rPr lang="de-DE" sz="2400" b="0" i="0" dirty="0" err="1">
                <a:solidFill>
                  <a:srgbClr val="1F2328"/>
                </a:solidFill>
                <a:effectLst/>
                <a:latin typeface="-apple-system"/>
              </a:rPr>
              <a:t>the</a:t>
            </a:r>
            <a:r>
              <a:rPr lang="de-DE" sz="2400" b="0" i="0" dirty="0">
                <a:solidFill>
                  <a:srgbClr val="1F2328"/>
                </a:solidFill>
                <a:effectLst/>
                <a:latin typeface="-apple-system"/>
              </a:rPr>
              <a:t> </a:t>
            </a:r>
            <a:r>
              <a:rPr lang="de-DE" sz="2400" b="0" i="0" dirty="0" err="1">
                <a:solidFill>
                  <a:srgbClr val="1F2328"/>
                </a:solidFill>
                <a:effectLst/>
                <a:latin typeface="-apple-system"/>
              </a:rPr>
              <a:t>dashboard</a:t>
            </a:r>
            <a:r>
              <a:rPr lang="de-DE" sz="2400" b="0" i="0" dirty="0">
                <a:solidFill>
                  <a:srgbClr val="1F2328"/>
                </a:solidFill>
                <a:effectLst/>
                <a:latin typeface="-apple-system"/>
              </a:rPr>
              <a:t>, </a:t>
            </a:r>
            <a:r>
              <a:rPr lang="de-DE" sz="2400" b="0" i="0" dirty="0" err="1">
                <a:solidFill>
                  <a:srgbClr val="1F2328"/>
                </a:solidFill>
                <a:effectLst/>
                <a:latin typeface="-apple-system"/>
              </a:rPr>
              <a:t>including</a:t>
            </a:r>
            <a:r>
              <a:rPr lang="de-DE" sz="2400" b="0" i="0" dirty="0">
                <a:solidFill>
                  <a:srgbClr val="1F2328"/>
                </a:solidFill>
                <a:effectLst/>
                <a:latin typeface="-apple-system"/>
              </a:rPr>
              <a:t> </a:t>
            </a:r>
            <a:r>
              <a:rPr lang="de-DE" sz="2400" b="0" i="0" dirty="0" err="1">
                <a:solidFill>
                  <a:srgbClr val="1F2328"/>
                </a:solidFill>
                <a:effectLst/>
                <a:latin typeface="-apple-system"/>
              </a:rPr>
              <a:t>how</a:t>
            </a:r>
            <a:r>
              <a:rPr lang="de-DE" sz="2400" b="0" i="0" dirty="0">
                <a:solidFill>
                  <a:srgbClr val="1F2328"/>
                </a:solidFill>
                <a:effectLst/>
                <a:latin typeface="-apple-system"/>
              </a:rPr>
              <a:t> </a:t>
            </a:r>
            <a:r>
              <a:rPr lang="de-DE" sz="2400" b="0" i="0" dirty="0" err="1">
                <a:solidFill>
                  <a:srgbClr val="1F2328"/>
                </a:solidFill>
                <a:effectLst/>
                <a:latin typeface="-apple-system"/>
              </a:rPr>
              <a:t>data</a:t>
            </a:r>
            <a:r>
              <a:rPr lang="de-DE" sz="2400" b="0" i="0" dirty="0">
                <a:solidFill>
                  <a:srgbClr val="1F2328"/>
                </a:solidFill>
                <a:effectLst/>
                <a:latin typeface="-apple-system"/>
              </a:rPr>
              <a:t> </a:t>
            </a:r>
            <a:r>
              <a:rPr lang="de-DE" sz="2400" b="0" i="0" dirty="0" err="1">
                <a:solidFill>
                  <a:srgbClr val="1F2328"/>
                </a:solidFill>
                <a:effectLst/>
                <a:latin typeface="-apple-system"/>
              </a:rPr>
              <a:t>mappings</a:t>
            </a:r>
            <a:r>
              <a:rPr lang="de-DE" sz="2400" b="0" i="0" dirty="0">
                <a:solidFill>
                  <a:srgbClr val="1F2328"/>
                </a:solidFill>
                <a:effectLst/>
                <a:latin typeface="-apple-system"/>
              </a:rPr>
              <a:t>, </a:t>
            </a:r>
            <a:r>
              <a:rPr lang="de-DE" sz="2400" b="0" i="0" dirty="0" err="1">
                <a:solidFill>
                  <a:srgbClr val="1F2328"/>
                </a:solidFill>
                <a:effectLst/>
                <a:latin typeface="-apple-system"/>
              </a:rPr>
              <a:t>query</a:t>
            </a:r>
            <a:r>
              <a:rPr lang="de-DE" sz="2400" b="0" i="0" dirty="0">
                <a:solidFill>
                  <a:srgbClr val="1F2328"/>
                </a:solidFill>
                <a:effectLst/>
                <a:latin typeface="-apple-system"/>
              </a:rPr>
              <a:t> </a:t>
            </a:r>
            <a:r>
              <a:rPr lang="de-DE" sz="2400" b="0" i="0" dirty="0" err="1">
                <a:solidFill>
                  <a:srgbClr val="1F2328"/>
                </a:solidFill>
                <a:effectLst/>
                <a:latin typeface="-apple-system"/>
              </a:rPr>
              <a:t>interpretation</a:t>
            </a:r>
            <a:r>
              <a:rPr lang="de-DE" sz="2400" b="0" i="0" dirty="0">
                <a:solidFill>
                  <a:srgbClr val="1F2328"/>
                </a:solidFill>
                <a:effectLst/>
                <a:latin typeface="-apple-system"/>
              </a:rPr>
              <a:t>, and </a:t>
            </a:r>
            <a:r>
              <a:rPr lang="de-DE" sz="2400" b="0" i="0" dirty="0" err="1">
                <a:solidFill>
                  <a:srgbClr val="1F2328"/>
                </a:solidFill>
                <a:effectLst/>
                <a:latin typeface="-apple-system"/>
              </a:rPr>
              <a:t>response</a:t>
            </a:r>
            <a:r>
              <a:rPr lang="de-DE" sz="2400" b="0" i="0" dirty="0">
                <a:solidFill>
                  <a:srgbClr val="1F2328"/>
                </a:solidFill>
                <a:effectLst/>
                <a:latin typeface="-apple-system"/>
              </a:rPr>
              <a:t> </a:t>
            </a:r>
            <a:r>
              <a:rPr lang="de-DE" sz="2400" b="0" i="0" dirty="0" err="1">
                <a:solidFill>
                  <a:srgbClr val="1F2328"/>
                </a:solidFill>
                <a:effectLst/>
                <a:latin typeface="-apple-system"/>
              </a:rPr>
              <a:t>generation</a:t>
            </a:r>
            <a:r>
              <a:rPr lang="de-DE" sz="2400" b="0" i="0" dirty="0">
                <a:solidFill>
                  <a:srgbClr val="1F2328"/>
                </a:solidFill>
                <a:effectLst/>
                <a:latin typeface="-apple-system"/>
              </a:rPr>
              <a:t> </a:t>
            </a:r>
            <a:r>
              <a:rPr lang="de-DE" sz="2400" b="0" i="0" dirty="0" err="1">
                <a:solidFill>
                  <a:srgbClr val="1F2328"/>
                </a:solidFill>
                <a:effectLst/>
                <a:latin typeface="-apple-system"/>
              </a:rPr>
              <a:t>would</a:t>
            </a:r>
            <a:r>
              <a:rPr lang="de-DE" sz="2400" b="0" i="0" dirty="0">
                <a:solidFill>
                  <a:srgbClr val="1F2328"/>
                </a:solidFill>
                <a:effectLst/>
                <a:latin typeface="-apple-system"/>
              </a:rPr>
              <a:t> </a:t>
            </a:r>
            <a:r>
              <a:rPr lang="de-DE" sz="2400" b="0" i="0" dirty="0" err="1">
                <a:solidFill>
                  <a:srgbClr val="1F2328"/>
                </a:solidFill>
                <a:effectLst/>
                <a:latin typeface="-apple-system"/>
              </a:rPr>
              <a:t>work</a:t>
            </a:r>
            <a:r>
              <a:rPr lang="de-DE" sz="2400" b="0" i="0" dirty="0">
                <a:solidFill>
                  <a:srgbClr val="1F2328"/>
                </a:solidFill>
                <a:effectLst/>
                <a:latin typeface="-apple-system"/>
              </a:rPr>
              <a:t>.</a:t>
            </a:r>
            <a:br>
              <a:rPr lang="de-DE" sz="2400" b="0" i="0" dirty="0">
                <a:solidFill>
                  <a:srgbClr val="1F2328"/>
                </a:solidFill>
                <a:effectLst/>
                <a:latin typeface="-apple-system"/>
              </a:rPr>
            </a:br>
            <a:r>
              <a:rPr lang="de-DE" sz="2400" b="0" i="0" dirty="0">
                <a:solidFill>
                  <a:srgbClr val="1F2328"/>
                </a:solidFill>
                <a:effectLst/>
                <a:latin typeface="-apple-system"/>
              </a:rPr>
              <a:t>Highlight </a:t>
            </a:r>
            <a:r>
              <a:rPr lang="de-DE" sz="2400" b="0" i="0" dirty="0" err="1">
                <a:solidFill>
                  <a:srgbClr val="1F2328"/>
                </a:solidFill>
                <a:effectLst/>
                <a:latin typeface="-apple-system"/>
              </a:rPr>
              <a:t>your</a:t>
            </a:r>
            <a:r>
              <a:rPr lang="de-DE" sz="2400" b="0" i="0" dirty="0">
                <a:solidFill>
                  <a:srgbClr val="1F2328"/>
                </a:solidFill>
                <a:effectLst/>
                <a:latin typeface="-apple-system"/>
              </a:rPr>
              <a:t> </a:t>
            </a:r>
            <a:r>
              <a:rPr lang="de-DE" sz="2400" b="0" i="0" dirty="0" err="1">
                <a:solidFill>
                  <a:srgbClr val="1F2328"/>
                </a:solidFill>
                <a:effectLst/>
                <a:latin typeface="-apple-system"/>
              </a:rPr>
              <a:t>creative</a:t>
            </a:r>
            <a:r>
              <a:rPr lang="de-DE" sz="2400" b="0" i="0" dirty="0">
                <a:solidFill>
                  <a:srgbClr val="1F2328"/>
                </a:solidFill>
                <a:effectLst/>
                <a:latin typeface="-apple-system"/>
              </a:rPr>
              <a:t> </a:t>
            </a:r>
            <a:r>
              <a:rPr lang="de-DE" sz="2400" b="0" i="0" dirty="0" err="1">
                <a:solidFill>
                  <a:srgbClr val="1F2328"/>
                </a:solidFill>
                <a:effectLst/>
                <a:latin typeface="-apple-system"/>
              </a:rPr>
              <a:t>approach</a:t>
            </a:r>
            <a:r>
              <a:rPr lang="de-DE" sz="2400" b="0" i="0" dirty="0">
                <a:solidFill>
                  <a:srgbClr val="1F2328"/>
                </a:solidFill>
                <a:effectLst/>
                <a:latin typeface="-apple-system"/>
              </a:rPr>
              <a:t> </a:t>
            </a:r>
            <a:r>
              <a:rPr lang="de-DE" sz="2400" b="0" i="0" dirty="0" err="1">
                <a:solidFill>
                  <a:srgbClr val="1F2328"/>
                </a:solidFill>
                <a:effectLst/>
                <a:latin typeface="-apple-system"/>
              </a:rPr>
              <a:t>to</a:t>
            </a:r>
            <a:r>
              <a:rPr lang="de-DE" sz="2400" b="0" i="0" dirty="0">
                <a:solidFill>
                  <a:srgbClr val="1F2328"/>
                </a:solidFill>
                <a:effectLst/>
                <a:latin typeface="-apple-system"/>
              </a:rPr>
              <a:t> </a:t>
            </a:r>
            <a:r>
              <a:rPr lang="de-DE" sz="2400" b="0" i="0" dirty="0" err="1">
                <a:solidFill>
                  <a:srgbClr val="1F2328"/>
                </a:solidFill>
                <a:effectLst/>
                <a:latin typeface="-apple-system"/>
              </a:rPr>
              <a:t>integrating</a:t>
            </a:r>
            <a:r>
              <a:rPr lang="de-DE" sz="2400" b="0" i="0" dirty="0">
                <a:solidFill>
                  <a:srgbClr val="1F2328"/>
                </a:solidFill>
                <a:effectLst/>
                <a:latin typeface="-apple-system"/>
              </a:rPr>
              <a:t> LLMs, </a:t>
            </a:r>
            <a:r>
              <a:rPr lang="de-DE" sz="2400" b="0" i="0" dirty="0" err="1">
                <a:solidFill>
                  <a:srgbClr val="1F2328"/>
                </a:solidFill>
                <a:effectLst/>
                <a:latin typeface="-apple-system"/>
              </a:rPr>
              <a:t>including</a:t>
            </a:r>
            <a:r>
              <a:rPr lang="de-DE" sz="2400" b="0" i="0" dirty="0">
                <a:solidFill>
                  <a:srgbClr val="1F2328"/>
                </a:solidFill>
                <a:effectLst/>
                <a:latin typeface="-apple-system"/>
              </a:rPr>
              <a:t> </a:t>
            </a:r>
            <a:r>
              <a:rPr lang="de-DE" sz="2400" b="0" i="0" dirty="0" err="1">
                <a:solidFill>
                  <a:srgbClr val="1F2328"/>
                </a:solidFill>
                <a:effectLst/>
                <a:latin typeface="-apple-system"/>
              </a:rPr>
              <a:t>model</a:t>
            </a:r>
            <a:r>
              <a:rPr lang="de-DE" sz="2400" b="0" i="0" dirty="0">
                <a:solidFill>
                  <a:srgbClr val="1F2328"/>
                </a:solidFill>
                <a:effectLst/>
                <a:latin typeface="-apple-system"/>
              </a:rPr>
              <a:t> </a:t>
            </a:r>
            <a:r>
              <a:rPr lang="de-DE" sz="2400" b="0" i="0" dirty="0" err="1">
                <a:solidFill>
                  <a:srgbClr val="1F2328"/>
                </a:solidFill>
                <a:effectLst/>
                <a:latin typeface="-apple-system"/>
              </a:rPr>
              <a:t>selection</a:t>
            </a:r>
            <a:r>
              <a:rPr lang="de-DE" sz="2400" b="0" i="0" dirty="0">
                <a:solidFill>
                  <a:srgbClr val="1F2328"/>
                </a:solidFill>
                <a:effectLst/>
                <a:latin typeface="-apple-system"/>
              </a:rPr>
              <a:t>, </a:t>
            </a:r>
            <a:r>
              <a:rPr lang="de-DE" sz="2400" b="0" i="0" dirty="0" err="1">
                <a:solidFill>
                  <a:srgbClr val="1F2328"/>
                </a:solidFill>
                <a:effectLst/>
                <a:latin typeface="-apple-system"/>
              </a:rPr>
              <a:t>handling</a:t>
            </a:r>
            <a:r>
              <a:rPr lang="de-DE" sz="2400" b="0" i="0" dirty="0">
                <a:solidFill>
                  <a:srgbClr val="1F2328"/>
                </a:solidFill>
                <a:effectLst/>
                <a:latin typeface="-apple-system"/>
              </a:rPr>
              <a:t> </a:t>
            </a:r>
            <a:r>
              <a:rPr lang="de-DE" sz="2400" b="0" i="0" dirty="0" err="1">
                <a:solidFill>
                  <a:srgbClr val="1F2328"/>
                </a:solidFill>
                <a:effectLst/>
                <a:latin typeface="-apple-system"/>
              </a:rPr>
              <a:t>ambiguous</a:t>
            </a:r>
            <a:r>
              <a:rPr lang="de-DE" sz="2400" b="0" i="0" dirty="0">
                <a:solidFill>
                  <a:srgbClr val="1F2328"/>
                </a:solidFill>
                <a:effectLst/>
                <a:latin typeface="-apple-system"/>
              </a:rPr>
              <a:t> </a:t>
            </a:r>
            <a:r>
              <a:rPr lang="de-DE" sz="2400" b="0" i="0" dirty="0" err="1">
                <a:solidFill>
                  <a:srgbClr val="1F2328"/>
                </a:solidFill>
                <a:effectLst/>
                <a:latin typeface="-apple-system"/>
              </a:rPr>
              <a:t>queries</a:t>
            </a:r>
            <a:r>
              <a:rPr lang="de-DE" sz="2400" b="0" i="0" dirty="0">
                <a:solidFill>
                  <a:srgbClr val="1F2328"/>
                </a:solidFill>
                <a:effectLst/>
                <a:latin typeface="-apple-system"/>
              </a:rPr>
              <a:t>, and </a:t>
            </a:r>
            <a:r>
              <a:rPr lang="de-DE" sz="2400" b="0" i="0" dirty="0" err="1">
                <a:solidFill>
                  <a:srgbClr val="1F2328"/>
                </a:solidFill>
                <a:effectLst/>
                <a:latin typeface="-apple-system"/>
              </a:rPr>
              <a:t>addressing</a:t>
            </a:r>
            <a:r>
              <a:rPr lang="de-DE" sz="2400" b="0" i="0" dirty="0">
                <a:solidFill>
                  <a:srgbClr val="1F2328"/>
                </a:solidFill>
                <a:effectLst/>
                <a:latin typeface="-apple-system"/>
              </a:rPr>
              <a:t> potential </a:t>
            </a:r>
            <a:r>
              <a:rPr lang="de-DE" sz="2400" b="0" i="0" dirty="0" err="1">
                <a:solidFill>
                  <a:srgbClr val="1F2328"/>
                </a:solidFill>
                <a:effectLst/>
                <a:latin typeface="-apple-system"/>
              </a:rPr>
              <a:t>limitations</a:t>
            </a:r>
            <a:r>
              <a:rPr lang="de-DE" sz="2400" b="0" i="0" dirty="0">
                <a:solidFill>
                  <a:srgbClr val="1F2328"/>
                </a:solidFill>
                <a:effectLst/>
                <a:latin typeface="-apple-system"/>
              </a:rPr>
              <a:t>. </a:t>
            </a:r>
            <a:r>
              <a:rPr lang="de-DE" sz="2400" b="0" i="0" dirty="0" err="1">
                <a:solidFill>
                  <a:srgbClr val="1F2328"/>
                </a:solidFill>
                <a:effectLst/>
                <a:latin typeface="-apple-system"/>
              </a:rPr>
              <a:t>You</a:t>
            </a:r>
            <a:r>
              <a:rPr lang="de-DE" sz="2400" b="0" i="0" dirty="0">
                <a:solidFill>
                  <a:srgbClr val="1F2328"/>
                </a:solidFill>
                <a:effectLst/>
                <a:latin typeface="-apple-system"/>
              </a:rPr>
              <a:t> </a:t>
            </a:r>
            <a:r>
              <a:rPr lang="de-DE" sz="2400" b="0" i="0" dirty="0" err="1">
                <a:solidFill>
                  <a:srgbClr val="1F2328"/>
                </a:solidFill>
                <a:effectLst/>
                <a:latin typeface="-apple-system"/>
              </a:rPr>
              <a:t>are</a:t>
            </a:r>
            <a:r>
              <a:rPr lang="de-DE" sz="2400" b="0" i="0" dirty="0">
                <a:solidFill>
                  <a:srgbClr val="1F2328"/>
                </a:solidFill>
                <a:effectLst/>
                <a:latin typeface="-apple-system"/>
              </a:rPr>
              <a:t> not </a:t>
            </a:r>
            <a:r>
              <a:rPr lang="de-DE" sz="2400" b="0" i="0" dirty="0" err="1">
                <a:solidFill>
                  <a:srgbClr val="1F2328"/>
                </a:solidFill>
                <a:effectLst/>
                <a:latin typeface="-apple-system"/>
              </a:rPr>
              <a:t>expected</a:t>
            </a:r>
            <a:r>
              <a:rPr lang="de-DE" sz="2400" b="0" i="0" dirty="0">
                <a:solidFill>
                  <a:srgbClr val="1F2328"/>
                </a:solidFill>
                <a:effectLst/>
                <a:latin typeface="-apple-system"/>
              </a:rPr>
              <a:t> </a:t>
            </a:r>
            <a:r>
              <a:rPr lang="de-DE" sz="2400" b="0" i="0" dirty="0" err="1">
                <a:solidFill>
                  <a:srgbClr val="1F2328"/>
                </a:solidFill>
                <a:effectLst/>
                <a:latin typeface="-apple-system"/>
              </a:rPr>
              <a:t>to</a:t>
            </a:r>
            <a:r>
              <a:rPr lang="de-DE" sz="2400" b="0" i="0" dirty="0">
                <a:solidFill>
                  <a:srgbClr val="1F2328"/>
                </a:solidFill>
                <a:effectLst/>
                <a:latin typeface="-apple-system"/>
              </a:rPr>
              <a:t> </a:t>
            </a:r>
            <a:r>
              <a:rPr lang="de-DE" sz="2400" b="0" i="0" dirty="0" err="1">
                <a:solidFill>
                  <a:srgbClr val="1F2328"/>
                </a:solidFill>
                <a:effectLst/>
                <a:latin typeface="-apple-system"/>
              </a:rPr>
              <a:t>build</a:t>
            </a:r>
            <a:r>
              <a:rPr lang="de-DE" sz="2400" b="0" i="0" dirty="0">
                <a:solidFill>
                  <a:srgbClr val="1F2328"/>
                </a:solidFill>
                <a:effectLst/>
                <a:latin typeface="-apple-system"/>
              </a:rPr>
              <a:t> a </a:t>
            </a:r>
            <a:r>
              <a:rPr lang="de-DE" sz="2400" b="0" i="0" dirty="0" err="1">
                <a:solidFill>
                  <a:srgbClr val="1F2328"/>
                </a:solidFill>
                <a:effectLst/>
                <a:latin typeface="-apple-system"/>
              </a:rPr>
              <a:t>working</a:t>
            </a:r>
            <a:r>
              <a:rPr lang="de-DE" sz="2400" b="0" i="0" dirty="0">
                <a:solidFill>
                  <a:srgbClr val="1F2328"/>
                </a:solidFill>
                <a:effectLst/>
                <a:latin typeface="-apple-system"/>
              </a:rPr>
              <a:t> </a:t>
            </a:r>
            <a:r>
              <a:rPr lang="de-DE" sz="2400" b="0" i="0" dirty="0" err="1">
                <a:solidFill>
                  <a:srgbClr val="1F2328"/>
                </a:solidFill>
                <a:effectLst/>
                <a:latin typeface="-apple-system"/>
              </a:rPr>
              <a:t>system</a:t>
            </a:r>
            <a:r>
              <a:rPr lang="de-DE" sz="2400" b="0" i="0" dirty="0">
                <a:solidFill>
                  <a:srgbClr val="1F2328"/>
                </a:solidFill>
                <a:effectLst/>
                <a:latin typeface="-apple-system"/>
              </a:rPr>
              <a:t> but </a:t>
            </a:r>
            <a:r>
              <a:rPr lang="de-DE" sz="2400" b="0" i="0" dirty="0" err="1">
                <a:solidFill>
                  <a:srgbClr val="1F2328"/>
                </a:solidFill>
                <a:effectLst/>
                <a:latin typeface="-apple-system"/>
              </a:rPr>
              <a:t>to</a:t>
            </a:r>
            <a:r>
              <a:rPr lang="de-DE" sz="2400" b="0" i="0" dirty="0">
                <a:solidFill>
                  <a:srgbClr val="1F2328"/>
                </a:solidFill>
                <a:effectLst/>
                <a:latin typeface="-apple-system"/>
              </a:rPr>
              <a:t> </a:t>
            </a:r>
            <a:r>
              <a:rPr lang="de-DE" sz="2400" b="0" i="0" dirty="0" err="1">
                <a:solidFill>
                  <a:srgbClr val="1F2328"/>
                </a:solidFill>
                <a:effectLst/>
                <a:latin typeface="-apple-system"/>
              </a:rPr>
              <a:t>present</a:t>
            </a:r>
            <a:r>
              <a:rPr lang="de-DE" sz="2400" b="0" i="0" dirty="0">
                <a:solidFill>
                  <a:srgbClr val="1F2328"/>
                </a:solidFill>
                <a:effectLst/>
                <a:latin typeface="-apple-system"/>
              </a:rPr>
              <a:t> a well-</a:t>
            </a:r>
            <a:r>
              <a:rPr lang="de-DE" sz="2400" b="0" i="0" dirty="0" err="1">
                <a:solidFill>
                  <a:srgbClr val="1F2328"/>
                </a:solidFill>
                <a:effectLst/>
                <a:latin typeface="-apple-system"/>
              </a:rPr>
              <a:t>thought</a:t>
            </a:r>
            <a:r>
              <a:rPr lang="de-DE" sz="2400" b="0" i="0" dirty="0">
                <a:solidFill>
                  <a:srgbClr val="1F2328"/>
                </a:solidFill>
                <a:effectLst/>
                <a:latin typeface="-apple-system"/>
              </a:rPr>
              <a:t>-out </a:t>
            </a:r>
            <a:r>
              <a:rPr lang="de-DE" sz="2400" b="0" i="0" dirty="0" err="1">
                <a:solidFill>
                  <a:srgbClr val="1F2328"/>
                </a:solidFill>
                <a:effectLst/>
                <a:latin typeface="-apple-system"/>
              </a:rPr>
              <a:t>conceptual</a:t>
            </a:r>
            <a:r>
              <a:rPr lang="de-DE" sz="2400" b="0" i="0" dirty="0">
                <a:solidFill>
                  <a:srgbClr val="1F2328"/>
                </a:solidFill>
                <a:effectLst/>
                <a:latin typeface="-apple-system"/>
              </a:rPr>
              <a:t> design and </a:t>
            </a:r>
            <a:r>
              <a:rPr lang="de-DE" sz="2400" b="0" i="0" dirty="0" err="1">
                <a:solidFill>
                  <a:srgbClr val="1F2328"/>
                </a:solidFill>
                <a:effectLst/>
                <a:latin typeface="-apple-system"/>
              </a:rPr>
              <a:t>workflow</a:t>
            </a:r>
            <a:r>
              <a:rPr lang="de-DE" sz="2400" b="0" i="0" dirty="0">
                <a:solidFill>
                  <a:srgbClr val="1F2328"/>
                </a:solidFill>
                <a:effectLst/>
                <a:latin typeface="-apple-system"/>
              </a:rPr>
              <a:t> </a:t>
            </a:r>
            <a:r>
              <a:rPr lang="de-DE" sz="2400" b="0" i="0" dirty="0" err="1">
                <a:solidFill>
                  <a:srgbClr val="1F2328"/>
                </a:solidFill>
                <a:effectLst/>
                <a:latin typeface="-apple-system"/>
              </a:rPr>
              <a:t>for</a:t>
            </a:r>
            <a:r>
              <a:rPr lang="de-DE" sz="2400" b="0" i="0" dirty="0">
                <a:solidFill>
                  <a:srgbClr val="1F2328"/>
                </a:solidFill>
                <a:effectLst/>
                <a:latin typeface="-apple-system"/>
              </a:rPr>
              <a:t> </a:t>
            </a:r>
            <a:r>
              <a:rPr lang="de-DE" sz="2400" b="0" i="0" dirty="0" err="1">
                <a:solidFill>
                  <a:srgbClr val="1F2328"/>
                </a:solidFill>
                <a:effectLst/>
                <a:latin typeface="-apple-system"/>
              </a:rPr>
              <a:t>implementing</a:t>
            </a:r>
            <a:r>
              <a:rPr lang="de-DE" sz="2400" b="0" i="0" dirty="0">
                <a:solidFill>
                  <a:srgbClr val="1F2328"/>
                </a:solidFill>
                <a:effectLst/>
                <a:latin typeface="-apple-system"/>
              </a:rPr>
              <a:t> </a:t>
            </a:r>
            <a:r>
              <a:rPr lang="de-DE" sz="2400" b="0" i="0" dirty="0" err="1">
                <a:solidFill>
                  <a:srgbClr val="1F2328"/>
                </a:solidFill>
                <a:effectLst/>
                <a:latin typeface="-apple-system"/>
              </a:rPr>
              <a:t>this</a:t>
            </a:r>
            <a:r>
              <a:rPr lang="de-DE" sz="2400" b="0" i="0" dirty="0">
                <a:solidFill>
                  <a:srgbClr val="1F2328"/>
                </a:solidFill>
                <a:effectLst/>
                <a:latin typeface="-apple-system"/>
              </a:rPr>
              <a:t> feature.</a:t>
            </a:r>
            <a:br>
              <a:rPr lang="de-DE" sz="2400" b="0" i="0" dirty="0">
                <a:solidFill>
                  <a:srgbClr val="1F2328"/>
                </a:solidFill>
                <a:effectLst/>
                <a:latin typeface="-apple-system"/>
              </a:rPr>
            </a:br>
            <a:endParaRPr lang="de-DE" sz="2400" dirty="0"/>
          </a:p>
        </p:txBody>
      </p:sp>
    </p:spTree>
    <p:extLst>
      <p:ext uri="{BB962C8B-B14F-4D97-AF65-F5344CB8AC3E}">
        <p14:creationId xmlns:p14="http://schemas.microsoft.com/office/powerpoint/2010/main" val="235902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F5F4B0E-8F92-A385-47DE-AF0A6D4D4AA6}"/>
              </a:ext>
            </a:extLst>
          </p:cNvPr>
          <p:cNvSpPr/>
          <p:nvPr/>
        </p:nvSpPr>
        <p:spPr>
          <a:xfrm>
            <a:off x="1234237" y="726432"/>
            <a:ext cx="448235" cy="466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 Verbindung 5">
            <a:extLst>
              <a:ext uri="{FF2B5EF4-FFF2-40B4-BE49-F238E27FC236}">
                <a16:creationId xmlns:a16="http://schemas.microsoft.com/office/drawing/2014/main" id="{547361F7-6BDF-A5FA-9ACE-B4669C0BE80D}"/>
              </a:ext>
            </a:extLst>
          </p:cNvPr>
          <p:cNvCxnSpPr>
            <a:stCxn id="4" idx="4"/>
          </p:cNvCxnSpPr>
          <p:nvPr/>
        </p:nvCxnSpPr>
        <p:spPr>
          <a:xfrm flipH="1">
            <a:off x="1449391" y="1192596"/>
            <a:ext cx="8964" cy="466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Gerade Verbindung 7">
            <a:extLst>
              <a:ext uri="{FF2B5EF4-FFF2-40B4-BE49-F238E27FC236}">
                <a16:creationId xmlns:a16="http://schemas.microsoft.com/office/drawing/2014/main" id="{4C1D7D0E-E274-A005-FE23-084F38134608}"/>
              </a:ext>
            </a:extLst>
          </p:cNvPr>
          <p:cNvCxnSpPr/>
          <p:nvPr/>
        </p:nvCxnSpPr>
        <p:spPr>
          <a:xfrm flipH="1">
            <a:off x="1234237" y="1658760"/>
            <a:ext cx="224117" cy="3406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Gerade Verbindung 9">
            <a:extLst>
              <a:ext uri="{FF2B5EF4-FFF2-40B4-BE49-F238E27FC236}">
                <a16:creationId xmlns:a16="http://schemas.microsoft.com/office/drawing/2014/main" id="{614B6773-9302-FE1A-DE49-EC9698B650C7}"/>
              </a:ext>
            </a:extLst>
          </p:cNvPr>
          <p:cNvCxnSpPr/>
          <p:nvPr/>
        </p:nvCxnSpPr>
        <p:spPr>
          <a:xfrm>
            <a:off x="1458354" y="1658760"/>
            <a:ext cx="224118" cy="322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Gerade Verbindung 10">
            <a:extLst>
              <a:ext uri="{FF2B5EF4-FFF2-40B4-BE49-F238E27FC236}">
                <a16:creationId xmlns:a16="http://schemas.microsoft.com/office/drawing/2014/main" id="{4812D431-A5C7-3058-4B86-0FB8B1ADBEA8}"/>
              </a:ext>
            </a:extLst>
          </p:cNvPr>
          <p:cNvCxnSpPr>
            <a:cxnSpLocks/>
          </p:cNvCxnSpPr>
          <p:nvPr/>
        </p:nvCxnSpPr>
        <p:spPr>
          <a:xfrm>
            <a:off x="1010119" y="1425678"/>
            <a:ext cx="833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Gerade Verbindung mit Pfeil 14">
            <a:extLst>
              <a:ext uri="{FF2B5EF4-FFF2-40B4-BE49-F238E27FC236}">
                <a16:creationId xmlns:a16="http://schemas.microsoft.com/office/drawing/2014/main" id="{D5F40B42-03D0-5D54-ACB9-3C38EDA34633}"/>
              </a:ext>
            </a:extLst>
          </p:cNvPr>
          <p:cNvCxnSpPr/>
          <p:nvPr/>
        </p:nvCxnSpPr>
        <p:spPr>
          <a:xfrm>
            <a:off x="2005204" y="1528626"/>
            <a:ext cx="12192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Rechteck 15">
            <a:extLst>
              <a:ext uri="{FF2B5EF4-FFF2-40B4-BE49-F238E27FC236}">
                <a16:creationId xmlns:a16="http://schemas.microsoft.com/office/drawing/2014/main" id="{69FC9DB0-E07F-349C-6F5A-CE8642F42EED}"/>
              </a:ext>
            </a:extLst>
          </p:cNvPr>
          <p:cNvSpPr/>
          <p:nvPr/>
        </p:nvSpPr>
        <p:spPr>
          <a:xfrm>
            <a:off x="3224404" y="1120879"/>
            <a:ext cx="2603090" cy="860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12D442F-CE24-A907-2EC0-DFFA67CE65DA}"/>
              </a:ext>
            </a:extLst>
          </p:cNvPr>
          <p:cNvSpPr txBox="1"/>
          <p:nvPr/>
        </p:nvSpPr>
        <p:spPr>
          <a:xfrm>
            <a:off x="3486188" y="1228018"/>
            <a:ext cx="2079522" cy="646331"/>
          </a:xfrm>
          <a:prstGeom prst="rect">
            <a:avLst/>
          </a:prstGeom>
          <a:noFill/>
        </p:spPr>
        <p:txBody>
          <a:bodyPr wrap="square" rtlCol="0">
            <a:spAutoFit/>
          </a:bodyPr>
          <a:lstStyle/>
          <a:p>
            <a:r>
              <a:rPr lang="de-DE" dirty="0" err="1"/>
              <a:t>How</a:t>
            </a:r>
            <a:r>
              <a:rPr lang="de-DE" dirty="0"/>
              <a:t> </a:t>
            </a:r>
            <a:r>
              <a:rPr lang="de-DE" dirty="0" err="1"/>
              <a:t>many</a:t>
            </a:r>
            <a:r>
              <a:rPr lang="de-DE" dirty="0"/>
              <a:t> </a:t>
            </a:r>
            <a:r>
              <a:rPr lang="de-DE" dirty="0" err="1"/>
              <a:t>cars</a:t>
            </a:r>
            <a:r>
              <a:rPr lang="de-DE" dirty="0"/>
              <a:t> </a:t>
            </a:r>
            <a:r>
              <a:rPr lang="de-DE" dirty="0" err="1"/>
              <a:t>are</a:t>
            </a:r>
            <a:r>
              <a:rPr lang="de-DE" dirty="0"/>
              <a:t> </a:t>
            </a:r>
            <a:r>
              <a:rPr lang="de-DE" dirty="0" err="1"/>
              <a:t>sold</a:t>
            </a:r>
            <a:r>
              <a:rPr lang="de-DE" dirty="0"/>
              <a:t> in Aachen? </a:t>
            </a:r>
          </a:p>
        </p:txBody>
      </p:sp>
      <p:cxnSp>
        <p:nvCxnSpPr>
          <p:cNvPr id="18" name="Gerade Verbindung mit Pfeil 17">
            <a:extLst>
              <a:ext uri="{FF2B5EF4-FFF2-40B4-BE49-F238E27FC236}">
                <a16:creationId xmlns:a16="http://schemas.microsoft.com/office/drawing/2014/main" id="{DAA618FA-47F6-B316-8109-E3145EA835AF}"/>
              </a:ext>
            </a:extLst>
          </p:cNvPr>
          <p:cNvCxnSpPr/>
          <p:nvPr/>
        </p:nvCxnSpPr>
        <p:spPr>
          <a:xfrm>
            <a:off x="5827494" y="1551183"/>
            <a:ext cx="12192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echteck 20">
            <a:extLst>
              <a:ext uri="{FF2B5EF4-FFF2-40B4-BE49-F238E27FC236}">
                <a16:creationId xmlns:a16="http://schemas.microsoft.com/office/drawing/2014/main" id="{A93D180D-156A-0E7D-60FD-98F7E2EF4D15}"/>
              </a:ext>
            </a:extLst>
          </p:cNvPr>
          <p:cNvSpPr/>
          <p:nvPr/>
        </p:nvSpPr>
        <p:spPr>
          <a:xfrm>
            <a:off x="7046694" y="1098320"/>
            <a:ext cx="2603090" cy="860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49092B6-F980-F165-5B7D-D7DFE1777F3A}"/>
              </a:ext>
            </a:extLst>
          </p:cNvPr>
          <p:cNvSpPr txBox="1"/>
          <p:nvPr/>
        </p:nvSpPr>
        <p:spPr>
          <a:xfrm>
            <a:off x="7369426" y="1366517"/>
            <a:ext cx="1996059" cy="369332"/>
          </a:xfrm>
          <a:prstGeom prst="rect">
            <a:avLst/>
          </a:prstGeom>
          <a:noFill/>
        </p:spPr>
        <p:txBody>
          <a:bodyPr wrap="none" rtlCol="0">
            <a:spAutoFit/>
          </a:bodyPr>
          <a:lstStyle/>
          <a:p>
            <a:r>
              <a:rPr lang="de-DE" dirty="0"/>
              <a:t>Embedding </a:t>
            </a:r>
            <a:r>
              <a:rPr lang="de-DE" dirty="0" err="1"/>
              <a:t>model</a:t>
            </a:r>
            <a:endParaRPr lang="de-DE" dirty="0"/>
          </a:p>
        </p:txBody>
      </p:sp>
      <p:cxnSp>
        <p:nvCxnSpPr>
          <p:cNvPr id="23" name="Gerade Verbindung mit Pfeil 22">
            <a:extLst>
              <a:ext uri="{FF2B5EF4-FFF2-40B4-BE49-F238E27FC236}">
                <a16:creationId xmlns:a16="http://schemas.microsoft.com/office/drawing/2014/main" id="{7FB8F064-54DD-8A0A-1C06-3E90AF813438}"/>
              </a:ext>
            </a:extLst>
          </p:cNvPr>
          <p:cNvCxnSpPr/>
          <p:nvPr/>
        </p:nvCxnSpPr>
        <p:spPr>
          <a:xfrm>
            <a:off x="9649784" y="1580389"/>
            <a:ext cx="12192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hteck 23">
            <a:extLst>
              <a:ext uri="{FF2B5EF4-FFF2-40B4-BE49-F238E27FC236}">
                <a16:creationId xmlns:a16="http://schemas.microsoft.com/office/drawing/2014/main" id="{12C9895F-71BA-49F3-6760-399FB53DB728}"/>
              </a:ext>
            </a:extLst>
          </p:cNvPr>
          <p:cNvSpPr/>
          <p:nvPr/>
        </p:nvSpPr>
        <p:spPr>
          <a:xfrm>
            <a:off x="10868984" y="1102222"/>
            <a:ext cx="2603090" cy="860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D7CDBFB4-45CF-8A15-F517-F0C71C805E8B}"/>
              </a:ext>
            </a:extLst>
          </p:cNvPr>
          <p:cNvSpPr txBox="1"/>
          <p:nvPr/>
        </p:nvSpPr>
        <p:spPr>
          <a:xfrm>
            <a:off x="11191716" y="1257223"/>
            <a:ext cx="2061272" cy="646331"/>
          </a:xfrm>
          <a:prstGeom prst="rect">
            <a:avLst/>
          </a:prstGeom>
          <a:noFill/>
        </p:spPr>
        <p:txBody>
          <a:bodyPr wrap="square" rtlCol="0">
            <a:spAutoFit/>
          </a:bodyPr>
          <a:lstStyle/>
          <a:p>
            <a:r>
              <a:rPr lang="de-DE" dirty="0"/>
              <a:t>Question </a:t>
            </a:r>
            <a:r>
              <a:rPr lang="de-DE" dirty="0" err="1"/>
              <a:t>embedding</a:t>
            </a:r>
            <a:r>
              <a:rPr lang="de-DE" dirty="0"/>
              <a:t> [0,3,..]</a:t>
            </a:r>
          </a:p>
        </p:txBody>
      </p:sp>
      <p:cxnSp>
        <p:nvCxnSpPr>
          <p:cNvPr id="29" name="Gerade Verbindung mit Pfeil 28">
            <a:extLst>
              <a:ext uri="{FF2B5EF4-FFF2-40B4-BE49-F238E27FC236}">
                <a16:creationId xmlns:a16="http://schemas.microsoft.com/office/drawing/2014/main" id="{BA184FE8-A703-2B3E-CD05-EEFC3FF64026}"/>
              </a:ext>
            </a:extLst>
          </p:cNvPr>
          <p:cNvCxnSpPr/>
          <p:nvPr/>
        </p:nvCxnSpPr>
        <p:spPr>
          <a:xfrm>
            <a:off x="13480991" y="1576487"/>
            <a:ext cx="12192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Rechteck 29">
            <a:extLst>
              <a:ext uri="{FF2B5EF4-FFF2-40B4-BE49-F238E27FC236}">
                <a16:creationId xmlns:a16="http://schemas.microsoft.com/office/drawing/2014/main" id="{25535566-9154-2004-D809-3AA9FE9CC803}"/>
              </a:ext>
            </a:extLst>
          </p:cNvPr>
          <p:cNvSpPr/>
          <p:nvPr/>
        </p:nvSpPr>
        <p:spPr>
          <a:xfrm>
            <a:off x="14700191" y="1098320"/>
            <a:ext cx="2603090" cy="860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40BB1386-2304-D8DA-5547-A74B395958ED}"/>
              </a:ext>
            </a:extLst>
          </p:cNvPr>
          <p:cNvSpPr txBox="1"/>
          <p:nvPr/>
        </p:nvSpPr>
        <p:spPr>
          <a:xfrm>
            <a:off x="15107155" y="1391821"/>
            <a:ext cx="1813830" cy="369332"/>
          </a:xfrm>
          <a:prstGeom prst="rect">
            <a:avLst/>
          </a:prstGeom>
          <a:noFill/>
        </p:spPr>
        <p:txBody>
          <a:bodyPr wrap="none" rtlCol="0">
            <a:spAutoFit/>
          </a:bodyPr>
          <a:lstStyle/>
          <a:p>
            <a:r>
              <a:rPr lang="de-DE" dirty="0"/>
              <a:t>Vector </a:t>
            </a:r>
            <a:r>
              <a:rPr lang="de-DE" dirty="0" err="1"/>
              <a:t>database</a:t>
            </a:r>
            <a:endParaRPr lang="de-DE" dirty="0"/>
          </a:p>
        </p:txBody>
      </p:sp>
      <p:cxnSp>
        <p:nvCxnSpPr>
          <p:cNvPr id="34" name="Gerade Verbindung mit Pfeil 33">
            <a:extLst>
              <a:ext uri="{FF2B5EF4-FFF2-40B4-BE49-F238E27FC236}">
                <a16:creationId xmlns:a16="http://schemas.microsoft.com/office/drawing/2014/main" id="{EF3FCE24-E604-A17B-E9D9-8BDE219040FE}"/>
              </a:ext>
            </a:extLst>
          </p:cNvPr>
          <p:cNvCxnSpPr>
            <a:cxnSpLocks/>
          </p:cNvCxnSpPr>
          <p:nvPr/>
        </p:nvCxnSpPr>
        <p:spPr>
          <a:xfrm>
            <a:off x="16001736" y="1958931"/>
            <a:ext cx="0" cy="6451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Rechteck 37">
            <a:extLst>
              <a:ext uri="{FF2B5EF4-FFF2-40B4-BE49-F238E27FC236}">
                <a16:creationId xmlns:a16="http://schemas.microsoft.com/office/drawing/2014/main" id="{8DBCCF3F-39D3-398B-F5C4-3F42C1E53BBD}"/>
              </a:ext>
            </a:extLst>
          </p:cNvPr>
          <p:cNvSpPr/>
          <p:nvPr/>
        </p:nvSpPr>
        <p:spPr>
          <a:xfrm>
            <a:off x="14700191" y="2608945"/>
            <a:ext cx="2603090" cy="9770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extfeld 38">
            <a:extLst>
              <a:ext uri="{FF2B5EF4-FFF2-40B4-BE49-F238E27FC236}">
                <a16:creationId xmlns:a16="http://schemas.microsoft.com/office/drawing/2014/main" id="{659DD519-84E8-A738-69EA-9C0BF7A25037}"/>
              </a:ext>
            </a:extLst>
          </p:cNvPr>
          <p:cNvSpPr txBox="1"/>
          <p:nvPr/>
        </p:nvSpPr>
        <p:spPr>
          <a:xfrm>
            <a:off x="15053166" y="2662682"/>
            <a:ext cx="1867819" cy="923330"/>
          </a:xfrm>
          <a:prstGeom prst="rect">
            <a:avLst/>
          </a:prstGeom>
          <a:noFill/>
        </p:spPr>
        <p:txBody>
          <a:bodyPr wrap="none" rtlCol="0">
            <a:spAutoFit/>
          </a:bodyPr>
          <a:lstStyle/>
          <a:p>
            <a:pPr marL="342900" indent="-342900">
              <a:buAutoNum type="arabicPeriod"/>
            </a:pPr>
            <a:r>
              <a:rPr lang="de-DE" dirty="0"/>
              <a:t>.. Car </a:t>
            </a:r>
            <a:r>
              <a:rPr lang="de-DE" dirty="0" err="1"/>
              <a:t>sold</a:t>
            </a:r>
            <a:endParaRPr lang="de-DE" dirty="0"/>
          </a:p>
          <a:p>
            <a:pPr marL="342900" indent="-342900">
              <a:buAutoNum type="arabicPeriod"/>
            </a:pPr>
            <a:r>
              <a:rPr lang="de-DE" dirty="0" err="1"/>
              <a:t>Has</a:t>
            </a:r>
            <a:r>
              <a:rPr lang="de-DE" dirty="0"/>
              <a:t> </a:t>
            </a:r>
            <a:r>
              <a:rPr lang="de-DE" dirty="0" err="1"/>
              <a:t>access</a:t>
            </a:r>
            <a:r>
              <a:rPr lang="de-DE" dirty="0"/>
              <a:t> ..</a:t>
            </a:r>
          </a:p>
          <a:p>
            <a:pPr marL="342900" indent="-342900">
              <a:buAutoNum type="arabicPeriod"/>
            </a:pPr>
            <a:r>
              <a:rPr lang="de-DE" dirty="0"/>
              <a:t>…</a:t>
            </a:r>
          </a:p>
        </p:txBody>
      </p:sp>
      <p:cxnSp>
        <p:nvCxnSpPr>
          <p:cNvPr id="41" name="Gerade Verbindung mit Pfeil 40">
            <a:extLst>
              <a:ext uri="{FF2B5EF4-FFF2-40B4-BE49-F238E27FC236}">
                <a16:creationId xmlns:a16="http://schemas.microsoft.com/office/drawing/2014/main" id="{F2D8B0FF-D9C7-83B8-9456-1F3CDD6F8344}"/>
              </a:ext>
            </a:extLst>
          </p:cNvPr>
          <p:cNvCxnSpPr>
            <a:cxnSpLocks/>
            <a:stCxn id="16" idx="2"/>
            <a:endCxn id="45" idx="0"/>
          </p:cNvCxnSpPr>
          <p:nvPr/>
        </p:nvCxnSpPr>
        <p:spPr>
          <a:xfrm>
            <a:off x="4525949" y="1981490"/>
            <a:ext cx="4145022" cy="23690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Gerade Verbindung mit Pfeil 41">
            <a:extLst>
              <a:ext uri="{FF2B5EF4-FFF2-40B4-BE49-F238E27FC236}">
                <a16:creationId xmlns:a16="http://schemas.microsoft.com/office/drawing/2014/main" id="{BF0BBC1C-9916-0710-9678-B40AE4950B8C}"/>
              </a:ext>
            </a:extLst>
          </p:cNvPr>
          <p:cNvCxnSpPr>
            <a:cxnSpLocks/>
            <a:stCxn id="39" idx="2"/>
            <a:endCxn id="45" idx="0"/>
          </p:cNvCxnSpPr>
          <p:nvPr/>
        </p:nvCxnSpPr>
        <p:spPr>
          <a:xfrm flipH="1">
            <a:off x="8670971" y="3586012"/>
            <a:ext cx="7316105" cy="7645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Rechteck 44">
            <a:extLst>
              <a:ext uri="{FF2B5EF4-FFF2-40B4-BE49-F238E27FC236}">
                <a16:creationId xmlns:a16="http://schemas.microsoft.com/office/drawing/2014/main" id="{86239B64-5273-AA91-E06E-A51EE3544215}"/>
              </a:ext>
            </a:extLst>
          </p:cNvPr>
          <p:cNvSpPr/>
          <p:nvPr/>
        </p:nvSpPr>
        <p:spPr>
          <a:xfrm>
            <a:off x="7369426" y="4350526"/>
            <a:ext cx="2603090" cy="860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Textfeld 45">
            <a:extLst>
              <a:ext uri="{FF2B5EF4-FFF2-40B4-BE49-F238E27FC236}">
                <a16:creationId xmlns:a16="http://schemas.microsoft.com/office/drawing/2014/main" id="{2DA81782-9F97-6C53-4822-92A572D3B686}"/>
              </a:ext>
            </a:extLst>
          </p:cNvPr>
          <p:cNvSpPr txBox="1"/>
          <p:nvPr/>
        </p:nvSpPr>
        <p:spPr>
          <a:xfrm>
            <a:off x="7978553" y="4596165"/>
            <a:ext cx="1326004" cy="369332"/>
          </a:xfrm>
          <a:prstGeom prst="rect">
            <a:avLst/>
          </a:prstGeom>
          <a:noFill/>
        </p:spPr>
        <p:txBody>
          <a:bodyPr wrap="none" rtlCol="0">
            <a:spAutoFit/>
          </a:bodyPr>
          <a:lstStyle/>
          <a:p>
            <a:r>
              <a:rPr lang="de-DE" dirty="0"/>
              <a:t>LLM  </a:t>
            </a:r>
            <a:r>
              <a:rPr lang="de-DE" dirty="0" err="1"/>
              <a:t>model</a:t>
            </a:r>
            <a:endParaRPr lang="de-DE" dirty="0"/>
          </a:p>
        </p:txBody>
      </p:sp>
      <p:sp>
        <p:nvSpPr>
          <p:cNvPr id="49" name="Smiley 48">
            <a:extLst>
              <a:ext uri="{FF2B5EF4-FFF2-40B4-BE49-F238E27FC236}">
                <a16:creationId xmlns:a16="http://schemas.microsoft.com/office/drawing/2014/main" id="{2FE5C151-8915-47E1-F3ED-4EBCE46C6398}"/>
              </a:ext>
            </a:extLst>
          </p:cNvPr>
          <p:cNvSpPr/>
          <p:nvPr/>
        </p:nvSpPr>
        <p:spPr>
          <a:xfrm>
            <a:off x="9895204" y="4487259"/>
            <a:ext cx="702110" cy="62778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Textfeld 49">
            <a:extLst>
              <a:ext uri="{FF2B5EF4-FFF2-40B4-BE49-F238E27FC236}">
                <a16:creationId xmlns:a16="http://schemas.microsoft.com/office/drawing/2014/main" id="{D8516061-0E44-28A6-4113-53B2DB8BF226}"/>
              </a:ext>
            </a:extLst>
          </p:cNvPr>
          <p:cNvSpPr txBox="1"/>
          <p:nvPr/>
        </p:nvSpPr>
        <p:spPr>
          <a:xfrm>
            <a:off x="13775635" y="4566771"/>
            <a:ext cx="1472263" cy="369332"/>
          </a:xfrm>
          <a:prstGeom prst="rect">
            <a:avLst/>
          </a:prstGeom>
          <a:noFill/>
        </p:spPr>
        <p:txBody>
          <a:bodyPr wrap="none" rtlCol="0">
            <a:spAutoFit/>
          </a:bodyPr>
          <a:lstStyle/>
          <a:p>
            <a:r>
              <a:rPr lang="de-DE" dirty="0" err="1"/>
              <a:t>Hugging</a:t>
            </a:r>
            <a:r>
              <a:rPr lang="de-DE" dirty="0"/>
              <a:t> </a:t>
            </a:r>
            <a:r>
              <a:rPr lang="de-DE" dirty="0" err="1"/>
              <a:t>face</a:t>
            </a:r>
            <a:endParaRPr lang="de-DE" dirty="0"/>
          </a:p>
        </p:txBody>
      </p:sp>
      <p:sp>
        <p:nvSpPr>
          <p:cNvPr id="51" name="Rechteck 50">
            <a:extLst>
              <a:ext uri="{FF2B5EF4-FFF2-40B4-BE49-F238E27FC236}">
                <a16:creationId xmlns:a16="http://schemas.microsoft.com/office/drawing/2014/main" id="{4D693172-56CB-AA00-FF7F-7FA7A9748482}"/>
              </a:ext>
            </a:extLst>
          </p:cNvPr>
          <p:cNvSpPr/>
          <p:nvPr/>
        </p:nvSpPr>
        <p:spPr>
          <a:xfrm>
            <a:off x="13230099" y="4350526"/>
            <a:ext cx="2603090" cy="860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 Verbindung 52">
            <a:extLst>
              <a:ext uri="{FF2B5EF4-FFF2-40B4-BE49-F238E27FC236}">
                <a16:creationId xmlns:a16="http://schemas.microsoft.com/office/drawing/2014/main" id="{863272EB-76C1-F9B3-07EC-7791F12E9A8A}"/>
              </a:ext>
            </a:extLst>
          </p:cNvPr>
          <p:cNvCxnSpPr>
            <a:cxnSpLocks/>
            <a:stCxn id="51" idx="1"/>
            <a:endCxn id="49" idx="6"/>
          </p:cNvCxnSpPr>
          <p:nvPr/>
        </p:nvCxnSpPr>
        <p:spPr>
          <a:xfrm flipH="1">
            <a:off x="10597314" y="4780832"/>
            <a:ext cx="2632785" cy="20318"/>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57" name="Gerade Verbindung mit Pfeil 56">
            <a:extLst>
              <a:ext uri="{FF2B5EF4-FFF2-40B4-BE49-F238E27FC236}">
                <a16:creationId xmlns:a16="http://schemas.microsoft.com/office/drawing/2014/main" id="{313D9F4B-44AD-1ABB-B261-BA75456B86FC}"/>
              </a:ext>
            </a:extLst>
          </p:cNvPr>
          <p:cNvCxnSpPr>
            <a:cxnSpLocks/>
            <a:stCxn id="45" idx="2"/>
          </p:cNvCxnSpPr>
          <p:nvPr/>
        </p:nvCxnSpPr>
        <p:spPr>
          <a:xfrm flipH="1">
            <a:off x="7215539" y="5211137"/>
            <a:ext cx="1455432" cy="6405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Rechteck 60">
            <a:extLst>
              <a:ext uri="{FF2B5EF4-FFF2-40B4-BE49-F238E27FC236}">
                <a16:creationId xmlns:a16="http://schemas.microsoft.com/office/drawing/2014/main" id="{1D4C5DDB-580A-4143-51B1-1A3147F21F12}"/>
              </a:ext>
            </a:extLst>
          </p:cNvPr>
          <p:cNvSpPr/>
          <p:nvPr/>
        </p:nvSpPr>
        <p:spPr>
          <a:xfrm>
            <a:off x="5745149" y="5863844"/>
            <a:ext cx="2925822" cy="14557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Textfeld 61">
            <a:extLst>
              <a:ext uri="{FF2B5EF4-FFF2-40B4-BE49-F238E27FC236}">
                <a16:creationId xmlns:a16="http://schemas.microsoft.com/office/drawing/2014/main" id="{D3F494A7-86ED-7687-08ED-ADD8FA419457}"/>
              </a:ext>
            </a:extLst>
          </p:cNvPr>
          <p:cNvSpPr txBox="1"/>
          <p:nvPr/>
        </p:nvSpPr>
        <p:spPr>
          <a:xfrm>
            <a:off x="5981473" y="5991559"/>
            <a:ext cx="2360282" cy="1200329"/>
          </a:xfrm>
          <a:prstGeom prst="rect">
            <a:avLst/>
          </a:prstGeom>
          <a:noFill/>
        </p:spPr>
        <p:txBody>
          <a:bodyPr wrap="square" rtlCol="0">
            <a:spAutoFit/>
          </a:bodyPr>
          <a:lstStyle/>
          <a:p>
            <a:r>
              <a:rPr lang="de-DE" dirty="0" err="1"/>
              <a:t>Answer</a:t>
            </a:r>
            <a:r>
              <a:rPr lang="de-DE" dirty="0"/>
              <a:t>: 1 Car </a:t>
            </a:r>
            <a:r>
              <a:rPr lang="de-DE" dirty="0" err="1"/>
              <a:t>sold</a:t>
            </a:r>
            <a:r>
              <a:rPr lang="de-DE" dirty="0"/>
              <a:t>. The </a:t>
            </a:r>
            <a:r>
              <a:rPr lang="de-DE" dirty="0" err="1"/>
              <a:t>car</a:t>
            </a:r>
            <a:r>
              <a:rPr lang="de-DE" dirty="0"/>
              <a:t> </a:t>
            </a:r>
            <a:r>
              <a:rPr lang="de-DE" dirty="0" err="1"/>
              <a:t>name</a:t>
            </a:r>
            <a:r>
              <a:rPr lang="de-DE" dirty="0"/>
              <a:t> was RS6</a:t>
            </a:r>
          </a:p>
          <a:p>
            <a:r>
              <a:rPr lang="de-DE" dirty="0"/>
              <a:t>Shows </a:t>
            </a:r>
            <a:r>
              <a:rPr lang="de-DE" dirty="0" err="1"/>
              <a:t>Graphic</a:t>
            </a:r>
            <a:r>
              <a:rPr lang="de-DE" dirty="0"/>
              <a:t> etc.</a:t>
            </a:r>
          </a:p>
        </p:txBody>
      </p:sp>
      <p:cxnSp>
        <p:nvCxnSpPr>
          <p:cNvPr id="63" name="Gerade Verbindung mit Pfeil 62">
            <a:extLst>
              <a:ext uri="{FF2B5EF4-FFF2-40B4-BE49-F238E27FC236}">
                <a16:creationId xmlns:a16="http://schemas.microsoft.com/office/drawing/2014/main" id="{C0845CC4-837F-AD76-4C43-279F2A268F8E}"/>
              </a:ext>
            </a:extLst>
          </p:cNvPr>
          <p:cNvCxnSpPr>
            <a:cxnSpLocks/>
            <a:stCxn id="61" idx="1"/>
          </p:cNvCxnSpPr>
          <p:nvPr/>
        </p:nvCxnSpPr>
        <p:spPr>
          <a:xfrm flipH="1" flipV="1">
            <a:off x="1447805" y="2088629"/>
            <a:ext cx="4297344" cy="4503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Textfeld 65">
            <a:extLst>
              <a:ext uri="{FF2B5EF4-FFF2-40B4-BE49-F238E27FC236}">
                <a16:creationId xmlns:a16="http://schemas.microsoft.com/office/drawing/2014/main" id="{F9BBB4A3-1260-6BD9-5D30-DCFC9C34593C}"/>
              </a:ext>
            </a:extLst>
          </p:cNvPr>
          <p:cNvSpPr txBox="1"/>
          <p:nvPr/>
        </p:nvSpPr>
        <p:spPr>
          <a:xfrm>
            <a:off x="8052657" y="121723"/>
            <a:ext cx="915635" cy="369332"/>
          </a:xfrm>
          <a:prstGeom prst="rect">
            <a:avLst/>
          </a:prstGeom>
          <a:noFill/>
        </p:spPr>
        <p:txBody>
          <a:bodyPr wrap="none" rtlCol="0">
            <a:spAutoFit/>
          </a:bodyPr>
          <a:lstStyle/>
          <a:p>
            <a:r>
              <a:rPr lang="de-DE" dirty="0" err="1"/>
              <a:t>Ollama</a:t>
            </a:r>
            <a:endParaRPr lang="de-DE" dirty="0"/>
          </a:p>
        </p:txBody>
      </p:sp>
      <p:cxnSp>
        <p:nvCxnSpPr>
          <p:cNvPr id="67" name="Gerade Verbindung 66">
            <a:extLst>
              <a:ext uri="{FF2B5EF4-FFF2-40B4-BE49-F238E27FC236}">
                <a16:creationId xmlns:a16="http://schemas.microsoft.com/office/drawing/2014/main" id="{84A06BB8-ADFF-5151-777A-C5760A79B187}"/>
              </a:ext>
            </a:extLst>
          </p:cNvPr>
          <p:cNvCxnSpPr>
            <a:cxnSpLocks/>
            <a:stCxn id="66" idx="2"/>
            <a:endCxn id="21" idx="0"/>
          </p:cNvCxnSpPr>
          <p:nvPr/>
        </p:nvCxnSpPr>
        <p:spPr>
          <a:xfrm flipH="1">
            <a:off x="8348239" y="491055"/>
            <a:ext cx="162236" cy="607265"/>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70" name="Rechteck 69">
            <a:extLst>
              <a:ext uri="{FF2B5EF4-FFF2-40B4-BE49-F238E27FC236}">
                <a16:creationId xmlns:a16="http://schemas.microsoft.com/office/drawing/2014/main" id="{2B7611E1-1D30-7F6F-5CD6-5AF54B85CC2D}"/>
              </a:ext>
            </a:extLst>
          </p:cNvPr>
          <p:cNvSpPr/>
          <p:nvPr/>
        </p:nvSpPr>
        <p:spPr>
          <a:xfrm>
            <a:off x="10008695" y="6046391"/>
            <a:ext cx="2603090" cy="860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1" name="Gerade Verbindung mit Pfeil 70">
            <a:extLst>
              <a:ext uri="{FF2B5EF4-FFF2-40B4-BE49-F238E27FC236}">
                <a16:creationId xmlns:a16="http://schemas.microsoft.com/office/drawing/2014/main" id="{53A3A81C-6D58-2D92-8597-7354EEAD11A6}"/>
              </a:ext>
            </a:extLst>
          </p:cNvPr>
          <p:cNvCxnSpPr>
            <a:cxnSpLocks/>
            <a:stCxn id="45" idx="2"/>
          </p:cNvCxnSpPr>
          <p:nvPr/>
        </p:nvCxnSpPr>
        <p:spPr>
          <a:xfrm>
            <a:off x="8670971" y="5211137"/>
            <a:ext cx="2310053" cy="8188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Textfeld 73">
            <a:extLst>
              <a:ext uri="{FF2B5EF4-FFF2-40B4-BE49-F238E27FC236}">
                <a16:creationId xmlns:a16="http://schemas.microsoft.com/office/drawing/2014/main" id="{2CBD1002-DD3E-702B-327C-427CD499B1E8}"/>
              </a:ext>
            </a:extLst>
          </p:cNvPr>
          <p:cNvSpPr txBox="1"/>
          <p:nvPr/>
        </p:nvSpPr>
        <p:spPr>
          <a:xfrm>
            <a:off x="10844784" y="6198611"/>
            <a:ext cx="1325745" cy="646331"/>
          </a:xfrm>
          <a:prstGeom prst="rect">
            <a:avLst/>
          </a:prstGeom>
          <a:noFill/>
        </p:spPr>
        <p:txBody>
          <a:bodyPr wrap="square" rtlCol="0">
            <a:spAutoFit/>
          </a:bodyPr>
          <a:lstStyle/>
          <a:p>
            <a:r>
              <a:rPr lang="de-DE" dirty="0" err="1"/>
              <a:t>History</a:t>
            </a:r>
            <a:r>
              <a:rPr lang="de-DE" dirty="0"/>
              <a:t>- Storage</a:t>
            </a:r>
          </a:p>
        </p:txBody>
      </p:sp>
      <p:cxnSp>
        <p:nvCxnSpPr>
          <p:cNvPr id="75" name="Gerade Verbindung mit Pfeil 74">
            <a:extLst>
              <a:ext uri="{FF2B5EF4-FFF2-40B4-BE49-F238E27FC236}">
                <a16:creationId xmlns:a16="http://schemas.microsoft.com/office/drawing/2014/main" id="{30D3D116-6DBB-AD80-0852-BE571A047EA7}"/>
              </a:ext>
            </a:extLst>
          </p:cNvPr>
          <p:cNvCxnSpPr>
            <a:cxnSpLocks/>
            <a:stCxn id="70" idx="0"/>
          </p:cNvCxnSpPr>
          <p:nvPr/>
        </p:nvCxnSpPr>
        <p:spPr>
          <a:xfrm flipH="1" flipV="1">
            <a:off x="9156700" y="5231456"/>
            <a:ext cx="2153540" cy="814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912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342DD6-19B9-A63F-407B-E09AEFBA6133}"/>
              </a:ext>
            </a:extLst>
          </p:cNvPr>
          <p:cNvSpPr>
            <a:spLocks noGrp="1"/>
          </p:cNvSpPr>
          <p:nvPr>
            <p:ph type="title"/>
          </p:nvPr>
        </p:nvSpPr>
        <p:spPr/>
        <p:txBody>
          <a:bodyPr/>
          <a:lstStyle/>
          <a:p>
            <a:r>
              <a:rPr lang="de-DE" dirty="0"/>
              <a:t>LLM Model </a:t>
            </a:r>
            <a:r>
              <a:rPr lang="de-DE" dirty="0" err="1"/>
              <a:t>options</a:t>
            </a:r>
            <a:endParaRPr lang="de-DE" dirty="0"/>
          </a:p>
        </p:txBody>
      </p:sp>
      <p:sp>
        <p:nvSpPr>
          <p:cNvPr id="3" name="Inhaltsplatzhalter 2">
            <a:extLst>
              <a:ext uri="{FF2B5EF4-FFF2-40B4-BE49-F238E27FC236}">
                <a16:creationId xmlns:a16="http://schemas.microsoft.com/office/drawing/2014/main" id="{9DB40362-8666-E267-4914-361304D4ACE6}"/>
              </a:ext>
            </a:extLst>
          </p:cNvPr>
          <p:cNvSpPr>
            <a:spLocks noGrp="1"/>
          </p:cNvSpPr>
          <p:nvPr>
            <p:ph idx="1"/>
          </p:nvPr>
        </p:nvSpPr>
        <p:spPr/>
        <p:txBody>
          <a:bodyPr>
            <a:normAutofit fontScale="92500" lnSpcReduction="20000"/>
          </a:bodyPr>
          <a:lstStyle/>
          <a:p>
            <a:r>
              <a:rPr lang="de-DE" dirty="0" err="1"/>
              <a:t>Hugging</a:t>
            </a:r>
            <a:r>
              <a:rPr lang="de-DE" dirty="0"/>
              <a:t> Face (</a:t>
            </a:r>
            <a:r>
              <a:rPr lang="de-DE" dirty="0" err="1"/>
              <a:t>website</a:t>
            </a:r>
            <a:r>
              <a:rPr lang="de-DE" dirty="0"/>
              <a:t> </a:t>
            </a:r>
            <a:r>
              <a:rPr lang="de-DE" dirty="0" err="1"/>
              <a:t>to</a:t>
            </a:r>
            <a:r>
              <a:rPr lang="de-DE" dirty="0"/>
              <a:t> </a:t>
            </a:r>
            <a:r>
              <a:rPr lang="de-DE" dirty="0" err="1"/>
              <a:t>choose</a:t>
            </a:r>
            <a:r>
              <a:rPr lang="de-DE" dirty="0"/>
              <a:t> LLM)</a:t>
            </a:r>
          </a:p>
          <a:p>
            <a:pPr lvl="1"/>
            <a:r>
              <a:rPr lang="de-DE" dirty="0"/>
              <a:t>Popular </a:t>
            </a:r>
            <a:r>
              <a:rPr lang="de-DE" dirty="0" err="1"/>
              <a:t>model</a:t>
            </a:r>
            <a:r>
              <a:rPr lang="de-DE" dirty="0"/>
              <a:t> </a:t>
            </a:r>
            <a:r>
              <a:rPr lang="de-DE" dirty="0" err="1"/>
              <a:t>with</a:t>
            </a:r>
            <a:r>
              <a:rPr lang="de-DE" dirty="0"/>
              <a:t> large </a:t>
            </a:r>
            <a:r>
              <a:rPr lang="de-DE" dirty="0" err="1"/>
              <a:t>community</a:t>
            </a:r>
            <a:r>
              <a:rPr lang="de-DE" dirty="0"/>
              <a:t> </a:t>
            </a:r>
            <a:r>
              <a:rPr lang="de-DE" dirty="0" err="1"/>
              <a:t>based</a:t>
            </a:r>
            <a:r>
              <a:rPr lang="de-DE" dirty="0"/>
              <a:t> and „easy“ </a:t>
            </a:r>
            <a:r>
              <a:rPr lang="de-DE" dirty="0" err="1"/>
              <a:t>to</a:t>
            </a:r>
            <a:r>
              <a:rPr lang="de-DE" dirty="0"/>
              <a:t> </a:t>
            </a:r>
            <a:r>
              <a:rPr lang="de-DE" dirty="0" err="1"/>
              <a:t>use</a:t>
            </a:r>
            <a:r>
              <a:rPr lang="de-DE" dirty="0"/>
              <a:t> </a:t>
            </a:r>
            <a:r>
              <a:rPr lang="de-DE" dirty="0" err="1"/>
              <a:t>framework</a:t>
            </a:r>
            <a:r>
              <a:rPr lang="de-DE" dirty="0"/>
              <a:t> </a:t>
            </a:r>
            <a:r>
              <a:rPr lang="de-DE" dirty="0" err="1"/>
              <a:t>for</a:t>
            </a:r>
            <a:r>
              <a:rPr lang="de-DE" dirty="0"/>
              <a:t> NLP </a:t>
            </a:r>
          </a:p>
          <a:p>
            <a:r>
              <a:rPr lang="de-DE" dirty="0" err="1"/>
              <a:t>Tensorflow</a:t>
            </a:r>
            <a:r>
              <a:rPr lang="de-DE" dirty="0"/>
              <a:t> Hub (</a:t>
            </a:r>
            <a:r>
              <a:rPr lang="de-DE" dirty="0" err="1"/>
              <a:t>website</a:t>
            </a:r>
            <a:r>
              <a:rPr lang="de-DE" dirty="0"/>
              <a:t>) </a:t>
            </a:r>
          </a:p>
          <a:p>
            <a:r>
              <a:rPr lang="de-DE" dirty="0"/>
              <a:t>Models </a:t>
            </a:r>
          </a:p>
          <a:p>
            <a:pPr lvl="1"/>
            <a:r>
              <a:rPr lang="de-DE" dirty="0" err="1"/>
              <a:t>Langchain</a:t>
            </a:r>
            <a:r>
              <a:rPr lang="de-DE" dirty="0"/>
              <a:t> 	</a:t>
            </a:r>
          </a:p>
          <a:p>
            <a:pPr lvl="1"/>
            <a:r>
              <a:rPr lang="de-DE" dirty="0"/>
              <a:t>LIma3</a:t>
            </a:r>
          </a:p>
          <a:p>
            <a:pPr lvl="1"/>
            <a:r>
              <a:rPr lang="de-DE" dirty="0" err="1"/>
              <a:t>Deepseek</a:t>
            </a:r>
            <a:endParaRPr lang="de-DE" dirty="0"/>
          </a:p>
          <a:p>
            <a:pPr lvl="1"/>
            <a:r>
              <a:rPr lang="de-DE" dirty="0"/>
              <a:t>Stella</a:t>
            </a:r>
          </a:p>
          <a:p>
            <a:pPr lvl="2"/>
            <a:r>
              <a:rPr lang="de-DE" dirty="0">
                <a:effectLst/>
                <a:latin typeface="Helvetica Neue" panose="02000503000000020004" pitchFamily="2" charset="0"/>
                <a:hlinkClick r:id="rId2"/>
              </a:rPr>
              <a:t>https://huggingface.co/billatsectorflow/stella_en_1.5B_v5?language=python</a:t>
            </a:r>
            <a:endParaRPr lang="de-DE" dirty="0">
              <a:effectLst/>
              <a:latin typeface="Helvetica Neue" panose="02000503000000020004" pitchFamily="2" charset="0"/>
            </a:endParaRPr>
          </a:p>
          <a:p>
            <a:pPr lvl="2"/>
            <a:r>
              <a:rPr lang="de-DE" dirty="0" err="1"/>
              <a:t>Choosen</a:t>
            </a:r>
            <a:r>
              <a:rPr lang="de-DE" dirty="0"/>
              <a:t> </a:t>
            </a:r>
            <a:r>
              <a:rPr lang="de-DE" dirty="0" err="1"/>
              <a:t>from</a:t>
            </a:r>
            <a:r>
              <a:rPr lang="de-DE" dirty="0"/>
              <a:t> </a:t>
            </a:r>
            <a:r>
              <a:rPr lang="de-DE" dirty="0">
                <a:effectLst/>
                <a:latin typeface="Helvetica Neue" panose="02000503000000020004" pitchFamily="2" charset="0"/>
                <a:hlinkClick r:id="rId3"/>
              </a:rPr>
              <a:t>https://huggingface.co/spaces/mteb/leaderboard</a:t>
            </a:r>
            <a:r>
              <a:rPr lang="de-DE" dirty="0">
                <a:effectLst/>
                <a:latin typeface="Helvetica Neue" panose="02000503000000020004" pitchFamily="2" charset="0"/>
              </a:rPr>
              <a:t>)</a:t>
            </a:r>
          </a:p>
          <a:p>
            <a:pPr lvl="2"/>
            <a:r>
              <a:rPr lang="de-DE" dirty="0"/>
              <a:t>Least GPU </a:t>
            </a:r>
            <a:r>
              <a:rPr lang="de-DE" dirty="0" err="1"/>
              <a:t>used</a:t>
            </a:r>
            <a:r>
              <a:rPr lang="de-DE" dirty="0"/>
              <a:t> </a:t>
            </a:r>
          </a:p>
          <a:p>
            <a:pPr lvl="2"/>
            <a:r>
              <a:rPr lang="de-DE" dirty="0" err="1"/>
              <a:t>Appropriate</a:t>
            </a:r>
            <a:r>
              <a:rPr lang="de-DE" dirty="0"/>
              <a:t> </a:t>
            </a:r>
            <a:r>
              <a:rPr lang="de-DE" dirty="0" err="1"/>
              <a:t>for</a:t>
            </a:r>
            <a:r>
              <a:rPr lang="de-DE" dirty="0"/>
              <a:t> </a:t>
            </a:r>
            <a:r>
              <a:rPr lang="de-DE" dirty="0" err="1"/>
              <a:t>small</a:t>
            </a:r>
            <a:r>
              <a:rPr lang="de-DE" dirty="0"/>
              <a:t> </a:t>
            </a:r>
            <a:r>
              <a:rPr lang="de-DE" dirty="0" err="1"/>
              <a:t>audiences</a:t>
            </a:r>
            <a:endParaRPr lang="de-DE" dirty="0"/>
          </a:p>
          <a:p>
            <a:endParaRPr lang="de-DE" dirty="0"/>
          </a:p>
          <a:p>
            <a:pPr marL="686760" lvl="1" indent="0">
              <a:buNone/>
            </a:pPr>
            <a:r>
              <a:rPr lang="de-DE" dirty="0"/>
              <a:t>	</a:t>
            </a:r>
          </a:p>
          <a:p>
            <a:pPr marL="686760" lvl="1" indent="0">
              <a:buNone/>
            </a:pPr>
            <a:endParaRPr lang="de-DE" dirty="0"/>
          </a:p>
        </p:txBody>
      </p:sp>
      <p:cxnSp>
        <p:nvCxnSpPr>
          <p:cNvPr id="5" name="Gerade Verbindung mit Pfeil 4">
            <a:extLst>
              <a:ext uri="{FF2B5EF4-FFF2-40B4-BE49-F238E27FC236}">
                <a16:creationId xmlns:a16="http://schemas.microsoft.com/office/drawing/2014/main" id="{5FC1A533-080F-3EB7-C18E-DC4A9676A013}"/>
              </a:ext>
            </a:extLst>
          </p:cNvPr>
          <p:cNvCxnSpPr/>
          <p:nvPr/>
        </p:nvCxnSpPr>
        <p:spPr>
          <a:xfrm>
            <a:off x="5038164" y="5639444"/>
            <a:ext cx="172122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feld 5">
            <a:extLst>
              <a:ext uri="{FF2B5EF4-FFF2-40B4-BE49-F238E27FC236}">
                <a16:creationId xmlns:a16="http://schemas.microsoft.com/office/drawing/2014/main" id="{9C24B678-EA2A-F8DC-3D73-C7B0F8C45B4E}"/>
              </a:ext>
            </a:extLst>
          </p:cNvPr>
          <p:cNvSpPr txBox="1"/>
          <p:nvPr/>
        </p:nvSpPr>
        <p:spPr>
          <a:xfrm>
            <a:off x="6930873" y="5408612"/>
            <a:ext cx="6873548" cy="461665"/>
          </a:xfrm>
          <a:prstGeom prst="rect">
            <a:avLst/>
          </a:prstGeom>
          <a:noFill/>
        </p:spPr>
        <p:txBody>
          <a:bodyPr wrap="none" rtlCol="0">
            <a:spAutoFit/>
          </a:bodyPr>
          <a:lstStyle/>
          <a:p>
            <a:r>
              <a:rPr lang="de-DE" sz="2400" dirty="0" err="1"/>
              <a:t>Disadvantage</a:t>
            </a:r>
            <a:r>
              <a:rPr lang="de-DE" sz="2400" dirty="0"/>
              <a:t>: </a:t>
            </a:r>
            <a:r>
              <a:rPr lang="de-DE" sz="2400" dirty="0" err="1"/>
              <a:t>Huge</a:t>
            </a:r>
            <a:r>
              <a:rPr lang="de-DE" sz="2400" dirty="0"/>
              <a:t> </a:t>
            </a:r>
            <a:r>
              <a:rPr lang="de-DE" sz="2400" dirty="0" err="1"/>
              <a:t>hardware</a:t>
            </a:r>
            <a:r>
              <a:rPr lang="de-DE" sz="2400" dirty="0"/>
              <a:t> </a:t>
            </a:r>
            <a:r>
              <a:rPr lang="de-DE" sz="2400" dirty="0" err="1"/>
              <a:t>requirements</a:t>
            </a:r>
            <a:r>
              <a:rPr lang="de-DE" sz="2400" dirty="0"/>
              <a:t> (</a:t>
            </a:r>
            <a:r>
              <a:rPr lang="de-DE" sz="2400" dirty="0" err="1"/>
              <a:t>Cost</a:t>
            </a:r>
            <a:r>
              <a:rPr lang="de-DE" sz="2400" dirty="0"/>
              <a:t>)</a:t>
            </a:r>
          </a:p>
        </p:txBody>
      </p:sp>
      <p:sp>
        <p:nvSpPr>
          <p:cNvPr id="7" name="Rechteck 6">
            <a:extLst>
              <a:ext uri="{FF2B5EF4-FFF2-40B4-BE49-F238E27FC236}">
                <a16:creationId xmlns:a16="http://schemas.microsoft.com/office/drawing/2014/main" id="{55EBFE9A-7296-D838-9869-84DEECB1DDED}"/>
              </a:ext>
            </a:extLst>
          </p:cNvPr>
          <p:cNvSpPr/>
          <p:nvPr/>
        </p:nvSpPr>
        <p:spPr>
          <a:xfrm>
            <a:off x="1783708" y="5030543"/>
            <a:ext cx="3209364" cy="131647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3485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C501A-FF64-105C-8EA1-AB2E5206B606}"/>
            </a:ext>
          </a:extLst>
        </p:cNvPr>
        <p:cNvGrpSpPr/>
        <p:nvPr/>
      </p:nvGrpSpPr>
      <p:grpSpPr>
        <a:xfrm>
          <a:off x="0" y="0"/>
          <a:ext cx="0" cy="0"/>
          <a:chOff x="0" y="0"/>
          <a:chExt cx="0" cy="0"/>
        </a:xfrm>
      </p:grpSpPr>
      <p:sp>
        <p:nvSpPr>
          <p:cNvPr id="2" name="Rechteck 1">
            <a:extLst>
              <a:ext uri="{FF2B5EF4-FFF2-40B4-BE49-F238E27FC236}">
                <a16:creationId xmlns:a16="http://schemas.microsoft.com/office/drawing/2014/main" id="{7CDF2177-D23D-CF6F-BCD1-5631821978F6}"/>
              </a:ext>
            </a:extLst>
          </p:cNvPr>
          <p:cNvSpPr/>
          <p:nvPr/>
        </p:nvSpPr>
        <p:spPr>
          <a:xfrm>
            <a:off x="4763994" y="1107747"/>
            <a:ext cx="8785412" cy="2043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Documents</a:t>
            </a:r>
            <a:endParaRPr lang="de-DE" dirty="0"/>
          </a:p>
        </p:txBody>
      </p:sp>
      <p:sp>
        <p:nvSpPr>
          <p:cNvPr id="7" name="Textfeld 6">
            <a:extLst>
              <a:ext uri="{FF2B5EF4-FFF2-40B4-BE49-F238E27FC236}">
                <a16:creationId xmlns:a16="http://schemas.microsoft.com/office/drawing/2014/main" id="{AB90A975-D543-0A49-4236-4B027EDD9917}"/>
              </a:ext>
            </a:extLst>
          </p:cNvPr>
          <p:cNvSpPr txBox="1"/>
          <p:nvPr/>
        </p:nvSpPr>
        <p:spPr>
          <a:xfrm>
            <a:off x="1416424" y="484094"/>
            <a:ext cx="2014269" cy="461665"/>
          </a:xfrm>
          <a:prstGeom prst="rect">
            <a:avLst/>
          </a:prstGeom>
          <a:noFill/>
        </p:spPr>
        <p:txBody>
          <a:bodyPr wrap="none" rtlCol="0">
            <a:spAutoFit/>
          </a:bodyPr>
          <a:lstStyle/>
          <a:p>
            <a:r>
              <a:rPr lang="de-DE" sz="2400" b="1" dirty="0"/>
              <a:t>Data </a:t>
            </a:r>
            <a:r>
              <a:rPr lang="de-DE" sz="2400" b="1" dirty="0" err="1"/>
              <a:t>Feeding</a:t>
            </a:r>
            <a:endParaRPr lang="de-DE" sz="2400" b="1" dirty="0"/>
          </a:p>
        </p:txBody>
      </p:sp>
      <p:sp>
        <p:nvSpPr>
          <p:cNvPr id="9" name="Rechteck 8">
            <a:extLst>
              <a:ext uri="{FF2B5EF4-FFF2-40B4-BE49-F238E27FC236}">
                <a16:creationId xmlns:a16="http://schemas.microsoft.com/office/drawing/2014/main" id="{A1D51F72-E2C2-A01F-32FA-FC7886C0F188}"/>
              </a:ext>
            </a:extLst>
          </p:cNvPr>
          <p:cNvSpPr/>
          <p:nvPr/>
        </p:nvSpPr>
        <p:spPr>
          <a:xfrm>
            <a:off x="4746065" y="3456500"/>
            <a:ext cx="8821270" cy="372931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147D9124-6539-03D2-C74D-2424E4FE3DC5}"/>
              </a:ext>
            </a:extLst>
          </p:cNvPr>
          <p:cNvSpPr/>
          <p:nvPr/>
        </p:nvSpPr>
        <p:spPr>
          <a:xfrm>
            <a:off x="8152653" y="3599935"/>
            <a:ext cx="2008094" cy="95025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Sotrage</a:t>
            </a:r>
            <a:endParaRPr lang="de-DE" dirty="0"/>
          </a:p>
        </p:txBody>
      </p:sp>
      <p:sp>
        <p:nvSpPr>
          <p:cNvPr id="13" name="Rechteck 12">
            <a:extLst>
              <a:ext uri="{FF2B5EF4-FFF2-40B4-BE49-F238E27FC236}">
                <a16:creationId xmlns:a16="http://schemas.microsoft.com/office/drawing/2014/main" id="{3BA8FD3A-E6D5-1A5B-5A8E-82ABD63E028E}"/>
              </a:ext>
            </a:extLst>
          </p:cNvPr>
          <p:cNvSpPr/>
          <p:nvPr/>
        </p:nvSpPr>
        <p:spPr>
          <a:xfrm>
            <a:off x="8152653" y="5392876"/>
            <a:ext cx="2008094" cy="95025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Processing</a:t>
            </a:r>
          </a:p>
        </p:txBody>
      </p:sp>
      <p:cxnSp>
        <p:nvCxnSpPr>
          <p:cNvPr id="19" name="Gerade Verbindung mit Pfeil 18">
            <a:extLst>
              <a:ext uri="{FF2B5EF4-FFF2-40B4-BE49-F238E27FC236}">
                <a16:creationId xmlns:a16="http://schemas.microsoft.com/office/drawing/2014/main" id="{3AFA956D-76F0-AC37-808D-24DB98A3DCAD}"/>
              </a:ext>
            </a:extLst>
          </p:cNvPr>
          <p:cNvCxnSpPr>
            <a:stCxn id="2" idx="2"/>
            <a:endCxn id="12" idx="0"/>
          </p:cNvCxnSpPr>
          <p:nvPr/>
        </p:nvCxnSpPr>
        <p:spPr>
          <a:xfrm>
            <a:off x="9156700" y="3151700"/>
            <a:ext cx="0" cy="448235"/>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Gerade Verbindung mit Pfeil 25">
            <a:extLst>
              <a:ext uri="{FF2B5EF4-FFF2-40B4-BE49-F238E27FC236}">
                <a16:creationId xmlns:a16="http://schemas.microsoft.com/office/drawing/2014/main" id="{B9C34CBC-CDF1-24D4-010E-2D809971AB3B}"/>
              </a:ext>
            </a:extLst>
          </p:cNvPr>
          <p:cNvCxnSpPr>
            <a:cxnSpLocks/>
            <a:endCxn id="13" idx="0"/>
          </p:cNvCxnSpPr>
          <p:nvPr/>
        </p:nvCxnSpPr>
        <p:spPr>
          <a:xfrm>
            <a:off x="9156700" y="4550194"/>
            <a:ext cx="0" cy="842682"/>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Rechteck 27">
            <a:extLst>
              <a:ext uri="{FF2B5EF4-FFF2-40B4-BE49-F238E27FC236}">
                <a16:creationId xmlns:a16="http://schemas.microsoft.com/office/drawing/2014/main" id="{C1EA17C0-23DE-E137-9405-6902DCCA30ED}"/>
              </a:ext>
            </a:extLst>
          </p:cNvPr>
          <p:cNvSpPr/>
          <p:nvPr/>
        </p:nvSpPr>
        <p:spPr>
          <a:xfrm>
            <a:off x="4746065" y="7490618"/>
            <a:ext cx="8821270" cy="174494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Oval 31">
            <a:extLst>
              <a:ext uri="{FF2B5EF4-FFF2-40B4-BE49-F238E27FC236}">
                <a16:creationId xmlns:a16="http://schemas.microsoft.com/office/drawing/2014/main" id="{111FD112-5AB7-8CDB-D636-C396AE7C1C6D}"/>
              </a:ext>
            </a:extLst>
          </p:cNvPr>
          <p:cNvSpPr/>
          <p:nvPr/>
        </p:nvSpPr>
        <p:spPr>
          <a:xfrm>
            <a:off x="4763994" y="7544406"/>
            <a:ext cx="932329" cy="8606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GCP</a:t>
            </a:r>
          </a:p>
        </p:txBody>
      </p:sp>
      <p:sp>
        <p:nvSpPr>
          <p:cNvPr id="33" name="Rechteck 32">
            <a:extLst>
              <a:ext uri="{FF2B5EF4-FFF2-40B4-BE49-F238E27FC236}">
                <a16:creationId xmlns:a16="http://schemas.microsoft.com/office/drawing/2014/main" id="{C39F3B4F-10B6-BEAA-8A46-7C4CA9279AC3}"/>
              </a:ext>
            </a:extLst>
          </p:cNvPr>
          <p:cNvSpPr/>
          <p:nvPr/>
        </p:nvSpPr>
        <p:spPr>
          <a:xfrm>
            <a:off x="8152653" y="7887959"/>
            <a:ext cx="2008094" cy="95025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VertexAI</a:t>
            </a:r>
            <a:endParaRPr lang="de-DE" dirty="0"/>
          </a:p>
        </p:txBody>
      </p:sp>
      <p:cxnSp>
        <p:nvCxnSpPr>
          <p:cNvPr id="36" name="Gerade Verbindung mit Pfeil 35">
            <a:extLst>
              <a:ext uri="{FF2B5EF4-FFF2-40B4-BE49-F238E27FC236}">
                <a16:creationId xmlns:a16="http://schemas.microsoft.com/office/drawing/2014/main" id="{91E0E6ED-E129-E614-41D2-6CCE5E2726E4}"/>
              </a:ext>
            </a:extLst>
          </p:cNvPr>
          <p:cNvCxnSpPr>
            <a:cxnSpLocks/>
            <a:endCxn id="33" idx="0"/>
          </p:cNvCxnSpPr>
          <p:nvPr/>
        </p:nvCxnSpPr>
        <p:spPr>
          <a:xfrm>
            <a:off x="9156700" y="6343135"/>
            <a:ext cx="0" cy="1544824"/>
          </a:xfrm>
          <a:prstGeom prst="straightConnector1">
            <a:avLst/>
          </a:prstGeom>
          <a:ln w="508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003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A8BF2-A57C-5246-8198-6B7761C56066}"/>
            </a:ext>
          </a:extLst>
        </p:cNvPr>
        <p:cNvGrpSpPr/>
        <p:nvPr/>
      </p:nvGrpSpPr>
      <p:grpSpPr>
        <a:xfrm>
          <a:off x="0" y="0"/>
          <a:ext cx="0" cy="0"/>
          <a:chOff x="0" y="0"/>
          <a:chExt cx="0" cy="0"/>
        </a:xfrm>
      </p:grpSpPr>
      <p:sp>
        <p:nvSpPr>
          <p:cNvPr id="7" name="Textfeld 6">
            <a:extLst>
              <a:ext uri="{FF2B5EF4-FFF2-40B4-BE49-F238E27FC236}">
                <a16:creationId xmlns:a16="http://schemas.microsoft.com/office/drawing/2014/main" id="{5A084B5E-74C4-7DBB-59B1-B07555D2187C}"/>
              </a:ext>
            </a:extLst>
          </p:cNvPr>
          <p:cNvSpPr txBox="1"/>
          <p:nvPr/>
        </p:nvSpPr>
        <p:spPr>
          <a:xfrm>
            <a:off x="1416424" y="484094"/>
            <a:ext cx="3926652" cy="461665"/>
          </a:xfrm>
          <a:prstGeom prst="rect">
            <a:avLst/>
          </a:prstGeom>
          <a:noFill/>
        </p:spPr>
        <p:txBody>
          <a:bodyPr wrap="none" rtlCol="0">
            <a:spAutoFit/>
          </a:bodyPr>
          <a:lstStyle/>
          <a:p>
            <a:r>
              <a:rPr lang="de-DE" sz="2400" b="1" dirty="0"/>
              <a:t>Dashboard App Integration</a:t>
            </a:r>
          </a:p>
        </p:txBody>
      </p:sp>
      <p:sp>
        <p:nvSpPr>
          <p:cNvPr id="3" name="Rechteck 2">
            <a:extLst>
              <a:ext uri="{FF2B5EF4-FFF2-40B4-BE49-F238E27FC236}">
                <a16:creationId xmlns:a16="http://schemas.microsoft.com/office/drawing/2014/main" id="{0CFFB2EC-A931-DCA1-61B0-5963028B2815}"/>
              </a:ext>
            </a:extLst>
          </p:cNvPr>
          <p:cNvSpPr/>
          <p:nvPr/>
        </p:nvSpPr>
        <p:spPr>
          <a:xfrm>
            <a:off x="993398" y="4715433"/>
            <a:ext cx="3603812" cy="2420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Database</a:t>
            </a:r>
          </a:p>
        </p:txBody>
      </p:sp>
      <p:sp>
        <p:nvSpPr>
          <p:cNvPr id="4" name="Rechteck 3">
            <a:extLst>
              <a:ext uri="{FF2B5EF4-FFF2-40B4-BE49-F238E27FC236}">
                <a16:creationId xmlns:a16="http://schemas.microsoft.com/office/drawing/2014/main" id="{8A10B62D-3C3B-BBD5-6F16-538C99D7B89C}"/>
              </a:ext>
            </a:extLst>
          </p:cNvPr>
          <p:cNvSpPr/>
          <p:nvPr/>
        </p:nvSpPr>
        <p:spPr>
          <a:xfrm>
            <a:off x="4948629" y="1398494"/>
            <a:ext cx="7225442" cy="8659905"/>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0DD0CAD3-D875-9BE9-E47D-B30EC9CAF843}"/>
              </a:ext>
            </a:extLst>
          </p:cNvPr>
          <p:cNvSpPr txBox="1"/>
          <p:nvPr/>
        </p:nvSpPr>
        <p:spPr>
          <a:xfrm>
            <a:off x="5127812" y="1684928"/>
            <a:ext cx="1691297" cy="369332"/>
          </a:xfrm>
          <a:prstGeom prst="rect">
            <a:avLst/>
          </a:prstGeom>
          <a:noFill/>
        </p:spPr>
        <p:txBody>
          <a:bodyPr wrap="none" rtlCol="0">
            <a:spAutoFit/>
          </a:bodyPr>
          <a:lstStyle/>
          <a:p>
            <a:r>
              <a:rPr lang="de-DE" dirty="0" err="1">
                <a:solidFill>
                  <a:schemeClr val="bg1"/>
                </a:solidFill>
              </a:rPr>
              <a:t>DashboardAPP</a:t>
            </a:r>
            <a:endParaRPr lang="de-DE" dirty="0">
              <a:solidFill>
                <a:schemeClr val="bg1"/>
              </a:solidFill>
            </a:endParaRPr>
          </a:p>
        </p:txBody>
      </p:sp>
      <p:sp>
        <p:nvSpPr>
          <p:cNvPr id="6" name="Rechteck 5">
            <a:extLst>
              <a:ext uri="{FF2B5EF4-FFF2-40B4-BE49-F238E27FC236}">
                <a16:creationId xmlns:a16="http://schemas.microsoft.com/office/drawing/2014/main" id="{73BF014B-AC05-9EA2-8C1C-4A73C690C737}"/>
              </a:ext>
            </a:extLst>
          </p:cNvPr>
          <p:cNvSpPr/>
          <p:nvPr/>
        </p:nvSpPr>
        <p:spPr>
          <a:xfrm>
            <a:off x="6508376" y="2205318"/>
            <a:ext cx="4374777" cy="13267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5E3192C6-466F-B5F3-9F94-598C9DB1019B}"/>
              </a:ext>
            </a:extLst>
          </p:cNvPr>
          <p:cNvSpPr txBox="1"/>
          <p:nvPr/>
        </p:nvSpPr>
        <p:spPr>
          <a:xfrm>
            <a:off x="7605097" y="2545540"/>
            <a:ext cx="2181334" cy="646331"/>
          </a:xfrm>
          <a:prstGeom prst="rect">
            <a:avLst/>
          </a:prstGeom>
          <a:noFill/>
        </p:spPr>
        <p:txBody>
          <a:bodyPr wrap="square" rtlCol="0">
            <a:spAutoFit/>
          </a:bodyPr>
          <a:lstStyle/>
          <a:p>
            <a:r>
              <a:rPr lang="de-DE" dirty="0">
                <a:solidFill>
                  <a:schemeClr val="bg1"/>
                </a:solidFill>
              </a:rPr>
              <a:t>	Frontend</a:t>
            </a:r>
          </a:p>
          <a:p>
            <a:r>
              <a:rPr lang="de-DE" dirty="0">
                <a:solidFill>
                  <a:schemeClr val="bg1"/>
                </a:solidFill>
              </a:rPr>
              <a:t>Dashboard Service</a:t>
            </a:r>
          </a:p>
        </p:txBody>
      </p:sp>
      <p:cxnSp>
        <p:nvCxnSpPr>
          <p:cNvPr id="11" name="Gerade Verbindung mit Pfeil 10">
            <a:extLst>
              <a:ext uri="{FF2B5EF4-FFF2-40B4-BE49-F238E27FC236}">
                <a16:creationId xmlns:a16="http://schemas.microsoft.com/office/drawing/2014/main" id="{0DB77905-A55D-3E8E-7C58-5AFB7AE0B357}"/>
              </a:ext>
            </a:extLst>
          </p:cNvPr>
          <p:cNvCxnSpPr/>
          <p:nvPr/>
        </p:nvCxnSpPr>
        <p:spPr>
          <a:xfrm>
            <a:off x="8561350" y="3532094"/>
            <a:ext cx="0" cy="69924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hteck 13">
            <a:extLst>
              <a:ext uri="{FF2B5EF4-FFF2-40B4-BE49-F238E27FC236}">
                <a16:creationId xmlns:a16="http://schemas.microsoft.com/office/drawing/2014/main" id="{9080CD44-076C-DB5D-7BB0-D817AFA9BDE7}"/>
              </a:ext>
            </a:extLst>
          </p:cNvPr>
          <p:cNvSpPr/>
          <p:nvPr/>
        </p:nvSpPr>
        <p:spPr>
          <a:xfrm>
            <a:off x="6508375" y="4231340"/>
            <a:ext cx="4374777" cy="338865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80F688FC-53C8-AECF-B4EC-AA77145C7E6F}"/>
              </a:ext>
            </a:extLst>
          </p:cNvPr>
          <p:cNvSpPr txBox="1"/>
          <p:nvPr/>
        </p:nvSpPr>
        <p:spPr>
          <a:xfrm>
            <a:off x="6708367" y="4381962"/>
            <a:ext cx="3974791" cy="369332"/>
          </a:xfrm>
          <a:prstGeom prst="rect">
            <a:avLst/>
          </a:prstGeom>
          <a:solidFill>
            <a:schemeClr val="accent2"/>
          </a:solidFill>
          <a:ln>
            <a:solidFill>
              <a:schemeClr val="accent2">
                <a:shade val="15000"/>
              </a:schemeClr>
            </a:solidFill>
          </a:ln>
        </p:spPr>
        <p:txBody>
          <a:bodyPr wrap="square" rtlCol="0">
            <a:spAutoFit/>
          </a:bodyPr>
          <a:lstStyle/>
          <a:p>
            <a:r>
              <a:rPr lang="de-DE" dirty="0">
                <a:solidFill>
                  <a:schemeClr val="bg1"/>
                </a:solidFill>
              </a:rPr>
              <a:t>			Backend</a:t>
            </a:r>
          </a:p>
        </p:txBody>
      </p:sp>
      <p:cxnSp>
        <p:nvCxnSpPr>
          <p:cNvPr id="16" name="Gerade Verbindung mit Pfeil 15">
            <a:extLst>
              <a:ext uri="{FF2B5EF4-FFF2-40B4-BE49-F238E27FC236}">
                <a16:creationId xmlns:a16="http://schemas.microsoft.com/office/drawing/2014/main" id="{46B90ED4-C663-2A44-D53C-AD0B2AED7763}"/>
              </a:ext>
            </a:extLst>
          </p:cNvPr>
          <p:cNvCxnSpPr>
            <a:cxnSpLocks/>
          </p:cNvCxnSpPr>
          <p:nvPr/>
        </p:nvCxnSpPr>
        <p:spPr>
          <a:xfrm>
            <a:off x="7605096" y="4751294"/>
            <a:ext cx="0" cy="392206"/>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feld 17">
            <a:extLst>
              <a:ext uri="{FF2B5EF4-FFF2-40B4-BE49-F238E27FC236}">
                <a16:creationId xmlns:a16="http://schemas.microsoft.com/office/drawing/2014/main" id="{1ECC8E95-C730-87FF-83CA-7FD7BA8E0F00}"/>
              </a:ext>
            </a:extLst>
          </p:cNvPr>
          <p:cNvSpPr txBox="1"/>
          <p:nvPr/>
        </p:nvSpPr>
        <p:spPr>
          <a:xfrm>
            <a:off x="6790711" y="5143500"/>
            <a:ext cx="1628771" cy="369332"/>
          </a:xfrm>
          <a:prstGeom prst="rect">
            <a:avLst/>
          </a:prstGeom>
          <a:solidFill>
            <a:schemeClr val="accent2"/>
          </a:solidFill>
          <a:ln>
            <a:solidFill>
              <a:schemeClr val="accent2">
                <a:shade val="15000"/>
              </a:schemeClr>
            </a:solidFill>
          </a:ln>
        </p:spPr>
        <p:txBody>
          <a:bodyPr wrap="square" rtlCol="0">
            <a:spAutoFit/>
          </a:bodyPr>
          <a:lstStyle/>
          <a:p>
            <a:r>
              <a:rPr lang="de-DE" dirty="0">
                <a:solidFill>
                  <a:schemeClr val="bg1"/>
                </a:solidFill>
              </a:rPr>
              <a:t>     Request</a:t>
            </a:r>
          </a:p>
        </p:txBody>
      </p:sp>
      <p:cxnSp>
        <p:nvCxnSpPr>
          <p:cNvPr id="20" name="Gerade Verbindung mit Pfeil 19">
            <a:extLst>
              <a:ext uri="{FF2B5EF4-FFF2-40B4-BE49-F238E27FC236}">
                <a16:creationId xmlns:a16="http://schemas.microsoft.com/office/drawing/2014/main" id="{4DD3CD73-45EE-39F7-EEB8-83EF4304EAAC}"/>
              </a:ext>
            </a:extLst>
          </p:cNvPr>
          <p:cNvCxnSpPr>
            <a:cxnSpLocks/>
          </p:cNvCxnSpPr>
          <p:nvPr/>
        </p:nvCxnSpPr>
        <p:spPr>
          <a:xfrm flipH="1">
            <a:off x="4629150" y="5328166"/>
            <a:ext cx="2161561" cy="0"/>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28832325-E669-79EA-605E-05A351EF6917}"/>
              </a:ext>
            </a:extLst>
          </p:cNvPr>
          <p:cNvCxnSpPr>
            <a:cxnSpLocks/>
          </p:cNvCxnSpPr>
          <p:nvPr/>
        </p:nvCxnSpPr>
        <p:spPr>
          <a:xfrm>
            <a:off x="4597210" y="6400800"/>
            <a:ext cx="2221899" cy="24193"/>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id="{49FC9E0E-C305-5CEF-0D61-12AFEE35AB59}"/>
              </a:ext>
            </a:extLst>
          </p:cNvPr>
          <p:cNvSpPr txBox="1"/>
          <p:nvPr/>
        </p:nvSpPr>
        <p:spPr>
          <a:xfrm>
            <a:off x="6819109" y="6241248"/>
            <a:ext cx="1853404" cy="369332"/>
          </a:xfrm>
          <a:prstGeom prst="rect">
            <a:avLst/>
          </a:prstGeom>
          <a:solidFill>
            <a:schemeClr val="accent2"/>
          </a:solidFill>
          <a:ln>
            <a:solidFill>
              <a:schemeClr val="accent2">
                <a:shade val="15000"/>
              </a:schemeClr>
            </a:solidFill>
          </a:ln>
        </p:spPr>
        <p:txBody>
          <a:bodyPr wrap="square" rtlCol="0">
            <a:spAutoFit/>
          </a:bodyPr>
          <a:lstStyle/>
          <a:p>
            <a:r>
              <a:rPr lang="de-DE" dirty="0">
                <a:solidFill>
                  <a:schemeClr val="bg1"/>
                </a:solidFill>
              </a:rPr>
              <a:t>    Query Prompt</a:t>
            </a:r>
          </a:p>
        </p:txBody>
      </p:sp>
      <p:cxnSp>
        <p:nvCxnSpPr>
          <p:cNvPr id="30" name="Gerade Verbindung mit Pfeil 29">
            <a:extLst>
              <a:ext uri="{FF2B5EF4-FFF2-40B4-BE49-F238E27FC236}">
                <a16:creationId xmlns:a16="http://schemas.microsoft.com/office/drawing/2014/main" id="{C10ADFDB-B02B-5B3E-7562-3BD59A2509AD}"/>
              </a:ext>
            </a:extLst>
          </p:cNvPr>
          <p:cNvCxnSpPr>
            <a:cxnSpLocks/>
          </p:cNvCxnSpPr>
          <p:nvPr/>
        </p:nvCxnSpPr>
        <p:spPr>
          <a:xfrm>
            <a:off x="7800359" y="6610580"/>
            <a:ext cx="0" cy="1533295"/>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Rechteck 33">
            <a:extLst>
              <a:ext uri="{FF2B5EF4-FFF2-40B4-BE49-F238E27FC236}">
                <a16:creationId xmlns:a16="http://schemas.microsoft.com/office/drawing/2014/main" id="{E069513C-3682-2AA5-FBD9-DA5E1CF29E89}"/>
              </a:ext>
            </a:extLst>
          </p:cNvPr>
          <p:cNvSpPr/>
          <p:nvPr/>
        </p:nvSpPr>
        <p:spPr>
          <a:xfrm>
            <a:off x="6485124" y="8160049"/>
            <a:ext cx="4374777" cy="13267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dirty="0" err="1"/>
              <a:t>Vertext</a:t>
            </a:r>
            <a:r>
              <a:rPr lang="de-DE" dirty="0"/>
              <a:t> AI  </a:t>
            </a:r>
          </a:p>
          <a:p>
            <a:pPr algn="ctr"/>
            <a:r>
              <a:rPr lang="de-DE" dirty="0"/>
              <a:t>LLM Generate Response</a:t>
            </a:r>
          </a:p>
          <a:p>
            <a:pPr algn="ctr"/>
            <a:r>
              <a:rPr lang="de-DE" dirty="0"/>
              <a:t>(</a:t>
            </a:r>
            <a:r>
              <a:rPr lang="de-DE" dirty="0" err="1"/>
              <a:t>leverage</a:t>
            </a:r>
            <a:r>
              <a:rPr lang="de-DE" dirty="0"/>
              <a:t> GPUs) </a:t>
            </a:r>
          </a:p>
        </p:txBody>
      </p:sp>
      <p:cxnSp>
        <p:nvCxnSpPr>
          <p:cNvPr id="35" name="Gerade Verbindung mit Pfeil 34">
            <a:extLst>
              <a:ext uri="{FF2B5EF4-FFF2-40B4-BE49-F238E27FC236}">
                <a16:creationId xmlns:a16="http://schemas.microsoft.com/office/drawing/2014/main" id="{442935ED-CAD5-7E97-D138-B049245D5E98}"/>
              </a:ext>
            </a:extLst>
          </p:cNvPr>
          <p:cNvCxnSpPr>
            <a:cxnSpLocks/>
          </p:cNvCxnSpPr>
          <p:nvPr/>
        </p:nvCxnSpPr>
        <p:spPr>
          <a:xfrm flipV="1">
            <a:off x="9592677" y="6609659"/>
            <a:ext cx="0" cy="1550390"/>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Textfeld 37">
            <a:extLst>
              <a:ext uri="{FF2B5EF4-FFF2-40B4-BE49-F238E27FC236}">
                <a16:creationId xmlns:a16="http://schemas.microsoft.com/office/drawing/2014/main" id="{7E7D1EEE-6D7E-AB99-7BC0-971B013E9FAA}"/>
              </a:ext>
            </a:extLst>
          </p:cNvPr>
          <p:cNvSpPr txBox="1"/>
          <p:nvPr/>
        </p:nvSpPr>
        <p:spPr>
          <a:xfrm>
            <a:off x="8806271" y="6240327"/>
            <a:ext cx="1900789" cy="369332"/>
          </a:xfrm>
          <a:prstGeom prst="rect">
            <a:avLst/>
          </a:prstGeom>
          <a:solidFill>
            <a:schemeClr val="accent2"/>
          </a:solidFill>
          <a:ln>
            <a:solidFill>
              <a:schemeClr val="accent2">
                <a:shade val="15000"/>
              </a:schemeClr>
            </a:solidFill>
          </a:ln>
        </p:spPr>
        <p:txBody>
          <a:bodyPr wrap="square" rtlCol="0">
            <a:spAutoFit/>
          </a:bodyPr>
          <a:lstStyle/>
          <a:p>
            <a:r>
              <a:rPr lang="de-DE" dirty="0" err="1">
                <a:solidFill>
                  <a:schemeClr val="bg1"/>
                </a:solidFill>
              </a:rPr>
              <a:t>Answers</a:t>
            </a:r>
            <a:r>
              <a:rPr lang="de-DE" dirty="0">
                <a:solidFill>
                  <a:schemeClr val="bg1"/>
                </a:solidFill>
              </a:rPr>
              <a:t> &amp; Query</a:t>
            </a:r>
          </a:p>
        </p:txBody>
      </p:sp>
      <p:cxnSp>
        <p:nvCxnSpPr>
          <p:cNvPr id="41" name="Gerade Verbindung mit Pfeil 40">
            <a:extLst>
              <a:ext uri="{FF2B5EF4-FFF2-40B4-BE49-F238E27FC236}">
                <a16:creationId xmlns:a16="http://schemas.microsoft.com/office/drawing/2014/main" id="{F0BB2486-ACE4-A658-748B-E83EDF7EFDD1}"/>
              </a:ext>
            </a:extLst>
          </p:cNvPr>
          <p:cNvCxnSpPr>
            <a:cxnSpLocks/>
          </p:cNvCxnSpPr>
          <p:nvPr/>
        </p:nvCxnSpPr>
        <p:spPr>
          <a:xfrm flipV="1">
            <a:off x="9592677" y="5535693"/>
            <a:ext cx="0" cy="704634"/>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Textfeld 42">
            <a:extLst>
              <a:ext uri="{FF2B5EF4-FFF2-40B4-BE49-F238E27FC236}">
                <a16:creationId xmlns:a16="http://schemas.microsoft.com/office/drawing/2014/main" id="{016F58FE-A791-DFB8-B9C7-50557E02CB09}"/>
              </a:ext>
            </a:extLst>
          </p:cNvPr>
          <p:cNvSpPr txBox="1"/>
          <p:nvPr/>
        </p:nvSpPr>
        <p:spPr>
          <a:xfrm>
            <a:off x="8738961" y="5166361"/>
            <a:ext cx="1900789" cy="369332"/>
          </a:xfrm>
          <a:prstGeom prst="rect">
            <a:avLst/>
          </a:prstGeom>
          <a:solidFill>
            <a:schemeClr val="accent2"/>
          </a:solidFill>
          <a:ln>
            <a:solidFill>
              <a:schemeClr val="accent2">
                <a:shade val="15000"/>
              </a:schemeClr>
            </a:solidFill>
          </a:ln>
        </p:spPr>
        <p:txBody>
          <a:bodyPr wrap="square" rtlCol="0">
            <a:spAutoFit/>
          </a:bodyPr>
          <a:lstStyle/>
          <a:p>
            <a:r>
              <a:rPr lang="de-DE" dirty="0" err="1">
                <a:solidFill>
                  <a:schemeClr val="bg1"/>
                </a:solidFill>
              </a:rPr>
              <a:t>GenerateGraphic</a:t>
            </a:r>
            <a:endParaRPr lang="de-DE" dirty="0">
              <a:solidFill>
                <a:schemeClr val="bg1"/>
              </a:solidFill>
            </a:endParaRPr>
          </a:p>
        </p:txBody>
      </p:sp>
      <p:cxnSp>
        <p:nvCxnSpPr>
          <p:cNvPr id="45" name="Gerade Verbindung mit Pfeil 44">
            <a:extLst>
              <a:ext uri="{FF2B5EF4-FFF2-40B4-BE49-F238E27FC236}">
                <a16:creationId xmlns:a16="http://schemas.microsoft.com/office/drawing/2014/main" id="{91625D5B-470B-4474-FB4F-49FCE3CDEA0E}"/>
              </a:ext>
            </a:extLst>
          </p:cNvPr>
          <p:cNvCxnSpPr>
            <a:cxnSpLocks/>
          </p:cNvCxnSpPr>
          <p:nvPr/>
        </p:nvCxnSpPr>
        <p:spPr>
          <a:xfrm>
            <a:off x="10883152" y="2844894"/>
            <a:ext cx="1919803" cy="0"/>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1" name="Rechteck 50">
            <a:extLst>
              <a:ext uri="{FF2B5EF4-FFF2-40B4-BE49-F238E27FC236}">
                <a16:creationId xmlns:a16="http://schemas.microsoft.com/office/drawing/2014/main" id="{1DD3D177-1851-E626-7B6B-CA857A1FBF08}"/>
              </a:ext>
            </a:extLst>
          </p:cNvPr>
          <p:cNvSpPr/>
          <p:nvPr/>
        </p:nvSpPr>
        <p:spPr>
          <a:xfrm>
            <a:off x="12835882" y="2267716"/>
            <a:ext cx="1919803" cy="194085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dirty="0"/>
              <a:t>Response</a:t>
            </a:r>
          </a:p>
        </p:txBody>
      </p:sp>
      <p:cxnSp>
        <p:nvCxnSpPr>
          <p:cNvPr id="53" name="Gewinkelte Verbindung 52">
            <a:extLst>
              <a:ext uri="{FF2B5EF4-FFF2-40B4-BE49-F238E27FC236}">
                <a16:creationId xmlns:a16="http://schemas.microsoft.com/office/drawing/2014/main" id="{B1D5E781-C3A3-EA61-D4AC-6F9A3041A60F}"/>
              </a:ext>
            </a:extLst>
          </p:cNvPr>
          <p:cNvCxnSpPr>
            <a:stCxn id="51" idx="2"/>
            <a:endCxn id="3" idx="2"/>
          </p:cNvCxnSpPr>
          <p:nvPr/>
        </p:nvCxnSpPr>
        <p:spPr>
          <a:xfrm rot="5400000">
            <a:off x="6831879" y="171998"/>
            <a:ext cx="2927331" cy="11000480"/>
          </a:xfrm>
          <a:prstGeom prst="bentConnector3">
            <a:avLst>
              <a:gd name="adj1" fmla="val 214245"/>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Gerade Verbindung mit Pfeil 56">
            <a:extLst>
              <a:ext uri="{FF2B5EF4-FFF2-40B4-BE49-F238E27FC236}">
                <a16:creationId xmlns:a16="http://schemas.microsoft.com/office/drawing/2014/main" id="{1473857F-284A-4854-05C3-32953EEE030F}"/>
              </a:ext>
            </a:extLst>
          </p:cNvPr>
          <p:cNvCxnSpPr>
            <a:cxnSpLocks/>
          </p:cNvCxnSpPr>
          <p:nvPr/>
        </p:nvCxnSpPr>
        <p:spPr>
          <a:xfrm>
            <a:off x="14755685" y="2868705"/>
            <a:ext cx="467382" cy="0"/>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Rechteck 58">
            <a:extLst>
              <a:ext uri="{FF2B5EF4-FFF2-40B4-BE49-F238E27FC236}">
                <a16:creationId xmlns:a16="http://schemas.microsoft.com/office/drawing/2014/main" id="{24C2ECA2-2A9B-07B2-92BD-8ACFCCBED268}"/>
              </a:ext>
            </a:extLst>
          </p:cNvPr>
          <p:cNvSpPr/>
          <p:nvPr/>
        </p:nvSpPr>
        <p:spPr>
          <a:xfrm>
            <a:off x="15223067" y="2290483"/>
            <a:ext cx="1919803" cy="1940857"/>
          </a:xfrm>
          <a:prstGeom prst="rect">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dirty="0"/>
              <a:t>Quality Evaluation</a:t>
            </a:r>
          </a:p>
        </p:txBody>
      </p:sp>
      <p:sp>
        <p:nvSpPr>
          <p:cNvPr id="2" name="Textfeld 1">
            <a:extLst>
              <a:ext uri="{FF2B5EF4-FFF2-40B4-BE49-F238E27FC236}">
                <a16:creationId xmlns:a16="http://schemas.microsoft.com/office/drawing/2014/main" id="{C0D44DFD-04B3-F967-5430-42C6F4F2BD3A}"/>
              </a:ext>
            </a:extLst>
          </p:cNvPr>
          <p:cNvSpPr txBox="1"/>
          <p:nvPr/>
        </p:nvSpPr>
        <p:spPr>
          <a:xfrm>
            <a:off x="14989376" y="6738523"/>
            <a:ext cx="2750497" cy="923330"/>
          </a:xfrm>
          <a:prstGeom prst="rect">
            <a:avLst/>
          </a:prstGeom>
          <a:noFill/>
        </p:spPr>
        <p:txBody>
          <a:bodyPr wrap="none" rtlCol="0">
            <a:spAutoFit/>
          </a:bodyPr>
          <a:lstStyle/>
          <a:p>
            <a:r>
              <a:rPr lang="de-DE" b="1" dirty="0" err="1"/>
              <a:t>Idea</a:t>
            </a:r>
            <a:r>
              <a:rPr lang="de-DE" b="1" dirty="0"/>
              <a:t>: </a:t>
            </a:r>
          </a:p>
          <a:p>
            <a:pPr marL="285750" indent="-285750">
              <a:buFontTx/>
              <a:buChar char="-"/>
            </a:pPr>
            <a:r>
              <a:rPr lang="de-DE" b="1" dirty="0"/>
              <a:t>Passing on SQL Query</a:t>
            </a:r>
          </a:p>
          <a:p>
            <a:pPr marL="285750" indent="-285750">
              <a:buFontTx/>
              <a:buChar char="-"/>
            </a:pPr>
            <a:r>
              <a:rPr lang="de-DE" b="1" dirty="0" err="1"/>
              <a:t>To</a:t>
            </a:r>
            <a:r>
              <a:rPr lang="de-DE" b="1" dirty="0"/>
              <a:t> </a:t>
            </a:r>
            <a:r>
              <a:rPr lang="de-DE" b="1" dirty="0" err="1"/>
              <a:t>filter</a:t>
            </a:r>
            <a:r>
              <a:rPr lang="de-DE" b="1" dirty="0"/>
              <a:t> </a:t>
            </a:r>
            <a:r>
              <a:rPr lang="de-DE" b="1" dirty="0" err="1"/>
              <a:t>database</a:t>
            </a:r>
            <a:endParaRPr lang="de-DE" b="1" dirty="0"/>
          </a:p>
        </p:txBody>
      </p:sp>
    </p:spTree>
    <p:extLst>
      <p:ext uri="{BB962C8B-B14F-4D97-AF65-F5344CB8AC3E}">
        <p14:creationId xmlns:p14="http://schemas.microsoft.com/office/powerpoint/2010/main" val="379884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B6FB3-BDD5-20FC-B015-A6E901E3EFA9}"/>
            </a:ext>
          </a:extLst>
        </p:cNvPr>
        <p:cNvGrpSpPr/>
        <p:nvPr/>
      </p:nvGrpSpPr>
      <p:grpSpPr>
        <a:xfrm>
          <a:off x="0" y="0"/>
          <a:ext cx="0" cy="0"/>
          <a:chOff x="0" y="0"/>
          <a:chExt cx="0" cy="0"/>
        </a:xfrm>
      </p:grpSpPr>
      <p:sp>
        <p:nvSpPr>
          <p:cNvPr id="7" name="Textfeld 6">
            <a:extLst>
              <a:ext uri="{FF2B5EF4-FFF2-40B4-BE49-F238E27FC236}">
                <a16:creationId xmlns:a16="http://schemas.microsoft.com/office/drawing/2014/main" id="{E62E276B-109A-AF17-A1E6-FD49A07F6B84}"/>
              </a:ext>
            </a:extLst>
          </p:cNvPr>
          <p:cNvSpPr txBox="1"/>
          <p:nvPr/>
        </p:nvSpPr>
        <p:spPr>
          <a:xfrm>
            <a:off x="1416424" y="484094"/>
            <a:ext cx="2739917" cy="461665"/>
          </a:xfrm>
          <a:prstGeom prst="rect">
            <a:avLst/>
          </a:prstGeom>
          <a:noFill/>
        </p:spPr>
        <p:txBody>
          <a:bodyPr wrap="none" rtlCol="0">
            <a:spAutoFit/>
          </a:bodyPr>
          <a:lstStyle/>
          <a:p>
            <a:r>
              <a:rPr lang="de-DE" sz="2400" b="1" dirty="0"/>
              <a:t>Quality Evaluation</a:t>
            </a:r>
          </a:p>
        </p:txBody>
      </p:sp>
      <p:sp>
        <p:nvSpPr>
          <p:cNvPr id="3" name="Rechteck 2">
            <a:extLst>
              <a:ext uri="{FF2B5EF4-FFF2-40B4-BE49-F238E27FC236}">
                <a16:creationId xmlns:a16="http://schemas.microsoft.com/office/drawing/2014/main" id="{FD854064-2F7E-1453-AC91-436EB52032C3}"/>
              </a:ext>
            </a:extLst>
          </p:cNvPr>
          <p:cNvSpPr/>
          <p:nvPr/>
        </p:nvSpPr>
        <p:spPr>
          <a:xfrm>
            <a:off x="801613" y="1398494"/>
            <a:ext cx="3603812" cy="2420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Database</a:t>
            </a:r>
          </a:p>
        </p:txBody>
      </p:sp>
      <p:sp>
        <p:nvSpPr>
          <p:cNvPr id="4" name="Rechteck 3">
            <a:extLst>
              <a:ext uri="{FF2B5EF4-FFF2-40B4-BE49-F238E27FC236}">
                <a16:creationId xmlns:a16="http://schemas.microsoft.com/office/drawing/2014/main" id="{3498821B-C321-7639-5BA3-A6CF8DBEE8E3}"/>
              </a:ext>
            </a:extLst>
          </p:cNvPr>
          <p:cNvSpPr/>
          <p:nvPr/>
        </p:nvSpPr>
        <p:spPr>
          <a:xfrm>
            <a:off x="6452309" y="1398494"/>
            <a:ext cx="3926652" cy="242047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Dashboard App</a:t>
            </a:r>
          </a:p>
        </p:txBody>
      </p:sp>
      <p:sp>
        <p:nvSpPr>
          <p:cNvPr id="59" name="Rechteck 58">
            <a:extLst>
              <a:ext uri="{FF2B5EF4-FFF2-40B4-BE49-F238E27FC236}">
                <a16:creationId xmlns:a16="http://schemas.microsoft.com/office/drawing/2014/main" id="{818C08CC-E586-4537-045B-5C4C84665665}"/>
              </a:ext>
            </a:extLst>
          </p:cNvPr>
          <p:cNvSpPr/>
          <p:nvPr/>
        </p:nvSpPr>
        <p:spPr>
          <a:xfrm>
            <a:off x="3196439" y="5826163"/>
            <a:ext cx="1919803" cy="1940857"/>
          </a:xfrm>
          <a:prstGeom prst="rect">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dirty="0"/>
              <a:t>Quality Evaluation</a:t>
            </a:r>
          </a:p>
        </p:txBody>
      </p:sp>
      <p:cxnSp>
        <p:nvCxnSpPr>
          <p:cNvPr id="10" name="Gerade Verbindung mit Pfeil 9">
            <a:extLst>
              <a:ext uri="{FF2B5EF4-FFF2-40B4-BE49-F238E27FC236}">
                <a16:creationId xmlns:a16="http://schemas.microsoft.com/office/drawing/2014/main" id="{772A67ED-B2B5-A3DC-50DB-FFE92ACF20D6}"/>
              </a:ext>
            </a:extLst>
          </p:cNvPr>
          <p:cNvCxnSpPr>
            <a:stCxn id="3" idx="3"/>
            <a:endCxn id="4" idx="1"/>
          </p:cNvCxnSpPr>
          <p:nvPr/>
        </p:nvCxnSpPr>
        <p:spPr>
          <a:xfrm>
            <a:off x="4405425" y="2608730"/>
            <a:ext cx="2046884" cy="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Gerade Verbindung mit Pfeil 16">
            <a:extLst>
              <a:ext uri="{FF2B5EF4-FFF2-40B4-BE49-F238E27FC236}">
                <a16:creationId xmlns:a16="http://schemas.microsoft.com/office/drawing/2014/main" id="{2072C851-A836-1923-C0E2-24E55E4DFE30}"/>
              </a:ext>
            </a:extLst>
          </p:cNvPr>
          <p:cNvCxnSpPr>
            <a:endCxn id="59" idx="0"/>
          </p:cNvCxnSpPr>
          <p:nvPr/>
        </p:nvCxnSpPr>
        <p:spPr>
          <a:xfrm>
            <a:off x="2603519" y="3818965"/>
            <a:ext cx="1552822" cy="2007198"/>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
        <p:nvSpPr>
          <p:cNvPr id="19" name="Textfeld 18">
            <a:extLst>
              <a:ext uri="{FF2B5EF4-FFF2-40B4-BE49-F238E27FC236}">
                <a16:creationId xmlns:a16="http://schemas.microsoft.com/office/drawing/2014/main" id="{109AD7FE-A638-2BB1-E4F9-A7EDBAEB5DD9}"/>
              </a:ext>
            </a:extLst>
          </p:cNvPr>
          <p:cNvSpPr txBox="1"/>
          <p:nvPr/>
        </p:nvSpPr>
        <p:spPr>
          <a:xfrm>
            <a:off x="1167315" y="4785213"/>
            <a:ext cx="2374240" cy="646331"/>
          </a:xfrm>
          <a:prstGeom prst="rect">
            <a:avLst/>
          </a:prstGeom>
          <a:noFill/>
        </p:spPr>
        <p:txBody>
          <a:bodyPr wrap="none" rtlCol="0">
            <a:spAutoFit/>
          </a:bodyPr>
          <a:lstStyle/>
          <a:p>
            <a:r>
              <a:rPr lang="de-DE" dirty="0"/>
              <a:t>Feedback,</a:t>
            </a:r>
          </a:p>
          <a:p>
            <a:r>
              <a:rPr lang="de-DE" dirty="0"/>
              <a:t>New Prompt, </a:t>
            </a:r>
            <a:r>
              <a:rPr lang="de-DE" dirty="0" err="1"/>
              <a:t>Answers</a:t>
            </a:r>
            <a:endParaRPr lang="de-DE" dirty="0"/>
          </a:p>
        </p:txBody>
      </p:sp>
      <p:sp>
        <p:nvSpPr>
          <p:cNvPr id="23" name="Rechteck 22">
            <a:extLst>
              <a:ext uri="{FF2B5EF4-FFF2-40B4-BE49-F238E27FC236}">
                <a16:creationId xmlns:a16="http://schemas.microsoft.com/office/drawing/2014/main" id="{406F6F2E-8F8B-6272-6254-CA86BB8FC9CB}"/>
              </a:ext>
            </a:extLst>
          </p:cNvPr>
          <p:cNvSpPr/>
          <p:nvPr/>
        </p:nvSpPr>
        <p:spPr>
          <a:xfrm>
            <a:off x="6452309" y="6969760"/>
            <a:ext cx="1919803" cy="797260"/>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mlCheck</a:t>
            </a:r>
            <a:endParaRPr lang="de-DE" dirty="0"/>
          </a:p>
        </p:txBody>
      </p:sp>
      <p:sp>
        <p:nvSpPr>
          <p:cNvPr id="25" name="Rechteck 24">
            <a:extLst>
              <a:ext uri="{FF2B5EF4-FFF2-40B4-BE49-F238E27FC236}">
                <a16:creationId xmlns:a16="http://schemas.microsoft.com/office/drawing/2014/main" id="{53D86493-3900-D4D3-DAEF-DCDEFF56B7E1}"/>
              </a:ext>
            </a:extLst>
          </p:cNvPr>
          <p:cNvSpPr/>
          <p:nvPr/>
        </p:nvSpPr>
        <p:spPr>
          <a:xfrm>
            <a:off x="6452308" y="7995920"/>
            <a:ext cx="1919803" cy="797260"/>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LLMEval</a:t>
            </a:r>
            <a:endParaRPr lang="de-DE" dirty="0"/>
          </a:p>
        </p:txBody>
      </p:sp>
      <p:cxnSp>
        <p:nvCxnSpPr>
          <p:cNvPr id="27" name="Gerade Verbindung 26">
            <a:extLst>
              <a:ext uri="{FF2B5EF4-FFF2-40B4-BE49-F238E27FC236}">
                <a16:creationId xmlns:a16="http://schemas.microsoft.com/office/drawing/2014/main" id="{426FFE24-D65E-B382-F5B1-A306B20FFB51}"/>
              </a:ext>
            </a:extLst>
          </p:cNvPr>
          <p:cNvCxnSpPr>
            <a:stCxn id="59" idx="3"/>
            <a:endCxn id="23" idx="1"/>
          </p:cNvCxnSpPr>
          <p:nvPr/>
        </p:nvCxnSpPr>
        <p:spPr>
          <a:xfrm>
            <a:off x="5116242" y="6796592"/>
            <a:ext cx="1336067" cy="57179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8" name="Gerade Verbindung 27">
            <a:extLst>
              <a:ext uri="{FF2B5EF4-FFF2-40B4-BE49-F238E27FC236}">
                <a16:creationId xmlns:a16="http://schemas.microsoft.com/office/drawing/2014/main" id="{384B8D5A-3648-4050-9636-19412F578031}"/>
              </a:ext>
            </a:extLst>
          </p:cNvPr>
          <p:cNvCxnSpPr>
            <a:cxnSpLocks/>
            <a:stCxn id="59" idx="3"/>
            <a:endCxn id="25" idx="1"/>
          </p:cNvCxnSpPr>
          <p:nvPr/>
        </p:nvCxnSpPr>
        <p:spPr>
          <a:xfrm>
            <a:off x="5116242" y="6796592"/>
            <a:ext cx="1336066" cy="159795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294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DF0DFFC-5AE9-8856-12F5-1C977278449D}"/>
              </a:ext>
            </a:extLst>
          </p:cNvPr>
          <p:cNvPicPr>
            <a:picLocks noChangeAspect="1"/>
          </p:cNvPicPr>
          <p:nvPr/>
        </p:nvPicPr>
        <p:blipFill>
          <a:blip r:embed="rId2"/>
          <a:stretch>
            <a:fillRect/>
          </a:stretch>
        </p:blipFill>
        <p:spPr>
          <a:xfrm>
            <a:off x="6321351" y="4547216"/>
            <a:ext cx="2973625" cy="2090830"/>
          </a:xfrm>
          <a:prstGeom prst="rect">
            <a:avLst/>
          </a:prstGeom>
        </p:spPr>
      </p:pic>
      <p:pic>
        <p:nvPicPr>
          <p:cNvPr id="7" name="Grafik 6">
            <a:extLst>
              <a:ext uri="{FF2B5EF4-FFF2-40B4-BE49-F238E27FC236}">
                <a16:creationId xmlns:a16="http://schemas.microsoft.com/office/drawing/2014/main" id="{D646D06D-A6EA-00A4-D460-AD042FFA8CF4}"/>
              </a:ext>
            </a:extLst>
          </p:cNvPr>
          <p:cNvPicPr>
            <a:picLocks noChangeAspect="1"/>
          </p:cNvPicPr>
          <p:nvPr/>
        </p:nvPicPr>
        <p:blipFill>
          <a:blip r:embed="rId3"/>
          <a:stretch>
            <a:fillRect/>
          </a:stretch>
        </p:blipFill>
        <p:spPr>
          <a:xfrm>
            <a:off x="10017051" y="5182216"/>
            <a:ext cx="1638300" cy="1231900"/>
          </a:xfrm>
          <a:prstGeom prst="rect">
            <a:avLst/>
          </a:prstGeom>
        </p:spPr>
      </p:pic>
      <p:sp>
        <p:nvSpPr>
          <p:cNvPr id="8" name="Textfeld 7">
            <a:extLst>
              <a:ext uri="{FF2B5EF4-FFF2-40B4-BE49-F238E27FC236}">
                <a16:creationId xmlns:a16="http://schemas.microsoft.com/office/drawing/2014/main" id="{D43C9DD9-E929-BAAC-CBE3-C15BDA7B2964}"/>
              </a:ext>
            </a:extLst>
          </p:cNvPr>
          <p:cNvSpPr txBox="1"/>
          <p:nvPr/>
        </p:nvSpPr>
        <p:spPr>
          <a:xfrm>
            <a:off x="7905750" y="8629650"/>
            <a:ext cx="1389226" cy="369332"/>
          </a:xfrm>
          <a:prstGeom prst="rect">
            <a:avLst/>
          </a:prstGeom>
          <a:noFill/>
        </p:spPr>
        <p:txBody>
          <a:bodyPr wrap="none" rtlCol="0">
            <a:spAutoFit/>
          </a:bodyPr>
          <a:lstStyle/>
          <a:p>
            <a:r>
              <a:rPr lang="de-DE" dirty="0"/>
              <a:t>HARDWARE</a:t>
            </a:r>
          </a:p>
        </p:txBody>
      </p:sp>
      <p:sp>
        <p:nvSpPr>
          <p:cNvPr id="9" name="Rechteck 8">
            <a:extLst>
              <a:ext uri="{FF2B5EF4-FFF2-40B4-BE49-F238E27FC236}">
                <a16:creationId xmlns:a16="http://schemas.microsoft.com/office/drawing/2014/main" id="{1697B8FF-7FF5-86FB-EB90-EA2160824A9A}"/>
              </a:ext>
            </a:extLst>
          </p:cNvPr>
          <p:cNvSpPr/>
          <p:nvPr/>
        </p:nvSpPr>
        <p:spPr>
          <a:xfrm>
            <a:off x="6113626" y="8065416"/>
            <a:ext cx="6362700" cy="2000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VM, Data Center</a:t>
            </a:r>
          </a:p>
        </p:txBody>
      </p:sp>
      <p:sp>
        <p:nvSpPr>
          <p:cNvPr id="10" name="Rechteck 9">
            <a:extLst>
              <a:ext uri="{FF2B5EF4-FFF2-40B4-BE49-F238E27FC236}">
                <a16:creationId xmlns:a16="http://schemas.microsoft.com/office/drawing/2014/main" id="{D31B6B7D-02C8-A922-50E4-CE0B47FD4204}"/>
              </a:ext>
            </a:extLst>
          </p:cNvPr>
          <p:cNvSpPr/>
          <p:nvPr/>
        </p:nvSpPr>
        <p:spPr>
          <a:xfrm>
            <a:off x="2608426" y="754471"/>
            <a:ext cx="3505200" cy="2000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Front End </a:t>
            </a:r>
          </a:p>
        </p:txBody>
      </p:sp>
      <p:sp>
        <p:nvSpPr>
          <p:cNvPr id="11" name="Rechteck 10">
            <a:extLst>
              <a:ext uri="{FF2B5EF4-FFF2-40B4-BE49-F238E27FC236}">
                <a16:creationId xmlns:a16="http://schemas.microsoft.com/office/drawing/2014/main" id="{F040E93F-243E-4CED-9581-66788C13E5E5}"/>
              </a:ext>
            </a:extLst>
          </p:cNvPr>
          <p:cNvSpPr/>
          <p:nvPr/>
        </p:nvSpPr>
        <p:spPr>
          <a:xfrm>
            <a:off x="10588551" y="754471"/>
            <a:ext cx="3505200" cy="2000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BMW User</a:t>
            </a:r>
          </a:p>
        </p:txBody>
      </p:sp>
      <p:cxnSp>
        <p:nvCxnSpPr>
          <p:cNvPr id="13" name="Gerade Verbindung mit Pfeil 12">
            <a:extLst>
              <a:ext uri="{FF2B5EF4-FFF2-40B4-BE49-F238E27FC236}">
                <a16:creationId xmlns:a16="http://schemas.microsoft.com/office/drawing/2014/main" id="{5FB7503A-39DE-6A1F-FC5C-22F718A8BEA8}"/>
              </a:ext>
            </a:extLst>
          </p:cNvPr>
          <p:cNvCxnSpPr>
            <a:endCxn id="9" idx="0"/>
          </p:cNvCxnSpPr>
          <p:nvPr/>
        </p:nvCxnSpPr>
        <p:spPr>
          <a:xfrm>
            <a:off x="8172450" y="6704605"/>
            <a:ext cx="1122526" cy="1360811"/>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Gerade Verbindung mit Pfeil 13">
            <a:extLst>
              <a:ext uri="{FF2B5EF4-FFF2-40B4-BE49-F238E27FC236}">
                <a16:creationId xmlns:a16="http://schemas.microsoft.com/office/drawing/2014/main" id="{CB9B0A52-5FF0-23BF-8083-8F62D3699D52}"/>
              </a:ext>
            </a:extLst>
          </p:cNvPr>
          <p:cNvCxnSpPr>
            <a:cxnSpLocks/>
          </p:cNvCxnSpPr>
          <p:nvPr/>
        </p:nvCxnSpPr>
        <p:spPr>
          <a:xfrm flipH="1">
            <a:off x="9525000" y="6526081"/>
            <a:ext cx="1311201" cy="1539335"/>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Gerade Verbindung mit Pfeil 16">
            <a:extLst>
              <a:ext uri="{FF2B5EF4-FFF2-40B4-BE49-F238E27FC236}">
                <a16:creationId xmlns:a16="http://schemas.microsoft.com/office/drawing/2014/main" id="{3B036A5A-4F5B-19A8-C723-D3858920F77B}"/>
              </a:ext>
            </a:extLst>
          </p:cNvPr>
          <p:cNvCxnSpPr>
            <a:cxnSpLocks/>
          </p:cNvCxnSpPr>
          <p:nvPr/>
        </p:nvCxnSpPr>
        <p:spPr>
          <a:xfrm flipH="1">
            <a:off x="10988601" y="2810703"/>
            <a:ext cx="1108149" cy="2315531"/>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Gerade Verbindung mit Pfeil 18">
            <a:extLst>
              <a:ext uri="{FF2B5EF4-FFF2-40B4-BE49-F238E27FC236}">
                <a16:creationId xmlns:a16="http://schemas.microsoft.com/office/drawing/2014/main" id="{801C69E8-9A2F-05DD-A5EA-EC37B3D9C8E3}"/>
              </a:ext>
            </a:extLst>
          </p:cNvPr>
          <p:cNvCxnSpPr>
            <a:cxnSpLocks/>
            <a:stCxn id="10" idx="2"/>
          </p:cNvCxnSpPr>
          <p:nvPr/>
        </p:nvCxnSpPr>
        <p:spPr>
          <a:xfrm>
            <a:off x="4361026" y="2754721"/>
            <a:ext cx="2390775" cy="1974243"/>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Gerade Verbindung 22">
            <a:extLst>
              <a:ext uri="{FF2B5EF4-FFF2-40B4-BE49-F238E27FC236}">
                <a16:creationId xmlns:a16="http://schemas.microsoft.com/office/drawing/2014/main" id="{224D31EF-F146-2DAA-8434-8DFA5D93EB00}"/>
              </a:ext>
            </a:extLst>
          </p:cNvPr>
          <p:cNvCxnSpPr/>
          <p:nvPr/>
        </p:nvCxnSpPr>
        <p:spPr>
          <a:xfrm>
            <a:off x="0" y="3741842"/>
            <a:ext cx="1831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Gerade Verbindung 23">
            <a:extLst>
              <a:ext uri="{FF2B5EF4-FFF2-40B4-BE49-F238E27FC236}">
                <a16:creationId xmlns:a16="http://schemas.microsoft.com/office/drawing/2014/main" id="{B41EF7E0-ED57-728B-1188-E9462F426C33}"/>
              </a:ext>
            </a:extLst>
          </p:cNvPr>
          <p:cNvCxnSpPr/>
          <p:nvPr/>
        </p:nvCxnSpPr>
        <p:spPr>
          <a:xfrm>
            <a:off x="0" y="7246640"/>
            <a:ext cx="18313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0493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415</Words>
  <Application>Microsoft Macintosh PowerPoint</Application>
  <PresentationFormat>Benutzerdefiniert</PresentationFormat>
  <Paragraphs>66</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-apple-system</vt:lpstr>
      <vt:lpstr>Aptos</vt:lpstr>
      <vt:lpstr>Aptos Display</vt:lpstr>
      <vt:lpstr>Arial</vt:lpstr>
      <vt:lpstr>Helvetica Neue</vt:lpstr>
      <vt:lpstr>Office</vt:lpstr>
      <vt:lpstr>Task 3  Imagine enhancing the dashboard from Task 1 by enabling it to be controlled through natural language input instead of manually selecting filters like date, country, product type, or customer type. Envision a system where users can input queries in plain language (e.g., "Show sales trends for technology products in the US last quarter"), and the program processes the input, extracts the intent, and dynamically updates the dashboard with the relevant data and visualizations. Your task is to conceptualize how this functionality could be implemented. Consider how you would design and develop such a system, including the integration of Large Language Models (LLMs) to understand and process natural language queries. Explain your approach to bridging the gap between user inputs and actionable queries for the dashboard, including how data mappings, query interpretation, and response generation would work. Highlight your creative approach to integrating LLMs, including model selection, handling ambiguous queries, and addressing potential limitations. You are not expected to build a working system but to present a well-thought-out conceptual design and workflow for implementing this feature. </vt:lpstr>
      <vt:lpstr>PowerPoint-Präsentation</vt:lpstr>
      <vt:lpstr>LLM Model options</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Kiwook Kim</dc:creator>
  <cp:lastModifiedBy>Kiwook Kim</cp:lastModifiedBy>
  <cp:revision>7</cp:revision>
  <dcterms:created xsi:type="dcterms:W3CDTF">2025-01-24T19:22:42Z</dcterms:created>
  <dcterms:modified xsi:type="dcterms:W3CDTF">2025-01-24T21:13:22Z</dcterms:modified>
</cp:coreProperties>
</file>