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6" r:id="rId4"/>
    <p:sldId id="258" r:id="rId5"/>
    <p:sldId id="267" r:id="rId6"/>
    <p:sldId id="268" r:id="rId7"/>
    <p:sldId id="270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>
      <p:ext uri="{19B8F6BF-5375-455C-9EA6-DF929625EA0E}">
        <p15:presenceInfo xmlns:p15="http://schemas.microsoft.com/office/powerpoint/2012/main" userId="9193feb64a2a6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5023" autoAdjust="0"/>
  </p:normalViewPr>
  <p:slideViewPr>
    <p:cSldViewPr snapToGrid="0">
      <p:cViewPr varScale="1">
        <p:scale>
          <a:sx n="97" d="100"/>
          <a:sy n="97" d="100"/>
        </p:scale>
        <p:origin x="108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02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46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63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7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373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32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093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9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22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9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89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51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1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6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9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</a:t>
            </a:r>
            <a:br>
              <a:rPr lang="en-US" altLang="ko-KR" dirty="0"/>
            </a:br>
            <a:r>
              <a:rPr lang="en-US" altLang="ko-KR" dirty="0"/>
              <a:t>-Cahpter6-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Animator &amp; Animator controller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70FE9-C0F3-45F5-8C07-8E5629DC9F18}"/>
              </a:ext>
            </a:extLst>
          </p:cNvPr>
          <p:cNvSpPr txBox="1"/>
          <p:nvPr/>
        </p:nvSpPr>
        <p:spPr>
          <a:xfrm>
            <a:off x="1141411" y="733245"/>
            <a:ext cx="990226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Player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Animator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작성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Player 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선택한 상태에서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Window &gt; Animation &gt; Animator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클릭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열린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Animator View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적절한 위치로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Drag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하여 배치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Scene View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똑같이 마우스 조작 컨트롤이 가능하다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스크린샷, 건물, 평면, 하얀색이(가) 표시된 사진&#10;&#10;자동 생성된 설명">
            <a:extLst>
              <a:ext uri="{FF2B5EF4-FFF2-40B4-BE49-F238E27FC236}">
                <a16:creationId xmlns:a16="http://schemas.microsoft.com/office/drawing/2014/main" id="{57B718B0-28CB-43F9-92C3-808346A7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641288"/>
            <a:ext cx="5809995" cy="3483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8D7026-2BBB-482F-AEB5-71C3BDE3AC44}"/>
              </a:ext>
            </a:extLst>
          </p:cNvPr>
          <p:cNvSpPr txBox="1"/>
          <p:nvPr/>
        </p:nvSpPr>
        <p:spPr>
          <a:xfrm>
            <a:off x="6958321" y="2641288"/>
            <a:ext cx="4092268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기본 포함된 상태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Entry 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현재 상태가 진입하는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입구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’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Exit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: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상태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머신의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동작이 종료되는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출구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’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Any State 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현재 상태가 무엇이든 상관없이 특정 상태로 즉시 전이하게 허용하는 상태 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직접 추가한 상태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Run :  Run Animation Clip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재생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Jump : Jump Animation Clip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재생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Die : Die Animation Clip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재생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6582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Animator &amp; Animator controller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70FE9-C0F3-45F5-8C07-8E5629DC9F18}"/>
              </a:ext>
            </a:extLst>
          </p:cNvPr>
          <p:cNvSpPr txBox="1"/>
          <p:nvPr/>
        </p:nvSpPr>
        <p:spPr>
          <a:xfrm>
            <a:off x="1141411" y="733245"/>
            <a:ext cx="9902263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전이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(Transition)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구성하기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Run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상태에서 마우스 오른쪽 클릭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&gt; Make Transition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클릭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전이 화살표를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Jump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상태에 연결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전이 화살표를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끌어다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Jump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상태에 클릭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Jump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상태에서 똑같이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Run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연결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Any State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상태에서 마우스 오른쪽 클릭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&gt; Make Transition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클릭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Die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연결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 Die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상태는 중간 전이와 상관없이 모든 상태를 중지하고 강제로 변환되어야 하기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Any State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연결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CA0D60-EE09-40D7-A146-5A129E3E4F3B}"/>
              </a:ext>
            </a:extLst>
          </p:cNvPr>
          <p:cNvGrpSpPr/>
          <p:nvPr/>
        </p:nvGrpSpPr>
        <p:grpSpPr>
          <a:xfrm>
            <a:off x="1141411" y="2806951"/>
            <a:ext cx="6374911" cy="4119873"/>
            <a:chOff x="1141411" y="2806951"/>
            <a:chExt cx="6374911" cy="4119873"/>
          </a:xfrm>
        </p:grpSpPr>
        <p:pic>
          <p:nvPicPr>
            <p:cNvPr id="5" name="그림 4" descr="스크린샷, 게임이(가) 표시된 사진&#10;&#10;자동 생성된 설명">
              <a:extLst>
                <a:ext uri="{FF2B5EF4-FFF2-40B4-BE49-F238E27FC236}">
                  <a16:creationId xmlns:a16="http://schemas.microsoft.com/office/drawing/2014/main" id="{4CDF84BB-FE29-4313-BA24-A7EEF5B53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1" y="2856987"/>
              <a:ext cx="3534268" cy="1343212"/>
            </a:xfrm>
            <a:prstGeom prst="rect">
              <a:avLst/>
            </a:prstGeom>
          </p:spPr>
        </p:pic>
        <p:pic>
          <p:nvPicPr>
            <p:cNvPr id="7" name="그림 6" descr="개체, 시계이(가) 표시된 사진&#10;&#10;자동 생성된 설명">
              <a:extLst>
                <a:ext uri="{FF2B5EF4-FFF2-40B4-BE49-F238E27FC236}">
                  <a16:creationId xmlns:a16="http://schemas.microsoft.com/office/drawing/2014/main" id="{C47C5DA1-CCCE-4964-8E10-7BA8F8671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6086" y="2806951"/>
              <a:ext cx="2530236" cy="1343211"/>
            </a:xfrm>
            <a:prstGeom prst="rect">
              <a:avLst/>
            </a:prstGeom>
          </p:spPr>
        </p:pic>
        <p:pic>
          <p:nvPicPr>
            <p:cNvPr id="9" name="그림 8" descr="실내, 테이블, 앉아있는, 화면이(가) 표시된 사진&#10;&#10;자동 생성된 설명">
              <a:extLst>
                <a:ext uri="{FF2B5EF4-FFF2-40B4-BE49-F238E27FC236}">
                  <a16:creationId xmlns:a16="http://schemas.microsoft.com/office/drawing/2014/main" id="{135B5618-8801-41B5-8934-2A8C5FC6E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1411" y="4669084"/>
              <a:ext cx="4296375" cy="225774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5C5E17B-F7F4-4EB8-829F-C3AA2483F6DA}"/>
              </a:ext>
            </a:extLst>
          </p:cNvPr>
          <p:cNvSpPr txBox="1"/>
          <p:nvPr/>
        </p:nvSpPr>
        <p:spPr>
          <a:xfrm>
            <a:off x="1141411" y="4200199"/>
            <a:ext cx="3534268" cy="5232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Run</a:t>
            </a:r>
            <a:r>
              <a:rPr lang="ko-KR" altLang="en-US" sz="1400" dirty="0">
                <a:latin typeface="Arial Black" panose="020B0A04020102020204" pitchFamily="34" charset="0"/>
              </a:rPr>
              <a:t>상태에 마우스 오른쪽 클릭 </a:t>
            </a:r>
            <a:r>
              <a:rPr lang="en-US" altLang="ko-KR" sz="1400" dirty="0">
                <a:latin typeface="Arial Black" panose="020B0A04020102020204" pitchFamily="34" charset="0"/>
              </a:rPr>
              <a:t>&gt; Make Transition </a:t>
            </a:r>
            <a:r>
              <a:rPr lang="ko-KR" altLang="en-US" sz="1400" dirty="0">
                <a:latin typeface="Arial Black" panose="020B0A04020102020204" pitchFamily="34" charset="0"/>
              </a:rPr>
              <a:t>클릭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03A1565-6F00-42B0-B070-125F90A47FF6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1141411" y="3028335"/>
            <a:ext cx="12700" cy="1433474"/>
          </a:xfrm>
          <a:prstGeom prst="bentConnector4">
            <a:avLst>
              <a:gd name="adj1" fmla="val 2135882"/>
              <a:gd name="adj2" fmla="val 9959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3DCF08-B461-4EA1-A6B0-2D25E06A5A87}"/>
              </a:ext>
            </a:extLst>
          </p:cNvPr>
          <p:cNvSpPr/>
          <p:nvPr/>
        </p:nvSpPr>
        <p:spPr>
          <a:xfrm>
            <a:off x="1141412" y="2856987"/>
            <a:ext cx="1837762" cy="250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323DD0-91F5-412A-B5F8-2DE23EC0BA37}"/>
              </a:ext>
            </a:extLst>
          </p:cNvPr>
          <p:cNvSpPr/>
          <p:nvPr/>
        </p:nvSpPr>
        <p:spPr>
          <a:xfrm>
            <a:off x="2251588" y="3097162"/>
            <a:ext cx="2424092" cy="217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2FC63FE-8C7D-4A17-B905-0D0529A7AADB}"/>
              </a:ext>
            </a:extLst>
          </p:cNvPr>
          <p:cNvCxnSpPr>
            <a:stCxn id="20" idx="2"/>
            <a:endCxn id="21" idx="2"/>
          </p:cNvCxnSpPr>
          <p:nvPr/>
        </p:nvCxnSpPr>
        <p:spPr>
          <a:xfrm rot="16200000" flipH="1">
            <a:off x="2658325" y="2508961"/>
            <a:ext cx="207276" cy="1403341"/>
          </a:xfrm>
          <a:prstGeom prst="bentConnector3">
            <a:avLst>
              <a:gd name="adj1" fmla="val 210288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DCFFAB-8DEC-4BC9-946F-994F768DBC42}"/>
              </a:ext>
            </a:extLst>
          </p:cNvPr>
          <p:cNvSpPr txBox="1"/>
          <p:nvPr/>
        </p:nvSpPr>
        <p:spPr>
          <a:xfrm>
            <a:off x="7258255" y="3038168"/>
            <a:ext cx="3785419" cy="5847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전이 화살표를 </a:t>
            </a:r>
            <a:r>
              <a:rPr lang="en-US" altLang="ko-KR" sz="1600" dirty="0">
                <a:latin typeface="Arial Black" panose="020B0A04020102020204" pitchFamily="34" charset="0"/>
              </a:rPr>
              <a:t>Jump </a:t>
            </a:r>
            <a:r>
              <a:rPr lang="ko-KR" altLang="en-US" sz="1600" dirty="0">
                <a:latin typeface="Arial Black" panose="020B0A04020102020204" pitchFamily="34" charset="0"/>
              </a:rPr>
              <a:t>상태에 연결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전이 화살표를 </a:t>
            </a:r>
            <a:r>
              <a:rPr lang="ko-KR" altLang="en-US" sz="1600" dirty="0" err="1">
                <a:latin typeface="Arial Black" panose="020B0A04020102020204" pitchFamily="34" charset="0"/>
              </a:rPr>
              <a:t>끌어다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Jump </a:t>
            </a:r>
            <a:r>
              <a:rPr lang="ko-KR" altLang="en-US" sz="1600" dirty="0">
                <a:latin typeface="Arial Black" panose="020B0A04020102020204" pitchFamily="34" charset="0"/>
              </a:rPr>
              <a:t>상태를 클릭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F86FCC-8919-42A7-A512-F29733509949}"/>
              </a:ext>
            </a:extLst>
          </p:cNvPr>
          <p:cNvSpPr txBox="1"/>
          <p:nvPr/>
        </p:nvSpPr>
        <p:spPr>
          <a:xfrm>
            <a:off x="6251204" y="5499633"/>
            <a:ext cx="3785419" cy="33855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다른 전이 상태도 연결해 주자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1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Animator &amp; Animator controller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70FE9-C0F3-45F5-8C07-8E5629DC9F18}"/>
              </a:ext>
            </a:extLst>
          </p:cNvPr>
          <p:cNvSpPr txBox="1"/>
          <p:nvPr/>
        </p:nvSpPr>
        <p:spPr>
          <a:xfrm>
            <a:off x="1141411" y="733245"/>
            <a:ext cx="9902263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전이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(Transition)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조건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Parameter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추가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Animator View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Parameters Tab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클릭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+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버튼을 클릭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&gt; Bool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클릭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&gt;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생성된 파라미터 이름을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Grounded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변경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+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버튼을 클릭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&gt; Trigger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클릭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&gt;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생성된 파라미터 이름을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Die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변경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Parameter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전이 조건으로 사용할 수 있는 수치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실수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(float),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정수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(int),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불리언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(bool),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트리거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(trigger)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bool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타입은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true, false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상태를 지정해서 해당상태에서 조건이 만족하면 전이하게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trigger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타입은 특정 값의 할당 없이 현재 상태의 트리거 조건을 지정하는 순간 전이하게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BB0A183-4296-4567-BA3A-70009C16E01D}"/>
              </a:ext>
            </a:extLst>
          </p:cNvPr>
          <p:cNvGrpSpPr/>
          <p:nvPr/>
        </p:nvGrpSpPr>
        <p:grpSpPr>
          <a:xfrm>
            <a:off x="1137676" y="2056684"/>
            <a:ext cx="9192216" cy="2679158"/>
            <a:chOff x="1137676" y="2056684"/>
            <a:chExt cx="9192216" cy="2679158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1DA4ACB-2B1F-4A4D-AD55-430466806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7676" y="2056684"/>
              <a:ext cx="4715533" cy="1381318"/>
            </a:xfrm>
            <a:prstGeom prst="rect">
              <a:avLst/>
            </a:prstGeom>
          </p:spPr>
        </p:pic>
        <p:pic>
          <p:nvPicPr>
            <p:cNvPr id="8" name="그림 7" descr="나이프이(가) 표시된 사진&#10;&#10;자동 생성된 설명">
              <a:extLst>
                <a:ext uri="{FF2B5EF4-FFF2-40B4-BE49-F238E27FC236}">
                  <a16:creationId xmlns:a16="http://schemas.microsoft.com/office/drawing/2014/main" id="{D7624D03-666B-42DC-BED7-141D1F782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6518" y="2452027"/>
              <a:ext cx="3743847" cy="590632"/>
            </a:xfrm>
            <a:prstGeom prst="rect">
              <a:avLst/>
            </a:prstGeom>
          </p:spPr>
        </p:pic>
        <p:pic>
          <p:nvPicPr>
            <p:cNvPr id="14" name="그림 1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7CDB927-7584-4F5A-8353-54AB7FF1A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6729" y="3440261"/>
              <a:ext cx="4696480" cy="1295581"/>
            </a:xfrm>
            <a:prstGeom prst="rect">
              <a:avLst/>
            </a:prstGeom>
          </p:spPr>
        </p:pic>
        <p:pic>
          <p:nvPicPr>
            <p:cNvPr id="16" name="그림 1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0D30A71D-5F57-467F-A191-223BDEF1D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6518" y="3654603"/>
              <a:ext cx="3753374" cy="866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95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Animator &amp; Animator controller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70FE9-C0F3-45F5-8C07-8E5629DC9F18}"/>
              </a:ext>
            </a:extLst>
          </p:cNvPr>
          <p:cNvSpPr txBox="1"/>
          <p:nvPr/>
        </p:nvSpPr>
        <p:spPr>
          <a:xfrm>
            <a:off x="1141411" y="733245"/>
            <a:ext cx="990226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Run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Jump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전이 설정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Animator View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Run  Jump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전이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클릭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Inspector View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Has Exit Time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체크 해제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Settings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&gt; Transition Duration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변경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조건에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Grounded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추가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(Conditions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+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클릭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), Grounded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조건 값을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false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변경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601B963-29C5-449C-97F4-3C2DAD368BF9}"/>
              </a:ext>
            </a:extLst>
          </p:cNvPr>
          <p:cNvGrpSpPr/>
          <p:nvPr/>
        </p:nvGrpSpPr>
        <p:grpSpPr>
          <a:xfrm>
            <a:off x="2846460" y="2035985"/>
            <a:ext cx="6492164" cy="4822015"/>
            <a:chOff x="4696071" y="2035985"/>
            <a:chExt cx="6492164" cy="482201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DB04FFF-3733-4E6B-A035-697D7D0F017D}"/>
                </a:ext>
              </a:extLst>
            </p:cNvPr>
            <p:cNvGrpSpPr/>
            <p:nvPr/>
          </p:nvGrpSpPr>
          <p:grpSpPr>
            <a:xfrm>
              <a:off x="4696071" y="2049416"/>
              <a:ext cx="6354518" cy="4808584"/>
              <a:chOff x="4696071" y="2049416"/>
              <a:chExt cx="6354518" cy="4808584"/>
            </a:xfrm>
          </p:grpSpPr>
          <p:pic>
            <p:nvPicPr>
              <p:cNvPr id="7" name="그림 6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30E4E1B9-29BA-4795-8F32-CB8488115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4865" y="2049416"/>
                <a:ext cx="3715724" cy="4808584"/>
              </a:xfrm>
              <a:prstGeom prst="rect">
                <a:avLst/>
              </a:prstGeom>
            </p:spPr>
          </p:pic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CD982F5-79B0-4E53-93E3-1204496A34CB}"/>
                  </a:ext>
                </a:extLst>
              </p:cNvPr>
              <p:cNvGrpSpPr/>
              <p:nvPr/>
            </p:nvGrpSpPr>
            <p:grpSpPr>
              <a:xfrm>
                <a:off x="4696071" y="2105421"/>
                <a:ext cx="2638794" cy="1441410"/>
                <a:chOff x="3202449" y="2969832"/>
                <a:chExt cx="2638794" cy="1441410"/>
              </a:xfrm>
            </p:grpSpPr>
            <p:pic>
              <p:nvPicPr>
                <p:cNvPr id="5" name="그림 4" descr="개체, 카운터, 공, 평면이(가) 표시된 사진&#10;&#10;자동 생성된 설명">
                  <a:extLst>
                    <a:ext uri="{FF2B5EF4-FFF2-40B4-BE49-F238E27FC236}">
                      <a16:creationId xmlns:a16="http://schemas.microsoft.com/office/drawing/2014/main" id="{3D0CECA3-9465-4361-BF64-A74DB8DCD7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02450" y="3277609"/>
                  <a:ext cx="2638793" cy="1133633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EAAFEDF-0FC0-4060-A642-131E0ADED81F}"/>
                    </a:ext>
                  </a:extLst>
                </p:cNvPr>
                <p:cNvSpPr txBox="1"/>
                <p:nvPr/>
              </p:nvSpPr>
              <p:spPr>
                <a:xfrm>
                  <a:off x="3202450" y="2969832"/>
                  <a:ext cx="2050882" cy="30777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 err="1">
                      <a:latin typeface="Arial Black" panose="020B0A04020102020204" pitchFamily="34" charset="0"/>
                    </a:rPr>
                    <a:t>Run</a:t>
                  </a:r>
                  <a:r>
                    <a:rPr lang="en-US" altLang="ko-KR" sz="1400" dirty="0" err="1">
                      <a:latin typeface="Arial Black" panose="020B0A04020102020204" pitchFamily="34" charset="0"/>
                      <a:sym typeface="Wingdings" panose="05000000000000000000" pitchFamily="2" charset="2"/>
                    </a:rPr>
                    <a:t>Jump</a:t>
                  </a:r>
                  <a:r>
                    <a:rPr lang="ko-KR" altLang="en-US" sz="1400" dirty="0">
                      <a:latin typeface="Arial Black" panose="020B0A04020102020204" pitchFamily="34" charset="0"/>
                      <a:sym typeface="Wingdings" panose="05000000000000000000" pitchFamily="2" charset="2"/>
                    </a:rPr>
                    <a:t>전이 클릭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1" name="연결선: 꺾임 10">
                  <a:extLst>
                    <a:ext uri="{FF2B5EF4-FFF2-40B4-BE49-F238E27FC236}">
                      <a16:creationId xmlns:a16="http://schemas.microsoft.com/office/drawing/2014/main" id="{65F9D7C0-C1AE-4DE4-86DC-581F9DA76008}"/>
                    </a:ext>
                  </a:extLst>
                </p:cNvPr>
                <p:cNvCxnSpPr>
                  <a:cxnSpLocks/>
                  <a:stCxn id="9" idx="1"/>
                </p:cNvCxnSpPr>
                <p:nvPr/>
              </p:nvCxnSpPr>
              <p:spPr>
                <a:xfrm rot="10800000" flipH="1" flipV="1">
                  <a:off x="3202449" y="3123721"/>
                  <a:ext cx="1241731" cy="720704"/>
                </a:xfrm>
                <a:prstGeom prst="bentConnector3">
                  <a:avLst>
                    <a:gd name="adj1" fmla="val -18410"/>
                  </a:avLst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FA3777-F722-4031-96E3-1996BF5D1424}"/>
                </a:ext>
              </a:extLst>
            </p:cNvPr>
            <p:cNvSpPr txBox="1"/>
            <p:nvPr/>
          </p:nvSpPr>
          <p:spPr>
            <a:xfrm>
              <a:off x="8653779" y="2035985"/>
              <a:ext cx="2396810" cy="307777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Has Exit Time </a:t>
              </a:r>
              <a:r>
                <a:rPr lang="ko-KR" altLang="en-US" sz="1400" dirty="0">
                  <a:latin typeface="Arial Black" panose="020B0A04020102020204" pitchFamily="34" charset="0"/>
                </a:rPr>
                <a:t>체크 해제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038BFEB6-ABCA-4315-A058-527BFD0E5BD9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5400000">
              <a:off x="8726937" y="2534685"/>
              <a:ext cx="1316171" cy="934324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0DA2E29-87A7-4C52-9588-279B886D0DC2}"/>
                </a:ext>
              </a:extLst>
            </p:cNvPr>
            <p:cNvSpPr/>
            <p:nvPr/>
          </p:nvSpPr>
          <p:spPr>
            <a:xfrm>
              <a:off x="7334865" y="3775587"/>
              <a:ext cx="589935" cy="1277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425FC8A-7137-446B-8152-0597F49C782D}"/>
                </a:ext>
              </a:extLst>
            </p:cNvPr>
            <p:cNvSpPr/>
            <p:nvPr/>
          </p:nvSpPr>
          <p:spPr>
            <a:xfrm>
              <a:off x="7580671" y="4260727"/>
              <a:ext cx="3463003" cy="1277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F3F839D6-AD7C-4C5B-8871-D82FEEE90F55}"/>
                </a:ext>
              </a:extLst>
            </p:cNvPr>
            <p:cNvCxnSpPr>
              <a:stCxn id="25" idx="3"/>
              <a:endCxn id="26" idx="0"/>
            </p:cNvCxnSpPr>
            <p:nvPr/>
          </p:nvCxnSpPr>
          <p:spPr>
            <a:xfrm>
              <a:off x="7924800" y="3839466"/>
              <a:ext cx="1387373" cy="421261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532686-A3F7-46A7-9565-BB3CBEFF0DCB}"/>
                </a:ext>
              </a:extLst>
            </p:cNvPr>
            <p:cNvSpPr txBox="1"/>
            <p:nvPr/>
          </p:nvSpPr>
          <p:spPr>
            <a:xfrm>
              <a:off x="4945350" y="4260727"/>
              <a:ext cx="2340354" cy="7386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Settings </a:t>
              </a:r>
              <a:r>
                <a:rPr lang="ko-KR" altLang="en-US" sz="1400" dirty="0">
                  <a:latin typeface="Arial Black" panose="020B0A04020102020204" pitchFamily="34" charset="0"/>
                </a:rPr>
                <a:t>탭 펼치기 </a:t>
              </a:r>
              <a:r>
                <a:rPr lang="en-US" altLang="ko-KR" sz="1400" dirty="0">
                  <a:latin typeface="Arial Black" panose="020B0A04020102020204" pitchFamily="34" charset="0"/>
                </a:rPr>
                <a:t>&gt; Transition Duration</a:t>
              </a:r>
              <a:r>
                <a:rPr lang="ko-KR" altLang="en-US" sz="1400" dirty="0">
                  <a:latin typeface="Arial Black" panose="020B0A04020102020204" pitchFamily="34" charset="0"/>
                </a:rPr>
                <a:t>을 </a:t>
              </a:r>
              <a:r>
                <a:rPr lang="en-US" altLang="ko-KR" sz="1400" dirty="0">
                  <a:latin typeface="Arial Black" panose="020B0A04020102020204" pitchFamily="34" charset="0"/>
                </a:rPr>
                <a:t>0</a:t>
              </a:r>
              <a:r>
                <a:rPr lang="ko-KR" altLang="en-US" sz="1400" dirty="0">
                  <a:latin typeface="Arial Black" panose="020B0A04020102020204" pitchFamily="34" charset="0"/>
                </a:rPr>
                <a:t>으로 변경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2484B95D-FB1D-433D-BAA1-9AF2098919F2}"/>
                </a:ext>
              </a:extLst>
            </p:cNvPr>
            <p:cNvCxnSpPr>
              <a:stCxn id="29" idx="0"/>
              <a:endCxn id="25" idx="1"/>
            </p:cNvCxnSpPr>
            <p:nvPr/>
          </p:nvCxnSpPr>
          <p:spPr>
            <a:xfrm rot="5400000" flipH="1" flipV="1">
              <a:off x="6514566" y="3440428"/>
              <a:ext cx="421261" cy="1219338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44F0AF-EE02-4041-AFA2-2C27FAD8410D}"/>
                </a:ext>
              </a:extLst>
            </p:cNvPr>
            <p:cNvSpPr/>
            <p:nvPr/>
          </p:nvSpPr>
          <p:spPr>
            <a:xfrm>
              <a:off x="7461225" y="6305449"/>
              <a:ext cx="3582449" cy="3804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385E6E1-5CBC-43B5-86BD-96DD353C47FB}"/>
                </a:ext>
              </a:extLst>
            </p:cNvPr>
            <p:cNvSpPr/>
            <p:nvPr/>
          </p:nvSpPr>
          <p:spPr>
            <a:xfrm>
              <a:off x="9312173" y="6499122"/>
              <a:ext cx="1683223" cy="1179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1A0960-5B36-4494-B773-01504D8AFDAE}"/>
                </a:ext>
              </a:extLst>
            </p:cNvPr>
            <p:cNvSpPr txBox="1"/>
            <p:nvPr/>
          </p:nvSpPr>
          <p:spPr>
            <a:xfrm>
              <a:off x="4945350" y="5121049"/>
              <a:ext cx="234035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Arial Black" panose="020B0A04020102020204" pitchFamily="34" charset="0"/>
                </a:rPr>
                <a:t>조건에 </a:t>
              </a:r>
              <a:r>
                <a:rPr lang="en-US" altLang="ko-KR" sz="1400" dirty="0">
                  <a:latin typeface="Arial Black" panose="020B0A04020102020204" pitchFamily="34" charset="0"/>
                </a:rPr>
                <a:t>Grounded </a:t>
              </a:r>
              <a:r>
                <a:rPr lang="ko-KR" altLang="en-US" sz="1400" dirty="0">
                  <a:latin typeface="Arial Black" panose="020B0A04020102020204" pitchFamily="34" charset="0"/>
                </a:rPr>
                <a:t>추가 </a:t>
              </a:r>
              <a:r>
                <a:rPr lang="en-US" altLang="ko-KR" sz="1400" dirty="0">
                  <a:latin typeface="Arial Black" panose="020B0A04020102020204" pitchFamily="34" charset="0"/>
                </a:rPr>
                <a:t>{Conditions + </a:t>
              </a:r>
              <a:r>
                <a:rPr lang="ko-KR" altLang="en-US" sz="1400" dirty="0">
                  <a:latin typeface="Arial Black" panose="020B0A04020102020204" pitchFamily="34" charset="0"/>
                </a:rPr>
                <a:t>버튼</a:t>
              </a:r>
              <a:r>
                <a:rPr lang="en-US" altLang="ko-KR" sz="1400" dirty="0">
                  <a:latin typeface="Arial Black" panose="020B0A04020102020204" pitchFamily="34" charset="0"/>
                </a:rPr>
                <a:t> </a:t>
              </a:r>
              <a:r>
                <a:rPr lang="ko-KR" altLang="en-US" sz="1400" dirty="0">
                  <a:latin typeface="Arial Black" panose="020B0A04020102020204" pitchFamily="34" charset="0"/>
                </a:rPr>
                <a:t>클릭</a:t>
              </a:r>
              <a:r>
                <a:rPr lang="en-US" altLang="ko-KR" sz="1400" dirty="0">
                  <a:latin typeface="Arial Black" panose="020B0A04020102020204" pitchFamily="34" charset="0"/>
                </a:rPr>
                <a:t>}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A1981872-1B5D-4993-8032-8C24813522F4}"/>
                </a:ext>
              </a:extLst>
            </p:cNvPr>
            <p:cNvCxnSpPr>
              <a:stCxn id="35" idx="2"/>
              <a:endCxn id="33" idx="1"/>
            </p:cNvCxnSpPr>
            <p:nvPr/>
          </p:nvCxnSpPr>
          <p:spPr>
            <a:xfrm rot="16200000" flipH="1">
              <a:off x="6362665" y="5397131"/>
              <a:ext cx="851423" cy="1345698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E93A20-BFCF-4532-BF3F-48D417B552D9}"/>
                </a:ext>
              </a:extLst>
            </p:cNvPr>
            <p:cNvSpPr txBox="1"/>
            <p:nvPr/>
          </p:nvSpPr>
          <p:spPr>
            <a:xfrm>
              <a:off x="9091314" y="5333770"/>
              <a:ext cx="2096921" cy="307777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Arial Black" panose="020B0A04020102020204" pitchFamily="34" charset="0"/>
                </a:rPr>
                <a:t>조건 값을 </a:t>
              </a:r>
              <a:r>
                <a:rPr lang="en-US" altLang="ko-KR" sz="1400" dirty="0">
                  <a:latin typeface="Arial Black" panose="020B0A04020102020204" pitchFamily="34" charset="0"/>
                </a:rPr>
                <a:t>false</a:t>
              </a:r>
              <a:r>
                <a:rPr lang="ko-KR" altLang="en-US" sz="1400" dirty="0">
                  <a:latin typeface="Arial Black" panose="020B0A04020102020204" pitchFamily="34" charset="0"/>
                </a:rPr>
                <a:t>로 변경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175D15F4-9C85-4B00-8146-761BE5BE365C}"/>
                </a:ext>
              </a:extLst>
            </p:cNvPr>
            <p:cNvCxnSpPr>
              <a:stCxn id="38" idx="3"/>
              <a:endCxn id="34" idx="3"/>
            </p:cNvCxnSpPr>
            <p:nvPr/>
          </p:nvCxnSpPr>
          <p:spPr>
            <a:xfrm flipH="1">
              <a:off x="10995396" y="5487659"/>
              <a:ext cx="192839" cy="1070457"/>
            </a:xfrm>
            <a:prstGeom prst="bentConnector3">
              <a:avLst>
                <a:gd name="adj1" fmla="val -118544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12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Animator &amp; Animator controller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70FE9-C0F3-45F5-8C07-8E5629DC9F18}"/>
              </a:ext>
            </a:extLst>
          </p:cNvPr>
          <p:cNvSpPr txBox="1"/>
          <p:nvPr/>
        </p:nvSpPr>
        <p:spPr>
          <a:xfrm>
            <a:off x="1145146" y="1289953"/>
            <a:ext cx="9902263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Has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Exit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Time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종료 시점을 활성화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활성화된 종료 시점의 값은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Exit Time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필드에서 변경할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종료 시점이란 전이에서 현재 상태를 탈출하여 다음 상태로 넘어가는 시점이다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체크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: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활성화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체크 해제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비활성화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활성화 되어있으면 종료 시점이 존재하게 되어 전이의 조건이 만족해도 즉시 다음 상태로 전이하지 않고 한 루프의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끝났을 때 전이 하고 비활성화시 그와 반대로 즉시 전이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Transition Duration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전환 지속 시간은 전이가 이루어지는 동안 현재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Animation Clip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과 다음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Animation Clip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섞어서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(Blending)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부드럽게 이어주는 역할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3D Bone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뛰다가 점프하려고 동작을 바꾸는 것을 자연스럽게 연결해준다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2D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이런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블렌딩이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필요 없기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초로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나머지 전이 상황도 설정해 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49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PlayerController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70FE9-C0F3-45F5-8C07-8E5629DC9F18}"/>
              </a:ext>
            </a:extLst>
          </p:cNvPr>
          <p:cNvSpPr txBox="1"/>
          <p:nvPr/>
        </p:nvSpPr>
        <p:spPr>
          <a:xfrm>
            <a:off x="1141411" y="733245"/>
            <a:ext cx="9902263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Script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작성하는데 필요한 변수는 미리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준비해두었다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Start() 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대한 할당을 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개체, 검은색, 공, 시계이(가) 표시된 사진&#10;&#10;자동 생성된 설명">
            <a:extLst>
              <a:ext uri="{FF2B5EF4-FFF2-40B4-BE49-F238E27FC236}">
                <a16:creationId xmlns:a16="http://schemas.microsoft.com/office/drawing/2014/main" id="{077A44AD-7D93-4D30-94B1-825A6ABE9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1071799"/>
            <a:ext cx="5849166" cy="514422"/>
          </a:xfrm>
          <a:prstGeom prst="rect">
            <a:avLst/>
          </a:prstGeom>
        </p:spPr>
      </p:pic>
      <p:pic>
        <p:nvPicPr>
          <p:cNvPr id="6" name="그림 5" descr="시계, 개체, 검은색, 거리이(가) 표시된 사진&#10;&#10;자동 생성된 설명">
            <a:extLst>
              <a:ext uri="{FF2B5EF4-FFF2-40B4-BE49-F238E27FC236}">
                <a16:creationId xmlns:a16="http://schemas.microsoft.com/office/drawing/2014/main" id="{4282731F-998F-4769-9BE1-DECB0F826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676" y="1924775"/>
            <a:ext cx="6144482" cy="752580"/>
          </a:xfrm>
          <a:prstGeom prst="rect">
            <a:avLst/>
          </a:prstGeom>
        </p:spPr>
      </p:pic>
      <p:pic>
        <p:nvPicPr>
          <p:cNvPr id="8" name="그림 7" descr="오렌지, 빨간색, 표지판, 남자이(가) 표시된 사진&#10;&#10;자동 생성된 설명">
            <a:extLst>
              <a:ext uri="{FF2B5EF4-FFF2-40B4-BE49-F238E27FC236}">
                <a16:creationId xmlns:a16="http://schemas.microsoft.com/office/drawing/2014/main" id="{0B080238-C8B8-450F-BFD1-9EF1B9132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676" y="3071762"/>
            <a:ext cx="6916115" cy="714475"/>
          </a:xfrm>
          <a:prstGeom prst="rect">
            <a:avLst/>
          </a:prstGeom>
        </p:spPr>
      </p:pic>
      <p:pic>
        <p:nvPicPr>
          <p:cNvPr id="10" name="그림 9" descr="사진, 검은색, 남자, 테이블이(가) 표시된 사진&#10;&#10;자동 생성된 설명">
            <a:extLst>
              <a:ext uri="{FF2B5EF4-FFF2-40B4-BE49-F238E27FC236}">
                <a16:creationId xmlns:a16="http://schemas.microsoft.com/office/drawing/2014/main" id="{86A4488D-466C-4E2D-A67C-627F67E9A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676" y="4272675"/>
            <a:ext cx="6554115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PlayerController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70FE9-C0F3-45F5-8C07-8E5629DC9F18}"/>
              </a:ext>
            </a:extLst>
          </p:cNvPr>
          <p:cNvSpPr txBox="1"/>
          <p:nvPr/>
        </p:nvSpPr>
        <p:spPr>
          <a:xfrm>
            <a:off x="1141411" y="733245"/>
            <a:ext cx="9902263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Update()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isDead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처리를 위한 구문을 만들자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마우스 왼쪽 클릭을 통해 점프를 구현하고 오디오를 플레이한다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점프 사이에 충분한 시간 간격을 두고 이단 점프를 실행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마우스 왼쪽 버튼을 두 번 클릭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매우 짧은 간격으로 이단 점프 실행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마우스 왼쪽 버튼을 빠르게 두 번 클릭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5" name="그림 4" descr="방이(가) 표시된 사진&#10;&#10;자동 생성된 설명">
            <a:extLst>
              <a:ext uri="{FF2B5EF4-FFF2-40B4-BE49-F238E27FC236}">
                <a16:creationId xmlns:a16="http://schemas.microsoft.com/office/drawing/2014/main" id="{36F70AC1-2D19-42D5-BF38-767209345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1071799"/>
            <a:ext cx="5163271" cy="1705213"/>
          </a:xfrm>
          <a:prstGeom prst="rect">
            <a:avLst/>
          </a:prstGeom>
        </p:spPr>
      </p:pic>
      <p:pic>
        <p:nvPicPr>
          <p:cNvPr id="9" name="그림 8" descr="화면, 방, 검은색, 대형이(가) 표시된 사진&#10;&#10;자동 생성된 설명">
            <a:extLst>
              <a:ext uri="{FF2B5EF4-FFF2-40B4-BE49-F238E27FC236}">
                <a16:creationId xmlns:a16="http://schemas.microsoft.com/office/drawing/2014/main" id="{F3F8C6B6-B5DA-4837-89A7-F01586CB0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676" y="4047733"/>
            <a:ext cx="6830378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4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PlayerController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70FE9-C0F3-45F5-8C07-8E5629DC9F18}"/>
              </a:ext>
            </a:extLst>
          </p:cNvPr>
          <p:cNvSpPr txBox="1"/>
          <p:nvPr/>
        </p:nvSpPr>
        <p:spPr>
          <a:xfrm>
            <a:off x="1141411" y="733245"/>
            <a:ext cx="9902263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마우스 좌클릭을 했지만 조건에 맞으면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Gounded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Parameter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변경해서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Jump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상태로 전이하자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Input.GetMouseButtonDown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 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마우스 버튼을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누르는 순간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’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Input.GetMouseButton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 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마우스 버튼을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누르고 있는 동안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’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Input.GetMouseButtonUp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 : 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마우스 버튼에서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손을 떼는 순간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’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If ~ else if()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구문에서 조건은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조건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Input.GetMouseButtonDown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(0) &amp;&amp;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jumpCount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&lt; 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결과가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false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Input.GetMouseButtonUp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(0) 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마우스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왼쪽 버튼에서 손을 때는 순간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playerRigidbody.velocity.y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&gt; 0 : y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방향 속도가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보다 큼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Parameter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관리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SetBool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(string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name,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bool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value);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SetInt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(string name, int value);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SetFloat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(string name, float value);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SetTrigger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(string name);</a:t>
            </a:r>
          </a:p>
        </p:txBody>
      </p:sp>
      <p:pic>
        <p:nvPicPr>
          <p:cNvPr id="3" name="그림 2" descr="시계, 탑재, 전화, 디스플레이이(가) 표시된 사진&#10;&#10;자동 생성된 설명">
            <a:extLst>
              <a:ext uri="{FF2B5EF4-FFF2-40B4-BE49-F238E27FC236}">
                <a16:creationId xmlns:a16="http://schemas.microsoft.com/office/drawing/2014/main" id="{3D85A179-853A-4643-AD13-8D245F85E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085806"/>
            <a:ext cx="7859222" cy="1438476"/>
          </a:xfrm>
          <a:prstGeom prst="rect">
            <a:avLst/>
          </a:prstGeom>
        </p:spPr>
      </p:pic>
      <p:pic>
        <p:nvPicPr>
          <p:cNvPr id="7" name="그림 6" descr="시계, 개체, 녹색, 공이(가) 표시된 사진&#10;&#10;자동 생성된 설명">
            <a:extLst>
              <a:ext uri="{FF2B5EF4-FFF2-40B4-BE49-F238E27FC236}">
                <a16:creationId xmlns:a16="http://schemas.microsoft.com/office/drawing/2014/main" id="{9542870B-4959-47EE-BC63-02DAF5477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2527320"/>
            <a:ext cx="5753903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49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PlayerController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70FE9-C0F3-45F5-8C07-8E5629DC9F18}"/>
              </a:ext>
            </a:extLst>
          </p:cNvPr>
          <p:cNvSpPr txBox="1"/>
          <p:nvPr/>
        </p:nvSpPr>
        <p:spPr>
          <a:xfrm>
            <a:off x="1141411" y="733245"/>
            <a:ext cx="990226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Die() 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만들어 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죽었을 때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Trigger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Die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상태 전이를 적용하자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죽었을 때 할당된 오디오 클립을 적용해서 사운드를 플레이 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죽은 상황에서 물리작용을 더 받지 않아도 되기 때문에 속도 값을 초기화 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Dead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상태를 활성화 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화면, 테이블, 방, 대형이(가) 표시된 사진&#10;&#10;자동 생성된 설명">
            <a:extLst>
              <a:ext uri="{FF2B5EF4-FFF2-40B4-BE49-F238E27FC236}">
                <a16:creationId xmlns:a16="http://schemas.microsoft.com/office/drawing/2014/main" id="{513A0C1E-20D6-4CBF-B5B0-C961E4CA1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361837"/>
            <a:ext cx="600158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0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PlayerController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70FE9-C0F3-45F5-8C07-8E5629DC9F18}"/>
              </a:ext>
            </a:extLst>
          </p:cNvPr>
          <p:cNvSpPr txBox="1"/>
          <p:nvPr/>
        </p:nvSpPr>
        <p:spPr>
          <a:xfrm>
            <a:off x="1141411" y="733245"/>
            <a:ext cx="9902263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OnTriggerEnter2D() 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이용해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Die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체크 이벤트만 발생 시키자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점프를 시도할 때 이미 지면이랑 충돌 중이라는 걸 가정하고 빠져 나갈 때와 다시 충돌할 때를 체크하자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7" name="그림 6" descr="앉아있는, 검은색, 방이(가) 표시된 사진&#10;&#10;자동 생성된 설명">
            <a:extLst>
              <a:ext uri="{FF2B5EF4-FFF2-40B4-BE49-F238E27FC236}">
                <a16:creationId xmlns:a16="http://schemas.microsoft.com/office/drawing/2014/main" id="{3579DB17-D3EB-44DD-9EC0-1E9A48420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1118502"/>
            <a:ext cx="7611537" cy="1924319"/>
          </a:xfrm>
          <a:prstGeom prst="rect">
            <a:avLst/>
          </a:prstGeom>
        </p:spPr>
      </p:pic>
      <p:pic>
        <p:nvPicPr>
          <p:cNvPr id="9" name="그림 8" descr="화면, 앉아있는, 쥐고있는, 테이블이(가) 표시된 사진&#10;&#10;자동 생성된 설명">
            <a:extLst>
              <a:ext uri="{FF2B5EF4-FFF2-40B4-BE49-F238E27FC236}">
                <a16:creationId xmlns:a16="http://schemas.microsoft.com/office/drawing/2014/main" id="{BF733503-FB87-4C1E-81E9-70ADFC85E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676" y="3534012"/>
            <a:ext cx="6839905" cy="2333951"/>
          </a:xfrm>
          <a:prstGeom prst="rect">
            <a:avLst/>
          </a:prstGeom>
        </p:spPr>
      </p:pic>
      <p:pic>
        <p:nvPicPr>
          <p:cNvPr id="11" name="그림 10" descr="하얀색이(가) 표시된 사진&#10;&#10;자동 생성된 설명">
            <a:extLst>
              <a:ext uri="{FF2B5EF4-FFF2-40B4-BE49-F238E27FC236}">
                <a16:creationId xmlns:a16="http://schemas.microsoft.com/office/drawing/2014/main" id="{328C3291-686E-4C2E-B176-73BB10704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876" y="5409350"/>
            <a:ext cx="625879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7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캐릭터 애니메이션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PlayerController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70FE9-C0F3-45F5-8C07-8E5629DC9F18}"/>
              </a:ext>
            </a:extLst>
          </p:cNvPr>
          <p:cNvSpPr txBox="1"/>
          <p:nvPr/>
        </p:nvSpPr>
        <p:spPr>
          <a:xfrm>
            <a:off x="1141411" y="733245"/>
            <a:ext cx="9902263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OnCollision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계열의 충돌 이벤트에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Normal Vector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값을 사용하자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!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여러 충돌 정보를 담는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Collision Type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입력 받는다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충돌 지점들의 정보를 담는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ConstactPoint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Type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constacts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라는 배열 변수로 제공한다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constacts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배열의 길이는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충돌 지점의 개수와 일치한다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앞선 코드에서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collision.contacts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[0]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물체 사이의 여러 충돌지점 중에서 첫 번째 충돌 지점의 정보를 가져온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ContactPoint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ContactPoint2D Type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충돌 지점에서 충돌 표면의 방향 벡터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노멀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벡터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알려주는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normal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제공한다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방향을 직관적으로 알려주고 있기 때문에 적절한 값으로 비스듬하게 충돌되는지 여부도 판별할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개체, 시계이(가) 표시된 사진&#10;&#10;자동 생성된 설명">
            <a:extLst>
              <a:ext uri="{FF2B5EF4-FFF2-40B4-BE49-F238E27FC236}">
                <a16:creationId xmlns:a16="http://schemas.microsoft.com/office/drawing/2014/main" id="{077184CA-6459-4D6E-9B70-B26D3C86C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012" y="3534012"/>
            <a:ext cx="5853059" cy="29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0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/>
              <a:t>캐릭터 애니메이션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캐릭터 애니메이션 준비하기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itchFamily="34" charset="0"/>
              </a:rPr>
              <a:t>애니메이션 폴더를 만들고 애니메이션을 만들 준비를 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 Black" pitchFamily="34" charset="0"/>
              </a:rPr>
              <a:t>Project View</a:t>
            </a:r>
            <a:r>
              <a:rPr lang="ko-KR" altLang="en-US" dirty="0">
                <a:latin typeface="Arial Black" pitchFamily="34" charset="0"/>
              </a:rPr>
              <a:t>의 </a:t>
            </a:r>
            <a:r>
              <a:rPr lang="en-US" altLang="ko-KR" dirty="0">
                <a:latin typeface="Arial Black" pitchFamily="34" charset="0"/>
              </a:rPr>
              <a:t>Resources </a:t>
            </a:r>
            <a:r>
              <a:rPr lang="ko-KR" altLang="en-US" dirty="0">
                <a:latin typeface="Arial Black" pitchFamily="34" charset="0"/>
              </a:rPr>
              <a:t>폴더에 새로운 폴더 하나 생성하고 </a:t>
            </a:r>
            <a:r>
              <a:rPr lang="en-US" altLang="ko-KR" dirty="0">
                <a:latin typeface="Arial Black" pitchFamily="34" charset="0"/>
              </a:rPr>
              <a:t>Animations</a:t>
            </a:r>
            <a:r>
              <a:rPr lang="ko-KR" altLang="en-US" dirty="0">
                <a:latin typeface="Arial Black" pitchFamily="34" charset="0"/>
              </a:rPr>
              <a:t>로 변경</a:t>
            </a:r>
            <a:endParaRPr lang="en-US" altLang="ko-KR" dirty="0">
              <a:latin typeface="Arial Black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 Black" pitchFamily="34" charset="0"/>
              </a:rPr>
              <a:t>Window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&gt;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Animation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&gt;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Animation</a:t>
            </a:r>
            <a:r>
              <a:rPr lang="ko-KR" altLang="en-US" dirty="0">
                <a:latin typeface="Arial Black" pitchFamily="34" charset="0"/>
              </a:rPr>
              <a:t> 클릭</a:t>
            </a:r>
            <a:endParaRPr lang="en-US" altLang="ko-KR" dirty="0">
              <a:latin typeface="Arial Black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Arial Black" pitchFamily="34" charset="0"/>
              </a:rPr>
              <a:t>열린 </a:t>
            </a:r>
            <a:r>
              <a:rPr lang="en-US" altLang="ko-KR" dirty="0">
                <a:latin typeface="Arial Black" pitchFamily="34" charset="0"/>
              </a:rPr>
              <a:t>Animation View</a:t>
            </a:r>
            <a:r>
              <a:rPr lang="ko-KR" altLang="en-US" dirty="0">
                <a:latin typeface="Arial Black" pitchFamily="34" charset="0"/>
              </a:rPr>
              <a:t>을 적절한 곳에 배치한다</a:t>
            </a:r>
            <a:r>
              <a:rPr lang="en-US" altLang="ko-KR" dirty="0">
                <a:latin typeface="Arial Black" pitchFamily="34" charset="0"/>
              </a:rPr>
              <a:t>.</a:t>
            </a:r>
            <a:r>
              <a:rPr lang="ko-KR" altLang="en-US" dirty="0">
                <a:latin typeface="Arial Black" pitchFamily="34" charset="0"/>
              </a:rPr>
              <a:t> </a:t>
            </a:r>
            <a:endParaRPr lang="en-US" altLang="ko-KR" dirty="0">
              <a:latin typeface="Arial Black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899397D-E87F-4B13-A6DE-AE2F48E3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80" y="2300130"/>
            <a:ext cx="2820705" cy="1549401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D677B3DF-19E5-4B61-8797-F9EB89228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993" y="2300130"/>
            <a:ext cx="6620799" cy="4058216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997F9DAF-FE49-42D6-8AC0-A4103A65C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175" y="2300130"/>
            <a:ext cx="5016746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캐릭터 애니메이션 클립 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itchFamily="34" charset="0"/>
              </a:rPr>
              <a:t>애니메이션 클립 만들기</a:t>
            </a:r>
            <a:endParaRPr lang="en-US" altLang="ko-KR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</a:rPr>
              <a:t>Player Object</a:t>
            </a:r>
            <a:r>
              <a:rPr lang="ko-KR" altLang="en-US" sz="1600" dirty="0">
                <a:latin typeface="Arial Black" pitchFamily="34" charset="0"/>
              </a:rPr>
              <a:t>를 선택한 상태에서 </a:t>
            </a:r>
            <a:r>
              <a:rPr lang="en-US" altLang="ko-KR" sz="1600" dirty="0">
                <a:latin typeface="Arial Black" pitchFamily="34" charset="0"/>
              </a:rPr>
              <a:t>Animation View </a:t>
            </a:r>
            <a:r>
              <a:rPr lang="ko-KR" altLang="en-US" sz="1600" dirty="0">
                <a:latin typeface="Arial Black" pitchFamily="34" charset="0"/>
              </a:rPr>
              <a:t>나타난 </a:t>
            </a:r>
            <a:r>
              <a:rPr lang="en-US" altLang="ko-KR" sz="1600" dirty="0">
                <a:latin typeface="Arial Black" pitchFamily="34" charset="0"/>
              </a:rPr>
              <a:t>Create</a:t>
            </a:r>
            <a:r>
              <a:rPr lang="ko-KR" altLang="en-US" sz="1600" dirty="0">
                <a:latin typeface="Arial Black" pitchFamily="34" charset="0"/>
              </a:rPr>
              <a:t> 버튼을 이용해 생성</a:t>
            </a:r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Arial Black" pitchFamily="34" charset="0"/>
              </a:rPr>
              <a:t>새로운  </a:t>
            </a:r>
            <a:r>
              <a:rPr lang="en-US" altLang="ko-KR" sz="1600" dirty="0">
                <a:latin typeface="Arial Black" pitchFamily="34" charset="0"/>
              </a:rPr>
              <a:t>Animation Clip</a:t>
            </a:r>
            <a:r>
              <a:rPr lang="ko-KR" altLang="en-US" sz="1600" dirty="0">
                <a:latin typeface="Arial Black" pitchFamily="34" charset="0"/>
              </a:rPr>
              <a:t>을 </a:t>
            </a:r>
            <a:r>
              <a:rPr lang="en-US" altLang="ko-KR" sz="1600" dirty="0">
                <a:latin typeface="Arial Black" pitchFamily="34" charset="0"/>
              </a:rPr>
              <a:t>Run</a:t>
            </a:r>
            <a:r>
              <a:rPr lang="ko-KR" altLang="en-US" sz="1600" dirty="0">
                <a:latin typeface="Arial Black" pitchFamily="34" charset="0"/>
              </a:rPr>
              <a:t>이라는 이름으로 </a:t>
            </a:r>
            <a:r>
              <a:rPr lang="en-US" altLang="ko-KR" sz="1600" dirty="0">
                <a:latin typeface="Arial Black" pitchFamily="34" charset="0"/>
              </a:rPr>
              <a:t>Assets </a:t>
            </a:r>
            <a:r>
              <a:rPr lang="ko-KR" altLang="en-US" sz="1600" dirty="0">
                <a:latin typeface="Arial Black" pitchFamily="34" charset="0"/>
              </a:rPr>
              <a:t>폴더 내부의 </a:t>
            </a:r>
            <a:r>
              <a:rPr lang="en-US" altLang="ko-KR" sz="1600" dirty="0">
                <a:latin typeface="Arial Black" pitchFamily="34" charset="0"/>
              </a:rPr>
              <a:t>Animation </a:t>
            </a:r>
            <a:r>
              <a:rPr lang="ko-KR" altLang="en-US" sz="1600" dirty="0">
                <a:latin typeface="Arial Black" pitchFamily="34" charset="0"/>
              </a:rPr>
              <a:t>폴더에 저장</a:t>
            </a:r>
            <a:endParaRPr lang="en-US" altLang="ko-KR" sz="1600" dirty="0">
              <a:latin typeface="Arial Black" pitchFamily="34" charset="0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BF1CB88F-3E43-441E-BFF8-3EC0E8833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233" y="3201994"/>
            <a:ext cx="6315956" cy="3629532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8EF73B5-DDAC-47BD-AC0D-041B6C117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676" y="1841241"/>
            <a:ext cx="5955997" cy="317551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D63C01-6E4A-44A2-B734-1A4C5591C3F2}"/>
              </a:ext>
            </a:extLst>
          </p:cNvPr>
          <p:cNvSpPr/>
          <p:nvPr/>
        </p:nvSpPr>
        <p:spPr>
          <a:xfrm>
            <a:off x="4906298" y="3657600"/>
            <a:ext cx="560440" cy="1671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72ABAA8B-1C8B-4747-8FA4-946CFAD1E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811" y="2125519"/>
            <a:ext cx="3391373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9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캐릭터 애니메이션 클립 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Run </a:t>
            </a:r>
            <a:r>
              <a:rPr lang="ko-KR" altLang="en-US" dirty="0">
                <a:latin typeface="Arial Black" pitchFamily="34" charset="0"/>
              </a:rPr>
              <a:t>애니메이션 클립 만들기</a:t>
            </a:r>
            <a:endParaRPr lang="en-US" altLang="ko-KR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Arial Black" pitchFamily="34" charset="0"/>
              </a:rPr>
              <a:t>ProjectView</a:t>
            </a:r>
            <a:r>
              <a:rPr lang="ko-KR" altLang="en-US" sz="1600" dirty="0">
                <a:latin typeface="Arial Black" pitchFamily="34" charset="0"/>
              </a:rPr>
              <a:t>에서 </a:t>
            </a:r>
            <a:r>
              <a:rPr lang="en-US" altLang="ko-KR" sz="1600" dirty="0">
                <a:latin typeface="Arial Black" pitchFamily="34" charset="0"/>
              </a:rPr>
              <a:t>Sprites </a:t>
            </a:r>
            <a:r>
              <a:rPr lang="ko-KR" altLang="en-US" sz="1600" dirty="0">
                <a:latin typeface="Arial Black" pitchFamily="34" charset="0"/>
              </a:rPr>
              <a:t>폴더에 있는 </a:t>
            </a:r>
            <a:r>
              <a:rPr lang="en-US" altLang="ko-KR" sz="1600" dirty="0" err="1">
                <a:latin typeface="Arial Black" pitchFamily="34" charset="0"/>
              </a:rPr>
              <a:t>Toko_Run</a:t>
            </a:r>
            <a:r>
              <a:rPr lang="ko-KR" altLang="en-US" sz="1600" dirty="0">
                <a:latin typeface="Arial Black" pitchFamily="34" charset="0"/>
              </a:rPr>
              <a:t>의 </a:t>
            </a:r>
            <a:r>
              <a:rPr lang="en-US" altLang="ko-KR" sz="1600" dirty="0">
                <a:latin typeface="Arial Black" pitchFamily="34" charset="0"/>
              </a:rPr>
              <a:t>Multiple Sprite</a:t>
            </a:r>
            <a:r>
              <a:rPr lang="ko-KR" altLang="en-US" sz="1600" dirty="0">
                <a:latin typeface="Arial Black" pitchFamily="34" charset="0"/>
              </a:rPr>
              <a:t>들을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선택한다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itchFamily="34" charset="0"/>
              </a:rPr>
              <a:t>Animation View</a:t>
            </a:r>
            <a:r>
              <a:rPr lang="ko-KR" altLang="en-US" sz="1600" dirty="0">
                <a:latin typeface="Arial Black" pitchFamily="34" charset="0"/>
              </a:rPr>
              <a:t>의 타임 라인으로 </a:t>
            </a:r>
            <a:r>
              <a:rPr lang="en-US" altLang="ko-KR" sz="1600" dirty="0" err="1">
                <a:latin typeface="Arial Black" pitchFamily="34" charset="0"/>
              </a:rPr>
              <a:t>Drag&amp;Drop</a:t>
            </a:r>
            <a:r>
              <a:rPr lang="ko-KR" altLang="en-US" sz="1600" dirty="0">
                <a:latin typeface="Arial Black" pitchFamily="34" charset="0"/>
              </a:rPr>
              <a:t>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Arial Black" pitchFamily="34" charset="0"/>
              </a:rPr>
              <a:t>실행해 본 후</a:t>
            </a:r>
            <a:r>
              <a:rPr lang="en-US" altLang="ko-KR" sz="1600" dirty="0">
                <a:latin typeface="Arial Black" pitchFamily="34" charset="0"/>
              </a:rPr>
              <a:t> Samples</a:t>
            </a:r>
            <a:r>
              <a:rPr lang="ko-KR" altLang="en-US" sz="1600" dirty="0">
                <a:latin typeface="Arial Black" pitchFamily="34" charset="0"/>
              </a:rPr>
              <a:t>의 </a:t>
            </a:r>
            <a:r>
              <a:rPr lang="en-US" altLang="ko-KR" sz="1600" dirty="0">
                <a:latin typeface="Arial Black" pitchFamily="34" charset="0"/>
              </a:rPr>
              <a:t>Frame</a:t>
            </a:r>
            <a:r>
              <a:rPr lang="ko-KR" altLang="en-US" sz="1600" dirty="0">
                <a:latin typeface="Arial Black" pitchFamily="34" charset="0"/>
              </a:rPr>
              <a:t>을 </a:t>
            </a:r>
            <a:r>
              <a:rPr lang="en-US" altLang="ko-KR" sz="1600" dirty="0">
                <a:latin typeface="Arial Black" pitchFamily="34" charset="0"/>
              </a:rPr>
              <a:t>60</a:t>
            </a:r>
            <a:r>
              <a:rPr lang="ko-KR" altLang="en-US" sz="1600" dirty="0">
                <a:latin typeface="Arial Black" pitchFamily="34" charset="0"/>
              </a:rPr>
              <a:t>에서 </a:t>
            </a:r>
            <a:r>
              <a:rPr lang="en-US" altLang="ko-KR" sz="1600" dirty="0">
                <a:latin typeface="Arial Black" pitchFamily="34" charset="0"/>
              </a:rPr>
              <a:t>16</a:t>
            </a:r>
            <a:r>
              <a:rPr lang="ko-KR" altLang="en-US" sz="1600" dirty="0">
                <a:latin typeface="Arial Black" pitchFamily="34" charset="0"/>
              </a:rPr>
              <a:t>으로 변경한다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나머지 동작도 똑같이 작성해 보자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87E5DD-0594-4FD9-A908-6ED3EED6A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27" y="2087463"/>
            <a:ext cx="2873068" cy="2179012"/>
          </a:xfrm>
          <a:prstGeom prst="rect">
            <a:avLst/>
          </a:prstGeom>
        </p:spPr>
      </p:pic>
      <p:pic>
        <p:nvPicPr>
          <p:cNvPr id="9" name="그림 8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8E515C6F-9487-4840-9269-ED82A2B78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843" y="2085591"/>
            <a:ext cx="6601746" cy="4039164"/>
          </a:xfrm>
          <a:prstGeom prst="rect">
            <a:avLst/>
          </a:prstGeom>
        </p:spPr>
      </p:pic>
      <p:pic>
        <p:nvPicPr>
          <p:cNvPr id="12" name="그림 11" descr="스크린샷, 하얀색, 검은색이(가) 표시된 사진&#10;&#10;자동 생성된 설명">
            <a:extLst>
              <a:ext uri="{FF2B5EF4-FFF2-40B4-BE49-F238E27FC236}">
                <a16:creationId xmlns:a16="http://schemas.microsoft.com/office/drawing/2014/main" id="{836BAEEA-CF8B-48D3-BE8D-35EEDA2DE6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443" y="4600542"/>
            <a:ext cx="6620799" cy="152421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6619D2-A9C8-4F3B-BB04-A3E27711818B}"/>
              </a:ext>
            </a:extLst>
          </p:cNvPr>
          <p:cNvSpPr/>
          <p:nvPr/>
        </p:nvSpPr>
        <p:spPr>
          <a:xfrm>
            <a:off x="1148327" y="3246325"/>
            <a:ext cx="2873068" cy="1020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AE12DB-387D-4359-8837-9754FFED0DDB}"/>
              </a:ext>
            </a:extLst>
          </p:cNvPr>
          <p:cNvSpPr/>
          <p:nvPr/>
        </p:nvSpPr>
        <p:spPr>
          <a:xfrm>
            <a:off x="4178710" y="5101369"/>
            <a:ext cx="747251" cy="335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EDC0AC-6157-4A83-AE7B-B50A30DDF57F}"/>
              </a:ext>
            </a:extLst>
          </p:cNvPr>
          <p:cNvSpPr/>
          <p:nvPr/>
        </p:nvSpPr>
        <p:spPr>
          <a:xfrm>
            <a:off x="2420019" y="4768645"/>
            <a:ext cx="264188" cy="176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98A59-6233-411B-AD91-A9FDFBA676B5}"/>
              </a:ext>
            </a:extLst>
          </p:cNvPr>
          <p:cNvSpPr txBox="1"/>
          <p:nvPr/>
        </p:nvSpPr>
        <p:spPr>
          <a:xfrm>
            <a:off x="1148326" y="2204256"/>
            <a:ext cx="2873067" cy="52322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Arial Black" panose="020B0A04020102020204" pitchFamily="34" charset="0"/>
              </a:rPr>
              <a:t>Toko_Run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 err="1">
                <a:latin typeface="Arial Black" panose="020B0A04020102020204" pitchFamily="34" charset="0"/>
              </a:rPr>
              <a:t>스프라이트</a:t>
            </a:r>
            <a:r>
              <a:rPr lang="ko-KR" altLang="en-US" sz="1400" dirty="0">
                <a:latin typeface="Arial Black" panose="020B0A04020102020204" pitchFamily="34" charset="0"/>
              </a:rPr>
              <a:t> 펼치기 </a:t>
            </a:r>
            <a:r>
              <a:rPr lang="en-US" altLang="ko-KR" sz="1400" dirty="0">
                <a:latin typeface="Arial Black" panose="020B0A04020102020204" pitchFamily="34" charset="0"/>
              </a:rPr>
              <a:t>&gt; {Shift + </a:t>
            </a:r>
            <a:r>
              <a:rPr lang="ko-KR" altLang="en-US" sz="1400" dirty="0">
                <a:latin typeface="Arial Black" panose="020B0A04020102020204" pitchFamily="34" charset="0"/>
              </a:rPr>
              <a:t>클릭</a:t>
            </a:r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r>
              <a:rPr lang="ko-KR" altLang="en-US" sz="1400" dirty="0">
                <a:latin typeface="Arial Black" panose="020B0A04020102020204" pitchFamily="34" charset="0"/>
              </a:rPr>
              <a:t>으로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모두 선택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CCBB8EA-F913-4760-A47B-8F79EF1A8D75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2584860" y="2727476"/>
            <a:ext cx="1" cy="5188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E5D7107-19E4-4136-854E-23BE80681101}"/>
              </a:ext>
            </a:extLst>
          </p:cNvPr>
          <p:cNvCxnSpPr>
            <a:stCxn id="13" idx="3"/>
          </p:cNvCxnSpPr>
          <p:nvPr/>
        </p:nvCxnSpPr>
        <p:spPr>
          <a:xfrm flipV="1">
            <a:off x="4021395" y="3429000"/>
            <a:ext cx="4257366" cy="3274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3359BD-7E4B-46C9-9CEC-9F63E5A3073C}"/>
              </a:ext>
            </a:extLst>
          </p:cNvPr>
          <p:cNvSpPr txBox="1"/>
          <p:nvPr/>
        </p:nvSpPr>
        <p:spPr>
          <a:xfrm>
            <a:off x="5184468" y="3825311"/>
            <a:ext cx="3222113" cy="52322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Animation View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TimeLine</a:t>
            </a:r>
            <a:r>
              <a:rPr lang="ko-KR" altLang="en-US" sz="1400" dirty="0">
                <a:latin typeface="Arial Black" panose="020B0A04020102020204" pitchFamily="34" charset="0"/>
              </a:rPr>
              <a:t>으로 </a:t>
            </a:r>
            <a:r>
              <a:rPr lang="en-US" altLang="ko-KR" sz="1400" dirty="0">
                <a:latin typeface="Arial Black" panose="020B0A04020102020204" pitchFamily="34" charset="0"/>
              </a:rPr>
              <a:t>Drag &amp; Drop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E576AD-2927-4B31-BC9E-D578BECD4762}"/>
              </a:ext>
            </a:extLst>
          </p:cNvPr>
          <p:cNvSpPr txBox="1"/>
          <p:nvPr/>
        </p:nvSpPr>
        <p:spPr>
          <a:xfrm>
            <a:off x="1646521" y="5759405"/>
            <a:ext cx="1811184" cy="30777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Preview </a:t>
            </a:r>
            <a:r>
              <a:rPr lang="ko-KR" altLang="en-US" sz="1400" dirty="0">
                <a:latin typeface="Arial Black" panose="020B0A04020102020204" pitchFamily="34" charset="0"/>
              </a:rPr>
              <a:t>재생 버튼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F67D8E8-C4B3-4AC1-A076-D5E7DB033C8A}"/>
              </a:ext>
            </a:extLst>
          </p:cNvPr>
          <p:cNvCxnSpPr>
            <a:stCxn id="26" idx="0"/>
          </p:cNvCxnSpPr>
          <p:nvPr/>
        </p:nvCxnSpPr>
        <p:spPr>
          <a:xfrm flipV="1">
            <a:off x="2552113" y="4945626"/>
            <a:ext cx="0" cy="8137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129A512-F699-49B5-9C0B-2D039D20C675}"/>
              </a:ext>
            </a:extLst>
          </p:cNvPr>
          <p:cNvSpPr txBox="1"/>
          <p:nvPr/>
        </p:nvSpPr>
        <p:spPr>
          <a:xfrm>
            <a:off x="8029375" y="5108746"/>
            <a:ext cx="1811184" cy="30777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Sprite </a:t>
            </a:r>
            <a:r>
              <a:rPr lang="en-US" altLang="ko-KR" sz="1400" dirty="0" err="1">
                <a:latin typeface="Arial Black" panose="020B0A04020102020204" pitchFamily="34" charset="0"/>
              </a:rPr>
              <a:t>KeyFrame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340D365-C621-4B7E-8D4A-D1F62FF0FFE3}"/>
              </a:ext>
            </a:extLst>
          </p:cNvPr>
          <p:cNvCxnSpPr>
            <a:stCxn id="29" idx="1"/>
            <a:endCxn id="15" idx="3"/>
          </p:cNvCxnSpPr>
          <p:nvPr/>
        </p:nvCxnSpPr>
        <p:spPr>
          <a:xfrm flipH="1">
            <a:off x="4925961" y="5262635"/>
            <a:ext cx="3103414" cy="66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 descr="실내, 시계, 모니터, 걸린이(가) 표시된 사진&#10;&#10;자동 생성된 설명">
            <a:extLst>
              <a:ext uri="{FF2B5EF4-FFF2-40B4-BE49-F238E27FC236}">
                <a16:creationId xmlns:a16="http://schemas.microsoft.com/office/drawing/2014/main" id="{823385B1-ED51-4903-AEB8-024DE453D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393" y="5972051"/>
            <a:ext cx="6620799" cy="88594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7C2F06DA-1D9E-480F-9A2E-6A179C0837C0}"/>
              </a:ext>
            </a:extLst>
          </p:cNvPr>
          <p:cNvSpPr/>
          <p:nvPr/>
        </p:nvSpPr>
        <p:spPr>
          <a:xfrm>
            <a:off x="3068638" y="4945626"/>
            <a:ext cx="389065" cy="176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65954C-FA43-48D2-9D2E-D4301CEF42AF}"/>
              </a:ext>
            </a:extLst>
          </p:cNvPr>
          <p:cNvSpPr/>
          <p:nvPr/>
        </p:nvSpPr>
        <p:spPr>
          <a:xfrm>
            <a:off x="5955545" y="6316335"/>
            <a:ext cx="389065" cy="176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454902-AE84-4D8B-AFAB-19179EE93B4F}"/>
              </a:ext>
            </a:extLst>
          </p:cNvPr>
          <p:cNvCxnSpPr>
            <a:stCxn id="36" idx="2"/>
          </p:cNvCxnSpPr>
          <p:nvPr/>
        </p:nvCxnSpPr>
        <p:spPr>
          <a:xfrm>
            <a:off x="3263171" y="5122607"/>
            <a:ext cx="2675513" cy="11634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4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캐릭터 애니메이션 클립 만들기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34B20E2-FFA0-4F84-A5FC-C376F5E8E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91" y="733245"/>
            <a:ext cx="2857899" cy="1228896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330278E1-9F06-44D7-9F1E-835452550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208" y="733245"/>
            <a:ext cx="2876951" cy="9621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C166482-867C-4548-877F-280B29AB4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1" y="2018676"/>
            <a:ext cx="2876951" cy="8954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90C394A-E46A-4E3A-AADB-1660427AEF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1" y="2914151"/>
            <a:ext cx="2876951" cy="1066949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497F1DF8-E756-4081-B67A-8DD2EF91CA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3249" y="5487063"/>
            <a:ext cx="3267531" cy="962159"/>
          </a:xfrm>
          <a:prstGeom prst="rect">
            <a:avLst/>
          </a:prstGeom>
        </p:spPr>
      </p:pic>
      <p:pic>
        <p:nvPicPr>
          <p:cNvPr id="30" name="그림 29" descr="스크린샷이(가) 표시된 사진&#10;&#10;자동 생성된 설명">
            <a:extLst>
              <a:ext uri="{FF2B5EF4-FFF2-40B4-BE49-F238E27FC236}">
                <a16:creationId xmlns:a16="http://schemas.microsoft.com/office/drawing/2014/main" id="{E5F03070-0434-498F-A2E4-4747B2A057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5879" y="5092726"/>
            <a:ext cx="4153480" cy="1771897"/>
          </a:xfrm>
          <a:prstGeom prst="rect">
            <a:avLst/>
          </a:prstGeom>
        </p:spPr>
      </p:pic>
      <p:pic>
        <p:nvPicPr>
          <p:cNvPr id="38" name="그림 37" descr="실내, 시계, 모니터, 다른이(가) 표시된 사진&#10;&#10;자동 생성된 설명">
            <a:extLst>
              <a:ext uri="{FF2B5EF4-FFF2-40B4-BE49-F238E27FC236}">
                <a16:creationId xmlns:a16="http://schemas.microsoft.com/office/drawing/2014/main" id="{C811E563-499F-476D-BE46-7A15E5F3F3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2490" y="1695404"/>
            <a:ext cx="6601746" cy="962159"/>
          </a:xfrm>
          <a:prstGeom prst="rect">
            <a:avLst/>
          </a:prstGeom>
        </p:spPr>
      </p:pic>
      <p:pic>
        <p:nvPicPr>
          <p:cNvPr id="41" name="그림 40" descr="하얀색, 시계, 컴퓨터이(가) 표시된 사진&#10;&#10;자동 생성된 설명">
            <a:extLst>
              <a:ext uri="{FF2B5EF4-FFF2-40B4-BE49-F238E27FC236}">
                <a16:creationId xmlns:a16="http://schemas.microsoft.com/office/drawing/2014/main" id="{83960FD8-739D-48CE-A5BA-223C05D1B8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8362" y="3066572"/>
            <a:ext cx="6620799" cy="91452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B0DCBFB-E881-4041-AF58-78F6B640E01D}"/>
              </a:ext>
            </a:extLst>
          </p:cNvPr>
          <p:cNvSpPr txBox="1"/>
          <p:nvPr/>
        </p:nvSpPr>
        <p:spPr>
          <a:xfrm>
            <a:off x="5013761" y="2719467"/>
            <a:ext cx="2161297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Arial Black" panose="020B0A04020102020204" pitchFamily="34" charset="0"/>
              </a:rPr>
              <a:t>Smaples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</a:rPr>
              <a:t>6</a:t>
            </a:r>
            <a:r>
              <a:rPr lang="ko-KR" altLang="en-US" sz="1400" dirty="0">
                <a:latin typeface="Arial Black" panose="020B0A04020102020204" pitchFamily="34" charset="0"/>
              </a:rPr>
              <a:t>으로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변경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C46879F-2EEF-430F-901D-51F4D3BC3E27}"/>
              </a:ext>
            </a:extLst>
          </p:cNvPr>
          <p:cNvCxnSpPr>
            <a:endCxn id="42" idx="0"/>
          </p:cNvCxnSpPr>
          <p:nvPr/>
        </p:nvCxnSpPr>
        <p:spPr>
          <a:xfrm>
            <a:off x="6094410" y="2279413"/>
            <a:ext cx="0" cy="4400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26EB06C-D1A9-4DC5-B628-1C6D5552B98D}"/>
              </a:ext>
            </a:extLst>
          </p:cNvPr>
          <p:cNvCxnSpPr>
            <a:endCxn id="42" idx="2"/>
          </p:cNvCxnSpPr>
          <p:nvPr/>
        </p:nvCxnSpPr>
        <p:spPr>
          <a:xfrm flipV="1">
            <a:off x="6094409" y="3027244"/>
            <a:ext cx="1" cy="496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95A07A-E61C-491F-B1C6-1F24819ED001}"/>
              </a:ext>
            </a:extLst>
          </p:cNvPr>
          <p:cNvSpPr txBox="1"/>
          <p:nvPr/>
        </p:nvSpPr>
        <p:spPr>
          <a:xfrm>
            <a:off x="1141412" y="4398927"/>
            <a:ext cx="990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Die Animation</a:t>
            </a:r>
            <a:r>
              <a:rPr lang="ko-KR" altLang="en-US" sz="1600" dirty="0">
                <a:latin typeface="Arial Black" panose="020B0A04020102020204" pitchFamily="34" charset="0"/>
              </a:rPr>
              <a:t>은 </a:t>
            </a:r>
            <a:r>
              <a:rPr lang="en-US" altLang="ko-KR" sz="1600" dirty="0">
                <a:latin typeface="Arial Black" panose="020B0A04020102020204" pitchFamily="34" charset="0"/>
              </a:rPr>
              <a:t>Loop </a:t>
            </a:r>
            <a:r>
              <a:rPr lang="ko-KR" altLang="en-US" sz="1600" dirty="0">
                <a:latin typeface="Arial Black" panose="020B0A04020102020204" pitchFamily="34" charset="0"/>
              </a:rPr>
              <a:t>반복을 하지 말아야 하기 때문에 </a:t>
            </a:r>
            <a:r>
              <a:rPr lang="en-US" altLang="ko-KR" sz="1600" dirty="0">
                <a:latin typeface="Arial Black" panose="020B0A04020102020204" pitchFamily="34" charset="0"/>
              </a:rPr>
              <a:t>Die Clip</a:t>
            </a:r>
            <a:r>
              <a:rPr lang="ko-KR" altLang="en-US" sz="1600" dirty="0">
                <a:latin typeface="Arial Black" panose="020B0A04020102020204" pitchFamily="34" charset="0"/>
              </a:rPr>
              <a:t>을 선택하고 </a:t>
            </a:r>
            <a:r>
              <a:rPr lang="en-US" altLang="ko-KR" sz="1600" dirty="0">
                <a:latin typeface="Arial Black" panose="020B0A04020102020204" pitchFamily="34" charset="0"/>
              </a:rPr>
              <a:t>Inspector View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Loop Time </a:t>
            </a:r>
            <a:r>
              <a:rPr lang="ko-KR" altLang="en-US" sz="1600" dirty="0">
                <a:latin typeface="Arial Black" panose="020B0A04020102020204" pitchFamily="34" charset="0"/>
              </a:rPr>
              <a:t>체크를 해제하자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17C2B5-3D1A-4197-B074-EABFADFD95B7}"/>
              </a:ext>
            </a:extLst>
          </p:cNvPr>
          <p:cNvSpPr/>
          <p:nvPr/>
        </p:nvSpPr>
        <p:spPr>
          <a:xfrm>
            <a:off x="6094409" y="5879690"/>
            <a:ext cx="1673075" cy="176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29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FSM(</a:t>
            </a:r>
            <a:r>
              <a:rPr lang="ko-KR" altLang="en-US" dirty="0"/>
              <a:t>유한 상태 머신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Unity Animator</a:t>
            </a:r>
            <a:r>
              <a:rPr lang="ko-KR" altLang="en-US" sz="1600" dirty="0">
                <a:latin typeface="Arial Black" pitchFamily="34" charset="0"/>
              </a:rPr>
              <a:t>에서 사용하고 있는 디자인 모델</a:t>
            </a: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유한한 수의 상태가 존재하며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한 번에 한 상태만 </a:t>
            </a:r>
            <a:r>
              <a:rPr lang="en-US" altLang="ko-KR" sz="1600" dirty="0">
                <a:latin typeface="Arial Black" pitchFamily="34" charset="0"/>
              </a:rPr>
              <a:t>‘</a:t>
            </a:r>
            <a:r>
              <a:rPr lang="ko-KR" altLang="en-US" sz="1600" dirty="0">
                <a:latin typeface="Arial Black" pitchFamily="34" charset="0"/>
              </a:rPr>
              <a:t>현재 상태</a:t>
            </a:r>
            <a:r>
              <a:rPr lang="en-US" altLang="ko-KR" sz="1600" dirty="0">
                <a:latin typeface="Arial Black" pitchFamily="34" charset="0"/>
              </a:rPr>
              <a:t>’</a:t>
            </a:r>
            <a:r>
              <a:rPr lang="ko-KR" altLang="en-US" sz="1600" dirty="0">
                <a:latin typeface="Arial Black" pitchFamily="34" charset="0"/>
              </a:rPr>
              <a:t>가 되도록 프로그램을 설계하는 모델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어떤 상태에서 다른 상태로 전이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(Transition)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하여 현재 상태를 전환할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동시에 두 가지 상태를 가질 수 없다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게임에서는 적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AI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설계디자인이 대표적인 예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ex)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적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총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가지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탐색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추적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공격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상태를 가진다고 했을 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43BBB8A-C58B-406A-9EEB-ACC73141C2B5}"/>
              </a:ext>
            </a:extLst>
          </p:cNvPr>
          <p:cNvGrpSpPr/>
          <p:nvPr/>
        </p:nvGrpSpPr>
        <p:grpSpPr>
          <a:xfrm>
            <a:off x="1141411" y="2658825"/>
            <a:ext cx="9902263" cy="4071356"/>
            <a:chOff x="2978174" y="2786644"/>
            <a:chExt cx="9902263" cy="4071356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030D145-88C1-46C0-8E15-71FF61859A5A}"/>
                </a:ext>
              </a:extLst>
            </p:cNvPr>
            <p:cNvGrpSpPr/>
            <p:nvPr/>
          </p:nvGrpSpPr>
          <p:grpSpPr>
            <a:xfrm>
              <a:off x="2978174" y="2855667"/>
              <a:ext cx="6228736" cy="4002333"/>
              <a:chOff x="2187677" y="2302905"/>
              <a:chExt cx="6228736" cy="4002333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627ABD06-0C25-4C87-BEE3-30068D1C14E0}"/>
                  </a:ext>
                </a:extLst>
              </p:cNvPr>
              <p:cNvSpPr/>
              <p:nvPr/>
            </p:nvSpPr>
            <p:spPr>
              <a:xfrm>
                <a:off x="4395020" y="2302905"/>
                <a:ext cx="1799303" cy="1750142"/>
              </a:xfrm>
              <a:prstGeom prst="ellipse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Arial Black" panose="020B0A04020102020204" pitchFamily="34" charset="0"/>
                  </a:rPr>
                  <a:t>탐색</a:t>
                </a: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E622A11-E17A-424B-8489-4D6526EA3363}"/>
                  </a:ext>
                </a:extLst>
              </p:cNvPr>
              <p:cNvSpPr/>
              <p:nvPr/>
            </p:nvSpPr>
            <p:spPr>
              <a:xfrm>
                <a:off x="6617110" y="4555096"/>
                <a:ext cx="1799303" cy="175014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Arial Black" panose="020B0A04020102020204" pitchFamily="34" charset="0"/>
                  </a:rPr>
                  <a:t>공격</a:t>
                </a: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2AB9198-ED36-4E33-8FCD-3BFC97262215}"/>
                  </a:ext>
                </a:extLst>
              </p:cNvPr>
              <p:cNvSpPr/>
              <p:nvPr/>
            </p:nvSpPr>
            <p:spPr>
              <a:xfrm>
                <a:off x="2187677" y="4555096"/>
                <a:ext cx="1799303" cy="175014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Arial Black" panose="020B0A04020102020204" pitchFamily="34" charset="0"/>
                  </a:rPr>
                  <a:t>추적</a:t>
                </a:r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500322ED-7A0F-44D8-A361-3F8B2B59C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411" y="3893424"/>
                <a:ext cx="1036080" cy="11138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CBF78F5F-FC18-4AA1-95B8-FA0090247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5942" y="3600838"/>
                <a:ext cx="1036080" cy="10844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B00BC3A3-7762-4F29-81EA-980CFA4079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2801" y="3480619"/>
                <a:ext cx="1106128" cy="112087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74C9CF23-DB2D-447F-B396-18FC4AECEF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6592" y="3805082"/>
                <a:ext cx="1025014" cy="103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09DE20C4-A4CF-46EC-AD2C-E711B60F278D}"/>
                  </a:ext>
                </a:extLst>
              </p:cNvPr>
              <p:cNvCxnSpPr/>
              <p:nvPr/>
            </p:nvCxnSpPr>
            <p:spPr>
              <a:xfrm flipH="1">
                <a:off x="3955026" y="5230761"/>
                <a:ext cx="266208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ACA897CE-8A5B-4508-A347-C775B06C31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55026" y="5707624"/>
                <a:ext cx="272599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6745D6-A2E2-48A5-9BFA-865E0369A4ED}"/>
                  </a:ext>
                </a:extLst>
              </p:cNvPr>
              <p:cNvSpPr txBox="1"/>
              <p:nvPr/>
            </p:nvSpPr>
            <p:spPr>
              <a:xfrm rot="18931223">
                <a:off x="3079020" y="3768024"/>
                <a:ext cx="1518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latin typeface="Arial Black" panose="020B0A04020102020204" pitchFamily="34" charset="0"/>
                  </a:rPr>
                  <a:t>목표가 시야에 있음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4EEE793-8192-40B3-BBEA-21B50A4C43D9}"/>
                  </a:ext>
                </a:extLst>
              </p:cNvPr>
              <p:cNvSpPr txBox="1"/>
              <p:nvPr/>
            </p:nvSpPr>
            <p:spPr>
              <a:xfrm rot="18934724">
                <a:off x="3574530" y="4337082"/>
                <a:ext cx="1518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latin typeface="Arial Black" panose="020B0A04020102020204" pitchFamily="34" charset="0"/>
                  </a:rPr>
                  <a:t>목표가 시야에 없음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C6CD8E-AAB3-4FE3-A245-E34EFD522163}"/>
                  </a:ext>
                </a:extLst>
              </p:cNvPr>
              <p:cNvSpPr txBox="1"/>
              <p:nvPr/>
            </p:nvSpPr>
            <p:spPr>
              <a:xfrm rot="2695935">
                <a:off x="6005349" y="3778313"/>
                <a:ext cx="1446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목표가 시야에 없음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A207BC4-07CA-4AA8-8BA0-C5DCF89ED853}"/>
                  </a:ext>
                </a:extLst>
              </p:cNvPr>
              <p:cNvSpPr txBox="1"/>
              <p:nvPr/>
            </p:nvSpPr>
            <p:spPr>
              <a:xfrm rot="2807028">
                <a:off x="5282880" y="4366402"/>
                <a:ext cx="1446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Arial Black" panose="020B0A04020102020204" pitchFamily="34" charset="0"/>
                  </a:rPr>
                  <a:t>목표가 사정거리에 있음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87E927-4DFC-4DD1-AB5D-547A204A10B0}"/>
                  </a:ext>
                </a:extLst>
              </p:cNvPr>
              <p:cNvSpPr txBox="1"/>
              <p:nvPr/>
            </p:nvSpPr>
            <p:spPr>
              <a:xfrm>
                <a:off x="4239231" y="4935609"/>
                <a:ext cx="1826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latin typeface="Arial Black" panose="020B0A04020102020204" pitchFamily="34" charset="0"/>
                  </a:rPr>
                  <a:t>목표가 사정거리에 없음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B1B0DDA-BF45-4655-8DC2-724EB3AE5222}"/>
                  </a:ext>
                </a:extLst>
              </p:cNvPr>
              <p:cNvSpPr txBox="1"/>
              <p:nvPr/>
            </p:nvSpPr>
            <p:spPr>
              <a:xfrm>
                <a:off x="4266401" y="5722490"/>
                <a:ext cx="1826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latin typeface="Arial Black" panose="020B0A04020102020204" pitchFamily="34" charset="0"/>
                  </a:rPr>
                  <a:t>목표가 사정거리에 있음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700CC6-D39A-4168-8725-8B9DC8620C90}"/>
                </a:ext>
              </a:extLst>
            </p:cNvPr>
            <p:cNvSpPr txBox="1"/>
            <p:nvPr/>
          </p:nvSpPr>
          <p:spPr>
            <a:xfrm>
              <a:off x="7303304" y="2786644"/>
              <a:ext cx="5577133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Arial Black" pitchFamily="34" charset="0"/>
                  <a:sym typeface="Wingdings" panose="05000000000000000000" pitchFamily="2" charset="2"/>
                </a:rPr>
                <a:t>상태의 전환에 대한 모습을 그래픽화 한 것을 상태도라고 한다</a:t>
              </a:r>
              <a:r>
                <a:rPr lang="en-US" altLang="ko-KR" sz="1600" dirty="0">
                  <a:latin typeface="Arial Black" pitchFamily="34" charset="0"/>
                  <a:sym typeface="Wingdings" panose="05000000000000000000" pitchFamily="2" charset="2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Arial Black" pitchFamily="34" charset="0"/>
                  <a:sym typeface="Wingdings" panose="05000000000000000000" pitchFamily="2" charset="2"/>
                </a:rPr>
                <a:t>상태도에서의 흐름은 화살표로 전환 되는 상태의 관계와 조건을 알 수 있게 한다</a:t>
              </a:r>
              <a:r>
                <a:rPr lang="en-US" altLang="ko-KR" sz="1600" dirty="0">
                  <a:latin typeface="Arial Black" pitchFamily="34" charset="0"/>
                  <a:sym typeface="Wingdings" panose="05000000000000000000" pitchFamily="2" charset="2"/>
                </a:rPr>
                <a:t>.</a:t>
              </a:r>
              <a:r>
                <a:rPr lang="ko-KR" altLang="en-US" sz="1600" dirty="0">
                  <a:latin typeface="Arial Black" pitchFamily="34" charset="0"/>
                  <a:sym typeface="Wingdings" panose="05000000000000000000" pitchFamily="2" charset="2"/>
                </a:rPr>
                <a:t> </a:t>
              </a:r>
              <a:endParaRPr lang="en-US" altLang="ko-KR" sz="1600" dirty="0">
                <a:latin typeface="Arial Black" pitchFamily="34" charset="0"/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46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Animator &amp; Animator controller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70FE9-C0F3-45F5-8C07-8E5629DC9F18}"/>
              </a:ext>
            </a:extLst>
          </p:cNvPr>
          <p:cNvSpPr txBox="1"/>
          <p:nvPr/>
        </p:nvSpPr>
        <p:spPr>
          <a:xfrm>
            <a:off x="1141411" y="733245"/>
            <a:ext cx="9902263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FSM(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유한 상태 머신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사용해 재생할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결정하는 상태도를 표현하는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Default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Asset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이다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Animator Controller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참고하여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적용하는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Animator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Animation Clip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생성하기 위해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생성하면 자동적으로 이를 컨트롤러를 적용하기 위한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Animator Controller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생성되고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에는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Animatior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추가된다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새로운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Animator Controller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Create &gt; Animator Controller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생성할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Player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Animation Clip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들을 가지고 있는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Animator Controller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Animator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추가해서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Animator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전이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(Transition)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구성할 준비를 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4A7F698-4299-45C3-8DDA-B699E9E732E8}"/>
              </a:ext>
            </a:extLst>
          </p:cNvPr>
          <p:cNvGrpSpPr/>
          <p:nvPr/>
        </p:nvGrpSpPr>
        <p:grpSpPr>
          <a:xfrm>
            <a:off x="2143476" y="4160759"/>
            <a:ext cx="7898131" cy="2219635"/>
            <a:chOff x="1686916" y="4190256"/>
            <a:chExt cx="7898131" cy="2219635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5F9C007-1C44-40B8-A6AE-2210050E5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304" y="4190256"/>
              <a:ext cx="4067743" cy="2219635"/>
            </a:xfrm>
            <a:prstGeom prst="rect">
              <a:avLst/>
            </a:prstGeom>
          </p:spPr>
        </p:pic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E9A2D19A-AE47-4812-B08B-5B4A2856F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6916" y="4513478"/>
              <a:ext cx="3410426" cy="1476581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F44C03-87A6-4C26-B91E-3A88B8E7505B}"/>
              </a:ext>
            </a:extLst>
          </p:cNvPr>
          <p:cNvSpPr/>
          <p:nvPr/>
        </p:nvSpPr>
        <p:spPr>
          <a:xfrm>
            <a:off x="6092542" y="4286865"/>
            <a:ext cx="3926529" cy="226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32E9EA-8570-4510-885D-F904B1BE186E}"/>
              </a:ext>
            </a:extLst>
          </p:cNvPr>
          <p:cNvCxnSpPr>
            <a:endCxn id="12" idx="1"/>
          </p:cNvCxnSpPr>
          <p:nvPr/>
        </p:nvCxnSpPr>
        <p:spPr>
          <a:xfrm flipV="1">
            <a:off x="3303639" y="4400172"/>
            <a:ext cx="2788903" cy="12927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541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</TotalTime>
  <Words>1349</Words>
  <Application>Microsoft Office PowerPoint</Application>
  <PresentationFormat>와이드스크린</PresentationFormat>
  <Paragraphs>238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Arial Black</vt:lpstr>
      <vt:lpstr>Tw Cen MT</vt:lpstr>
      <vt:lpstr>회로</vt:lpstr>
      <vt:lpstr>Unity -Cahpter6-</vt:lpstr>
      <vt:lpstr>목차</vt:lpstr>
      <vt:lpstr>캐릭터 애니메이션</vt:lpstr>
      <vt:lpstr>1. 캐릭터 애니메이션 준비하기</vt:lpstr>
      <vt:lpstr>2. 캐릭터 애니메이션 클립 만들기</vt:lpstr>
      <vt:lpstr>2. 캐릭터 애니메이션 클립 만들기</vt:lpstr>
      <vt:lpstr>2. 캐릭터 애니메이션 클립 만들기</vt:lpstr>
      <vt:lpstr>3. FSM(유한 상태 머신)</vt:lpstr>
      <vt:lpstr>3. Animator &amp; Animator controller</vt:lpstr>
      <vt:lpstr>3. Animator &amp; Animator controller</vt:lpstr>
      <vt:lpstr>3. Animator &amp; Animator controller</vt:lpstr>
      <vt:lpstr>3. Animator &amp; Animator controller</vt:lpstr>
      <vt:lpstr>3. Animator &amp; Animator controller</vt:lpstr>
      <vt:lpstr>3. Animator &amp; Animator controller</vt:lpstr>
      <vt:lpstr>4. PlayerController Script</vt:lpstr>
      <vt:lpstr>4. PlayerController Script</vt:lpstr>
      <vt:lpstr>4. PlayerController Script</vt:lpstr>
      <vt:lpstr>4. PlayerController Script</vt:lpstr>
      <vt:lpstr>4. PlayerController Script</vt:lpstr>
      <vt:lpstr>4. PlayerController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145</cp:revision>
  <dcterms:created xsi:type="dcterms:W3CDTF">2019-01-08T00:45:21Z</dcterms:created>
  <dcterms:modified xsi:type="dcterms:W3CDTF">2020-01-09T09:45:02Z</dcterms:modified>
</cp:coreProperties>
</file>