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66" r:id="rId4"/>
    <p:sldId id="258" r:id="rId5"/>
    <p:sldId id="281" r:id="rId6"/>
    <p:sldId id="279" r:id="rId7"/>
    <p:sldId id="280" r:id="rId8"/>
    <p:sldId id="282" r:id="rId9"/>
    <p:sldId id="284" r:id="rId10"/>
    <p:sldId id="285" r:id="rId11"/>
    <p:sldId id="286" r:id="rId12"/>
    <p:sldId id="287" r:id="rId13"/>
    <p:sldId id="288" r:id="rId14"/>
    <p:sldId id="257" r:id="rId15"/>
    <p:sldId id="26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:p15="http://schemas.microsoft.com/office/powerpoint/2012/main" xmlns="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5386" autoAdjust="0"/>
  </p:normalViewPr>
  <p:slideViewPr>
    <p:cSldViewPr snapToGrid="0">
      <p:cViewPr varScale="1">
        <p:scale>
          <a:sx n="110" d="100"/>
          <a:sy n="110" d="100"/>
        </p:scale>
        <p:origin x="-5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80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31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145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33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87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9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87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9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05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7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94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1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6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6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7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8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58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43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 dirty="0"/>
              <a:t>-Cahpter7-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Event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는 견고한 커플링을 해소할 수 있다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자신을 구독하는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구현과 상관없이 동작하므로 견고한 커플링 문제를 해소할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어떤 클래스가 다른 클래스의 구현에 강하게 결합되어 코드를 유연하게 변경할 수 없는 상태를 견고한 커플링이라고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Ex)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플레이어가 죽었을 때 게임 데이터를 저장하는 기능을 구현한다고 가정해보자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6" name="그림 5" descr="전화이(가) 표시된 사진&#10;&#10;자동 생성된 설명">
            <a:extLst>
              <a:ext uri="{FF2B5EF4-FFF2-40B4-BE49-F238E27FC236}">
                <a16:creationId xmlns:a16="http://schemas.microsoft.com/office/drawing/2014/main" xmlns="" id="{DDA65F42-C733-48E1-AFBF-7B63BB29C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548106"/>
            <a:ext cx="4375360" cy="43098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F768FDE-7E8F-499D-868F-E1173C5E2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497" y="2542215"/>
            <a:ext cx="4780846" cy="4315784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26504B1D-DDBE-463E-807A-0E82263FF35D}"/>
              </a:ext>
            </a:extLst>
          </p:cNvPr>
          <p:cNvSpPr/>
          <p:nvPr/>
        </p:nvSpPr>
        <p:spPr>
          <a:xfrm>
            <a:off x="4837471" y="4178710"/>
            <a:ext cx="1432026" cy="8259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3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4591" y="732225"/>
            <a:ext cx="989932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event Type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Type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변수는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키워드를 붙여 선언할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어떤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변수를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선언하면 클래스 외부에서는 해당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실행할 수 없다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이벤트를 소유하지 않은 측에서 멋대로 이벤트를 발동하는 것을 막을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9" name="그림 8" descr="전화이(가) 표시된 사진&#10;&#10;자동 생성된 설명">
            <a:extLst>
              <a:ext uri="{FF2B5EF4-FFF2-40B4-BE49-F238E27FC236}">
                <a16:creationId xmlns:a16="http://schemas.microsoft.com/office/drawing/2014/main" xmlns="" id="{866A414E-DEA1-4490-951E-DFE23337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02" y="2055664"/>
            <a:ext cx="4906060" cy="4582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7A9483F-52FB-496A-9084-012AA55CC162}"/>
              </a:ext>
            </a:extLst>
          </p:cNvPr>
          <p:cNvSpPr txBox="1"/>
          <p:nvPr/>
        </p:nvSpPr>
        <p:spPr>
          <a:xfrm>
            <a:off x="6047162" y="3561916"/>
            <a:ext cx="490606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Death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이벤트를 등록만하고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사망상태에서 발동하게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onDeath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상태의 주체이기 때문에 이렇게 해줘야 하고 외부에서는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Death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상태일때의 이벤트를 직접적으로 사용할 수 없게 해야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171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4591" y="732225"/>
            <a:ext cx="9899329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OnEnable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 &amp;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OnDamage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활성화가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되었을때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OnEnable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을 이용해서 생명체의 상태를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리셋한다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생존유무의 상태를 판단하고 초기화해야 하는 방법에는 여러 방법이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그 중 하나가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비활성화한 상태에서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GameScene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으로 로드되어 나타났을 때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활성화해서 이 순간을 체크하는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을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사용하는 방법이다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OnDamage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입력으로 받은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Damage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만큼 현재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health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깎는다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그리고 현재 체력이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보다 작거나 같고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아직 사망한 상태가 아니라면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Die()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실행해 사망처리를 실행한다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쥐고있는, 앉아있는, 검은색, 하얀색이(가) 표시된 사진&#10;&#10;자동 생성된 설명">
            <a:extLst>
              <a:ext uri="{FF2B5EF4-FFF2-40B4-BE49-F238E27FC236}">
                <a16:creationId xmlns:a16="http://schemas.microsoft.com/office/drawing/2014/main" xmlns="" id="{1A552D11-B0E0-4BEA-8AD7-76084F10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426638"/>
            <a:ext cx="3637279" cy="15696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81A0E5D-1843-4943-9323-188DA702F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359" y="4327706"/>
            <a:ext cx="6265230" cy="17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0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4591" y="732225"/>
            <a:ext cx="9899329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RestoreHealth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 &amp; Die()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RestoreHealth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체력을 회복하는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입력 받은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회복량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newHealth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만큼 현재 체력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health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증가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이미 죽은 상태에서는 체력을 회복할 수 없기 때문에 빠져나갈 수 있게 만들어야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Die()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죽음을 구현한다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onDeath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이벤트를 발동하여 이벤트에 등록된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실행한다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onDeath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등록된 이벤트가 없으면 발동할 수 없으니 이벤트가 있는 경우만 체크하게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5E46BBA-D645-4F67-AEDF-A1CDED4F9AC0}"/>
              </a:ext>
            </a:extLst>
          </p:cNvPr>
          <p:cNvGrpSpPr/>
          <p:nvPr/>
        </p:nvGrpSpPr>
        <p:grpSpPr>
          <a:xfrm>
            <a:off x="1276556" y="4173558"/>
            <a:ext cx="9638887" cy="2124372"/>
            <a:chOff x="1141411" y="4212887"/>
            <a:chExt cx="9638887" cy="21243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BFC58D8B-B7F4-49CE-8AD2-E37216E66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4212888"/>
              <a:ext cx="4772691" cy="2124371"/>
            </a:xfrm>
            <a:prstGeom prst="rect">
              <a:avLst/>
            </a:prstGeom>
          </p:spPr>
        </p:pic>
        <p:pic>
          <p:nvPicPr>
            <p:cNvPr id="9" name="그림 8" descr="시계, 쥐고있는, 모니터, 화면이(가) 표시된 사진&#10;&#10;자동 생성된 설명">
              <a:extLst>
                <a:ext uri="{FF2B5EF4-FFF2-40B4-BE49-F238E27FC236}">
                  <a16:creationId xmlns:a16="http://schemas.microsoft.com/office/drawing/2014/main" xmlns="" id="{DB025337-7196-48D8-A5ED-266FC5EAC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5818" y="4212887"/>
              <a:ext cx="4334480" cy="2124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04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플레이어 체력 </a:t>
            </a:r>
            <a:r>
              <a:rPr lang="en-US" altLang="ko-KR" dirty="0"/>
              <a:t>UI &amp;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플레이어 체력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2167" y="738903"/>
            <a:ext cx="6481507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Player</a:t>
            </a:r>
            <a:r>
              <a:rPr lang="ko-KR" altLang="en-US" sz="1600" dirty="0">
                <a:latin typeface="Arial Black" pitchFamily="34" charset="0"/>
              </a:rPr>
              <a:t>의 체력</a:t>
            </a:r>
            <a:r>
              <a:rPr lang="en-US" altLang="ko-KR" sz="1600" dirty="0">
                <a:latin typeface="Arial Black" pitchFamily="34" charset="0"/>
              </a:rPr>
              <a:t>UI</a:t>
            </a:r>
            <a:r>
              <a:rPr lang="ko-KR" altLang="en-US" sz="1600" dirty="0">
                <a:latin typeface="Arial Black" pitchFamily="34" charset="0"/>
              </a:rPr>
              <a:t>를 구현하기 먼저 </a:t>
            </a:r>
            <a:r>
              <a:rPr lang="en-US" altLang="ko-KR" sz="1600" dirty="0">
                <a:latin typeface="Arial Black" pitchFamily="34" charset="0"/>
              </a:rPr>
              <a:t>Player</a:t>
            </a:r>
            <a:r>
              <a:rPr lang="ko-KR" altLang="en-US" sz="1600" dirty="0">
                <a:latin typeface="Arial Black" pitchFamily="34" charset="0"/>
              </a:rPr>
              <a:t>와 함께 움직이는 </a:t>
            </a:r>
            <a:r>
              <a:rPr lang="en-US" altLang="ko-KR" sz="1600" dirty="0">
                <a:latin typeface="Arial Black" pitchFamily="34" charset="0"/>
              </a:rPr>
              <a:t>UI</a:t>
            </a:r>
            <a:r>
              <a:rPr lang="ko-KR" altLang="en-US" sz="1600" dirty="0">
                <a:latin typeface="Arial Black" pitchFamily="34" charset="0"/>
              </a:rPr>
              <a:t>를 만들 것이다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UI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Slider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만들기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</a:rPr>
              <a:t>새로운 </a:t>
            </a:r>
            <a:r>
              <a:rPr lang="en-US" altLang="ko-KR" sz="1600" dirty="0">
                <a:latin typeface="Arial Black" pitchFamily="34" charset="0"/>
              </a:rPr>
              <a:t>Slider </a:t>
            </a:r>
            <a:r>
              <a:rPr lang="en-US" altLang="ko-KR" sz="1600" dirty="0" err="1">
                <a:latin typeface="Arial Black" pitchFamily="34" charset="0"/>
              </a:rPr>
              <a:t>GameObject</a:t>
            </a:r>
            <a:r>
              <a:rPr lang="ko-KR" altLang="en-US" sz="1600" dirty="0">
                <a:latin typeface="Arial Black" pitchFamily="34" charset="0"/>
              </a:rPr>
              <a:t>를 생성한다</a:t>
            </a:r>
            <a:r>
              <a:rPr lang="en-US" altLang="ko-KR" sz="1600" dirty="0">
                <a:latin typeface="Arial Black" pitchFamily="34" charset="0"/>
              </a:rPr>
              <a:t>(Create &gt; UI &gt; Slider), </a:t>
            </a:r>
            <a:r>
              <a:rPr lang="ko-KR" altLang="en-US" sz="1600" dirty="0" err="1">
                <a:latin typeface="Arial Black" pitchFamily="34" charset="0"/>
              </a:rPr>
              <a:t>하이어라키</a:t>
            </a:r>
            <a:r>
              <a:rPr lang="ko-KR" altLang="en-US" sz="1600" dirty="0">
                <a:latin typeface="Arial Black" pitchFamily="34" charset="0"/>
              </a:rPr>
              <a:t> 창에서 </a:t>
            </a:r>
            <a:r>
              <a:rPr lang="en-US" altLang="ko-KR" sz="1600" dirty="0">
                <a:latin typeface="Arial Black" pitchFamily="34" charset="0"/>
              </a:rPr>
              <a:t>Canvas </a:t>
            </a:r>
            <a:r>
              <a:rPr lang="en-US" altLang="ko-KR" sz="1600" dirty="0" err="1">
                <a:latin typeface="Arial Black" pitchFamily="34" charset="0"/>
              </a:rPr>
              <a:t>GameObject</a:t>
            </a:r>
            <a:r>
              <a:rPr lang="ko-KR" altLang="en-US" sz="1600" dirty="0">
                <a:latin typeface="Arial Black" pitchFamily="34" charset="0"/>
              </a:rPr>
              <a:t> 선택</a:t>
            </a:r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Canvas Component</a:t>
            </a:r>
            <a:r>
              <a:rPr lang="ko-KR" altLang="en-US" sz="1600" dirty="0">
                <a:latin typeface="Arial Black" pitchFamily="34" charset="0"/>
              </a:rPr>
              <a:t>의 </a:t>
            </a:r>
            <a:r>
              <a:rPr lang="en-US" altLang="ko-KR" sz="1600" dirty="0">
                <a:latin typeface="Arial Black" pitchFamily="34" charset="0"/>
              </a:rPr>
              <a:t>Render Mode</a:t>
            </a:r>
            <a:r>
              <a:rPr lang="ko-KR" altLang="en-US" sz="1600" dirty="0">
                <a:latin typeface="Arial Black" pitchFamily="34" charset="0"/>
              </a:rPr>
              <a:t>를 </a:t>
            </a:r>
            <a:r>
              <a:rPr lang="en-US" altLang="ko-KR" sz="1600" dirty="0">
                <a:latin typeface="Arial Black" pitchFamily="34" charset="0"/>
              </a:rPr>
              <a:t>World Space</a:t>
            </a:r>
            <a:r>
              <a:rPr lang="ko-KR" altLang="en-US" sz="1600" dirty="0">
                <a:latin typeface="Arial Black" pitchFamily="34" charset="0"/>
              </a:rPr>
              <a:t> 로 변경</a:t>
            </a:r>
            <a:r>
              <a:rPr lang="en-US" altLang="ko-KR" sz="1600" dirty="0">
                <a:latin typeface="Arial Black" pitchFamily="34" charset="0"/>
              </a:rPr>
              <a:t>, Canvas Scaler Component</a:t>
            </a:r>
            <a:r>
              <a:rPr lang="ko-KR" altLang="en-US" sz="1600" dirty="0">
                <a:latin typeface="Arial Black" pitchFamily="34" charset="0"/>
              </a:rPr>
              <a:t>의 </a:t>
            </a:r>
            <a:r>
              <a:rPr lang="en-US" altLang="ko-KR" sz="1600" dirty="0">
                <a:latin typeface="Arial Black" pitchFamily="34" charset="0"/>
              </a:rPr>
              <a:t>Reference Pixel per Unit</a:t>
            </a:r>
            <a:r>
              <a:rPr lang="ko-KR" altLang="en-US" sz="1600" dirty="0">
                <a:latin typeface="Arial Black" pitchFamily="34" charset="0"/>
              </a:rPr>
              <a:t>을 </a:t>
            </a:r>
            <a:r>
              <a:rPr lang="en-US" altLang="ko-KR" sz="1600" dirty="0">
                <a:latin typeface="Arial Black" pitchFamily="34" charset="0"/>
              </a:rPr>
              <a:t>1</a:t>
            </a:r>
            <a:r>
              <a:rPr lang="ko-KR" altLang="en-US" sz="1600" dirty="0">
                <a:latin typeface="Arial Black" pitchFamily="34" charset="0"/>
              </a:rPr>
              <a:t>로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변경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B2008496-9E92-406A-A182-6803A9A6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733245"/>
            <a:ext cx="3420757" cy="264058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85CE7982-321A-4F6D-9581-2EA8B0A436D6}"/>
              </a:ext>
            </a:extLst>
          </p:cNvPr>
          <p:cNvGrpSpPr/>
          <p:nvPr/>
        </p:nvGrpSpPr>
        <p:grpSpPr>
          <a:xfrm>
            <a:off x="2245781" y="3373830"/>
            <a:ext cx="7697258" cy="2183579"/>
            <a:chOff x="1790871" y="3935518"/>
            <a:chExt cx="8607078" cy="270125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80C4AC8A-5A09-4A23-8E3E-B0F50E26382C}"/>
                </a:ext>
              </a:extLst>
            </p:cNvPr>
            <p:cNvGrpSpPr/>
            <p:nvPr/>
          </p:nvGrpSpPr>
          <p:grpSpPr>
            <a:xfrm>
              <a:off x="1790871" y="3935518"/>
              <a:ext cx="8607078" cy="2701252"/>
              <a:chOff x="1397052" y="3601225"/>
              <a:chExt cx="8607078" cy="2701252"/>
            </a:xfrm>
          </p:grpSpPr>
          <p:pic>
            <p:nvPicPr>
              <p:cNvPr id="6" name="그림 5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8803FBA5-1BF1-48C4-A306-D2AB5B986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7052" y="4107075"/>
                <a:ext cx="3903722" cy="1683774"/>
              </a:xfrm>
              <a:prstGeom prst="rect">
                <a:avLst/>
              </a:prstGeom>
            </p:spPr>
          </p:pic>
          <p:pic>
            <p:nvPicPr>
              <p:cNvPr id="9" name="그림 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291BD715-F5FB-4A3B-B7EF-73B01DEAA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0774" y="3601225"/>
                <a:ext cx="4703356" cy="2701252"/>
              </a:xfrm>
              <a:prstGeom prst="rect">
                <a:avLst/>
              </a:prstGeom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3C2BB865-3BE9-4EDA-A631-8910B9388136}"/>
                </a:ext>
              </a:extLst>
            </p:cNvPr>
            <p:cNvSpPr/>
            <p:nvPr/>
          </p:nvSpPr>
          <p:spPr>
            <a:xfrm>
              <a:off x="1790871" y="4441368"/>
              <a:ext cx="1719245" cy="2387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C27C605D-4384-4C4B-9786-EBC7D1F18DCC}"/>
                </a:ext>
              </a:extLst>
            </p:cNvPr>
            <p:cNvSpPr/>
            <p:nvPr/>
          </p:nvSpPr>
          <p:spPr>
            <a:xfrm>
              <a:off x="3510116" y="5886359"/>
              <a:ext cx="2184477" cy="2387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EA6B17-9A42-45FD-9280-9C5E0D924EF6}"/>
                </a:ext>
              </a:extLst>
            </p:cNvPr>
            <p:cNvSpPr/>
            <p:nvPr/>
          </p:nvSpPr>
          <p:spPr>
            <a:xfrm>
              <a:off x="5694593" y="4148508"/>
              <a:ext cx="4703356" cy="1847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50077F93-72F3-44BF-B253-BB73DBAB5717}"/>
                </a:ext>
              </a:extLst>
            </p:cNvPr>
            <p:cNvSpPr/>
            <p:nvPr/>
          </p:nvSpPr>
          <p:spPr>
            <a:xfrm>
              <a:off x="5827329" y="6374731"/>
              <a:ext cx="4570620" cy="1847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94C0EC1-F890-42AE-B8E8-FA32724BD06E}"/>
              </a:ext>
            </a:extLst>
          </p:cNvPr>
          <p:cNvSpPr txBox="1"/>
          <p:nvPr/>
        </p:nvSpPr>
        <p:spPr>
          <a:xfrm>
            <a:off x="1144868" y="5557409"/>
            <a:ext cx="9902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UGUI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Canvas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Render Mode</a:t>
            </a:r>
            <a:r>
              <a:rPr lang="ko-KR" altLang="en-US" sz="1600" dirty="0">
                <a:latin typeface="Arial Black" panose="020B0A04020102020204" pitchFamily="34" charset="0"/>
              </a:rPr>
              <a:t>를 이용해서 </a:t>
            </a:r>
            <a:r>
              <a:rPr lang="en-US" altLang="ko-KR" sz="1600" dirty="0">
                <a:latin typeface="Arial Black" panose="020B0A04020102020204" pitchFamily="34" charset="0"/>
              </a:rPr>
              <a:t>Render</a:t>
            </a:r>
            <a:r>
              <a:rPr lang="ko-KR" altLang="en-US" sz="1600" dirty="0">
                <a:latin typeface="Arial Black" panose="020B0A04020102020204" pitchFamily="34" charset="0"/>
              </a:rPr>
              <a:t>가 발생할 때 어떤 변환에 적용을 받을 건지를 결정하면서 </a:t>
            </a:r>
            <a:r>
              <a:rPr lang="en-US" altLang="ko-KR" sz="1600" dirty="0">
                <a:latin typeface="Arial Black" panose="020B0A04020102020204" pitchFamily="34" charset="0"/>
              </a:rPr>
              <a:t>Render </a:t>
            </a:r>
            <a:r>
              <a:rPr lang="ko-KR" altLang="en-US" sz="1600" dirty="0">
                <a:latin typeface="Arial Black" panose="020B0A04020102020204" pitchFamily="34" charset="0"/>
              </a:rPr>
              <a:t>설정을 정해준다</a:t>
            </a:r>
            <a:r>
              <a:rPr lang="en-US" altLang="ko-KR" sz="1600" dirty="0">
                <a:latin typeface="Arial Black" panose="020B0A04020102020204" pitchFamily="34" charset="0"/>
              </a:rPr>
              <a:t>. 3D</a:t>
            </a:r>
            <a:r>
              <a:rPr lang="ko-KR" altLang="en-US" sz="1600" dirty="0">
                <a:latin typeface="Arial Black" panose="020B0A04020102020204" pitchFamily="34" charset="0"/>
              </a:rPr>
              <a:t>의 변환을 적용 받을 것인지 아니면 깊이관계만 받을 것인지 아예 받지 않을 것인지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설정해주는 것이다</a:t>
            </a:r>
            <a:r>
              <a:rPr lang="en-US" altLang="ko-KR" sz="1600" dirty="0">
                <a:latin typeface="Arial Black" panose="020B0A04020102020204" pitchFamily="34" charset="0"/>
              </a:rPr>
              <a:t>.Reference Pixels Per Unit</a:t>
            </a:r>
            <a:r>
              <a:rPr lang="ko-KR" altLang="en-US" sz="1600" dirty="0">
                <a:latin typeface="Arial Black" panose="020B0A04020102020204" pitchFamily="34" charset="0"/>
              </a:rPr>
              <a:t>은 </a:t>
            </a:r>
            <a:r>
              <a:rPr lang="en-US" altLang="ko-KR" sz="1600" dirty="0">
                <a:latin typeface="Arial Black" panose="020B0A04020102020204" pitchFamily="34" charset="0"/>
              </a:rPr>
              <a:t>UI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ko-KR" altLang="en-US" sz="1600" dirty="0" err="1">
                <a:latin typeface="Arial Black" panose="020B0A04020102020204" pitchFamily="34" charset="0"/>
              </a:rPr>
              <a:t>스프라이트와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World </a:t>
            </a:r>
            <a:r>
              <a:rPr lang="ko-KR" altLang="en-US" sz="1600" dirty="0">
                <a:latin typeface="Arial Black" panose="020B0A04020102020204" pitchFamily="34" charset="0"/>
              </a:rPr>
              <a:t>유닛들 간의 크기비율을 말하는 것이다</a:t>
            </a:r>
            <a:r>
              <a:rPr lang="en-US" altLang="ko-KR" sz="1600" dirty="0">
                <a:latin typeface="Arial Black" panose="020B0A04020102020204" pitchFamily="34" charset="0"/>
              </a:rPr>
              <a:t>. Pixel</a:t>
            </a:r>
            <a:r>
              <a:rPr lang="ko-KR" altLang="en-US" sz="1600" dirty="0">
                <a:latin typeface="Arial Black" panose="020B0A04020102020204" pitchFamily="34" charset="0"/>
              </a:rPr>
              <a:t>단위의 크기는 월드단위의 크기와 개념이 다르기 때문에 비율로 설정해야 하고 그 비율 값을 설정하는 것이다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50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플레이어 체력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Canvas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위치와 크기 설정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Canvas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Player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자식으로 만들자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Rect</a:t>
            </a:r>
            <a:r>
              <a:rPr lang="en-US" altLang="ko-KR" sz="1600" dirty="0">
                <a:latin typeface="Arial Black" panose="020B0A04020102020204" pitchFamily="34" charset="0"/>
              </a:rPr>
              <a:t> Transform </a:t>
            </a:r>
            <a:r>
              <a:rPr lang="en-US" altLang="ko-KR" sz="1600" dirty="0" err="1">
                <a:latin typeface="Arial Black" panose="020B0A04020102020204" pitchFamily="34" charset="0"/>
              </a:rPr>
              <a:t>Compone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nt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의 위치를 </a:t>
            </a:r>
            <a:r>
              <a:rPr lang="en-US" altLang="ko-KR" sz="1600" dirty="0">
                <a:latin typeface="Arial Black" panose="020B0A04020102020204" pitchFamily="34" charset="0"/>
              </a:rPr>
              <a:t>(0, 0.3, 0), Width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Height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로 변경</a:t>
            </a:r>
            <a:r>
              <a:rPr lang="en-US" altLang="ko-KR" sz="1600" dirty="0">
                <a:latin typeface="Arial Black" panose="020B0A04020102020204" pitchFamily="34" charset="0"/>
              </a:rPr>
              <a:t>, Rotation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(90, 0, 0)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Slider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크기변경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 Black" panose="020B0A04020102020204" pitchFamily="34" charset="0"/>
              </a:rPr>
              <a:t>하이어라키</a:t>
            </a:r>
            <a:r>
              <a:rPr lang="ko-KR" altLang="en-US" sz="1600" dirty="0">
                <a:latin typeface="Arial Black" panose="020B0A04020102020204" pitchFamily="34" charset="0"/>
              </a:rPr>
              <a:t> 창에서 </a:t>
            </a:r>
            <a:r>
              <a:rPr lang="en-US" altLang="ko-KR" sz="1600" dirty="0">
                <a:latin typeface="Arial Black" panose="020B0A04020102020204" pitchFamily="34" charset="0"/>
              </a:rPr>
              <a:t>Canvas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Handle Slide Area</a:t>
            </a:r>
            <a:r>
              <a:rPr lang="ko-KR" altLang="en-US" sz="1600" dirty="0">
                <a:latin typeface="Arial Black" panose="020B0A04020102020204" pitchFamily="34" charset="0"/>
              </a:rPr>
              <a:t>를 삭제</a:t>
            </a:r>
            <a:r>
              <a:rPr lang="en-US" altLang="ko-KR" sz="1600" dirty="0">
                <a:latin typeface="Arial Black" panose="020B0A04020102020204" pitchFamily="34" charset="0"/>
              </a:rPr>
              <a:t>, Slider, Background, Fill</a:t>
            </a:r>
            <a:r>
              <a:rPr lang="ko-KR" altLang="en-US" sz="1600" dirty="0">
                <a:latin typeface="Arial Black" panose="020B0A04020102020204" pitchFamily="34" charset="0"/>
              </a:rPr>
              <a:t>을 모두 선택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AnchorPresets</a:t>
            </a:r>
            <a:r>
              <a:rPr lang="ko-KR" altLang="en-US" sz="1600" dirty="0">
                <a:latin typeface="Arial Black" panose="020B0A04020102020204" pitchFamily="34" charset="0"/>
              </a:rPr>
              <a:t>를 변경하기 전에 </a:t>
            </a:r>
            <a:r>
              <a:rPr lang="en-US" altLang="ko-KR" sz="1600" dirty="0">
                <a:latin typeface="Arial Black" panose="020B0A04020102020204" pitchFamily="34" charset="0"/>
              </a:rPr>
              <a:t>Art</a:t>
            </a:r>
            <a:r>
              <a:rPr lang="ko-KR" altLang="en-US" sz="1600" dirty="0">
                <a:latin typeface="Arial Black" panose="020B0A04020102020204" pitchFamily="34" charset="0"/>
              </a:rPr>
              <a:t>를 누르면 </a:t>
            </a:r>
            <a:r>
              <a:rPr lang="en-US" altLang="ko-KR" sz="1600" dirty="0">
                <a:latin typeface="Arial Black" panose="020B0A04020102020204" pitchFamily="34" charset="0"/>
              </a:rPr>
              <a:t>Stretch</a:t>
            </a:r>
            <a:r>
              <a:rPr lang="ko-KR" altLang="en-US" sz="1600" dirty="0">
                <a:latin typeface="Arial Black" panose="020B0A04020102020204" pitchFamily="34" charset="0"/>
              </a:rPr>
              <a:t>가 되는데 그 상태에서 우측 하단을 선택하면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D679ABAC-43DD-4F63-AD59-9F4C0C51AFE9}"/>
              </a:ext>
            </a:extLst>
          </p:cNvPr>
          <p:cNvGrpSpPr/>
          <p:nvPr/>
        </p:nvGrpSpPr>
        <p:grpSpPr>
          <a:xfrm>
            <a:off x="2313486" y="1816121"/>
            <a:ext cx="7554380" cy="1648055"/>
            <a:chOff x="1133943" y="1816121"/>
            <a:chExt cx="7554380" cy="1648055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84BEA6C1-8287-4E71-9CA5-CE96E6766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943" y="2215309"/>
              <a:ext cx="3286584" cy="790685"/>
            </a:xfrm>
            <a:prstGeom prst="rect">
              <a:avLst/>
            </a:prstGeom>
          </p:spPr>
        </p:pic>
        <p:pic>
          <p:nvPicPr>
            <p:cNvPr id="15" name="그림 1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03D2F041-9CCC-48FF-B536-D12E10942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0527" y="1816121"/>
              <a:ext cx="4267796" cy="1648055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A76B1CC-4A76-4D86-9C86-C4E6033AA953}"/>
              </a:ext>
            </a:extLst>
          </p:cNvPr>
          <p:cNvSpPr/>
          <p:nvPr/>
        </p:nvSpPr>
        <p:spPr>
          <a:xfrm>
            <a:off x="2313486" y="2723535"/>
            <a:ext cx="3286584" cy="159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15B696A-B6EA-48CE-9094-C4A9D1AA0ECF}"/>
              </a:ext>
            </a:extLst>
          </p:cNvPr>
          <p:cNvSpPr/>
          <p:nvPr/>
        </p:nvSpPr>
        <p:spPr>
          <a:xfrm>
            <a:off x="7254196" y="2029871"/>
            <a:ext cx="2613670" cy="595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E8B5B4D-78C3-4ECC-8685-535B179E2881}"/>
              </a:ext>
            </a:extLst>
          </p:cNvPr>
          <p:cNvSpPr/>
          <p:nvPr/>
        </p:nvSpPr>
        <p:spPr>
          <a:xfrm>
            <a:off x="5744944" y="3035490"/>
            <a:ext cx="4122922" cy="179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C54E8992-E8D6-40F5-AEDB-CF5F5D9D1653}"/>
              </a:ext>
            </a:extLst>
          </p:cNvPr>
          <p:cNvGrpSpPr/>
          <p:nvPr/>
        </p:nvGrpSpPr>
        <p:grpSpPr>
          <a:xfrm>
            <a:off x="1537290" y="4482400"/>
            <a:ext cx="9106772" cy="2395974"/>
            <a:chOff x="1267361" y="4441883"/>
            <a:chExt cx="9106772" cy="2395974"/>
          </a:xfrm>
        </p:grpSpPr>
        <p:pic>
          <p:nvPicPr>
            <p:cNvPr id="21" name="그림 20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D714924C-7D6B-4262-AB33-A864F1ED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6888" y="5870892"/>
              <a:ext cx="3277057" cy="752580"/>
            </a:xfrm>
            <a:prstGeom prst="rect">
              <a:avLst/>
            </a:prstGeom>
          </p:spPr>
        </p:pic>
        <p:pic>
          <p:nvPicPr>
            <p:cNvPr id="23" name="그림 2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1F4309D9-764E-4342-8B22-754AE5A9C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6888" y="4712700"/>
              <a:ext cx="3277057" cy="914528"/>
            </a:xfrm>
            <a:prstGeom prst="rect">
              <a:avLst/>
            </a:prstGeom>
          </p:spPr>
        </p:pic>
        <p:pic>
          <p:nvPicPr>
            <p:cNvPr id="25" name="그림 2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4D4118B1-ED5B-4E94-80CB-83219E381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95056" y="4482400"/>
              <a:ext cx="2524611" cy="2341833"/>
            </a:xfrm>
            <a:prstGeom prst="rect">
              <a:avLst/>
            </a:prstGeom>
          </p:spPr>
        </p:pic>
        <p:pic>
          <p:nvPicPr>
            <p:cNvPr id="27" name="그림 26" descr="키보드이(가) 표시된 사진&#10;&#10;자동 생성된 설명">
              <a:extLst>
                <a:ext uri="{FF2B5EF4-FFF2-40B4-BE49-F238E27FC236}">
                  <a16:creationId xmlns:a16="http://schemas.microsoft.com/office/drawing/2014/main" xmlns="" id="{470F197C-3C53-4DD6-9959-5E7619889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73729" y="4441883"/>
              <a:ext cx="1800404" cy="2395974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8556AD6C-EACE-4DF1-80E2-55D05D11A037}"/>
                </a:ext>
              </a:extLst>
            </p:cNvPr>
            <p:cNvSpPr/>
            <p:nvPr/>
          </p:nvSpPr>
          <p:spPr>
            <a:xfrm>
              <a:off x="1267361" y="5286157"/>
              <a:ext cx="3286584" cy="1599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94D6F302-1694-4E3A-8C73-B47C661CB813}"/>
                </a:ext>
              </a:extLst>
            </p:cNvPr>
            <p:cNvSpPr/>
            <p:nvPr/>
          </p:nvSpPr>
          <p:spPr>
            <a:xfrm>
              <a:off x="1267361" y="5982638"/>
              <a:ext cx="3286584" cy="6408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CF863D9E-AF15-46C7-B26E-8968C20CFCFE}"/>
                </a:ext>
              </a:extLst>
            </p:cNvPr>
            <p:cNvSpPr/>
            <p:nvPr/>
          </p:nvSpPr>
          <p:spPr>
            <a:xfrm>
              <a:off x="6263148" y="6479457"/>
              <a:ext cx="334297" cy="3447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58820CF1-6C5F-4DDB-8C8E-80079A9CF102}"/>
                </a:ext>
              </a:extLst>
            </p:cNvPr>
            <p:cNvSpPr/>
            <p:nvPr/>
          </p:nvSpPr>
          <p:spPr>
            <a:xfrm>
              <a:off x="10019071" y="6479457"/>
              <a:ext cx="355062" cy="3447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9FE4FBD4-41E7-4CFD-94DD-72305C9CC390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6597445" y="6651845"/>
              <a:ext cx="342162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D102A6D-51ED-4B1B-9733-514286597921}"/>
                </a:ext>
              </a:extLst>
            </p:cNvPr>
            <p:cNvSpPr txBox="1"/>
            <p:nvPr/>
          </p:nvSpPr>
          <p:spPr>
            <a:xfrm>
              <a:off x="7242201" y="6047973"/>
              <a:ext cx="1608995" cy="584775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Art</a:t>
              </a:r>
              <a:r>
                <a:rPr lang="ko-KR" altLang="en-US" sz="1600" dirty="0">
                  <a:latin typeface="Arial Black" panose="020B0A04020102020204" pitchFamily="34" charset="0"/>
                </a:rPr>
                <a:t>를 누르면 이렇게 변한다</a:t>
              </a:r>
              <a:r>
                <a:rPr lang="en-US" altLang="ko-KR" sz="1600" dirty="0">
                  <a:latin typeface="Arial Black" panose="020B0A04020102020204" pitchFamily="34" charset="0"/>
                </a:rPr>
                <a:t>.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3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플레이어 체력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Slider Component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설정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Slider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600" dirty="0">
                <a:latin typeface="Arial Black" panose="020B0A04020102020204" pitchFamily="34" charset="0"/>
              </a:rPr>
              <a:t> &gt;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이름을 적절하게 설정</a:t>
            </a:r>
            <a:r>
              <a:rPr lang="en-US" altLang="ko-KR" sz="1600" dirty="0">
                <a:latin typeface="Arial Black" panose="020B0A04020102020204" pitchFamily="34" charset="0"/>
              </a:rPr>
              <a:t>, 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 err="1">
                <a:latin typeface="Arial Black" panose="020B0A04020102020204" pitchFamily="34" charset="0"/>
              </a:rPr>
              <a:t>Interacta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ble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체크 해제</a:t>
            </a:r>
            <a:r>
              <a:rPr lang="en-US" altLang="ko-KR" sz="1600" dirty="0">
                <a:latin typeface="Arial Black" panose="020B0A04020102020204" pitchFamily="34" charset="0"/>
              </a:rPr>
              <a:t>, Transition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None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>
                <a:latin typeface="Arial Black" panose="020B0A04020102020204" pitchFamily="34" charset="0"/>
              </a:rPr>
              <a:t>Trnasition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None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r>
              <a:rPr lang="en-US" altLang="ko-KR" sz="1600" dirty="0">
                <a:latin typeface="Arial Black" panose="020B0A04020102020204" pitchFamily="34" charset="0"/>
              </a:rPr>
              <a:t>, Max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Value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Value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100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751D006C-B82A-41E7-B802-5BE262968E17}"/>
              </a:ext>
            </a:extLst>
          </p:cNvPr>
          <p:cNvGrpSpPr/>
          <p:nvPr/>
        </p:nvGrpSpPr>
        <p:grpSpPr>
          <a:xfrm>
            <a:off x="1137677" y="2209444"/>
            <a:ext cx="4267796" cy="3010320"/>
            <a:chOff x="1141411" y="2062342"/>
            <a:chExt cx="4267796" cy="3010320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C5BC8C06-8A8E-40F9-8B06-915979F8F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2062342"/>
              <a:ext cx="4267796" cy="301032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3208A28-B568-42E2-B7E6-FB57E449B963}"/>
                </a:ext>
              </a:extLst>
            </p:cNvPr>
            <p:cNvSpPr/>
            <p:nvPr/>
          </p:nvSpPr>
          <p:spPr>
            <a:xfrm>
              <a:off x="1750142" y="2123768"/>
              <a:ext cx="2930013" cy="1868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8547D4E3-36AE-4EE8-9781-5AD8B29174B2}"/>
                </a:ext>
              </a:extLst>
            </p:cNvPr>
            <p:cNvSpPr/>
            <p:nvPr/>
          </p:nvSpPr>
          <p:spPr>
            <a:xfrm>
              <a:off x="1273278" y="2816943"/>
              <a:ext cx="1725562" cy="1868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3C520270-291D-40D5-BC57-5CC1A66D36B3}"/>
                </a:ext>
              </a:extLst>
            </p:cNvPr>
            <p:cNvSpPr/>
            <p:nvPr/>
          </p:nvSpPr>
          <p:spPr>
            <a:xfrm>
              <a:off x="1283109" y="3013221"/>
              <a:ext cx="4126097" cy="1868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49F7A5CE-7B39-4D5D-BE2B-013CC4B53698}"/>
                </a:ext>
              </a:extLst>
            </p:cNvPr>
            <p:cNvSpPr/>
            <p:nvPr/>
          </p:nvSpPr>
          <p:spPr>
            <a:xfrm>
              <a:off x="1273276" y="4474314"/>
              <a:ext cx="4126097" cy="5204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E9DB4C6-D30C-4C79-A258-D28671FEC5EF}"/>
              </a:ext>
            </a:extLst>
          </p:cNvPr>
          <p:cNvSpPr txBox="1"/>
          <p:nvPr/>
        </p:nvSpPr>
        <p:spPr>
          <a:xfrm>
            <a:off x="5390505" y="2068000"/>
            <a:ext cx="5653169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Interactable</a:t>
            </a:r>
            <a:r>
              <a:rPr lang="ko-KR" altLang="en-US" sz="1600" dirty="0">
                <a:latin typeface="Arial Black" panose="020B0A04020102020204" pitchFamily="34" charset="0"/>
              </a:rPr>
              <a:t> 체크를 해제하여 유저가 </a:t>
            </a:r>
            <a:r>
              <a:rPr lang="en-US" altLang="ko-KR" sz="1600" dirty="0">
                <a:latin typeface="Arial Black" panose="020B0A04020102020204" pitchFamily="34" charset="0"/>
              </a:rPr>
              <a:t>Control </a:t>
            </a:r>
            <a:r>
              <a:rPr lang="ko-KR" altLang="en-US" sz="1600" dirty="0">
                <a:latin typeface="Arial Black" panose="020B0A04020102020204" pitchFamily="34" charset="0"/>
              </a:rPr>
              <a:t>해서 </a:t>
            </a:r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가 움직이는 것을 방지한다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Transition Field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UI</a:t>
            </a:r>
            <a:r>
              <a:rPr lang="ko-KR" altLang="en-US" sz="1600" dirty="0">
                <a:latin typeface="Arial Black" panose="020B0A04020102020204" pitchFamily="34" charset="0"/>
              </a:rPr>
              <a:t>와 상화작용 시 일어나는 시각 </a:t>
            </a:r>
            <a:r>
              <a:rPr lang="ko-KR" altLang="en-US" sz="1600" dirty="0" err="1">
                <a:latin typeface="Arial Black" panose="020B0A04020102020204" pitchFamily="34" charset="0"/>
              </a:rPr>
              <a:t>피드</a:t>
            </a:r>
            <a:r>
              <a:rPr lang="ko-KR" altLang="en-US" sz="1600" dirty="0">
                <a:latin typeface="Arial Black" panose="020B0A04020102020204" pitchFamily="34" charset="0"/>
              </a:rPr>
              <a:t> 백을 설정한다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예를 들어 </a:t>
            </a:r>
            <a:r>
              <a:rPr lang="en-US" altLang="ko-KR" sz="1600" dirty="0">
                <a:latin typeface="Arial Black" panose="020B0A04020102020204" pitchFamily="34" charset="0"/>
              </a:rPr>
              <a:t>Transition</a:t>
            </a:r>
            <a:r>
              <a:rPr lang="ko-KR" altLang="en-US" sz="1600" dirty="0">
                <a:latin typeface="Arial Black" panose="020B0A04020102020204" pitchFamily="34" charset="0"/>
              </a:rPr>
              <a:t>이 </a:t>
            </a:r>
            <a:r>
              <a:rPr lang="en-US" altLang="ko-KR" sz="1600" dirty="0">
                <a:latin typeface="Arial Black" panose="020B0A04020102020204" pitchFamily="34" charset="0"/>
              </a:rPr>
              <a:t>Color Tint</a:t>
            </a:r>
            <a:r>
              <a:rPr lang="ko-KR" altLang="en-US" sz="1600" dirty="0">
                <a:latin typeface="Arial Black" panose="020B0A04020102020204" pitchFamily="34" charset="0"/>
              </a:rPr>
              <a:t>로 설 </a:t>
            </a:r>
            <a:r>
              <a:rPr lang="ko-KR" altLang="en-US" sz="1600" dirty="0" err="1">
                <a:latin typeface="Arial Black" panose="020B0A04020102020204" pitchFamily="34" charset="0"/>
              </a:rPr>
              <a:t>정된</a:t>
            </a:r>
            <a:r>
              <a:rPr lang="ko-KR" altLang="en-US" sz="1600" dirty="0">
                <a:latin typeface="Arial Black" panose="020B0A04020102020204" pitchFamily="34" charset="0"/>
              </a:rPr>
              <a:t> 경우 </a:t>
            </a:r>
            <a:r>
              <a:rPr lang="en-US" altLang="ko-KR" sz="1600" dirty="0">
                <a:latin typeface="Arial Black" panose="020B0A04020102020204" pitchFamily="34" charset="0"/>
              </a:rPr>
              <a:t>UI </a:t>
            </a:r>
            <a:r>
              <a:rPr lang="ko-KR" altLang="en-US" sz="1600" dirty="0">
                <a:latin typeface="Arial Black" panose="020B0A04020102020204" pitchFamily="34" charset="0"/>
              </a:rPr>
              <a:t>요소에 마우스를 가져다 대거나 클릭하면 색이나 투명도가 잠시 변한다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하지만 체력바는 그런 변화가 필요 없기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None</a:t>
            </a:r>
            <a:r>
              <a:rPr lang="ko-KR" altLang="en-US" sz="1600" dirty="0">
                <a:latin typeface="Arial Black" panose="020B0A04020102020204" pitchFamily="34" charset="0"/>
              </a:rPr>
              <a:t>으로 처리한다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Min Value, Max Value, Value</a:t>
            </a:r>
            <a:r>
              <a:rPr lang="ko-KR" altLang="en-US" sz="1600" dirty="0">
                <a:latin typeface="Arial Black" panose="020B0A04020102020204" pitchFamily="34" charset="0"/>
              </a:rPr>
              <a:t>필드로 전체 크기 중 얼마만큼 채워 줄지를 결정한다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Min Value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Max Value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사이에서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Value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차지하는 비율에 맞춰 슬라이더를 채운다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91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플레이어 체력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UI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Slider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이미지 변경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background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ko-KR" altLang="en-US" sz="1600" dirty="0">
                <a:latin typeface="Arial Black" panose="020B0A04020102020204" pitchFamily="34" charset="0"/>
              </a:rPr>
              <a:t>이미지를 직접 그리지 않는다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대신 </a:t>
            </a: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Value </a:t>
            </a:r>
            <a:r>
              <a:rPr lang="ko-KR" altLang="en-US" sz="1600" dirty="0">
                <a:latin typeface="Arial Black" panose="020B0A04020102020204" pitchFamily="34" charset="0"/>
              </a:rPr>
              <a:t>값에 따라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Rect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필드에 할당된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크기를 조정한다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이때</a:t>
            </a:r>
            <a:r>
              <a:rPr lang="en-US" altLang="ko-KR" sz="1600" dirty="0">
                <a:latin typeface="Arial Black" panose="020B0A04020102020204" pitchFamily="34" charset="0"/>
              </a:rPr>
              <a:t>, Fill </a:t>
            </a:r>
            <a:r>
              <a:rPr lang="en-US" altLang="ko-KR" sz="1600" dirty="0" err="1">
                <a:latin typeface="Arial Black" panose="020B0A04020102020204" pitchFamily="34" charset="0"/>
              </a:rPr>
              <a:t>Rect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필드에 할당된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크기는 해당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부모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에 상대적으로 결정된다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ex)Slider</a:t>
            </a:r>
            <a:r>
              <a:rPr lang="ko-KR" altLang="en-US" sz="1600" dirty="0">
                <a:latin typeface="Arial Black" panose="020B0A04020102020204" pitchFamily="34" charset="0"/>
              </a:rPr>
              <a:t>의 조건이</a:t>
            </a:r>
            <a:r>
              <a:rPr lang="en-US" altLang="ko-KR" sz="1600" dirty="0">
                <a:latin typeface="Arial Black" panose="020B0A04020102020204" pitchFamily="34" charset="0"/>
              </a:rPr>
              <a:t>..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Min Value</a:t>
            </a:r>
            <a:r>
              <a:rPr lang="ko-KR" altLang="en-US" sz="1600" dirty="0">
                <a:latin typeface="Arial Black" panose="020B0A04020102020204" pitchFamily="34" charset="0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</a:rPr>
              <a:t>0, Max Value</a:t>
            </a:r>
            <a:r>
              <a:rPr lang="ko-KR" altLang="en-US" sz="1600" dirty="0">
                <a:latin typeface="Arial Black" panose="020B0A04020102020204" pitchFamily="34" charset="0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</a:rPr>
              <a:t>100, Value</a:t>
            </a:r>
            <a:r>
              <a:rPr lang="ko-KR" altLang="en-US" sz="1600" dirty="0">
                <a:latin typeface="Arial Black" panose="020B0A04020102020204" pitchFamily="34" charset="0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</a:rPr>
              <a:t>50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Rect</a:t>
            </a:r>
            <a:r>
              <a:rPr lang="ko-KR" altLang="en-US" sz="1600" dirty="0">
                <a:latin typeface="Arial Black" panose="020B0A04020102020204" pitchFamily="34" charset="0"/>
              </a:rPr>
              <a:t>에 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라는 </a:t>
            </a:r>
            <a:r>
              <a:rPr lang="en-US" altLang="ko-KR" sz="1600" dirty="0">
                <a:latin typeface="Arial Black" panose="020B0A04020102020204" pitchFamily="34" charset="0"/>
              </a:rPr>
              <a:t>UI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가 할당 되었다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GameObjectB</a:t>
            </a:r>
            <a:r>
              <a:rPr lang="ko-KR" altLang="en-US" sz="1600" dirty="0">
                <a:latin typeface="Arial Black" panose="020B0A04020102020204" pitchFamily="34" charset="0"/>
              </a:rPr>
              <a:t>의 자식이다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이 상태에서 </a:t>
            </a: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600" dirty="0">
                <a:latin typeface="Arial Black" panose="020B0A04020102020204" pitchFamily="34" charset="0"/>
              </a:rPr>
              <a:t> A</a:t>
            </a:r>
            <a:r>
              <a:rPr lang="ko-KR" altLang="en-US" sz="1600" dirty="0">
                <a:latin typeface="Arial Black" panose="020B0A04020102020204" pitchFamily="34" charset="0"/>
              </a:rPr>
              <a:t>의 크기를 </a:t>
            </a:r>
            <a:r>
              <a:rPr lang="en-US" altLang="ko-KR" sz="1600" dirty="0">
                <a:latin typeface="Arial Black" panose="020B0A04020102020204" pitchFamily="34" charset="0"/>
              </a:rPr>
              <a:t>B </a:t>
            </a:r>
            <a:r>
              <a:rPr lang="ko-KR" altLang="en-US" sz="1600" dirty="0">
                <a:latin typeface="Arial Black" panose="020B0A04020102020204" pitchFamily="34" charset="0"/>
              </a:rPr>
              <a:t>크기의 </a:t>
            </a:r>
            <a:r>
              <a:rPr lang="en-US" altLang="ko-KR" sz="1600" dirty="0">
                <a:latin typeface="Arial Black" panose="020B0A04020102020204" pitchFamily="34" charset="0"/>
              </a:rPr>
              <a:t>50%</a:t>
            </a:r>
            <a:r>
              <a:rPr lang="ko-KR" altLang="en-US" sz="1600" dirty="0">
                <a:latin typeface="Arial Black" panose="020B0A04020102020204" pitchFamily="34" charset="0"/>
              </a:rPr>
              <a:t>로 줄입니다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만약 현재 값이 </a:t>
            </a:r>
            <a:r>
              <a:rPr lang="en-US" altLang="ko-KR" sz="1600" dirty="0">
                <a:latin typeface="Arial Black" panose="020B0A04020102020204" pitchFamily="34" charset="0"/>
              </a:rPr>
              <a:t>100</a:t>
            </a:r>
            <a:r>
              <a:rPr lang="ko-KR" altLang="en-US" sz="1600" dirty="0">
                <a:latin typeface="Arial Black" panose="020B0A04020102020204" pitchFamily="34" charset="0"/>
              </a:rPr>
              <a:t>이라면 </a:t>
            </a: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600" dirty="0">
                <a:latin typeface="Arial Black" panose="020B0A04020102020204" pitchFamily="34" charset="0"/>
              </a:rPr>
              <a:t> A</a:t>
            </a:r>
            <a:r>
              <a:rPr lang="ko-KR" altLang="en-US" sz="1600" dirty="0">
                <a:latin typeface="Arial Black" panose="020B0A04020102020204" pitchFamily="34" charset="0"/>
              </a:rPr>
              <a:t>의 크기가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600" dirty="0">
                <a:latin typeface="Arial Black" panose="020B0A04020102020204" pitchFamily="34" charset="0"/>
              </a:rPr>
              <a:t> B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100% </a:t>
            </a:r>
            <a:r>
              <a:rPr lang="ko-KR" altLang="en-US" sz="1600" dirty="0">
                <a:latin typeface="Arial Black" panose="020B0A04020102020204" pitchFamily="34" charset="0"/>
              </a:rPr>
              <a:t>일치 하도록 늘린다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현재 </a:t>
            </a:r>
            <a:r>
              <a:rPr lang="en-US" altLang="ko-KR" sz="1600" dirty="0">
                <a:latin typeface="Arial Black" panose="020B0A04020102020204" pitchFamily="34" charset="0"/>
              </a:rPr>
              <a:t>Health Slider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Rect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필드에는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가 할당되어 있다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그리고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부모는 </a:t>
            </a:r>
            <a:r>
              <a:rPr lang="en-US" altLang="ko-KR" sz="1600" dirty="0">
                <a:latin typeface="Arial Black" panose="020B0A04020102020204" pitchFamily="34" charset="0"/>
              </a:rPr>
              <a:t>Fill Area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이다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</a:rPr>
              <a:t>, Slider Comp </a:t>
            </a:r>
            <a:r>
              <a:rPr lang="en-US" altLang="ko-KR" sz="1600" dirty="0" err="1">
                <a:latin typeface="Arial Black" panose="020B0A04020102020204" pitchFamily="34" charset="0"/>
              </a:rPr>
              <a:t>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크기를 </a:t>
            </a:r>
            <a:r>
              <a:rPr lang="en-US" altLang="ko-KR" sz="1600" dirty="0">
                <a:latin typeface="Arial Black" panose="020B0A04020102020204" pitchFamily="34" charset="0"/>
              </a:rPr>
              <a:t>Fill Area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에 상대적으로 잡아 늘리거나 줄임으로 써 </a:t>
            </a:r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가 줄어들거나 채워지는 것을 구현한다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마찬가지로 </a:t>
            </a:r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의 배경은 </a:t>
            </a:r>
            <a:r>
              <a:rPr lang="en-US" altLang="ko-KR" sz="1600" dirty="0">
                <a:latin typeface="Arial Black" panose="020B0A04020102020204" pitchFamily="34" charset="0"/>
              </a:rPr>
              <a:t>Background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Image Component</a:t>
            </a:r>
            <a:r>
              <a:rPr lang="ko-KR" altLang="en-US" sz="1600" dirty="0">
                <a:latin typeface="Arial Black" panose="020B0A04020102020204" pitchFamily="34" charset="0"/>
              </a:rPr>
              <a:t>가 그린다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262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플레이어 체력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Slider </a:t>
            </a:r>
            <a:r>
              <a:rPr lang="en-US" altLang="ko-KR" sz="1600" dirty="0" err="1">
                <a:latin typeface="Arial Black" panose="020B0A04020102020204" pitchFamily="34" charset="0"/>
              </a:rPr>
              <a:t>Bacground</a:t>
            </a:r>
            <a:r>
              <a:rPr lang="en-US" altLang="ko-KR" sz="1600" dirty="0">
                <a:latin typeface="Arial Black" panose="020B0A04020102020204" pitchFamily="34" charset="0"/>
              </a:rPr>
              <a:t> Image </a:t>
            </a:r>
            <a:r>
              <a:rPr lang="ko-KR" altLang="en-US" sz="1600" dirty="0">
                <a:latin typeface="Arial Black" panose="020B0A04020102020204" pitchFamily="34" charset="0"/>
              </a:rPr>
              <a:t>변경</a:t>
            </a:r>
            <a:r>
              <a:rPr lang="en-US" altLang="ko-KR" sz="1600" dirty="0">
                <a:latin typeface="Arial Black" panose="020B0A04020102020204" pitchFamily="34" charset="0"/>
              </a:rPr>
              <a:t>, Fill Image </a:t>
            </a:r>
            <a:r>
              <a:rPr lang="ko-KR" altLang="en-US" sz="1600" dirty="0">
                <a:latin typeface="Arial Black" panose="020B0A04020102020204" pitchFamily="34" charset="0"/>
              </a:rPr>
              <a:t>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Background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를 선택해서 </a:t>
            </a:r>
            <a:r>
              <a:rPr lang="en-US" altLang="ko-KR" sz="1600" dirty="0">
                <a:latin typeface="Arial Black" panose="020B0A04020102020204" pitchFamily="34" charset="0"/>
              </a:rPr>
              <a:t>Image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Source Image</a:t>
            </a:r>
            <a:r>
              <a:rPr lang="ko-KR" altLang="en-US" sz="1600" dirty="0">
                <a:latin typeface="Arial Black" panose="020B0A04020102020204" pitchFamily="34" charset="0"/>
              </a:rPr>
              <a:t>에 </a:t>
            </a:r>
            <a:r>
              <a:rPr lang="en-US" altLang="ko-KR" sz="1600" dirty="0">
                <a:latin typeface="Arial Black" panose="020B0A04020102020204" pitchFamily="34" charset="0"/>
              </a:rPr>
              <a:t>Health Circle Sprite</a:t>
            </a:r>
            <a:r>
              <a:rPr lang="ko-KR" altLang="en-US" sz="1600" dirty="0">
                <a:latin typeface="Arial Black" panose="020B0A04020102020204" pitchFamily="34" charset="0"/>
              </a:rPr>
              <a:t>를 할당한다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Image Component</a:t>
            </a:r>
            <a:r>
              <a:rPr lang="ko-KR" altLang="en-US" sz="1600" dirty="0">
                <a:latin typeface="Arial Black" panose="020B0A04020102020204" pitchFamily="34" charset="0"/>
              </a:rPr>
              <a:t>의</a:t>
            </a:r>
            <a:r>
              <a:rPr lang="en-US" altLang="ko-KR" sz="1600" dirty="0">
                <a:latin typeface="Arial Black" panose="020B0A04020102020204" pitchFamily="34" charset="0"/>
              </a:rPr>
              <a:t> Color Field </a:t>
            </a:r>
            <a:r>
              <a:rPr lang="ko-KR" altLang="en-US" sz="1600" dirty="0">
                <a:latin typeface="Arial Black" panose="020B0A04020102020204" pitchFamily="34" charset="0"/>
              </a:rPr>
              <a:t>클릭 </a:t>
            </a:r>
            <a:r>
              <a:rPr lang="en-US" altLang="ko-KR" sz="1600" dirty="0">
                <a:latin typeface="Arial Black" panose="020B0A04020102020204" pitchFamily="34" charset="0"/>
              </a:rPr>
              <a:t>&gt; </a:t>
            </a:r>
            <a:r>
              <a:rPr lang="ko-KR" altLang="en-US" sz="1600" dirty="0">
                <a:latin typeface="Arial Black" panose="020B0A04020102020204" pitchFamily="34" charset="0"/>
              </a:rPr>
              <a:t>알파 값을 </a:t>
            </a:r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를 선택해서 </a:t>
            </a:r>
            <a:r>
              <a:rPr lang="en-US" altLang="ko-KR" sz="1600" dirty="0">
                <a:latin typeface="Arial Black" panose="020B0A04020102020204" pitchFamily="34" charset="0"/>
              </a:rPr>
              <a:t>Image Component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Source Image</a:t>
            </a:r>
            <a:r>
              <a:rPr lang="ko-KR" altLang="en-US" sz="1600" dirty="0">
                <a:latin typeface="Arial Black" panose="020B0A04020102020204" pitchFamily="34" charset="0"/>
              </a:rPr>
              <a:t>에 </a:t>
            </a:r>
            <a:r>
              <a:rPr lang="en-US" altLang="ko-KR" sz="1600" dirty="0">
                <a:latin typeface="Arial Black" panose="020B0A04020102020204" pitchFamily="34" charset="0"/>
              </a:rPr>
              <a:t>Health Circle Sprite</a:t>
            </a:r>
            <a:r>
              <a:rPr lang="ko-KR" altLang="en-US" sz="1600" dirty="0">
                <a:latin typeface="Arial Black" panose="020B0A04020102020204" pitchFamily="34" charset="0"/>
              </a:rPr>
              <a:t>를 할당한다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Image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Color Field </a:t>
            </a:r>
            <a:r>
              <a:rPr lang="ko-KR" altLang="en-US" sz="1600" dirty="0">
                <a:latin typeface="Arial Black" panose="020B0A04020102020204" pitchFamily="34" charset="0"/>
              </a:rPr>
              <a:t>클릭 </a:t>
            </a:r>
            <a:r>
              <a:rPr lang="en-US" altLang="ko-KR" sz="1600" dirty="0">
                <a:latin typeface="Arial Black" panose="020B0A04020102020204" pitchFamily="34" charset="0"/>
              </a:rPr>
              <a:t>&gt; Color(255, 0, 0, 150)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ImageType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Filled</a:t>
            </a:r>
            <a:r>
              <a:rPr lang="ko-KR" altLang="en-US" sz="1600" dirty="0">
                <a:latin typeface="Arial Black" panose="020B0A04020102020204" pitchFamily="34" charset="0"/>
              </a:rPr>
              <a:t> 로 변경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838E0EB9-29B1-476C-AA12-06517F59EA45}"/>
              </a:ext>
            </a:extLst>
          </p:cNvPr>
          <p:cNvGrpSpPr/>
          <p:nvPr/>
        </p:nvGrpSpPr>
        <p:grpSpPr>
          <a:xfrm>
            <a:off x="1141411" y="3012708"/>
            <a:ext cx="4681115" cy="2832361"/>
            <a:chOff x="1141411" y="3012708"/>
            <a:chExt cx="4681115" cy="2832361"/>
          </a:xfrm>
        </p:grpSpPr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25CFD298-8EFF-4394-A83D-068F022A2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3012708"/>
              <a:ext cx="3353268" cy="762106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36BBE377-5859-435C-B978-F89DF8319EBC}"/>
                </a:ext>
              </a:extLst>
            </p:cNvPr>
            <p:cNvGrpSpPr/>
            <p:nvPr/>
          </p:nvGrpSpPr>
          <p:grpSpPr>
            <a:xfrm>
              <a:off x="1141412" y="3012708"/>
              <a:ext cx="4681114" cy="2832361"/>
              <a:chOff x="1141412" y="3012708"/>
              <a:chExt cx="4681114" cy="2832361"/>
            </a:xfrm>
          </p:grpSpPr>
          <p:pic>
            <p:nvPicPr>
              <p:cNvPr id="11" name="그림 10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EAA0E3A6-3888-4A06-8D11-C73B6A1D4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679" y="3012708"/>
                <a:ext cx="1327847" cy="2832361"/>
              </a:xfrm>
              <a:prstGeom prst="rect">
                <a:avLst/>
              </a:prstGeom>
            </p:spPr>
          </p:pic>
          <p:pic>
            <p:nvPicPr>
              <p:cNvPr id="17" name="그림 16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0DFB92EA-0E76-499F-98C7-C4F1CAE38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412" y="3765289"/>
                <a:ext cx="3353268" cy="2079780"/>
              </a:xfrm>
              <a:prstGeom prst="rect">
                <a:avLst/>
              </a:prstGeom>
            </p:spPr>
          </p:pic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3530F4BB-78CF-4698-AE38-64AD08AEB35E}"/>
                </a:ext>
              </a:extLst>
            </p:cNvPr>
            <p:cNvSpPr/>
            <p:nvPr/>
          </p:nvSpPr>
          <p:spPr>
            <a:xfrm>
              <a:off x="1238865" y="3323303"/>
              <a:ext cx="3255813" cy="1671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EBC6A02E-B390-4780-9CEA-95FBA30EAFEF}"/>
                </a:ext>
              </a:extLst>
            </p:cNvPr>
            <p:cNvSpPr/>
            <p:nvPr/>
          </p:nvSpPr>
          <p:spPr>
            <a:xfrm>
              <a:off x="2453149" y="4726367"/>
              <a:ext cx="2041529" cy="2585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5E07390B-65EF-437D-A0A5-EE4BF67774FF}"/>
                </a:ext>
              </a:extLst>
            </p:cNvPr>
            <p:cNvSpPr/>
            <p:nvPr/>
          </p:nvSpPr>
          <p:spPr>
            <a:xfrm>
              <a:off x="4507650" y="5321031"/>
              <a:ext cx="1298766" cy="867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269A26A7-E265-4A2A-8234-ED94C3C0F706}"/>
              </a:ext>
            </a:extLst>
          </p:cNvPr>
          <p:cNvGrpSpPr/>
          <p:nvPr/>
        </p:nvGrpSpPr>
        <p:grpSpPr>
          <a:xfrm>
            <a:off x="5822525" y="3012708"/>
            <a:ext cx="5224883" cy="2975137"/>
            <a:chOff x="5822526" y="3012708"/>
            <a:chExt cx="4604224" cy="283236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566F0287-7887-48D8-AF19-FE08ABACD0C5}"/>
                </a:ext>
              </a:extLst>
            </p:cNvPr>
            <p:cNvGrpSpPr/>
            <p:nvPr/>
          </p:nvGrpSpPr>
          <p:grpSpPr>
            <a:xfrm>
              <a:off x="5822526" y="3012708"/>
              <a:ext cx="4591253" cy="2832361"/>
              <a:chOff x="5822526" y="3012708"/>
              <a:chExt cx="4591253" cy="2832361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xmlns="" id="{BE525A2B-B8C2-42FE-9565-C6B01D6287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2526" y="3012708"/>
                <a:ext cx="3267531" cy="752580"/>
              </a:xfrm>
              <a:prstGeom prst="rect">
                <a:avLst/>
              </a:prstGeom>
            </p:spPr>
          </p:pic>
          <p:pic>
            <p:nvPicPr>
              <p:cNvPr id="19" name="그림 1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E39319E6-14F0-4C97-B4DD-030DC2CF5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3028" y="3012708"/>
                <a:ext cx="1310751" cy="2832361"/>
              </a:xfrm>
              <a:prstGeom prst="rect">
                <a:avLst/>
              </a:prstGeom>
            </p:spPr>
          </p:pic>
          <p:pic>
            <p:nvPicPr>
              <p:cNvPr id="21" name="그림 20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28B02998-4E95-4904-BEF5-937B954A8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22526" y="3774815"/>
                <a:ext cx="3280502" cy="1632928"/>
              </a:xfrm>
              <a:prstGeom prst="rect">
                <a:avLst/>
              </a:prstGeom>
            </p:spPr>
          </p:pic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B9D7A9A5-3FF1-4AF3-B3BB-9065BB2B403C}"/>
                </a:ext>
              </a:extLst>
            </p:cNvPr>
            <p:cNvSpPr/>
            <p:nvPr/>
          </p:nvSpPr>
          <p:spPr>
            <a:xfrm>
              <a:off x="7074470" y="3859572"/>
              <a:ext cx="2015587" cy="3191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4BFDD730-9F40-44B1-9118-C9BA0A20126F}"/>
                </a:ext>
              </a:extLst>
            </p:cNvPr>
            <p:cNvSpPr/>
            <p:nvPr/>
          </p:nvSpPr>
          <p:spPr>
            <a:xfrm>
              <a:off x="5880586" y="4428889"/>
              <a:ext cx="3209471" cy="1431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0DBED114-A268-4C5A-B3BC-799D57B6C0B2}"/>
                </a:ext>
              </a:extLst>
            </p:cNvPr>
            <p:cNvSpPr/>
            <p:nvPr/>
          </p:nvSpPr>
          <p:spPr>
            <a:xfrm>
              <a:off x="9115999" y="4855660"/>
              <a:ext cx="1310751" cy="5520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62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다형성을 이용하는 구성 </a:t>
            </a:r>
            <a:r>
              <a:rPr lang="en-US" altLang="ko-KR" sz="1800" dirty="0"/>
              <a:t>– </a:t>
            </a:r>
            <a:r>
              <a:rPr lang="en-US" altLang="ko-KR" sz="1800" dirty="0" err="1"/>
              <a:t>LivingEntity</a:t>
            </a:r>
            <a:r>
              <a:rPr lang="en-US" altLang="ko-KR" sz="1800" dirty="0"/>
              <a:t> Script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플레이어 체력 </a:t>
            </a:r>
            <a:r>
              <a:rPr lang="en-US" altLang="ko-KR" sz="1800" dirty="0"/>
              <a:t>UI &amp; </a:t>
            </a:r>
            <a:r>
              <a:rPr lang="en-US" altLang="ko-KR" sz="1800" dirty="0" err="1"/>
              <a:t>PlayerHealth</a:t>
            </a:r>
            <a:r>
              <a:rPr lang="en-US" altLang="ko-KR" sz="1800" dirty="0"/>
              <a:t> Script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Class</a:t>
            </a:r>
            <a:r>
              <a:rPr lang="ko-KR" altLang="en-US" sz="1600" dirty="0">
                <a:latin typeface="Arial Black" panose="020B0A04020102020204" pitchFamily="34" charset="0"/>
              </a:rPr>
              <a:t>를 확장하여 </a:t>
            </a:r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의 체력을 구현하는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PlayerHealth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Script</a:t>
            </a:r>
            <a:r>
              <a:rPr lang="ko-KR" altLang="en-US" sz="1600" dirty="0">
                <a:latin typeface="Arial Black" panose="020B0A04020102020204" pitchFamily="34" charset="0"/>
              </a:rPr>
              <a:t>를 구현한다</a:t>
            </a:r>
            <a:r>
              <a:rPr lang="en-US" altLang="ko-KR" sz="1600" dirty="0">
                <a:latin typeface="Arial Black" panose="020B0A04020102020204" pitchFamily="34" charset="0"/>
              </a:rPr>
              <a:t>. Play </a:t>
            </a:r>
            <a:r>
              <a:rPr lang="en-US" altLang="ko-KR" sz="1600" dirty="0" err="1">
                <a:latin typeface="Arial Black" panose="020B0A04020102020204" pitchFamily="34" charset="0"/>
              </a:rPr>
              <a:t>erHealth</a:t>
            </a:r>
            <a:r>
              <a:rPr lang="en-US" altLang="ko-KR" sz="1600" dirty="0">
                <a:latin typeface="Arial Black" panose="020B0A04020102020204" pitchFamily="34" charset="0"/>
              </a:rPr>
              <a:t> Script</a:t>
            </a:r>
            <a:r>
              <a:rPr lang="ko-KR" altLang="en-US" sz="1600" dirty="0">
                <a:latin typeface="Arial Black" panose="020B0A04020102020204" pitchFamily="34" charset="0"/>
              </a:rPr>
              <a:t>는 다음 기능을 가져야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</a:rPr>
              <a:t>의 생명체 기본 기능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체력이 변경되면 체력 </a:t>
            </a:r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에 반영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공격받으면 피격 효과음 재생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사망 시 플레이어의 다른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를 비활성화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사망 시 사망 효과음과 사망 애니메이션 재생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아이템을 감지하고 사용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PlayerHealth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Field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UI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HealthSlider</a:t>
            </a:r>
            <a:r>
              <a:rPr lang="ko-KR" altLang="en-US" sz="1600" dirty="0">
                <a:latin typeface="Arial Black" panose="020B0A04020102020204" pitchFamily="34" charset="0"/>
              </a:rPr>
              <a:t>를 할당할 </a:t>
            </a:r>
            <a:r>
              <a:rPr lang="en-US" altLang="ko-KR" sz="1600" dirty="0" err="1">
                <a:latin typeface="Arial Black" panose="020B0A04020102020204" pitchFamily="34" charset="0"/>
              </a:rPr>
              <a:t>healthSlider</a:t>
            </a:r>
            <a:r>
              <a:rPr lang="ko-KR" altLang="en-US" sz="1600" dirty="0">
                <a:latin typeface="Arial Black" panose="020B0A04020102020204" pitchFamily="34" charset="0"/>
              </a:rPr>
              <a:t>가 선언되어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en-US" altLang="ko-KR" sz="1600" dirty="0" err="1">
                <a:latin typeface="Arial Black" panose="020B0A04020102020204" pitchFamily="34" charset="0"/>
              </a:rPr>
              <a:t>healthSlider</a:t>
            </a:r>
            <a:r>
              <a:rPr lang="ko-KR" altLang="en-US" sz="1600" dirty="0">
                <a:latin typeface="Arial Black" panose="020B0A04020102020204" pitchFamily="34" charset="0"/>
              </a:rPr>
              <a:t>에는 제작한 </a:t>
            </a:r>
            <a:r>
              <a:rPr lang="en-US" altLang="ko-KR" sz="1600" dirty="0" err="1">
                <a:latin typeface="Arial Black" panose="020B0A04020102020204" pitchFamily="34" charset="0"/>
              </a:rPr>
              <a:t>HealthSlider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가 할당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상황에 따라 재생할 오디오 클립 변수가 선언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사용할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에 대한 변수 선언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3" name="그림 2" descr="개체, 시계, 검은색, 전화이(가) 표시된 사진&#10;&#10;자동 생성된 설명">
            <a:extLst>
              <a:ext uri="{FF2B5EF4-FFF2-40B4-BE49-F238E27FC236}">
                <a16:creationId xmlns:a16="http://schemas.microsoft.com/office/drawing/2014/main" xmlns="" id="{C138E852-ACF4-4E2C-B7A7-9149DADE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43" y="3556820"/>
            <a:ext cx="5039428" cy="1019317"/>
          </a:xfrm>
          <a:prstGeom prst="rect">
            <a:avLst/>
          </a:prstGeom>
        </p:spPr>
      </p:pic>
      <p:pic>
        <p:nvPicPr>
          <p:cNvPr id="6" name="그림 5" descr="사진, 검은색, 앉아있는, 화면이(가) 표시된 사진&#10;&#10;자동 생성된 설명">
            <a:extLst>
              <a:ext uri="{FF2B5EF4-FFF2-40B4-BE49-F238E27FC236}">
                <a16:creationId xmlns:a16="http://schemas.microsoft.com/office/drawing/2014/main" xmlns="" id="{C04738BB-6CA8-4926-9170-E0450A5AD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5016997"/>
            <a:ext cx="595395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64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latin typeface="Arial Black" panose="020B0A04020102020204" pitchFamily="34" charset="0"/>
              </a:rPr>
              <a:t>Awake() Method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Player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에서 필요한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를 찾아 변수에 할당하고 수치를 초기화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OnEnable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</p:txBody>
      </p:sp>
      <p:pic>
        <p:nvPicPr>
          <p:cNvPr id="5" name="그림 4" descr="사진, 테이블, 앉아있는, 노트북이(가) 표시된 사진&#10;&#10;자동 생성된 설명">
            <a:extLst>
              <a:ext uri="{FF2B5EF4-FFF2-40B4-BE49-F238E27FC236}">
                <a16:creationId xmlns:a16="http://schemas.microsoft.com/office/drawing/2014/main" xmlns="" id="{576F5CCF-D34C-42D3-820B-7EBF3D9C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43" y="1569900"/>
            <a:ext cx="5078515" cy="1859100"/>
          </a:xfrm>
          <a:prstGeom prst="rect">
            <a:avLst/>
          </a:prstGeom>
        </p:spPr>
      </p:pic>
      <p:pic>
        <p:nvPicPr>
          <p:cNvPr id="9" name="그림 8" descr="테이블, 앉아있는, 화면, 대형이(가) 표시된 사진&#10;&#10;자동 생성된 설명">
            <a:extLst>
              <a:ext uri="{FF2B5EF4-FFF2-40B4-BE49-F238E27FC236}">
                <a16:creationId xmlns:a16="http://schemas.microsoft.com/office/drawing/2014/main" xmlns="" id="{2DBBE6AA-22E1-4C9E-BA2C-D034CF268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3" y="3785891"/>
            <a:ext cx="4441372" cy="3046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9A57C5E-276F-44B0-B14D-3D7C09056BD2}"/>
              </a:ext>
            </a:extLst>
          </p:cNvPr>
          <p:cNvSpPr txBox="1"/>
          <p:nvPr/>
        </p:nvSpPr>
        <p:spPr>
          <a:xfrm>
            <a:off x="5575315" y="3791549"/>
            <a:ext cx="5468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en-US" altLang="ko-KR" sz="1600" dirty="0">
                <a:latin typeface="Arial Black" panose="020B0A04020102020204" pitchFamily="34" charset="0"/>
              </a:rPr>
              <a:t> Class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를 오버라 </a:t>
            </a:r>
            <a:r>
              <a:rPr lang="ko-KR" altLang="en-US" sz="1600" dirty="0" err="1">
                <a:latin typeface="Arial Black" panose="020B0A04020102020204" pitchFamily="34" charset="0"/>
              </a:rPr>
              <a:t>이드하여</a:t>
            </a:r>
            <a:r>
              <a:rPr lang="ko-KR" altLang="en-US" sz="1600" dirty="0">
                <a:latin typeface="Arial Black" panose="020B0A04020102020204" pitchFamily="34" charset="0"/>
              </a:rPr>
              <a:t> 구현한다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Base.OnEnable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</a:rPr>
              <a:t>에 의해 </a:t>
            </a:r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 Method</a:t>
            </a:r>
            <a:r>
              <a:rPr lang="ko-KR" altLang="en-US" sz="1600" dirty="0">
                <a:latin typeface="Arial Black" panose="020B0A04020102020204" pitchFamily="34" charset="0"/>
              </a:rPr>
              <a:t>가 실행되고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LinvingEntity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 Me </a:t>
            </a:r>
            <a:r>
              <a:rPr lang="en-US" altLang="ko-KR" sz="1600" dirty="0" err="1">
                <a:latin typeface="Arial Black" panose="020B0A04020102020204" pitchFamily="34" charset="0"/>
              </a:rPr>
              <a:t>thod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</a:rPr>
              <a:t>healt</a:t>
            </a:r>
            <a:r>
              <a:rPr lang="ko-KR" altLang="en-US" sz="1600" dirty="0">
                <a:latin typeface="Arial Black" panose="020B0A04020102020204" pitchFamily="34" charset="0"/>
              </a:rPr>
              <a:t>의 값을 </a:t>
            </a:r>
            <a:r>
              <a:rPr lang="en-US" altLang="ko-KR" sz="1600" dirty="0" err="1">
                <a:latin typeface="Arial Black" panose="020B0A04020102020204" pitchFamily="34" charset="0"/>
              </a:rPr>
              <a:t>startingHealth</a:t>
            </a:r>
            <a:r>
              <a:rPr lang="ko-KR" altLang="en-US" sz="1600" dirty="0">
                <a:latin typeface="Arial Black" panose="020B0A04020102020204" pitchFamily="34" charset="0"/>
              </a:rPr>
              <a:t>의 값으로 초기화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Max = </a:t>
            </a:r>
            <a:r>
              <a:rPr lang="en-US" altLang="ko-KR" sz="1600" dirty="0" err="1">
                <a:latin typeface="Arial Black" panose="020B0A04020102020204" pitchFamily="34" charset="0"/>
              </a:rPr>
              <a:t>startingHealth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Value = health</a:t>
            </a:r>
          </a:p>
        </p:txBody>
      </p:sp>
    </p:spTree>
    <p:extLst>
      <p:ext uri="{BB962C8B-B14F-4D97-AF65-F5344CB8AC3E}">
        <p14:creationId xmlns:p14="http://schemas.microsoft.com/office/powerpoint/2010/main" val="281804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OnEnable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Method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이용해 확장성을 고려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PlayerHealth</a:t>
            </a:r>
            <a:r>
              <a:rPr lang="ko-KR" altLang="en-US" sz="1600" dirty="0">
                <a:latin typeface="Arial Black" panose="020B0A04020102020204" pitchFamily="34" charset="0"/>
              </a:rPr>
              <a:t>의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</a:rPr>
              <a:t>부활 기능</a:t>
            </a:r>
            <a:r>
              <a:rPr lang="en-US" altLang="ko-KR" sz="1600" dirty="0">
                <a:latin typeface="Arial Black" panose="020B0A04020102020204" pitchFamily="34" charset="0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</a:rPr>
              <a:t>을 염두에 둔 구현이라는 점에 주목하자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가 사망하면 그대로 게임오버가 되는 구조이다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현재는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</a:rPr>
              <a:t>의 처리를 </a:t>
            </a:r>
            <a:r>
              <a:rPr lang="en-US" altLang="ko-KR" sz="1600" dirty="0">
                <a:latin typeface="Arial Black" panose="020B0A04020102020204" pitchFamily="34" charset="0"/>
              </a:rPr>
              <a:t>Awake() Method </a:t>
            </a:r>
            <a:r>
              <a:rPr lang="ko-KR" altLang="en-US" sz="1600" dirty="0">
                <a:latin typeface="Arial Black" panose="020B0A04020102020204" pitchFamily="34" charset="0"/>
              </a:rPr>
              <a:t>로 옮기거나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Health Slider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PlayerShooter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PlayerMovement</a:t>
            </a:r>
            <a:r>
              <a:rPr lang="en-US" altLang="ko-KR" sz="1600" dirty="0">
                <a:latin typeface="Arial Black" panose="020B0A04020102020204" pitchFamily="34" charset="0"/>
              </a:rPr>
              <a:t> Component</a:t>
            </a:r>
            <a:r>
              <a:rPr lang="ko-KR" altLang="en-US" sz="1600" dirty="0">
                <a:latin typeface="Arial Black" panose="020B0A04020102020204" pitchFamily="34" charset="0"/>
              </a:rPr>
              <a:t>를 활성화하는 처리를 삭제해도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굳이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에서 활성화하지 않아도 </a:t>
            </a:r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Health Slider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PlayerShooter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PlayerMovement</a:t>
            </a:r>
            <a:r>
              <a:rPr lang="en-US" altLang="ko-KR" sz="1600" dirty="0">
                <a:latin typeface="Arial Black" panose="020B0A04020102020204" pitchFamily="34" charset="0"/>
              </a:rPr>
              <a:t> Component</a:t>
            </a:r>
            <a:r>
              <a:rPr lang="ko-KR" altLang="en-US" sz="1600" dirty="0">
                <a:latin typeface="Arial Black" panose="020B0A04020102020204" pitchFamily="34" charset="0"/>
              </a:rPr>
              <a:t>는 미리 활성화된 상태이기 때문이다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우리는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PlayerHealth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Die() Method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가 사망할 경우 체력 슬라이더와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PlayerShooter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PlayerMovement</a:t>
            </a:r>
            <a:r>
              <a:rPr lang="en-US" altLang="ko-KR" sz="1600" dirty="0">
                <a:latin typeface="Arial Black" panose="020B0A04020102020204" pitchFamily="34" charset="0"/>
              </a:rPr>
              <a:t> Component</a:t>
            </a:r>
            <a:r>
              <a:rPr lang="ko-KR" altLang="en-US" sz="1600" dirty="0">
                <a:latin typeface="Arial Black" panose="020B0A04020102020204" pitchFamily="34" charset="0"/>
              </a:rPr>
              <a:t>를 모두 비활성화하게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만약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프로토타입 완성 후 사망한 </a:t>
            </a:r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가 부활하는 기능을 확장 구현한다면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가 다시 활성화될 때마다 매번 실행되는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Player </a:t>
            </a:r>
            <a:r>
              <a:rPr lang="ko-KR" altLang="en-US" sz="1600" dirty="0">
                <a:latin typeface="Arial Black" panose="020B0A04020102020204" pitchFamily="34" charset="0"/>
              </a:rPr>
              <a:t>캐릭터가 부활하면서 비활성화된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를 다시 활성화 하는 </a:t>
            </a:r>
            <a:r>
              <a:rPr lang="en-US" altLang="ko-KR" sz="1600" dirty="0">
                <a:latin typeface="Arial Black" panose="020B0A04020102020204" pitchFamily="34" charset="0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</a:rPr>
              <a:t>자동 리셋</a:t>
            </a:r>
            <a:r>
              <a:rPr lang="en-US" altLang="ko-KR" sz="1600" dirty="0">
                <a:latin typeface="Arial Black" panose="020B0A04020102020204" pitchFamily="34" charset="0"/>
              </a:rPr>
              <a:t>’ </a:t>
            </a:r>
            <a:r>
              <a:rPr lang="ko-KR" altLang="en-US" sz="1600" dirty="0">
                <a:latin typeface="Arial Black" panose="020B0A04020102020204" pitchFamily="34" charset="0"/>
              </a:rPr>
              <a:t>기능을 담당한다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RestoreHealth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en-US" altLang="ko-KR" sz="1600" dirty="0">
                <a:latin typeface="Arial Black" panose="020B0A04020102020204" pitchFamily="34" charset="0"/>
              </a:rPr>
              <a:t> Class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RestoreHealth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ko-KR" altLang="en-US" sz="1600" dirty="0" err="1">
                <a:latin typeface="Arial Black" panose="020B0A04020102020204" pitchFamily="34" charset="0"/>
              </a:rPr>
              <a:t>오버라이드</a:t>
            </a:r>
            <a:r>
              <a:rPr lang="ko-KR" altLang="en-US" sz="1600" dirty="0">
                <a:latin typeface="Arial Black" panose="020B0A04020102020204" pitchFamily="34" charset="0"/>
              </a:rPr>
              <a:t>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쥐고있는, 앉아있는, 검은색, 녹색이(가) 표시된 사진&#10;&#10;자동 생성된 설명">
            <a:extLst>
              <a:ext uri="{FF2B5EF4-FFF2-40B4-BE49-F238E27FC236}">
                <a16:creationId xmlns:a16="http://schemas.microsoft.com/office/drawing/2014/main" xmlns="" id="{52AC9D46-F867-492B-A8DE-6A059E1F2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7" y="5089475"/>
            <a:ext cx="5249008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77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OnDamage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Method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en-US" altLang="ko-KR" sz="1600" dirty="0">
                <a:latin typeface="Arial Black" panose="020B0A04020102020204" pitchFamily="34" charset="0"/>
              </a:rPr>
              <a:t> Class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OnDamage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Override</a:t>
            </a:r>
            <a:r>
              <a:rPr lang="ko-KR" altLang="en-US" sz="1600" dirty="0">
                <a:latin typeface="Arial Black" panose="020B0A04020102020204" pitchFamily="34" charset="0"/>
              </a:rPr>
              <a:t>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사망상태가 아니라면 피격 사운드를 출력한다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그리고 </a:t>
            </a:r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OnDamage</a:t>
            </a:r>
            <a:r>
              <a:rPr lang="ko-KR" altLang="en-US" sz="1600" dirty="0">
                <a:latin typeface="Arial Black" panose="020B0A04020102020204" pitchFamily="34" charset="0"/>
              </a:rPr>
              <a:t>를 실행해서 데미지를 </a:t>
            </a:r>
            <a:r>
              <a:rPr lang="ko-KR" altLang="en-US" sz="1600" dirty="0" err="1">
                <a:latin typeface="Arial Black" panose="020B0A04020102020204" pitchFamily="34" charset="0"/>
              </a:rPr>
              <a:t>적용받고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에 </a:t>
            </a:r>
            <a:r>
              <a:rPr lang="ko-KR" altLang="en-US" sz="1600" dirty="0" err="1">
                <a:latin typeface="Arial Black" panose="020B0A04020102020204" pitchFamily="34" charset="0"/>
              </a:rPr>
              <a:t>체력값을</a:t>
            </a:r>
            <a:r>
              <a:rPr lang="ko-KR" altLang="en-US" sz="1600" dirty="0">
                <a:latin typeface="Arial Black" panose="020B0A04020102020204" pitchFamily="34" charset="0"/>
              </a:rPr>
              <a:t> 갱신한다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그림 4" descr="스크린샷, 모니터, 화면, 텔레비전이(가) 표시된 사진&#10;&#10;자동 생성된 설명">
            <a:extLst>
              <a:ext uri="{FF2B5EF4-FFF2-40B4-BE49-F238E27FC236}">
                <a16:creationId xmlns:a16="http://schemas.microsoft.com/office/drawing/2014/main" xmlns="" id="{F06F1911-8450-4FD5-B5DB-C4B2B305A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7" y="1569900"/>
            <a:ext cx="841174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7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</a:rPr>
              <a:t>Die() Method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en-US" altLang="ko-KR" sz="1600" dirty="0">
                <a:latin typeface="Arial Black" panose="020B0A04020102020204" pitchFamily="34" charset="0"/>
              </a:rPr>
              <a:t> Class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Die() Method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Override</a:t>
            </a:r>
            <a:r>
              <a:rPr lang="ko-KR" altLang="en-US" sz="1600" dirty="0">
                <a:latin typeface="Arial Black" panose="020B0A04020102020204" pitchFamily="34" charset="0"/>
              </a:rPr>
              <a:t>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Die()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원래 동작을 처리한다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이곳에서는 체력 슬라이더와 다른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들을 비활성화 처리한다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녹색, 앉아있는, 대형, 테이블이(가) 표시된 사진&#10;&#10;자동 생성된 설명">
            <a:extLst>
              <a:ext uri="{FF2B5EF4-FFF2-40B4-BE49-F238E27FC236}">
                <a16:creationId xmlns:a16="http://schemas.microsoft.com/office/drawing/2014/main" xmlns="" id="{8E1C8D47-2857-428B-A6ED-A191C39C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056684"/>
            <a:ext cx="4443312" cy="2359078"/>
          </a:xfrm>
          <a:prstGeom prst="rect">
            <a:avLst/>
          </a:prstGeom>
        </p:spPr>
      </p:pic>
      <p:pic>
        <p:nvPicPr>
          <p:cNvPr id="8" name="그림 7" descr="테이블, 화면, 검은색, 쥐고있는이(가) 표시된 사진&#10;&#10;자동 생성된 설명">
            <a:extLst>
              <a:ext uri="{FF2B5EF4-FFF2-40B4-BE49-F238E27FC236}">
                <a16:creationId xmlns:a16="http://schemas.microsoft.com/office/drawing/2014/main" xmlns="" id="{9A159877-019F-4719-9798-7DBD84069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852" y="3752692"/>
            <a:ext cx="5118557" cy="31053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3701E7-7B03-485A-AA3D-B187761598C1}"/>
              </a:ext>
            </a:extLst>
          </p:cNvPr>
          <p:cNvSpPr txBox="1"/>
          <p:nvPr/>
        </p:nvSpPr>
        <p:spPr>
          <a:xfrm>
            <a:off x="1141411" y="4415762"/>
            <a:ext cx="478744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OnTriggerEnter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Trigger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충돌한 상대방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Item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인지 판단하고 아이템을 사용하는 처리를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452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PlayerHealth</a:t>
            </a:r>
            <a:r>
              <a:rPr lang="ko-KR" altLang="en-US" sz="1600" dirty="0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Component </a:t>
            </a:r>
            <a:r>
              <a:rPr lang="ko-KR" altLang="en-US" sz="1600" dirty="0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설정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F158C8CA-0B84-4DF3-9EED-FAFBE6D6373B}"/>
              </a:ext>
            </a:extLst>
          </p:cNvPr>
          <p:cNvGrpSpPr/>
          <p:nvPr/>
        </p:nvGrpSpPr>
        <p:grpSpPr>
          <a:xfrm>
            <a:off x="2317220" y="2243618"/>
            <a:ext cx="7554380" cy="3494478"/>
            <a:chOff x="1038035" y="2100077"/>
            <a:chExt cx="7554380" cy="3494478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F6DC9A89-CDE4-4F54-9EB7-966971603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4619" y="3652303"/>
              <a:ext cx="4267796" cy="1934046"/>
            </a:xfrm>
            <a:prstGeom prst="rect">
              <a:avLst/>
            </a:prstGeom>
          </p:spPr>
        </p:pic>
        <p:pic>
          <p:nvPicPr>
            <p:cNvPr id="10" name="그림 9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C80EEB66-75CB-456E-B7E8-E8297ECC3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8035" y="2100077"/>
              <a:ext cx="3286584" cy="1228896"/>
            </a:xfrm>
            <a:prstGeom prst="rect">
              <a:avLst/>
            </a:prstGeom>
          </p:spPr>
        </p:pic>
        <p:pic>
          <p:nvPicPr>
            <p:cNvPr id="12" name="그림 11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910FF584-5876-4CF9-BE8E-FCC959A2C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4619" y="2100077"/>
              <a:ext cx="4267796" cy="1238423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2D06C2BA-8F31-4D35-AFAF-6FB56753858C}"/>
                </a:ext>
              </a:extLst>
            </p:cNvPr>
            <p:cNvSpPr/>
            <p:nvPr/>
          </p:nvSpPr>
          <p:spPr>
            <a:xfrm>
              <a:off x="4324619" y="4965290"/>
              <a:ext cx="4267796" cy="6292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24DDF3C-BF63-4AA1-A044-5AA13A20C1C6}"/>
                </a:ext>
              </a:extLst>
            </p:cNvPr>
            <p:cNvSpPr/>
            <p:nvPr/>
          </p:nvSpPr>
          <p:spPr>
            <a:xfrm>
              <a:off x="4367886" y="2794820"/>
              <a:ext cx="4224529" cy="5341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AB012A71-24DF-4B4B-ACB8-8EEA3019ABFA}"/>
                </a:ext>
              </a:extLst>
            </p:cNvPr>
            <p:cNvCxnSpPr>
              <a:stCxn id="13" idx="0"/>
              <a:endCxn id="14" idx="2"/>
            </p:cNvCxnSpPr>
            <p:nvPr/>
          </p:nvCxnSpPr>
          <p:spPr>
            <a:xfrm flipV="1">
              <a:off x="6458517" y="3328974"/>
              <a:ext cx="21634" cy="16363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290F2C31-B3AB-4B2E-B218-932C604BC5A6}"/>
                </a:ext>
              </a:extLst>
            </p:cNvPr>
            <p:cNvSpPr/>
            <p:nvPr/>
          </p:nvSpPr>
          <p:spPr>
            <a:xfrm>
              <a:off x="1038036" y="2672354"/>
              <a:ext cx="3286584" cy="2084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748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다형성을 이용한 구성 </a:t>
            </a:r>
            <a:r>
              <a:rPr lang="en-US" altLang="ko-KR" dirty="0"/>
              <a:t>– </a:t>
            </a:r>
            <a:r>
              <a:rPr lang="en-US" altLang="ko-KR" dirty="0" err="1"/>
              <a:t>Livingentity</a:t>
            </a:r>
            <a:r>
              <a:rPr lang="en-US" altLang="ko-KR" dirty="0"/>
              <a:t>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다형성을 사용한 패턴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 클래스와 이를 상속하는 </a:t>
            </a:r>
            <a:r>
              <a:rPr lang="en-US" altLang="ko-KR" sz="1600" dirty="0">
                <a:latin typeface="Arial Black" panose="020B0A04020102020204" pitchFamily="34" charset="0"/>
              </a:rPr>
              <a:t>Orc, Dragon </a:t>
            </a:r>
            <a:r>
              <a:rPr lang="ko-KR" altLang="en-US" sz="1600" dirty="0">
                <a:latin typeface="Arial Black" panose="020B0A04020102020204" pitchFamily="34" charset="0"/>
              </a:rPr>
              <a:t>클래스가 있다고 했을 때</a:t>
            </a:r>
            <a:r>
              <a:rPr lang="en-US" altLang="ko-KR" sz="1600" dirty="0">
                <a:latin typeface="Arial Black" panose="020B0A04020102020204" pitchFamily="34" charset="0"/>
              </a:rPr>
              <a:t>,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308C0F4-0C6F-4EBD-B033-2248057F8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070779"/>
            <a:ext cx="3502658" cy="5780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1A450D-07F6-4A5A-8294-3F4F81A6281D}"/>
              </a:ext>
            </a:extLst>
          </p:cNvPr>
          <p:cNvSpPr txBox="1"/>
          <p:nvPr/>
        </p:nvSpPr>
        <p:spPr>
          <a:xfrm>
            <a:off x="4640826" y="1070779"/>
            <a:ext cx="640309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사용하는 곳에서 </a:t>
            </a: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의 자식이기 때문에 전체를 관리하기 위해 자식을 </a:t>
            </a: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로 캐스팅해서 사용하려고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Monster </a:t>
            </a:r>
            <a:r>
              <a:rPr lang="en-US" altLang="ko-KR" sz="1600" dirty="0" err="1">
                <a:latin typeface="Arial Black" panose="020B0A04020102020204" pitchFamily="34" charset="0"/>
              </a:rPr>
              <a:t>monster</a:t>
            </a:r>
            <a:r>
              <a:rPr lang="en-US" altLang="ko-KR" sz="1600" dirty="0">
                <a:latin typeface="Arial Black" panose="020B0A04020102020204" pitchFamily="34" charset="0"/>
              </a:rPr>
              <a:t> = orc;</a:t>
            </a:r>
            <a:r>
              <a:rPr lang="ko-KR" altLang="en-US" sz="1600" dirty="0">
                <a:latin typeface="Arial Black" panose="020B0A04020102020204" pitchFamily="34" charset="0"/>
              </a:rPr>
              <a:t>가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실행되면 </a:t>
            </a:r>
            <a:r>
              <a:rPr lang="en-US" altLang="ko-KR" sz="1600" dirty="0">
                <a:latin typeface="Arial Black" panose="020B0A04020102020204" pitchFamily="34" charset="0"/>
              </a:rPr>
              <a:t>orc</a:t>
            </a:r>
            <a:r>
              <a:rPr lang="ko-KR" altLang="en-US" sz="1600" dirty="0">
                <a:latin typeface="Arial Black" panose="020B0A04020102020204" pitchFamily="34" charset="0"/>
              </a:rPr>
              <a:t>에 할당된 </a:t>
            </a:r>
            <a:r>
              <a:rPr lang="en-US" altLang="ko-KR" sz="1600" dirty="0">
                <a:latin typeface="Arial Black" panose="020B0A04020102020204" pitchFamily="34" charset="0"/>
              </a:rPr>
              <a:t>Orc </a:t>
            </a:r>
            <a:r>
              <a:rPr lang="ko-KR" altLang="en-US" sz="1600" dirty="0">
                <a:latin typeface="Arial Black" panose="020B0A04020102020204" pitchFamily="34" charset="0"/>
              </a:rPr>
              <a:t>타입의 오브젝트가 </a:t>
            </a:r>
            <a:r>
              <a:rPr lang="en-US" altLang="ko-KR" sz="1600" dirty="0">
                <a:latin typeface="Arial Black" panose="020B0A04020102020204" pitchFamily="34" charset="0"/>
              </a:rPr>
              <a:t>Monster Type</a:t>
            </a:r>
            <a:r>
              <a:rPr lang="ko-KR" altLang="en-US" sz="1600" dirty="0">
                <a:latin typeface="Arial Black" panose="020B0A04020102020204" pitchFamily="34" charset="0"/>
              </a:rPr>
              <a:t>으로 취급된다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Monster.Attack</a:t>
            </a:r>
            <a:r>
              <a:rPr lang="en-US" altLang="ko-KR" sz="1600" dirty="0">
                <a:latin typeface="Arial Black" panose="020B0A04020102020204" pitchFamily="34" charset="0"/>
              </a:rPr>
              <a:t>();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Orc </a:t>
            </a:r>
            <a:r>
              <a:rPr lang="ko-KR" altLang="en-US" sz="1600" dirty="0">
                <a:latin typeface="Arial Black" panose="020B0A04020102020204" pitchFamily="34" charset="0"/>
              </a:rPr>
              <a:t>오브젝트의 </a:t>
            </a:r>
            <a:r>
              <a:rPr lang="en-US" altLang="ko-KR" sz="1600" dirty="0">
                <a:latin typeface="Arial Black" panose="020B0A04020102020204" pitchFamily="34" charset="0"/>
              </a:rPr>
              <a:t>Attack() Method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Monster Type</a:t>
            </a:r>
            <a:r>
              <a:rPr lang="ko-KR" altLang="en-US" sz="1600" dirty="0">
                <a:latin typeface="Arial Black" panose="020B0A04020102020204" pitchFamily="34" charset="0"/>
              </a:rPr>
              <a:t>으로 실행한다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하지만 실제로 </a:t>
            </a:r>
            <a:r>
              <a:rPr lang="en-US" altLang="ko-KR" sz="1600" dirty="0">
                <a:latin typeface="Arial Black" panose="020B0A04020102020204" pitchFamily="34" charset="0"/>
              </a:rPr>
              <a:t>Orc Type</a:t>
            </a:r>
            <a:r>
              <a:rPr lang="ko-KR" altLang="en-US" sz="1600" dirty="0">
                <a:latin typeface="Arial Black" panose="020B0A04020102020204" pitchFamily="34" charset="0"/>
              </a:rPr>
              <a:t>의 오브젝트를 </a:t>
            </a:r>
            <a:r>
              <a:rPr lang="en-US" altLang="ko-KR" sz="1600" dirty="0">
                <a:latin typeface="Arial Black" panose="020B0A04020102020204" pitchFamily="34" charset="0"/>
              </a:rPr>
              <a:t>Monster </a:t>
            </a:r>
            <a:r>
              <a:rPr lang="ko-KR" altLang="en-US" sz="1600" dirty="0">
                <a:latin typeface="Arial Black" panose="020B0A04020102020204" pitchFamily="34" charset="0"/>
              </a:rPr>
              <a:t>타입으로 변형하는 것이 아니다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Monster Type</a:t>
            </a:r>
            <a:r>
              <a:rPr lang="ko-KR" altLang="en-US" sz="1600" dirty="0">
                <a:latin typeface="Arial Black" panose="020B0A04020102020204" pitchFamily="34" charset="0"/>
              </a:rPr>
              <a:t>의 변수 </a:t>
            </a:r>
            <a:r>
              <a:rPr lang="en-US" altLang="ko-KR" sz="1600" dirty="0" smtClean="0">
                <a:latin typeface="Arial Black" panose="020B0A04020102020204" pitchFamily="34" charset="0"/>
              </a:rPr>
              <a:t>monster</a:t>
            </a:r>
            <a:r>
              <a:rPr lang="ko-KR" altLang="en-US" sz="1600" dirty="0" smtClean="0">
                <a:latin typeface="Arial Black" panose="020B0A04020102020204" pitchFamily="34" charset="0"/>
              </a:rPr>
              <a:t>에 </a:t>
            </a:r>
            <a:r>
              <a:rPr lang="ko-KR" altLang="en-US" sz="1600" dirty="0">
                <a:latin typeface="Arial Black" panose="020B0A04020102020204" pitchFamily="34" charset="0"/>
              </a:rPr>
              <a:t>할당된 오브젝트가 </a:t>
            </a:r>
            <a:r>
              <a:rPr lang="en-US" altLang="ko-KR" sz="1600" dirty="0">
                <a:latin typeface="Arial Black" panose="020B0A04020102020204" pitchFamily="34" charset="0"/>
              </a:rPr>
              <a:t>Orc Type </a:t>
            </a:r>
            <a:r>
              <a:rPr lang="ko-KR" altLang="en-US" sz="1600" dirty="0">
                <a:latin typeface="Arial Black" panose="020B0A04020102020204" pitchFamily="34" charset="0"/>
              </a:rPr>
              <a:t>이라는 것을 추측할 수 없기 때문에 </a:t>
            </a:r>
            <a:r>
              <a:rPr lang="en-US" altLang="ko-KR" sz="1600" dirty="0" err="1">
                <a:latin typeface="Arial Black" panose="020B0A04020102020204" pitchFamily="34" charset="0"/>
              </a:rPr>
              <a:t>monster.WarCry</a:t>
            </a:r>
            <a:r>
              <a:rPr lang="en-US" altLang="ko-KR" sz="1600" dirty="0">
                <a:latin typeface="Arial Black" panose="020B0A04020102020204" pitchFamily="34" charset="0"/>
              </a:rPr>
              <a:t>();</a:t>
            </a:r>
            <a:r>
              <a:rPr lang="ko-KR" altLang="en-US" sz="1600" dirty="0">
                <a:latin typeface="Arial Black" panose="020B0A04020102020204" pitchFamily="34" charset="0"/>
              </a:rPr>
              <a:t>는 실행할 수 없다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WarCry</a:t>
            </a:r>
            <a:r>
              <a:rPr lang="en-US" altLang="ko-KR" sz="1600" dirty="0">
                <a:latin typeface="Arial Black" panose="020B0A04020102020204" pitchFamily="34" charset="0"/>
              </a:rPr>
              <a:t>() </a:t>
            </a:r>
            <a:r>
              <a:rPr lang="ko-KR" altLang="en-US" sz="1600" dirty="0">
                <a:latin typeface="Arial Black" panose="020B0A04020102020204" pitchFamily="34" charset="0"/>
              </a:rPr>
              <a:t>메서드는 </a:t>
            </a:r>
            <a:r>
              <a:rPr lang="en-US" altLang="ko-KR" sz="1600" dirty="0">
                <a:latin typeface="Arial Black" panose="020B0A04020102020204" pitchFamily="34" charset="0"/>
              </a:rPr>
              <a:t>Monster </a:t>
            </a:r>
            <a:r>
              <a:rPr lang="ko-KR" altLang="en-US" sz="1600" dirty="0">
                <a:latin typeface="Arial Black" panose="020B0A04020102020204" pitchFamily="34" charset="0"/>
              </a:rPr>
              <a:t>타입에 없기 때문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9" name="그림 8" descr="녹색, 테이블, 노트북, 앉아있는이(가) 표시된 사진&#10;&#10;자동 생성된 설명">
            <a:extLst>
              <a:ext uri="{FF2B5EF4-FFF2-40B4-BE49-F238E27FC236}">
                <a16:creationId xmlns:a16="http://schemas.microsoft.com/office/drawing/2014/main" xmlns="" id="{E1830A11-52ED-45CF-96A8-169175223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842" y="1657103"/>
            <a:ext cx="617306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다형성을 사용한 패턴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WarCry</a:t>
            </a:r>
            <a:r>
              <a:rPr lang="ko-KR" altLang="en-US" sz="1600" dirty="0">
                <a:latin typeface="Arial Black" panose="020B0A04020102020204" pitchFamily="34" charset="0"/>
              </a:rPr>
              <a:t>는 모든 </a:t>
            </a:r>
            <a:r>
              <a:rPr lang="ko-KR" altLang="en-US" sz="1600" dirty="0" smtClean="0">
                <a:latin typeface="Arial Black" panose="020B0A04020102020204" pitchFamily="34" charset="0"/>
              </a:rPr>
              <a:t>주</a:t>
            </a:r>
            <a:r>
              <a:rPr lang="ko-KR" altLang="en-US" sz="1600" dirty="0">
                <a:latin typeface="Arial Black" panose="020B0A04020102020204" pitchFamily="34" charset="0"/>
              </a:rPr>
              <a:t>위</a:t>
            </a:r>
            <a:r>
              <a:rPr lang="ko-KR" altLang="en-US" sz="1600" dirty="0" smtClean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영향을 받는 </a:t>
            </a: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의 능력치를 올려주는 구현이라면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반대로 모든 </a:t>
            </a: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Class</a:t>
            </a:r>
            <a:r>
              <a:rPr lang="ko-KR" altLang="en-US" sz="1600" dirty="0">
                <a:latin typeface="Arial Black" panose="020B0A04020102020204" pitchFamily="34" charset="0"/>
              </a:rPr>
              <a:t>를 상속받는 자식 </a:t>
            </a:r>
            <a:r>
              <a:rPr lang="en-US" altLang="ko-KR" sz="1600" dirty="0">
                <a:latin typeface="Arial Black" panose="020B0A04020102020204" pitchFamily="34" charset="0"/>
              </a:rPr>
              <a:t>Class</a:t>
            </a:r>
            <a:r>
              <a:rPr lang="ko-KR" altLang="en-US" sz="1600" dirty="0">
                <a:latin typeface="Arial Black" panose="020B0A04020102020204" pitchFamily="34" charset="0"/>
              </a:rPr>
              <a:t>들은 </a:t>
            </a: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라고 인식할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그렇다면 다형성을 활용해서 다양한 자식 </a:t>
            </a:r>
            <a:r>
              <a:rPr lang="en-US" altLang="ko-KR" sz="1600" dirty="0">
                <a:latin typeface="Arial Black" panose="020B0A04020102020204" pitchFamily="34" charset="0"/>
              </a:rPr>
              <a:t>Type</a:t>
            </a:r>
            <a:r>
              <a:rPr lang="ko-KR" altLang="en-US" sz="1600" dirty="0">
                <a:latin typeface="Arial Black" panose="020B0A04020102020204" pitchFamily="34" charset="0"/>
              </a:rPr>
              <a:t>을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하나의 부모 </a:t>
            </a:r>
            <a:r>
              <a:rPr lang="en-US" altLang="ko-KR" sz="1600" dirty="0">
                <a:latin typeface="Arial Black" panose="020B0A04020102020204" pitchFamily="34" charset="0"/>
              </a:rPr>
              <a:t>Type</a:t>
            </a:r>
            <a:r>
              <a:rPr lang="ko-KR" altLang="en-US" sz="1600" dirty="0">
                <a:latin typeface="Arial Black" panose="020B0A04020102020204" pitchFamily="34" charset="0"/>
              </a:rPr>
              <a:t>으로 다뤄 코드를 쉽고 간결하게 만들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자식 </a:t>
            </a:r>
            <a:r>
              <a:rPr lang="en-US" altLang="ko-KR" sz="1600" dirty="0">
                <a:latin typeface="Arial Black" panose="020B0A04020102020204" pitchFamily="34" charset="0"/>
              </a:rPr>
              <a:t>Type</a:t>
            </a:r>
            <a:r>
              <a:rPr lang="ko-KR" altLang="en-US" sz="1600" dirty="0">
                <a:latin typeface="Arial Black" panose="020B0A04020102020204" pitchFamily="34" charset="0"/>
              </a:rPr>
              <a:t>이 할당될 때 부모의 </a:t>
            </a:r>
            <a:r>
              <a:rPr lang="en-US" altLang="ko-KR" sz="1600" dirty="0">
                <a:latin typeface="Arial Black" panose="020B0A04020102020204" pitchFamily="34" charset="0"/>
              </a:rPr>
              <a:t>Type</a:t>
            </a:r>
            <a:r>
              <a:rPr lang="ko-KR" altLang="en-US" sz="1600" dirty="0">
                <a:latin typeface="Arial Black" panose="020B0A04020102020204" pitchFamily="34" charset="0"/>
              </a:rPr>
              <a:t>도 할당이 된다 그러므로 모든 </a:t>
            </a: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를 상속받은 </a:t>
            </a:r>
            <a:r>
              <a:rPr lang="en-US" altLang="ko-KR" sz="1600" dirty="0">
                <a:latin typeface="Arial Black" panose="020B0A04020102020204" pitchFamily="34" charset="0"/>
              </a:rPr>
              <a:t>Class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Monster Type</a:t>
            </a:r>
            <a:r>
              <a:rPr lang="ko-KR" altLang="en-US" sz="1600" dirty="0">
                <a:latin typeface="Arial Black" panose="020B0A04020102020204" pitchFamily="34" charset="0"/>
              </a:rPr>
              <a:t>을 가지고 있다 그렇기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Monster Class</a:t>
            </a:r>
            <a:r>
              <a:rPr lang="ko-KR" altLang="en-US" sz="1600" dirty="0">
                <a:latin typeface="Arial Black" panose="020B0A04020102020204" pitchFamily="34" charset="0"/>
              </a:rPr>
              <a:t>의 자원들을 이용해서 </a:t>
            </a:r>
            <a:r>
              <a:rPr lang="en-US" altLang="ko-KR" sz="1600" dirty="0">
                <a:latin typeface="Arial Black" panose="020B0A04020102020204" pitchFamily="34" charset="0"/>
              </a:rPr>
              <a:t>Monster Class</a:t>
            </a:r>
            <a:r>
              <a:rPr lang="ko-KR" altLang="en-US" sz="1600" dirty="0">
                <a:latin typeface="Arial Black" panose="020B0A04020102020204" pitchFamily="34" charset="0"/>
              </a:rPr>
              <a:t>를 상속받는 모든 자식 </a:t>
            </a:r>
            <a:r>
              <a:rPr lang="en-US" altLang="ko-KR" sz="1600" dirty="0">
                <a:latin typeface="Arial Black" panose="020B0A04020102020204" pitchFamily="34" charset="0"/>
              </a:rPr>
              <a:t>Class</a:t>
            </a:r>
            <a:r>
              <a:rPr lang="ko-KR" altLang="en-US" sz="1600" dirty="0">
                <a:latin typeface="Arial Black" panose="020B0A04020102020204" pitchFamily="34" charset="0"/>
              </a:rPr>
              <a:t>에게 간접적으로 영향을 줄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그림 4" descr="검은색, 화면, 앉아있는, 테이블이(가) 표시된 사진&#10;&#10;자동 생성된 설명">
            <a:extLst>
              <a:ext uri="{FF2B5EF4-FFF2-40B4-BE49-F238E27FC236}">
                <a16:creationId xmlns:a16="http://schemas.microsoft.com/office/drawing/2014/main" xmlns="" id="{E232ADCA-BAD2-481B-84D5-A49363931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7" y="2301885"/>
            <a:ext cx="7532863" cy="35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8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오버라이드</a:t>
            </a:r>
            <a:r>
              <a:rPr lang="en-US" altLang="ko-KR" dirty="0"/>
              <a:t>(Override)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itchFamily="34" charset="0"/>
              </a:rPr>
              <a:t>같은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이름으로 서로 다른 방식으로 동작하게 할 수 있는 방법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r>
              <a:rPr lang="ko-KR" altLang="en-US" dirty="0">
                <a:latin typeface="Arial Black" pitchFamily="34" charset="0"/>
              </a:rPr>
              <a:t>부모 클래스에서 작성한 </a:t>
            </a:r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는 자식 클래스에서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재정의</a:t>
            </a:r>
            <a:r>
              <a:rPr lang="ko-KR" altLang="en-US" dirty="0">
                <a:latin typeface="Arial Black" pitchFamily="34" charset="0"/>
              </a:rPr>
              <a:t>해서 사용할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r>
              <a:rPr lang="ko-KR" altLang="en-US" dirty="0">
                <a:latin typeface="Arial Black" pitchFamily="34" charset="0"/>
              </a:rPr>
              <a:t>일반적인 </a:t>
            </a:r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의 확장성으로 사용하는 같은 이름으로 사용하는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오버로딩과 다르다</a:t>
            </a:r>
            <a:r>
              <a:rPr lang="ko-KR" altLang="en-US" dirty="0">
                <a:latin typeface="Arial Black" pitchFamily="34" charset="0"/>
              </a:rPr>
              <a:t>는 것을 알아야 한다</a:t>
            </a:r>
            <a:r>
              <a:rPr lang="en-US" altLang="ko-KR" dirty="0">
                <a:latin typeface="Arial Black" pitchFamily="34" charset="0"/>
              </a:rPr>
              <a:t>. </a:t>
            </a:r>
          </a:p>
          <a:p>
            <a:r>
              <a:rPr lang="ko-KR" altLang="en-US" dirty="0">
                <a:latin typeface="Arial Black" pitchFamily="34" charset="0"/>
              </a:rPr>
              <a:t>부모 </a:t>
            </a:r>
            <a:r>
              <a:rPr lang="en-US" altLang="ko-KR" dirty="0">
                <a:latin typeface="Arial Black" pitchFamily="34" charset="0"/>
              </a:rPr>
              <a:t>Class</a:t>
            </a:r>
            <a:r>
              <a:rPr lang="ko-KR" altLang="en-US" dirty="0">
                <a:latin typeface="Arial Black" pitchFamily="34" charset="0"/>
              </a:rPr>
              <a:t>에서 정의한 </a:t>
            </a:r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가 각자 상속한 자식 </a:t>
            </a:r>
            <a:r>
              <a:rPr lang="en-US" altLang="ko-KR" dirty="0">
                <a:latin typeface="Arial Black" pitchFamily="34" charset="0"/>
              </a:rPr>
              <a:t>Class</a:t>
            </a:r>
            <a:r>
              <a:rPr lang="ko-KR" altLang="en-US" dirty="0">
                <a:latin typeface="Arial Black" pitchFamily="34" charset="0"/>
              </a:rPr>
              <a:t>에서 서로 다르게 동작할 필요성이 있을 때 사용하는 방법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C5C8262-597D-45E5-A9C5-11ED6984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486551"/>
            <a:ext cx="3650142" cy="4378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3C2744-5E91-45A3-98D7-F1F1DF1577E8}"/>
              </a:ext>
            </a:extLst>
          </p:cNvPr>
          <p:cNvSpPr txBox="1"/>
          <p:nvPr/>
        </p:nvSpPr>
        <p:spPr>
          <a:xfrm>
            <a:off x="4788310" y="2486551"/>
            <a:ext cx="6255610" cy="3447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Virtual </a:t>
            </a:r>
            <a:r>
              <a:rPr lang="ko-KR" altLang="en-US" sz="1600" dirty="0">
                <a:latin typeface="Arial Black" pitchFamily="34" charset="0"/>
              </a:rPr>
              <a:t>키워드로 지정된 </a:t>
            </a:r>
            <a:r>
              <a:rPr lang="en-US" altLang="ko-KR" sz="1600" dirty="0">
                <a:latin typeface="Arial Black" pitchFamily="34" charset="0"/>
              </a:rPr>
              <a:t>Method</a:t>
            </a:r>
            <a:r>
              <a:rPr lang="ko-KR" altLang="en-US" sz="1600" dirty="0">
                <a:latin typeface="Arial Black" pitchFamily="34" charset="0"/>
              </a:rPr>
              <a:t>는 </a:t>
            </a:r>
            <a:r>
              <a:rPr lang="en-US" altLang="ko-KR" sz="1600" dirty="0">
                <a:latin typeface="Arial Black" pitchFamily="34" charset="0"/>
              </a:rPr>
              <a:t>virtual Method</a:t>
            </a:r>
            <a:r>
              <a:rPr lang="ko-KR" altLang="en-US" sz="1600" dirty="0">
                <a:latin typeface="Arial Black" pitchFamily="34" charset="0"/>
              </a:rPr>
              <a:t>가 된다</a:t>
            </a:r>
            <a:r>
              <a:rPr lang="en-US" altLang="ko-KR" sz="1600" dirty="0">
                <a:latin typeface="Arial Black" pitchFamily="34" charset="0"/>
              </a:rPr>
              <a:t>. virtual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Method</a:t>
            </a:r>
            <a:r>
              <a:rPr lang="ko-KR" altLang="en-US" sz="1600" dirty="0">
                <a:latin typeface="Arial Black" pitchFamily="34" charset="0"/>
              </a:rPr>
              <a:t>는 자식 </a:t>
            </a:r>
            <a:r>
              <a:rPr lang="en-US" altLang="ko-KR" sz="1600" dirty="0">
                <a:latin typeface="Arial Black" pitchFamily="34" charset="0"/>
              </a:rPr>
              <a:t>Class</a:t>
            </a:r>
            <a:r>
              <a:rPr lang="ko-KR" altLang="en-US" sz="1600" dirty="0">
                <a:latin typeface="Arial Black" pitchFamily="34" charset="0"/>
              </a:rPr>
              <a:t>가 </a:t>
            </a:r>
            <a:r>
              <a:rPr lang="en-US" altLang="ko-KR" sz="1600" dirty="0">
                <a:latin typeface="Arial Black" pitchFamily="34" charset="0"/>
              </a:rPr>
              <a:t>override </a:t>
            </a:r>
            <a:r>
              <a:rPr lang="ko-KR" altLang="en-US" sz="1600" dirty="0">
                <a:latin typeface="Arial Black" pitchFamily="34" charset="0"/>
              </a:rPr>
              <a:t>할 수 있도록 허용된 </a:t>
            </a:r>
            <a:r>
              <a:rPr lang="en-US" altLang="ko-KR" sz="1600" dirty="0">
                <a:latin typeface="Arial Black" pitchFamily="34" charset="0"/>
              </a:rPr>
              <a:t>Method</a:t>
            </a:r>
            <a:r>
              <a:rPr lang="ko-KR" altLang="en-US" sz="1600" dirty="0">
                <a:latin typeface="Arial Black" pitchFamily="34" charset="0"/>
              </a:rPr>
              <a:t>를 재정의 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Monster.Attack</a:t>
            </a:r>
            <a:r>
              <a:rPr lang="en-US" altLang="ko-KR" sz="1600" dirty="0">
                <a:latin typeface="Arial Black" pitchFamily="34" charset="0"/>
              </a:rPr>
              <a:t>();</a:t>
            </a:r>
            <a:r>
              <a:rPr lang="ko-KR" altLang="en-US" sz="1600" dirty="0">
                <a:latin typeface="Arial Black" pitchFamily="34" charset="0"/>
              </a:rPr>
              <a:t>이 실행되면 </a:t>
            </a:r>
            <a:r>
              <a:rPr lang="en-US" altLang="ko-KR" sz="1600" dirty="0">
                <a:latin typeface="Arial Black" pitchFamily="34" charset="0"/>
              </a:rPr>
              <a:t>Orc Class</a:t>
            </a:r>
            <a:r>
              <a:rPr lang="ko-KR" altLang="en-US" sz="1600" dirty="0">
                <a:latin typeface="Arial Black" pitchFamily="34" charset="0"/>
              </a:rPr>
              <a:t>에서 재정의한 </a:t>
            </a:r>
            <a:r>
              <a:rPr lang="en-US" altLang="ko-KR" sz="1600" dirty="0">
                <a:latin typeface="Arial Black" pitchFamily="34" charset="0"/>
              </a:rPr>
              <a:t>Attack() Method</a:t>
            </a:r>
            <a:r>
              <a:rPr lang="ko-KR" altLang="en-US" sz="1600" dirty="0">
                <a:latin typeface="Arial Black" pitchFamily="34" charset="0"/>
              </a:rPr>
              <a:t>가 실행된다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ko-KR" altLang="en-US" dirty="0">
                <a:latin typeface="Arial Black" pitchFamily="34" charset="0"/>
              </a:rPr>
              <a:t>따라서 </a:t>
            </a:r>
            <a:r>
              <a:rPr lang="en-US" altLang="ko-KR" dirty="0" err="1">
                <a:latin typeface="Arial Black" pitchFamily="34" charset="0"/>
              </a:rPr>
              <a:t>Debug.Log</a:t>
            </a:r>
            <a:r>
              <a:rPr lang="en-US" altLang="ko-KR" dirty="0">
                <a:latin typeface="Arial Black" pitchFamily="34" charset="0"/>
              </a:rPr>
              <a:t>(“</a:t>
            </a:r>
            <a:r>
              <a:rPr lang="ko-KR" altLang="en-US" dirty="0">
                <a:latin typeface="Arial Black" pitchFamily="34" charset="0"/>
              </a:rPr>
              <a:t>공격</a:t>
            </a:r>
            <a:r>
              <a:rPr lang="en-US" altLang="ko-KR" dirty="0">
                <a:latin typeface="Arial Black" pitchFamily="34" charset="0"/>
              </a:rPr>
              <a:t>!”), </a:t>
            </a:r>
            <a:r>
              <a:rPr lang="en-US" altLang="ko-KR" dirty="0" err="1">
                <a:latin typeface="Arial Black" pitchFamily="34" charset="0"/>
              </a:rPr>
              <a:t>Debug.Log</a:t>
            </a:r>
            <a:r>
              <a:rPr lang="en-US" altLang="ko-KR" dirty="0">
                <a:latin typeface="Arial Black" pitchFamily="34" charset="0"/>
              </a:rPr>
              <a:t>(“</a:t>
            </a:r>
            <a:r>
              <a:rPr lang="ko-KR" altLang="en-US" dirty="0">
                <a:latin typeface="Arial Black" pitchFamily="34" charset="0"/>
              </a:rPr>
              <a:t>우리는 노예 가 되지 않는다</a:t>
            </a:r>
            <a:r>
              <a:rPr lang="en-US" altLang="ko-KR" dirty="0">
                <a:latin typeface="Arial Black" pitchFamily="34" charset="0"/>
              </a:rPr>
              <a:t>.”)</a:t>
            </a:r>
            <a:r>
              <a:rPr lang="ko-KR" altLang="en-US" dirty="0">
                <a:latin typeface="Arial Black" pitchFamily="34" charset="0"/>
              </a:rPr>
              <a:t>가 차례로 실행된다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부모의 </a:t>
            </a:r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를 실행할 필요가 없는 경우에는 사용하지 않아도 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pic>
        <p:nvPicPr>
          <p:cNvPr id="8" name="그림 7" descr="검은색, 오렌지, 표지판, 빨간색이(가) 표시된 사진&#10;&#10;자동 생성된 설명">
            <a:extLst>
              <a:ext uri="{FF2B5EF4-FFF2-40B4-BE49-F238E27FC236}">
                <a16:creationId xmlns:a16="http://schemas.microsoft.com/office/drawing/2014/main" xmlns="" id="{DD7BA38D-46B0-4245-AC10-078B06165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310" y="3308391"/>
            <a:ext cx="4315427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2937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Ene</a:t>
            </a:r>
            <a:r>
              <a:rPr lang="en-US" altLang="ko-KR" sz="1600" dirty="0">
                <a:latin typeface="Arial Black" panose="020B0A04020102020204" pitchFamily="34" charset="0"/>
              </a:rPr>
              <a:t>my AI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를 포함해서 게임 속 생명체들은 몇 가지 공통 기능을 가져야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체력을 가진다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체력을 회복할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공격을 받을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살거나 죽을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startingHealth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활성화될 때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health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할당될 기본 체력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health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현재 체력을 나타내고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dead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죽은 상태를 나타내고 이 두가지는 프로퍼티 형태로 제공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Action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onDeath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onDeath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사망 시 발동될 이벤트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사망 시 실행할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들이 등록되고 이를 이용해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가진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Object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죽었을 때 어떤 일이 발생할지 결정할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Action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입력과 출력이 없는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가리킬 수 있는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 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값으로 할당 받을 수 있는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변수에는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SomeFunction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처럼 입력과 출력이 없는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등록할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등록된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원하는 시점에 매번 실행할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녹색, 검은색, 앉아있는, 거리이(가) 표시된 사진&#10;&#10;자동 생성된 설명">
            <a:extLst>
              <a:ext uri="{FF2B5EF4-FFF2-40B4-BE49-F238E27FC236}">
                <a16:creationId xmlns:a16="http://schemas.microsoft.com/office/drawing/2014/main" xmlns="" id="{BDA88230-C03E-4616-9EA2-4AE6A7389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378556"/>
            <a:ext cx="6573167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5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청소를 원하는 시점에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실행하고 있다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39B0041-55A5-42E3-8726-83932EB6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070779"/>
            <a:ext cx="4102426" cy="5782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392B03-274A-479C-AD4B-7CB5FDA70ED8}"/>
              </a:ext>
            </a:extLst>
          </p:cNvPr>
          <p:cNvSpPr txBox="1"/>
          <p:nvPr/>
        </p:nvSpPr>
        <p:spPr>
          <a:xfrm>
            <a:off x="5250505" y="1659285"/>
            <a:ext cx="5803327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마우스를 클릭할 때마다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등록된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방청소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실행된다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Start()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방을 청소하는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등록한다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등록한 후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();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을 실행하면 등록된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일괄 실행된다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Update()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마우스 왼쪽 버튼을 클릭할 때마다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();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을 실행한다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();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 실행되면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등록된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CleaningRoo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mA()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CleaningRoomB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실행되어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‘A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방 청 소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’, ‘B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방 청소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로그가 순서대로 출력된다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57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Event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연쇄 동작을 이끌어내는 시건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 자체는 어떤 일을 실행하지 않지만 이벤트가 발생하면 이벤트에 등록되어 구독하고 있는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들에게 연쇄적인 실행을 알려준다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이벤트를 사용하면 어떤 클래스에서 특정 사건이 일어났을 때 다른 클래스에서 그것을 감지하고 관련된 처리를 실행할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이벤트를 구현할 때는 이벤트와 이벤트에 관심이 있는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Listener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오브젝트를 구분한다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Listener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이벤트에 등록하는 것을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Listener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이벤트를 구독한다고 표현한다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이벤트는 자신을 구독하는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Listener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들이 어떤 처리를 실행하는지 상관하지 않는다는 점에 주목하자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이벤트는 자신의 명단에 등록된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들의 내부 구현을 알지 못한 채 그들을 실행한다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xmlns="" id="{8BD68E3A-0259-4928-A31C-D4E6DC5AF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794328"/>
            <a:ext cx="4488363" cy="1974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95EFF2-98AD-4638-BFC5-3FC74FE235E8}"/>
              </a:ext>
            </a:extLst>
          </p:cNvPr>
          <p:cNvSpPr txBox="1"/>
          <p:nvPr/>
        </p:nvSpPr>
        <p:spPr>
          <a:xfrm>
            <a:off x="5626532" y="2794328"/>
            <a:ext cx="5423812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C#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이벤트를 구하는 대표적인 방법은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클래스 외부로 공개하는 방법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외부로 공개된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클래스 외부의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등록될 수 있는 명단이자 이벤트가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그리고 이벤트가 발동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(Invoke)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하면 이벤트에 등록된 메서드들이 모두 실행된다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등록된 이벤트들은 항상 대기하다가 이벤트 발동될 때 실행되는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Listener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라고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458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2185</Words>
  <Application>Microsoft Office PowerPoint</Application>
  <PresentationFormat>사용자 지정</PresentationFormat>
  <Paragraphs>286</Paragraphs>
  <Slides>25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회로</vt:lpstr>
      <vt:lpstr>Unity -Cahpter7-</vt:lpstr>
      <vt:lpstr>목차</vt:lpstr>
      <vt:lpstr>다형성을 이용한 구성 – Livingentity class</vt:lpstr>
      <vt:lpstr>1. 다형성을 사용한 패턴</vt:lpstr>
      <vt:lpstr>1. 다형성을 사용한 패턴</vt:lpstr>
      <vt:lpstr>2. 오버라이드(Override)</vt:lpstr>
      <vt:lpstr>3. Livingentity class – Event, Action Delegate</vt:lpstr>
      <vt:lpstr>3. Livingentity class – Event, Action Delegate</vt:lpstr>
      <vt:lpstr>3. Livingentity class – Event, Action Delegate</vt:lpstr>
      <vt:lpstr>3. Livingentity class – Event, Action Delegate</vt:lpstr>
      <vt:lpstr>3. Livingentity class – Event, Action Delegate</vt:lpstr>
      <vt:lpstr>3. Livingentity class – Event, Action Delegate</vt:lpstr>
      <vt:lpstr>3. Livingentity class – Event, Action Delegate</vt:lpstr>
      <vt:lpstr>플레이어 체력 UI &amp; PlayerHealth Script</vt:lpstr>
      <vt:lpstr>1. 플레이어 체력 UI</vt:lpstr>
      <vt:lpstr>1. 플레이어 체력 UI</vt:lpstr>
      <vt:lpstr>1. 플레이어 체력 UI</vt:lpstr>
      <vt:lpstr>1. 플레이어 체력 UI</vt:lpstr>
      <vt:lpstr>1. 플레이어 체력 UI</vt:lpstr>
      <vt:lpstr>2. PlayerHealth script</vt:lpstr>
      <vt:lpstr>2. PlayerHealth script</vt:lpstr>
      <vt:lpstr>2. PlayerHealth script</vt:lpstr>
      <vt:lpstr>2. PlayerHealth script</vt:lpstr>
      <vt:lpstr>2. PlayerHealth script</vt:lpstr>
      <vt:lpstr>2. PlayerHealth 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A-01</cp:lastModifiedBy>
  <cp:revision>118</cp:revision>
  <dcterms:created xsi:type="dcterms:W3CDTF">2019-01-08T00:45:21Z</dcterms:created>
  <dcterms:modified xsi:type="dcterms:W3CDTF">2021-06-22T06:59:17Z</dcterms:modified>
</cp:coreProperties>
</file>