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1" r:id="rId8"/>
    <p:sldId id="272" r:id="rId9"/>
    <p:sldId id="273" r:id="rId10"/>
    <p:sldId id="270" r:id="rId11"/>
    <p:sldId id="262" r:id="rId12"/>
    <p:sldId id="264" r:id="rId13"/>
    <p:sldId id="263" r:id="rId14"/>
    <p:sldId id="265" r:id="rId15"/>
    <p:sldId id="278" r:id="rId16"/>
    <p:sldId id="295" r:id="rId17"/>
    <p:sldId id="296" r:id="rId18"/>
    <p:sldId id="266" r:id="rId19"/>
    <p:sldId id="267" r:id="rId20"/>
    <p:sldId id="268" r:id="rId21"/>
    <p:sldId id="279" r:id="rId22"/>
    <p:sldId id="269" r:id="rId23"/>
    <p:sldId id="276" r:id="rId24"/>
    <p:sldId id="277" r:id="rId25"/>
    <p:sldId id="284" r:id="rId26"/>
    <p:sldId id="283" r:id="rId27"/>
    <p:sldId id="274" r:id="rId28"/>
    <p:sldId id="275" r:id="rId29"/>
    <p:sldId id="286" r:id="rId30"/>
    <p:sldId id="287" r:id="rId31"/>
    <p:sldId id="294" r:id="rId32"/>
    <p:sldId id="280" r:id="rId33"/>
    <p:sldId id="281" r:id="rId34"/>
    <p:sldId id="282" r:id="rId35"/>
    <p:sldId id="285" r:id="rId36"/>
    <p:sldId id="288" r:id="rId37"/>
    <p:sldId id="289" r:id="rId38"/>
    <p:sldId id="290" r:id="rId39"/>
    <p:sldId id="291" r:id="rId40"/>
    <p:sldId id="292" r:id="rId41"/>
    <p:sldId id="293" r:id="rId42"/>
    <p:sldId id="297" r:id="rId43"/>
    <p:sldId id="298" r:id="rId44"/>
    <p:sldId id="299" r:id="rId45"/>
    <p:sldId id="300" r:id="rId46"/>
    <p:sldId id="301" r:id="rId4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B30EDBD-1C2D-4C1E-B459-B60219FAB484}" type="datetimeFigureOut">
              <a:rPr lang="ko-KR" altLang="en-US" smtClean="0"/>
              <a:pPr/>
              <a:t>2021-05-27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2021-05-27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2021-05-27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2021-05-27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2021-05-27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2021-05-27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B30EDBD-1C2D-4C1E-B459-B60219FAB484}" type="datetimeFigureOut">
              <a:rPr lang="ko-KR" altLang="en-US" smtClean="0"/>
              <a:pPr/>
              <a:t>2021-05-27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B30EDBD-1C2D-4C1E-B459-B60219FAB484}" type="datetimeFigureOut">
              <a:rPr lang="ko-KR" altLang="en-US" smtClean="0"/>
              <a:pPr/>
              <a:t>2021-05-27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ko-KR" dirty="0" err="1" smtClean="0">
                <a:solidFill>
                  <a:schemeClr val="bg1">
                    <a:lumMod val="95000"/>
                  </a:schemeClr>
                </a:solidFill>
              </a:rPr>
              <a:t>WinAPI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altLang="ko-KR" sz="2800" dirty="0" smtClean="0">
                <a:solidFill>
                  <a:srgbClr val="2B91AF"/>
                </a:solidFill>
                <a:latin typeface="돋움체"/>
                <a:ea typeface="돋움체"/>
              </a:rPr>
              <a:t>LRESULT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smtClean="0">
                <a:solidFill>
                  <a:srgbClr val="6F008A"/>
                </a:solidFill>
                <a:latin typeface="돋움체"/>
                <a:ea typeface="돋움체"/>
              </a:rPr>
              <a:t>CALLBACK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WndProc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2800" dirty="0" smtClean="0">
                <a:solidFill>
                  <a:srgbClr val="2B91AF"/>
                </a:solidFill>
                <a:latin typeface="돋움체"/>
                <a:ea typeface="돋움체"/>
              </a:rPr>
              <a:t>HWND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err="1" smtClean="0">
                <a:solidFill>
                  <a:srgbClr val="808080"/>
                </a:solidFill>
                <a:latin typeface="돋움체"/>
                <a:ea typeface="돋움체"/>
              </a:rPr>
              <a:t>hWnd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, </a:t>
            </a:r>
            <a:r>
              <a:rPr lang="en-US" altLang="ko-KR" sz="2800" dirty="0" smtClean="0">
                <a:solidFill>
                  <a:srgbClr val="2B91AF"/>
                </a:solidFill>
                <a:latin typeface="돋움체"/>
                <a:ea typeface="돋움체"/>
              </a:rPr>
              <a:t>UINT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smtClean="0">
                <a:solidFill>
                  <a:srgbClr val="808080"/>
                </a:solidFill>
                <a:latin typeface="돋움체"/>
                <a:ea typeface="돋움체"/>
              </a:rPr>
              <a:t>message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, </a:t>
            </a:r>
            <a:r>
              <a:rPr lang="en-US" altLang="ko-KR" sz="2800" dirty="0" smtClean="0">
                <a:solidFill>
                  <a:srgbClr val="2B91AF"/>
                </a:solidFill>
                <a:latin typeface="돋움체"/>
                <a:ea typeface="돋움체"/>
              </a:rPr>
              <a:t>WPARAM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err="1" smtClean="0">
                <a:solidFill>
                  <a:srgbClr val="808080"/>
                </a:solidFill>
                <a:latin typeface="돋움체"/>
                <a:ea typeface="돋움체"/>
              </a:rPr>
              <a:t>wParam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, </a:t>
            </a:r>
            <a:r>
              <a:rPr lang="en-US" altLang="ko-KR" sz="2800" dirty="0" smtClean="0">
                <a:solidFill>
                  <a:srgbClr val="2B91AF"/>
                </a:solidFill>
                <a:latin typeface="돋움체"/>
                <a:ea typeface="돋움체"/>
              </a:rPr>
              <a:t>LPARAM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err="1" smtClean="0">
                <a:solidFill>
                  <a:srgbClr val="808080"/>
                </a:solidFill>
                <a:latin typeface="돋움체"/>
                <a:ea typeface="돋움체"/>
              </a:rPr>
              <a:t>lParam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)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{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   </a:t>
            </a: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switch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(</a:t>
            </a:r>
            <a:r>
              <a:rPr lang="en-US" altLang="ko-KR" sz="2800" dirty="0" smtClean="0">
                <a:solidFill>
                  <a:srgbClr val="808080"/>
                </a:solidFill>
                <a:latin typeface="돋움체"/>
                <a:ea typeface="돋움체"/>
              </a:rPr>
              <a:t>message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)</a:t>
            </a:r>
          </a:p>
          <a:p>
            <a:pPr>
              <a:buNone/>
            </a:pPr>
            <a:r>
              <a:rPr lang="ko-KR" altLang="en-US" sz="2800" dirty="0" smtClean="0">
                <a:solidFill>
                  <a:srgbClr val="000000"/>
                </a:solidFill>
                <a:latin typeface="돋움체"/>
                <a:ea typeface="돋움체"/>
              </a:rPr>
              <a:t>    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{</a:t>
            </a:r>
          </a:p>
          <a:p>
            <a:pPr>
              <a:buNone/>
            </a:pPr>
            <a:r>
              <a:rPr lang="ko-KR" altLang="en-US" sz="2800" dirty="0" smtClean="0">
                <a:solidFill>
                  <a:srgbClr val="000000"/>
                </a:solidFill>
                <a:latin typeface="돋움체"/>
                <a:ea typeface="돋움체"/>
              </a:rPr>
              <a:t>    </a:t>
            </a:r>
            <a:r>
              <a:rPr lang="en-US" altLang="ko-KR" sz="2800" dirty="0" smtClean="0">
                <a:solidFill>
                  <a:srgbClr val="008000"/>
                </a:solidFill>
                <a:latin typeface="돋움체"/>
                <a:ea typeface="돋움체"/>
              </a:rPr>
              <a:t>////</a:t>
            </a:r>
            <a:r>
              <a:rPr lang="ko-KR" altLang="en-US" sz="2800" dirty="0" smtClean="0">
                <a:solidFill>
                  <a:srgbClr val="008000"/>
                </a:solidFill>
                <a:latin typeface="돋움체"/>
                <a:ea typeface="돋움체"/>
              </a:rPr>
              <a:t>그리기는 게임루프에서 처리</a:t>
            </a:r>
            <a:r>
              <a:rPr lang="en-US" altLang="ko-KR" sz="2800" dirty="0" smtClean="0">
                <a:solidFill>
                  <a:srgbClr val="008000"/>
                </a:solidFill>
                <a:latin typeface="돋움체"/>
                <a:ea typeface="돋움체"/>
              </a:rPr>
              <a:t>.</a:t>
            </a:r>
            <a:endParaRPr lang="ko-KR" altLang="en-US" sz="28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   </a:t>
            </a: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case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smtClean="0">
                <a:solidFill>
                  <a:srgbClr val="6F008A"/>
                </a:solidFill>
                <a:latin typeface="돋움체"/>
                <a:ea typeface="돋움체"/>
              </a:rPr>
              <a:t>WM_PAINT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:</a:t>
            </a:r>
          </a:p>
          <a:p>
            <a:pPr>
              <a:buNone/>
            </a:pPr>
            <a:r>
              <a:rPr lang="ko-KR" altLang="en-US" sz="2800" dirty="0" smtClean="0">
                <a:solidFill>
                  <a:srgbClr val="000000"/>
                </a:solidFill>
                <a:latin typeface="돋움체"/>
                <a:ea typeface="돋움체"/>
              </a:rPr>
              <a:t>        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{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           </a:t>
            </a:r>
            <a:r>
              <a:rPr lang="en-US" altLang="ko-KR" sz="2800" dirty="0" smtClean="0">
                <a:solidFill>
                  <a:srgbClr val="2B91AF"/>
                </a:solidFill>
                <a:latin typeface="돋움체"/>
                <a:ea typeface="돋움체"/>
              </a:rPr>
              <a:t>PAINTSTRUCT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ps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           </a:t>
            </a:r>
            <a:r>
              <a:rPr lang="en-US" altLang="ko-KR" sz="2800" dirty="0" smtClean="0">
                <a:solidFill>
                  <a:srgbClr val="2B91AF"/>
                </a:solidFill>
                <a:latin typeface="돋움체"/>
                <a:ea typeface="돋움체"/>
              </a:rPr>
              <a:t>HDC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hdc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= 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BeginPaint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2800" dirty="0" err="1" smtClean="0">
                <a:solidFill>
                  <a:srgbClr val="808080"/>
                </a:solidFill>
                <a:latin typeface="돋움체"/>
                <a:ea typeface="돋움체"/>
              </a:rPr>
              <a:t>hWnd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, &amp;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ps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);</a:t>
            </a:r>
          </a:p>
          <a:p>
            <a:pPr>
              <a:buNone/>
            </a:pPr>
            <a:r>
              <a:rPr lang="ko-KR" altLang="en-US" sz="2800" dirty="0" smtClean="0">
                <a:solidFill>
                  <a:srgbClr val="000000"/>
                </a:solidFill>
                <a:latin typeface="돋움체"/>
                <a:ea typeface="돋움체"/>
              </a:rPr>
              <a:t>            </a:t>
            </a:r>
            <a:r>
              <a:rPr lang="en-US" altLang="ko-KR" sz="2800" dirty="0" smtClean="0">
                <a:solidFill>
                  <a:srgbClr val="008000"/>
                </a:solidFill>
                <a:latin typeface="돋움체"/>
                <a:ea typeface="돋움체"/>
              </a:rPr>
              <a:t>// TODO: </a:t>
            </a:r>
            <a:r>
              <a:rPr lang="ko-KR" altLang="en-US" sz="2800" dirty="0" smtClean="0">
                <a:solidFill>
                  <a:srgbClr val="008000"/>
                </a:solidFill>
                <a:latin typeface="돋움체"/>
                <a:ea typeface="돋움체"/>
              </a:rPr>
              <a:t>여기에 </a:t>
            </a:r>
            <a:r>
              <a:rPr lang="en-US" altLang="ko-KR" sz="2800" dirty="0" err="1" smtClean="0">
                <a:solidFill>
                  <a:srgbClr val="008000"/>
                </a:solidFill>
                <a:latin typeface="돋움체"/>
                <a:ea typeface="돋움체"/>
              </a:rPr>
              <a:t>hdc</a:t>
            </a:r>
            <a:r>
              <a:rPr lang="ko-KR" altLang="en-US" sz="2800" dirty="0" smtClean="0">
                <a:solidFill>
                  <a:srgbClr val="008000"/>
                </a:solidFill>
                <a:latin typeface="돋움체"/>
                <a:ea typeface="돋움체"/>
              </a:rPr>
              <a:t>를 사용하는 그리기 코드를 추가합니다</a:t>
            </a:r>
            <a:r>
              <a:rPr lang="en-US" altLang="ko-KR" sz="2800" dirty="0" smtClean="0">
                <a:solidFill>
                  <a:srgbClr val="008000"/>
                </a:solidFill>
                <a:latin typeface="돋움체"/>
                <a:ea typeface="돋움체"/>
              </a:rPr>
              <a:t>...</a:t>
            </a:r>
            <a:endParaRPr lang="de-DE" altLang="ko-KR" sz="28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           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EndPaint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2800" dirty="0" err="1" smtClean="0">
                <a:solidFill>
                  <a:srgbClr val="808080"/>
                </a:solidFill>
                <a:latin typeface="돋움체"/>
                <a:ea typeface="돋움체"/>
              </a:rPr>
              <a:t>hWnd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, &amp;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ps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);</a:t>
            </a:r>
          </a:p>
          <a:p>
            <a:pPr>
              <a:buNone/>
            </a:pPr>
            <a:r>
              <a:rPr lang="ko-KR" altLang="en-US" sz="2800" dirty="0" smtClean="0">
                <a:solidFill>
                  <a:srgbClr val="000000"/>
                </a:solidFill>
                <a:latin typeface="돋움체"/>
                <a:ea typeface="돋움체"/>
              </a:rPr>
              <a:t>        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}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       </a:t>
            </a: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break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   </a:t>
            </a: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case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smtClean="0">
                <a:solidFill>
                  <a:srgbClr val="6F008A"/>
                </a:solidFill>
                <a:latin typeface="돋움체"/>
                <a:ea typeface="돋움체"/>
              </a:rPr>
              <a:t>WM_DESTROY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: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       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PostQuitMessage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(0);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       </a:t>
            </a: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break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   </a:t>
            </a: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default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: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       </a:t>
            </a: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return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err="1" smtClean="0">
                <a:solidFill>
                  <a:srgbClr val="6F008A"/>
                </a:solidFill>
                <a:latin typeface="돋움체"/>
                <a:ea typeface="돋움체"/>
              </a:rPr>
              <a:t>DefWindowProc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2800" dirty="0" err="1" smtClean="0">
                <a:solidFill>
                  <a:srgbClr val="808080"/>
                </a:solidFill>
                <a:latin typeface="돋움체"/>
                <a:ea typeface="돋움체"/>
              </a:rPr>
              <a:t>hWnd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, </a:t>
            </a:r>
            <a:r>
              <a:rPr lang="en-US" altLang="ko-KR" sz="2800" dirty="0" smtClean="0">
                <a:solidFill>
                  <a:srgbClr val="808080"/>
                </a:solidFill>
                <a:latin typeface="돋움체"/>
                <a:ea typeface="돋움체"/>
              </a:rPr>
              <a:t>message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, </a:t>
            </a:r>
            <a:r>
              <a:rPr lang="en-US" altLang="ko-KR" sz="2800" dirty="0" err="1" smtClean="0">
                <a:solidFill>
                  <a:srgbClr val="808080"/>
                </a:solidFill>
                <a:latin typeface="돋움체"/>
                <a:ea typeface="돋움체"/>
              </a:rPr>
              <a:t>wParam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, </a:t>
            </a:r>
            <a:r>
              <a:rPr lang="en-US" altLang="ko-KR" sz="2800" dirty="0" err="1" smtClean="0">
                <a:solidFill>
                  <a:srgbClr val="808080"/>
                </a:solidFill>
                <a:latin typeface="돋움체"/>
                <a:ea typeface="돋움체"/>
              </a:rPr>
              <a:t>lParam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);</a:t>
            </a:r>
          </a:p>
          <a:p>
            <a:pPr>
              <a:buNone/>
            </a:pPr>
            <a:r>
              <a:rPr lang="ko-KR" altLang="en-US" sz="2800" dirty="0" smtClean="0">
                <a:solidFill>
                  <a:srgbClr val="000000"/>
                </a:solidFill>
                <a:latin typeface="돋움체"/>
                <a:ea typeface="돋움체"/>
              </a:rPr>
              <a:t>    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}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   </a:t>
            </a: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return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0;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}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윈도우 프로시저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출력에 필요한 모든 정보를 가진 데이터 구조체</a:t>
            </a:r>
            <a:endParaRPr lang="en-US" altLang="ko-K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dirty="0" smtClean="0"/>
          </a:p>
          <a:p>
            <a:r>
              <a:rPr lang="en-US" altLang="ko-KR" dirty="0" smtClean="0"/>
              <a:t>GDI(Graphic Device Interface)</a:t>
            </a:r>
            <a:r>
              <a:rPr lang="ko-KR" altLang="en-US" dirty="0" smtClean="0"/>
              <a:t>에 의하여 관리된다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dirty="0" smtClean="0"/>
              <a:t>HDC </a:t>
            </a:r>
            <a:r>
              <a:rPr lang="en-US" dirty="0" err="1" smtClean="0"/>
              <a:t>GetDC</a:t>
            </a:r>
            <a:r>
              <a:rPr lang="en-US" dirty="0" smtClean="0"/>
              <a:t>(HWND </a:t>
            </a:r>
            <a:r>
              <a:rPr lang="en-US" dirty="0" err="1" smtClean="0"/>
              <a:t>hWnd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ReleaseDC</a:t>
            </a:r>
            <a:r>
              <a:rPr lang="en-US" dirty="0" smtClean="0"/>
              <a:t>(HWND </a:t>
            </a:r>
            <a:r>
              <a:rPr lang="en-US" dirty="0" err="1" smtClean="0"/>
              <a:t>hWnd</a:t>
            </a:r>
            <a:r>
              <a:rPr lang="en-US" dirty="0" smtClean="0"/>
              <a:t>, HDC </a:t>
            </a:r>
            <a:r>
              <a:rPr lang="en-US" dirty="0" err="1" smtClean="0"/>
              <a:t>hDC</a:t>
            </a:r>
            <a:r>
              <a:rPr lang="en-US" dirty="0" smtClean="0"/>
              <a:t>)</a:t>
            </a:r>
          </a:p>
          <a:p>
            <a:pPr>
              <a:buFont typeface="Lucida Sans Unicode" pitchFamily="34" charset="0"/>
              <a:buChar char="⁻"/>
            </a:pPr>
            <a:r>
              <a:rPr lang="en-US" sz="1800" dirty="0" err="1" smtClean="0"/>
              <a:t>GetDC</a:t>
            </a:r>
            <a:r>
              <a:rPr lang="ko-KR" altLang="en-US" sz="1800" dirty="0" smtClean="0"/>
              <a:t>를 이용하여 </a:t>
            </a:r>
            <a:r>
              <a:rPr lang="en-US" altLang="ko-KR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DC</a:t>
            </a:r>
            <a:r>
              <a:rPr lang="ko-KR" alt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를 사용 후 반드시</a:t>
            </a:r>
            <a:r>
              <a:rPr lang="ko-KR" altLang="en-US" sz="1800" dirty="0" smtClean="0"/>
              <a:t> </a:t>
            </a:r>
            <a:r>
              <a:rPr lang="en-US" sz="1800" dirty="0" err="1" smtClean="0"/>
              <a:t>ReleaseDC</a:t>
            </a:r>
            <a:r>
              <a:rPr lang="ko-KR" altLang="en-US" sz="1800" dirty="0" smtClean="0"/>
              <a:t>를 사용하여 </a:t>
            </a:r>
            <a:r>
              <a:rPr lang="ko-KR" alt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해제</a:t>
            </a:r>
            <a:endParaRPr lang="en-US" sz="1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DC(Device Context)</a:t>
            </a:r>
            <a:endParaRPr lang="ko-KR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무효화 영역의 화면이 다시 보이게 되면 </a:t>
            </a:r>
            <a:r>
              <a:rPr lang="ko-KR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자동으로 호출</a:t>
            </a:r>
            <a:r>
              <a:rPr lang="ko-KR" altLang="en-US" sz="2000" dirty="0" smtClean="0"/>
              <a:t>이 된다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ko-KR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무효화 영역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클라이언트 화면이 최소화 상태나 다른 무언가에 의해 가려져 화면에 보이지 않는 영역</a:t>
            </a:r>
            <a:endParaRPr lang="en-US" altLang="ko-KR" sz="2000" dirty="0" smtClean="0"/>
          </a:p>
          <a:p>
            <a:endParaRPr lang="en-US" altLang="ko-KR" sz="2400" dirty="0" smtClean="0"/>
          </a:p>
          <a:p>
            <a:r>
              <a:rPr lang="en-US" sz="1800" b="1" dirty="0" smtClean="0"/>
              <a:t>HDC WINAPI </a:t>
            </a:r>
            <a:r>
              <a:rPr lang="en-US" sz="1800" b="1" dirty="0" err="1" smtClean="0"/>
              <a:t>BeginPaint</a:t>
            </a:r>
            <a:r>
              <a:rPr lang="en-US" sz="1800" b="1" dirty="0" smtClean="0"/>
              <a:t>(HWND </a:t>
            </a:r>
            <a:r>
              <a:rPr lang="en-US" sz="1800" b="1" dirty="0" err="1" smtClean="0"/>
              <a:t>hWnd,LPPAINTSTRUCT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lpPaint</a:t>
            </a:r>
            <a:r>
              <a:rPr lang="en-US" sz="1800" b="1" dirty="0" smtClean="0"/>
              <a:t>)</a:t>
            </a:r>
          </a:p>
          <a:p>
            <a:r>
              <a:rPr lang="en-US" sz="1800" b="1" dirty="0" smtClean="0"/>
              <a:t>BOOL WINAPI </a:t>
            </a:r>
            <a:r>
              <a:rPr lang="en-US" sz="1800" b="1" dirty="0" err="1" smtClean="0"/>
              <a:t>EndPaint</a:t>
            </a:r>
            <a:r>
              <a:rPr lang="en-US" sz="1800" b="1" dirty="0" smtClean="0"/>
              <a:t>(HWND </a:t>
            </a:r>
            <a:r>
              <a:rPr lang="en-US" sz="1800" b="1" dirty="0" err="1" smtClean="0"/>
              <a:t>hWnd,CONST</a:t>
            </a:r>
            <a:r>
              <a:rPr lang="en-US" sz="1800" b="1" dirty="0" smtClean="0"/>
              <a:t> PAINTSTRUCT *</a:t>
            </a:r>
            <a:r>
              <a:rPr lang="en-US" sz="1800" b="1" dirty="0" err="1" smtClean="0"/>
              <a:t>lpPaint</a:t>
            </a:r>
            <a:r>
              <a:rPr lang="en-US" sz="1800" b="1" dirty="0" smtClean="0"/>
              <a:t>)</a:t>
            </a:r>
          </a:p>
          <a:p>
            <a:pPr>
              <a:buFont typeface="Lucida Sans Unicode" pitchFamily="34" charset="0"/>
              <a:buChar char="⁻"/>
            </a:pPr>
            <a:r>
              <a:rPr lang="en-US" sz="1400" dirty="0" err="1" smtClean="0"/>
              <a:t>BeginPaint</a:t>
            </a:r>
            <a:r>
              <a:rPr lang="en-US" sz="1400" dirty="0" smtClean="0"/>
              <a:t> : </a:t>
            </a:r>
            <a:r>
              <a:rPr lang="ko-KR" altLang="en-US" sz="1400" b="1" dirty="0" smtClean="0"/>
              <a:t>무효화 영역</a:t>
            </a:r>
            <a:r>
              <a:rPr lang="ko-KR" altLang="en-US" sz="1400" dirty="0" smtClean="0"/>
              <a:t>을 </a:t>
            </a:r>
            <a:r>
              <a:rPr lang="ko-KR" altLang="en-US" sz="1400" b="1" dirty="0" smtClean="0"/>
              <a:t>자동</a:t>
            </a:r>
            <a:r>
              <a:rPr lang="ko-KR" altLang="en-US" sz="1400" dirty="0" smtClean="0"/>
              <a:t>으로 알아와 주며 사용할 </a:t>
            </a:r>
            <a:r>
              <a:rPr lang="en-US" altLang="ko-KR" sz="1400" b="1" dirty="0" smtClean="0"/>
              <a:t>DC</a:t>
            </a:r>
            <a:r>
              <a:rPr lang="ko-KR" altLang="en-US" sz="1400" b="1" dirty="0" smtClean="0"/>
              <a:t>를</a:t>
            </a:r>
            <a:r>
              <a:rPr lang="ko-KR" altLang="en-US" sz="1400" dirty="0" smtClean="0"/>
              <a:t> 한 번에 </a:t>
            </a:r>
            <a:r>
              <a:rPr lang="ko-KR" altLang="en-US" sz="1400" b="1" dirty="0" smtClean="0"/>
              <a:t>발급</a:t>
            </a:r>
            <a:r>
              <a:rPr lang="ko-KR" altLang="en-US" sz="1400" dirty="0" smtClean="0"/>
              <a:t>하여 준다</a:t>
            </a:r>
            <a:endParaRPr lang="en-US" altLang="ko-KR" sz="1400" dirty="0" smtClean="0"/>
          </a:p>
          <a:p>
            <a:pPr>
              <a:buFont typeface="Lucida Sans Unicode" pitchFamily="34" charset="0"/>
              <a:buChar char="⁻"/>
            </a:pPr>
            <a:r>
              <a:rPr lang="en-US" sz="1400" dirty="0" err="1" smtClean="0"/>
              <a:t>EndPaint</a:t>
            </a:r>
            <a:r>
              <a:rPr lang="en-US" sz="1400" dirty="0" smtClean="0"/>
              <a:t> : </a:t>
            </a:r>
            <a:r>
              <a:rPr lang="ko-KR" altLang="en-US" sz="1400" dirty="0" smtClean="0"/>
              <a:t>무효화 영역을 </a:t>
            </a:r>
            <a:r>
              <a:rPr lang="ko-KR" altLang="en-US" sz="1400" b="1" dirty="0" smtClean="0"/>
              <a:t>유효화 영역으로 변경</a:t>
            </a:r>
            <a:r>
              <a:rPr lang="ko-KR" altLang="en-US" sz="1400" dirty="0" smtClean="0"/>
              <a:t>하고 </a:t>
            </a:r>
            <a:r>
              <a:rPr lang="en-US" altLang="ko-KR" sz="1400" b="1" dirty="0" smtClean="0"/>
              <a:t>DC</a:t>
            </a:r>
            <a:r>
              <a:rPr lang="ko-KR" altLang="en-US" sz="1400" b="1" dirty="0" smtClean="0"/>
              <a:t>를 해제</a:t>
            </a:r>
            <a:r>
              <a:rPr lang="ko-KR" altLang="en-US" sz="1400" dirty="0" smtClean="0"/>
              <a:t>하여 준다</a:t>
            </a:r>
            <a:endParaRPr lang="en-US" altLang="ko-KR" sz="1400" dirty="0" smtClean="0"/>
          </a:p>
          <a:p>
            <a:pPr>
              <a:buFont typeface="Lucida Sans Unicode" pitchFamily="34" charset="0"/>
              <a:buChar char="⁻"/>
            </a:pPr>
            <a:endParaRPr lang="en-US" altLang="ko-KR" sz="1400" dirty="0" smtClean="0"/>
          </a:p>
          <a:p>
            <a:r>
              <a:rPr lang="en-US" altLang="ko-KR" sz="1800" b="1" dirty="0" smtClean="0"/>
              <a:t>BOOL </a:t>
            </a:r>
            <a:r>
              <a:rPr lang="en-US" altLang="ko-KR" sz="1800" b="1" dirty="0" err="1" smtClean="0"/>
              <a:t>Invalidaterect</a:t>
            </a:r>
            <a:r>
              <a:rPr lang="en-US" altLang="ko-KR" sz="1800" b="1" dirty="0" smtClean="0"/>
              <a:t>(HWND </a:t>
            </a:r>
            <a:r>
              <a:rPr lang="en-US" altLang="ko-KR" sz="1800" b="1" dirty="0" err="1" smtClean="0"/>
              <a:t>hWnd</a:t>
            </a:r>
            <a:r>
              <a:rPr lang="en-US" altLang="ko-KR" sz="1800" b="1" dirty="0" smtClean="0"/>
              <a:t>, const RECT* </a:t>
            </a:r>
            <a:r>
              <a:rPr lang="en-US" altLang="ko-KR" sz="1800" b="1" dirty="0" err="1" smtClean="0"/>
              <a:t>lpRect</a:t>
            </a:r>
            <a:r>
              <a:rPr lang="en-US" altLang="ko-KR" sz="1800" b="1" dirty="0" smtClean="0"/>
              <a:t>, BOOL </a:t>
            </a:r>
            <a:r>
              <a:rPr lang="en-US" altLang="ko-KR" sz="1800" b="1" dirty="0" err="1" smtClean="0"/>
              <a:t>bErase</a:t>
            </a:r>
            <a:r>
              <a:rPr lang="en-US" altLang="ko-KR" sz="1800" b="1" dirty="0" smtClean="0"/>
              <a:t>)</a:t>
            </a:r>
          </a:p>
          <a:p>
            <a:pPr>
              <a:buFont typeface="Lucida Sans Unicode" pitchFamily="34" charset="0"/>
              <a:buChar char="⁻"/>
            </a:pPr>
            <a:r>
              <a:rPr lang="en-US" altLang="ko-KR" sz="1400" dirty="0" smtClean="0">
                <a:solidFill>
                  <a:srgbClr val="6F008A"/>
                </a:solidFill>
                <a:latin typeface="돋움체"/>
                <a:ea typeface="돋움체"/>
              </a:rPr>
              <a:t>WM_PAINT</a:t>
            </a:r>
            <a:r>
              <a:rPr lang="ko-KR" altLang="en-US" sz="1400" dirty="0" smtClean="0"/>
              <a:t>를 강제로 호출하여 클라이언트 화면을 갱신하도록 한다</a:t>
            </a:r>
            <a:endParaRPr lang="en-US" altLang="ko-KR" sz="1400" dirty="0" smtClean="0"/>
          </a:p>
          <a:p>
            <a:pPr>
              <a:buFont typeface="Lucida Sans Unicode" pitchFamily="34" charset="0"/>
              <a:buChar char="⁻"/>
            </a:pPr>
            <a:r>
              <a:rPr lang="en-US" altLang="ko-KR" sz="1400" dirty="0" err="1" smtClean="0"/>
              <a:t>lpRect</a:t>
            </a:r>
            <a:r>
              <a:rPr lang="en-US" altLang="ko-KR" sz="1400" dirty="0" smtClean="0"/>
              <a:t>  : </a:t>
            </a:r>
            <a:r>
              <a:rPr lang="ko-KR" altLang="en-US" sz="1400" dirty="0" smtClean="0"/>
              <a:t>해당 사각형 영역만을 갱신</a:t>
            </a:r>
            <a:r>
              <a:rPr lang="en-US" altLang="ko-KR" sz="1400" dirty="0" smtClean="0"/>
              <a:t>, </a:t>
            </a:r>
            <a:r>
              <a:rPr lang="en-US" altLang="ko-KR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NULL</a:t>
            </a:r>
            <a:r>
              <a:rPr lang="ko-KR" altLang="en-US" sz="1400" dirty="0" smtClean="0"/>
              <a:t>일 경우는 클라이언트 전체</a:t>
            </a:r>
            <a:endParaRPr lang="en-US" altLang="ko-KR" sz="1400" dirty="0" smtClean="0"/>
          </a:p>
          <a:p>
            <a:pPr>
              <a:buFont typeface="Lucida Sans Unicode" pitchFamily="34" charset="0"/>
              <a:buChar char="⁻"/>
            </a:pPr>
            <a:r>
              <a:rPr lang="en-US" altLang="ko-KR" sz="1400" dirty="0" err="1" smtClean="0"/>
              <a:t>bErase</a:t>
            </a:r>
            <a:r>
              <a:rPr lang="en-US" altLang="ko-KR" sz="1400" dirty="0" smtClean="0"/>
              <a:t> : </a:t>
            </a:r>
            <a:r>
              <a:rPr lang="en-US" altLang="ko-KR" sz="1400" b="1" dirty="0" smtClean="0">
                <a:solidFill>
                  <a:srgbClr val="0000FF"/>
                </a:solidFill>
                <a:latin typeface="돋움체"/>
                <a:ea typeface="돋움체"/>
              </a:rPr>
              <a:t>true</a:t>
            </a:r>
            <a:r>
              <a:rPr lang="ko-KR" altLang="en-US" sz="1400" dirty="0" smtClean="0"/>
              <a:t> </a:t>
            </a:r>
            <a:r>
              <a:rPr lang="ko-KR" altLang="en-US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화면 전체를 지우고</a:t>
            </a:r>
            <a:r>
              <a:rPr lang="ko-KR" altLang="en-US" sz="1400" dirty="0" smtClean="0"/>
              <a:t> 새로 그린다</a:t>
            </a:r>
            <a:r>
              <a:rPr lang="en-US" altLang="ko-KR" sz="1400" dirty="0" smtClean="0"/>
              <a:t>, </a:t>
            </a:r>
            <a:r>
              <a:rPr lang="en-US" altLang="ko-KR" sz="1400" b="1" dirty="0" smtClean="0">
                <a:solidFill>
                  <a:srgbClr val="0000FF"/>
                </a:solidFill>
                <a:latin typeface="돋움체"/>
                <a:ea typeface="돋움체"/>
              </a:rPr>
              <a:t>false</a:t>
            </a:r>
            <a:r>
              <a:rPr lang="en-US" altLang="ko-KR" sz="1400" dirty="0" smtClean="0"/>
              <a:t> </a:t>
            </a:r>
            <a:r>
              <a:rPr lang="ko-KR" altLang="en-US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화면을 지우지 않고</a:t>
            </a:r>
            <a:r>
              <a:rPr lang="ko-KR" altLang="en-US" sz="1400" dirty="0" smtClean="0"/>
              <a:t> 그린다</a:t>
            </a:r>
            <a:endParaRPr lang="en-US" altLang="ko-KR" sz="1400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WM_PAINT</a:t>
            </a:r>
            <a:endParaRPr lang="ko-KR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 smtClean="0"/>
              <a:t>BOOL </a:t>
            </a:r>
            <a:r>
              <a:rPr lang="en-US" sz="2000" b="1" dirty="0" err="1" smtClean="0"/>
              <a:t>TextOut</a:t>
            </a:r>
            <a:r>
              <a:rPr lang="en-US" sz="2000" b="1" dirty="0" smtClean="0"/>
              <a:t>(HDC </a:t>
            </a:r>
            <a:r>
              <a:rPr lang="en-US" sz="2000" b="1" dirty="0" err="1" smtClean="0"/>
              <a:t>hdc</a:t>
            </a:r>
            <a:r>
              <a:rPr lang="en-US" sz="2000" b="1" dirty="0" smtClean="0"/>
              <a:t>, </a:t>
            </a:r>
            <a:r>
              <a:rPr lang="en-US" sz="2000" b="1" dirty="0" err="1" smtClean="0"/>
              <a:t>int</a:t>
            </a:r>
            <a:r>
              <a:rPr lang="en-US" sz="2000" b="1" dirty="0" smtClean="0"/>
              <a:t> x, </a:t>
            </a:r>
            <a:r>
              <a:rPr lang="en-US" sz="2000" b="1" dirty="0" err="1" smtClean="0"/>
              <a:t>int</a:t>
            </a:r>
            <a:r>
              <a:rPr lang="en-US" sz="2000" b="1" dirty="0" smtClean="0"/>
              <a:t> y, LPCWSTR </a:t>
            </a:r>
            <a:r>
              <a:rPr lang="en-US" sz="2000" b="1" dirty="0" err="1" smtClean="0"/>
              <a:t>lpString</a:t>
            </a:r>
            <a:r>
              <a:rPr lang="en-US" sz="2000" b="1" dirty="0" smtClean="0"/>
              <a:t>, </a:t>
            </a:r>
            <a:r>
              <a:rPr lang="en-US" sz="2000" b="1" dirty="0" err="1" smtClean="0"/>
              <a:t>int</a:t>
            </a:r>
            <a:r>
              <a:rPr lang="en-US" sz="2000" b="1" dirty="0" smtClean="0"/>
              <a:t> c)</a:t>
            </a:r>
          </a:p>
          <a:p>
            <a:pPr>
              <a:buFont typeface="Lucida Sans Unicode" pitchFamily="34" charset="0"/>
              <a:buChar char="⁻"/>
            </a:pPr>
            <a:r>
              <a:rPr lang="en-US" sz="1800" dirty="0" err="1" smtClean="0"/>
              <a:t>lpString</a:t>
            </a:r>
            <a:r>
              <a:rPr lang="ko-KR" altLang="en-US" sz="1800" dirty="0" smtClean="0"/>
              <a:t>에 있는 문자열을 </a:t>
            </a:r>
            <a:r>
              <a:rPr lang="en-US" altLang="ko-KR" sz="1800" dirty="0" smtClean="0"/>
              <a:t>c(</a:t>
            </a:r>
            <a:r>
              <a:rPr lang="ko-KR" altLang="en-US" sz="1800" dirty="0" smtClean="0"/>
              <a:t>길이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만큼 </a:t>
            </a:r>
            <a:r>
              <a:rPr lang="en-US" altLang="ko-KR" sz="1800" dirty="0" smtClean="0"/>
              <a:t>x, y</a:t>
            </a:r>
            <a:r>
              <a:rPr lang="ko-KR" altLang="en-US" sz="1800" dirty="0" smtClean="0"/>
              <a:t>좌표에 출력하여준다</a:t>
            </a:r>
            <a:endParaRPr lang="en-US" altLang="ko-KR" sz="1800" dirty="0" smtClean="0"/>
          </a:p>
          <a:p>
            <a:pPr>
              <a:buFont typeface="Lucida Sans Unicode" pitchFamily="34" charset="0"/>
              <a:buChar char="⁻"/>
            </a:pPr>
            <a:endParaRPr lang="en-US" sz="1800" dirty="0" smtClean="0"/>
          </a:p>
          <a:p>
            <a:r>
              <a:rPr lang="en-US" sz="2000" b="1" dirty="0" err="1" smtClean="0"/>
              <a:t>int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DrawText</a:t>
            </a:r>
            <a:r>
              <a:rPr lang="en-US" sz="2000" b="1" dirty="0" smtClean="0"/>
              <a:t>( HDC </a:t>
            </a:r>
            <a:r>
              <a:rPr lang="en-US" sz="2000" b="1" dirty="0" err="1" smtClean="0"/>
              <a:t>hDC</a:t>
            </a:r>
            <a:r>
              <a:rPr lang="en-US" sz="2000" b="1" dirty="0" smtClean="0"/>
              <a:t>, LPCTSTR </a:t>
            </a:r>
            <a:r>
              <a:rPr lang="en-US" sz="2000" b="1" dirty="0" err="1" smtClean="0"/>
              <a:t>lpString</a:t>
            </a:r>
            <a:r>
              <a:rPr lang="en-US" sz="2000" b="1" dirty="0" smtClean="0"/>
              <a:t>, </a:t>
            </a:r>
            <a:r>
              <a:rPr lang="en-US" sz="2000" b="1" dirty="0" err="1" smtClean="0"/>
              <a:t>int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nCount</a:t>
            </a:r>
            <a:r>
              <a:rPr lang="en-US" sz="2000" b="1" dirty="0" smtClean="0"/>
              <a:t>, LPRECT </a:t>
            </a:r>
            <a:r>
              <a:rPr lang="en-US" sz="2000" b="1" dirty="0" err="1" smtClean="0"/>
              <a:t>lpRect</a:t>
            </a:r>
            <a:r>
              <a:rPr lang="en-US" sz="2000" b="1" dirty="0" smtClean="0"/>
              <a:t>, UINT </a:t>
            </a:r>
            <a:r>
              <a:rPr lang="en-US" sz="2000" b="1" dirty="0" err="1" smtClean="0"/>
              <a:t>uFormat</a:t>
            </a:r>
            <a:r>
              <a:rPr lang="en-US" sz="2000" b="1" dirty="0" smtClean="0"/>
              <a:t>)</a:t>
            </a:r>
          </a:p>
          <a:p>
            <a:pPr>
              <a:buFont typeface="Lucida Sans Unicode" pitchFamily="34" charset="0"/>
              <a:buChar char="⁻"/>
            </a:pPr>
            <a:r>
              <a:rPr lang="en-US" sz="1800" dirty="0" err="1" smtClean="0"/>
              <a:t>lpString</a:t>
            </a:r>
            <a:r>
              <a:rPr lang="ko-KR" altLang="en-US" sz="1800" dirty="0" smtClean="0"/>
              <a:t>에 있는 문자열을 </a:t>
            </a:r>
            <a:r>
              <a:rPr lang="en-US" sz="1800" dirty="0" err="1" smtClean="0"/>
              <a:t>nCount</a:t>
            </a:r>
            <a:r>
              <a:rPr lang="en-US" sz="1800" dirty="0" smtClean="0"/>
              <a:t>(</a:t>
            </a:r>
            <a:r>
              <a:rPr lang="ko-KR" altLang="en-US" sz="1800" dirty="0" smtClean="0"/>
              <a:t>길이</a:t>
            </a:r>
            <a:r>
              <a:rPr lang="en-US" sz="1800" dirty="0" smtClean="0"/>
              <a:t>)</a:t>
            </a:r>
            <a:r>
              <a:rPr lang="ko-KR" altLang="en-US" sz="1800" dirty="0" smtClean="0"/>
              <a:t>만큼 </a:t>
            </a:r>
            <a:r>
              <a:rPr lang="en-US" sz="1800" dirty="0" err="1" smtClean="0"/>
              <a:t>lpRect</a:t>
            </a:r>
            <a:r>
              <a:rPr lang="en-US" sz="1800" dirty="0" smtClean="0"/>
              <a:t>(</a:t>
            </a:r>
            <a:r>
              <a:rPr lang="ko-KR" altLang="en-US" sz="1800" dirty="0" smtClean="0"/>
              <a:t>사각형영역</a:t>
            </a:r>
            <a:r>
              <a:rPr lang="en-US" sz="1800" dirty="0" smtClean="0"/>
              <a:t>)</a:t>
            </a:r>
            <a:r>
              <a:rPr lang="ko-KR" altLang="en-US" sz="1800" dirty="0" smtClean="0"/>
              <a:t>안에 </a:t>
            </a:r>
            <a:r>
              <a:rPr lang="en-US" sz="1800" dirty="0" err="1" smtClean="0"/>
              <a:t>uFormat</a:t>
            </a:r>
            <a:r>
              <a:rPr lang="ko-KR" altLang="en-US" sz="1800" dirty="0" smtClean="0"/>
              <a:t>형식으로 출력하여 준다</a:t>
            </a:r>
            <a:endParaRPr lang="en-US" altLang="ko-KR" sz="1800" dirty="0" smtClean="0"/>
          </a:p>
          <a:p>
            <a:pPr>
              <a:buFont typeface="Lucida Sans Unicode" pitchFamily="34" charset="0"/>
              <a:buChar char="⁻"/>
            </a:pPr>
            <a:r>
              <a:rPr lang="en-US" sz="1800" dirty="0" err="1" smtClean="0"/>
              <a:t>nCount</a:t>
            </a:r>
            <a:r>
              <a:rPr lang="en-US" sz="1800" dirty="0" smtClean="0"/>
              <a:t> : -1</a:t>
            </a:r>
            <a:r>
              <a:rPr lang="ko-KR" altLang="en-US" sz="1800" dirty="0" smtClean="0"/>
              <a:t>일 경우 </a:t>
            </a:r>
            <a:r>
              <a:rPr lang="en-US" altLang="ko-KR" sz="1800" dirty="0" smtClean="0"/>
              <a:t>null</a:t>
            </a:r>
            <a:r>
              <a:rPr lang="ko-KR" altLang="en-US" sz="1800" dirty="0" smtClean="0"/>
              <a:t>문자열을 포함하여 알아서 길이를 정해준다</a:t>
            </a:r>
            <a:endParaRPr lang="en-US" altLang="ko-KR" sz="1800" dirty="0" smtClean="0"/>
          </a:p>
          <a:p>
            <a:pPr>
              <a:buFont typeface="Lucida Sans Unicode" pitchFamily="34" charset="0"/>
              <a:buChar char="⁻"/>
            </a:pPr>
            <a:r>
              <a:rPr lang="en-US" sz="1800" dirty="0" err="1" smtClean="0"/>
              <a:t>uFormat</a:t>
            </a:r>
            <a:r>
              <a:rPr lang="en-US" sz="1800" dirty="0" smtClean="0"/>
              <a:t> : 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 출력</a:t>
            </a:r>
            <a:endParaRPr lang="ko-KR" altLang="en-US" dirty="0"/>
          </a:p>
        </p:txBody>
      </p:sp>
      <p:pic>
        <p:nvPicPr>
          <p:cNvPr id="4098" name="Picture 2" descr="C:\Users\rkddl\Desktop\제목 없음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71670" y="4133868"/>
            <a:ext cx="3956050" cy="18669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UINT </a:t>
            </a:r>
            <a:r>
              <a:rPr lang="en-US" b="1" dirty="0" err="1" smtClean="0"/>
              <a:t>SetTextAlign</a:t>
            </a:r>
            <a:r>
              <a:rPr lang="en-US" b="1" dirty="0" smtClean="0"/>
              <a:t>(HDC </a:t>
            </a:r>
            <a:r>
              <a:rPr lang="en-US" b="1" dirty="0" err="1" smtClean="0"/>
              <a:t>hdc,UINT</a:t>
            </a:r>
            <a:r>
              <a:rPr lang="en-US" b="1" dirty="0" smtClean="0"/>
              <a:t> </a:t>
            </a:r>
            <a:r>
              <a:rPr lang="en-US" b="1" dirty="0" err="1" smtClean="0"/>
              <a:t>fMode</a:t>
            </a:r>
            <a:r>
              <a:rPr lang="en-US" b="1" dirty="0" smtClean="0"/>
              <a:t>)</a:t>
            </a:r>
          </a:p>
          <a:p>
            <a:pPr>
              <a:buFont typeface="Lucida Sans Unicode" pitchFamily="34" charset="0"/>
              <a:buChar char="⁻"/>
            </a:pPr>
            <a:r>
              <a:rPr lang="en-US" altLang="ko-KR" sz="2000" dirty="0" smtClean="0"/>
              <a:t>Text</a:t>
            </a:r>
            <a:r>
              <a:rPr lang="ko-KR" altLang="en-US" sz="2000" dirty="0" smtClean="0"/>
              <a:t>의 </a:t>
            </a:r>
            <a:r>
              <a:rPr lang="ko-KR" altLang="en-US" sz="2000" b="1" dirty="0" smtClean="0"/>
              <a:t>중심 좌표</a:t>
            </a:r>
            <a:r>
              <a:rPr lang="ko-KR" altLang="en-US" sz="2000" dirty="0" smtClean="0"/>
              <a:t>를 설정한다</a:t>
            </a:r>
            <a:endParaRPr lang="en-US" altLang="ko-KR" sz="2000" dirty="0" smtClean="0"/>
          </a:p>
          <a:p>
            <a:pPr>
              <a:buFont typeface="Lucida Sans Unicode" pitchFamily="34" charset="0"/>
              <a:buChar char="⁻"/>
            </a:pPr>
            <a:r>
              <a:rPr lang="en-US" sz="2000" dirty="0" err="1" smtClean="0"/>
              <a:t>fMode</a:t>
            </a:r>
            <a:r>
              <a:rPr lang="en-US" sz="2000" dirty="0" smtClean="0"/>
              <a:t> : </a:t>
            </a:r>
            <a:r>
              <a:rPr lang="ko-KR" altLang="en-US" sz="2000" dirty="0" smtClean="0"/>
              <a:t>두 개 이상의 플래그로 </a:t>
            </a:r>
            <a:r>
              <a:rPr lang="en-US" altLang="ko-KR" sz="2000" dirty="0" smtClean="0"/>
              <a:t>or</a:t>
            </a:r>
            <a:r>
              <a:rPr lang="ko-KR" altLang="en-US" sz="2000" dirty="0" smtClean="0"/>
              <a:t>연산이 가능</a:t>
            </a:r>
            <a:endParaRPr lang="en-US" altLang="ko-KR" sz="2000" dirty="0" smtClean="0"/>
          </a:p>
          <a:p>
            <a:pPr>
              <a:buFont typeface="Lucida Sans Unicode" pitchFamily="34" charset="0"/>
              <a:buChar char="⁻"/>
            </a:pPr>
            <a:r>
              <a:rPr lang="en-US" altLang="ko-KR" sz="2000" dirty="0" smtClean="0"/>
              <a:t>CP : Current Position</a:t>
            </a:r>
          </a:p>
          <a:p>
            <a:pPr>
              <a:buFont typeface="Lucida Sans Unicode" pitchFamily="34" charset="0"/>
              <a:buChar char="⁻"/>
            </a:pPr>
            <a:endParaRPr lang="ko-KR" altLang="en-US" sz="2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 출력</a:t>
            </a:r>
            <a:endParaRPr lang="ko-KR" altLang="en-US" dirty="0"/>
          </a:p>
        </p:txBody>
      </p:sp>
      <p:pic>
        <p:nvPicPr>
          <p:cNvPr id="5122" name="Picture 2" descr="C:\Users\rkddl\Desktop\제목 없음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57752" y="4714884"/>
            <a:ext cx="3949700" cy="1803400"/>
          </a:xfrm>
          <a:prstGeom prst="rect">
            <a:avLst/>
          </a:prstGeom>
          <a:noFill/>
        </p:spPr>
      </p:pic>
      <p:grpSp>
        <p:nvGrpSpPr>
          <p:cNvPr id="6" name="그룹 5"/>
          <p:cNvGrpSpPr/>
          <p:nvPr/>
        </p:nvGrpSpPr>
        <p:grpSpPr>
          <a:xfrm>
            <a:off x="3714744" y="3286124"/>
            <a:ext cx="5143536" cy="1143008"/>
            <a:chOff x="1628205" y="4816895"/>
            <a:chExt cx="5069266" cy="1120191"/>
          </a:xfrm>
        </p:grpSpPr>
        <p:sp>
          <p:nvSpPr>
            <p:cNvPr id="7" name="TextBox 6"/>
            <p:cNvSpPr txBox="1"/>
            <p:nvPr/>
          </p:nvSpPr>
          <p:spPr>
            <a:xfrm>
              <a:off x="3123601" y="5229200"/>
              <a:ext cx="31999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dirty="0" smtClean="0"/>
                <a:t>Beautiful Life</a:t>
              </a:r>
              <a:endParaRPr lang="ko-KR" altLang="en-US" sz="4000" dirty="0"/>
            </a:p>
          </p:txBody>
        </p:sp>
        <p:cxnSp>
          <p:nvCxnSpPr>
            <p:cNvPr id="8" name="직선 화살표 연결선 7"/>
            <p:cNvCxnSpPr>
              <a:stCxn id="9" idx="3"/>
            </p:cNvCxnSpPr>
            <p:nvPr/>
          </p:nvCxnSpPr>
          <p:spPr>
            <a:xfrm>
              <a:off x="2851617" y="5373216"/>
              <a:ext cx="271984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012926" y="5234716"/>
              <a:ext cx="8386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latin typeface="HY견고딕" pitchFamily="18" charset="-127"/>
                  <a:ea typeface="HY견고딕" pitchFamily="18" charset="-127"/>
                </a:rPr>
                <a:t>TA_TOP</a:t>
              </a:r>
              <a:endParaRPr lang="ko-KR" altLang="en-US" sz="1200" dirty="0">
                <a:latin typeface="HY견고딕" pitchFamily="18" charset="-127"/>
                <a:ea typeface="HY견고딕" pitchFamily="18" charset="-127"/>
              </a:endParaRPr>
            </a:p>
          </p:txBody>
        </p:sp>
        <p:cxnSp>
          <p:nvCxnSpPr>
            <p:cNvPr id="10" name="직선 화살표 연결선 9"/>
            <p:cNvCxnSpPr>
              <a:stCxn id="11" idx="3"/>
            </p:cNvCxnSpPr>
            <p:nvPr/>
          </p:nvCxnSpPr>
          <p:spPr>
            <a:xfrm flipV="1">
              <a:off x="2851617" y="5798584"/>
              <a:ext cx="271984" cy="1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1628205" y="5660085"/>
              <a:ext cx="122341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latin typeface="HY견고딕" pitchFamily="18" charset="-127"/>
                  <a:ea typeface="HY견고딕" pitchFamily="18" charset="-127"/>
                </a:rPr>
                <a:t>TA_BOTTOM</a:t>
              </a:r>
              <a:endParaRPr lang="ko-KR" altLang="en-US" sz="1200" dirty="0">
                <a:latin typeface="HY견고딕" pitchFamily="18" charset="-127"/>
                <a:ea typeface="HY견고딕" pitchFamily="18" charset="-127"/>
              </a:endParaRPr>
            </a:p>
          </p:txBody>
        </p:sp>
        <p:cxnSp>
          <p:nvCxnSpPr>
            <p:cNvPr id="12" name="직선 화살표 연결선 11"/>
            <p:cNvCxnSpPr/>
            <p:nvPr/>
          </p:nvCxnSpPr>
          <p:spPr>
            <a:xfrm>
              <a:off x="3275856" y="5121188"/>
              <a:ext cx="0" cy="216024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818038" y="4843243"/>
              <a:ext cx="9156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latin typeface="HY견고딕" pitchFamily="18" charset="-127"/>
                  <a:ea typeface="HY견고딕" pitchFamily="18" charset="-127"/>
                </a:rPr>
                <a:t>TA_LEFT</a:t>
              </a:r>
              <a:endParaRPr lang="ko-KR" altLang="en-US" sz="1200" dirty="0">
                <a:latin typeface="HY견고딕" pitchFamily="18" charset="-127"/>
                <a:ea typeface="HY견고딕" pitchFamily="18" charset="-127"/>
              </a:endParaRPr>
            </a:p>
          </p:txBody>
        </p:sp>
        <p:cxnSp>
          <p:nvCxnSpPr>
            <p:cNvPr id="14" name="직선 화살표 연결선 13"/>
            <p:cNvCxnSpPr/>
            <p:nvPr/>
          </p:nvCxnSpPr>
          <p:spPr>
            <a:xfrm>
              <a:off x="4717578" y="5104280"/>
              <a:ext cx="0" cy="216024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4125108" y="4827280"/>
              <a:ext cx="11849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latin typeface="HY견고딕" pitchFamily="18" charset="-127"/>
                  <a:ea typeface="HY견고딕" pitchFamily="18" charset="-127"/>
                </a:rPr>
                <a:t>TA_CENTER</a:t>
              </a:r>
              <a:endParaRPr lang="ko-KR" altLang="en-US" sz="1200" dirty="0">
                <a:latin typeface="HY견고딕" pitchFamily="18" charset="-127"/>
                <a:ea typeface="HY견고딕" pitchFamily="18" charset="-127"/>
              </a:endParaRPr>
            </a:p>
          </p:txBody>
        </p:sp>
        <p:cxnSp>
          <p:nvCxnSpPr>
            <p:cNvPr id="16" name="직선 화살표 연결선 15"/>
            <p:cNvCxnSpPr/>
            <p:nvPr/>
          </p:nvCxnSpPr>
          <p:spPr>
            <a:xfrm>
              <a:off x="6181946" y="5094841"/>
              <a:ext cx="0" cy="216024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5666420" y="4816895"/>
              <a:ext cx="103105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latin typeface="HY견고딕" pitchFamily="18" charset="-127"/>
                  <a:ea typeface="HY견고딕" pitchFamily="18" charset="-127"/>
                </a:rPr>
                <a:t>TA_RIGHT</a:t>
              </a:r>
              <a:endParaRPr lang="ko-KR" altLang="en-US" sz="1200" dirty="0">
                <a:latin typeface="HY견고딕" pitchFamily="18" charset="-127"/>
                <a:ea typeface="HY견고딕" pitchFamily="18" charset="-127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altLang="ko-KR" sz="1200" dirty="0" smtClean="0">
                <a:solidFill>
                  <a:srgbClr val="0000FF"/>
                </a:solidFill>
                <a:latin typeface="돋움체"/>
                <a:ea typeface="돋움체"/>
              </a:rPr>
              <a:t>case</a:t>
            </a:r>
            <a:r>
              <a:rPr lang="en-US" altLang="ko-KR" sz="12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1200" dirty="0" smtClean="0">
                <a:solidFill>
                  <a:srgbClr val="6F008A"/>
                </a:solidFill>
                <a:latin typeface="돋움체"/>
                <a:ea typeface="돋움체"/>
              </a:rPr>
              <a:t>WM_PAINT</a:t>
            </a:r>
            <a:r>
              <a:rPr lang="en-US" altLang="ko-KR" sz="1200" dirty="0" smtClean="0">
                <a:solidFill>
                  <a:srgbClr val="000000"/>
                </a:solidFill>
                <a:latin typeface="돋움체"/>
                <a:ea typeface="돋움체"/>
              </a:rPr>
              <a:t>:</a:t>
            </a:r>
          </a:p>
          <a:p>
            <a:pPr>
              <a:buNone/>
            </a:pPr>
            <a:r>
              <a:rPr lang="en-US" altLang="ko-KR" sz="1200" dirty="0" smtClean="0">
                <a:solidFill>
                  <a:srgbClr val="000000"/>
                </a:solidFill>
                <a:latin typeface="돋움체"/>
                <a:ea typeface="돋움체"/>
              </a:rPr>
              <a:t>{</a:t>
            </a:r>
          </a:p>
          <a:p>
            <a:pPr>
              <a:buNone/>
            </a:pPr>
            <a:r>
              <a:rPr lang="en-US" altLang="ko-KR" sz="1200" dirty="0" smtClean="0">
                <a:solidFill>
                  <a:srgbClr val="2B91AF"/>
                </a:solidFill>
                <a:latin typeface="돋움체"/>
                <a:ea typeface="돋움체"/>
              </a:rPr>
              <a:t>		PAINTSTRUCT</a:t>
            </a:r>
            <a:r>
              <a:rPr lang="en-US" altLang="ko-KR" sz="12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1200" dirty="0" err="1" smtClean="0">
                <a:solidFill>
                  <a:srgbClr val="000000"/>
                </a:solidFill>
                <a:latin typeface="돋움체"/>
                <a:ea typeface="돋움체"/>
              </a:rPr>
              <a:t>ps</a:t>
            </a:r>
            <a:r>
              <a:rPr lang="en-US" altLang="ko-KR" sz="1200" dirty="0" smtClean="0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</a:p>
          <a:p>
            <a:pPr>
              <a:buNone/>
            </a:pPr>
            <a:r>
              <a:rPr lang="en-US" altLang="ko-KR" sz="1200" dirty="0" smtClean="0">
                <a:solidFill>
                  <a:srgbClr val="2B91AF"/>
                </a:solidFill>
                <a:latin typeface="돋움체"/>
                <a:ea typeface="돋움체"/>
              </a:rPr>
              <a:t>		HDC</a:t>
            </a:r>
            <a:r>
              <a:rPr lang="en-US" altLang="ko-KR" sz="12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1200" dirty="0" err="1" smtClean="0">
                <a:solidFill>
                  <a:srgbClr val="000000"/>
                </a:solidFill>
                <a:latin typeface="돋움체"/>
                <a:ea typeface="돋움체"/>
              </a:rPr>
              <a:t>hdc</a:t>
            </a:r>
            <a:r>
              <a:rPr lang="en-US" altLang="ko-KR" sz="1200" dirty="0" smtClean="0">
                <a:solidFill>
                  <a:srgbClr val="000000"/>
                </a:solidFill>
                <a:latin typeface="돋움체"/>
                <a:ea typeface="돋움체"/>
              </a:rPr>
              <a:t> = </a:t>
            </a:r>
            <a:r>
              <a:rPr lang="en-US" altLang="ko-KR" sz="1200" dirty="0" err="1" smtClean="0">
                <a:solidFill>
                  <a:srgbClr val="000000"/>
                </a:solidFill>
                <a:latin typeface="돋움체"/>
                <a:ea typeface="돋움체"/>
              </a:rPr>
              <a:t>BeginPaint</a:t>
            </a:r>
            <a:r>
              <a:rPr lang="en-US" altLang="ko-KR" sz="12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1200" dirty="0" err="1" smtClean="0">
                <a:solidFill>
                  <a:srgbClr val="808080"/>
                </a:solidFill>
                <a:latin typeface="돋움체"/>
                <a:ea typeface="돋움체"/>
              </a:rPr>
              <a:t>hWnd</a:t>
            </a:r>
            <a:r>
              <a:rPr lang="en-US" altLang="ko-KR" sz="1200" dirty="0" smtClean="0">
                <a:solidFill>
                  <a:srgbClr val="000000"/>
                </a:solidFill>
                <a:latin typeface="돋움체"/>
                <a:ea typeface="돋움체"/>
              </a:rPr>
              <a:t>, &amp;</a:t>
            </a:r>
            <a:r>
              <a:rPr lang="en-US" altLang="ko-KR" sz="1200" dirty="0" err="1" smtClean="0">
                <a:solidFill>
                  <a:srgbClr val="000000"/>
                </a:solidFill>
                <a:latin typeface="돋움체"/>
                <a:ea typeface="돋움체"/>
              </a:rPr>
              <a:t>ps</a:t>
            </a:r>
            <a:r>
              <a:rPr lang="en-US" altLang="ko-KR" sz="1200" dirty="0" smtClean="0">
                <a:solidFill>
                  <a:srgbClr val="000000"/>
                </a:solidFill>
                <a:latin typeface="돋움체"/>
                <a:ea typeface="돋움체"/>
              </a:rPr>
              <a:t>);</a:t>
            </a:r>
          </a:p>
          <a:p>
            <a:pPr>
              <a:buNone/>
            </a:pPr>
            <a:r>
              <a:rPr lang="en-US" altLang="ko-KR" sz="1200" dirty="0" smtClean="0">
                <a:solidFill>
                  <a:srgbClr val="008000"/>
                </a:solidFill>
                <a:latin typeface="돋움체"/>
                <a:ea typeface="돋움체"/>
              </a:rPr>
              <a:t>		// TODO: </a:t>
            </a:r>
            <a:r>
              <a:rPr lang="ko-KR" altLang="en-US" sz="1200" dirty="0" smtClean="0">
                <a:solidFill>
                  <a:srgbClr val="008000"/>
                </a:solidFill>
                <a:latin typeface="돋움체"/>
                <a:ea typeface="돋움체"/>
              </a:rPr>
              <a:t>여기에 </a:t>
            </a:r>
            <a:r>
              <a:rPr lang="en-US" altLang="ko-KR" sz="1200" dirty="0" err="1" smtClean="0">
                <a:solidFill>
                  <a:srgbClr val="008000"/>
                </a:solidFill>
                <a:latin typeface="돋움체"/>
                <a:ea typeface="돋움체"/>
              </a:rPr>
              <a:t>hdc</a:t>
            </a:r>
            <a:r>
              <a:rPr lang="ko-KR" altLang="en-US" sz="1200" dirty="0" smtClean="0">
                <a:solidFill>
                  <a:srgbClr val="008000"/>
                </a:solidFill>
                <a:latin typeface="돋움체"/>
                <a:ea typeface="돋움체"/>
              </a:rPr>
              <a:t>를 사용하는 그리기 코드를 추가합니다</a:t>
            </a:r>
            <a:r>
              <a:rPr lang="en-US" altLang="ko-KR" sz="1200" dirty="0" smtClean="0">
                <a:solidFill>
                  <a:srgbClr val="008000"/>
                </a:solidFill>
                <a:latin typeface="돋움체"/>
                <a:ea typeface="돋움체"/>
              </a:rPr>
              <a:t>...</a:t>
            </a:r>
          </a:p>
          <a:p>
            <a:pPr>
              <a:buNone/>
            </a:pPr>
            <a:endParaRPr lang="en-US" altLang="ko-KR" sz="12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1200" dirty="0" smtClean="0">
                <a:solidFill>
                  <a:srgbClr val="008000"/>
                </a:solidFill>
                <a:latin typeface="돋움체"/>
                <a:ea typeface="돋움체"/>
              </a:rPr>
              <a:t>		// </a:t>
            </a:r>
            <a:r>
              <a:rPr lang="en-US" altLang="ko-KR" sz="1200" dirty="0" err="1" smtClean="0">
                <a:solidFill>
                  <a:srgbClr val="008000"/>
                </a:solidFill>
                <a:latin typeface="돋움체"/>
                <a:ea typeface="돋움체"/>
              </a:rPr>
              <a:t>TextOut</a:t>
            </a:r>
            <a:r>
              <a:rPr lang="en-US" altLang="ko-KR" sz="1200" dirty="0" smtClean="0">
                <a:solidFill>
                  <a:srgbClr val="008000"/>
                </a:solidFill>
                <a:latin typeface="돋움체"/>
                <a:ea typeface="돋움체"/>
              </a:rPr>
              <a:t>()</a:t>
            </a:r>
            <a:r>
              <a:rPr lang="ko-KR" altLang="en-US" sz="1200" dirty="0" smtClean="0">
                <a:solidFill>
                  <a:srgbClr val="008000"/>
                </a:solidFill>
                <a:latin typeface="돋움체"/>
                <a:ea typeface="돋움체"/>
              </a:rPr>
              <a:t>을 이용하여 문자 출력</a:t>
            </a:r>
            <a:r>
              <a:rPr lang="en-US" altLang="ko-KR" sz="1200" dirty="0" smtClean="0">
                <a:solidFill>
                  <a:srgbClr val="008000"/>
                </a:solidFill>
                <a:latin typeface="돋움체"/>
                <a:ea typeface="돋움체"/>
              </a:rPr>
              <a:t>.</a:t>
            </a:r>
            <a:endParaRPr lang="ko-KR" altLang="en-US" sz="12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1200" dirty="0" smtClean="0">
                <a:solidFill>
                  <a:srgbClr val="000000"/>
                </a:solidFill>
                <a:latin typeface="돋움체"/>
                <a:ea typeface="돋움체"/>
              </a:rPr>
              <a:t>		std::</a:t>
            </a:r>
            <a:r>
              <a:rPr lang="en-US" altLang="ko-KR" sz="1200" dirty="0" smtClean="0">
                <a:solidFill>
                  <a:srgbClr val="2B91AF"/>
                </a:solidFill>
                <a:latin typeface="돋움체"/>
                <a:ea typeface="돋움체"/>
              </a:rPr>
              <a:t>string</a:t>
            </a:r>
            <a:r>
              <a:rPr lang="en-US" altLang="ko-KR" sz="12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1200" dirty="0" err="1" smtClean="0">
                <a:solidFill>
                  <a:srgbClr val="000000"/>
                </a:solidFill>
                <a:latin typeface="돋움체"/>
                <a:ea typeface="돋움체"/>
              </a:rPr>
              <a:t>str</a:t>
            </a:r>
            <a:r>
              <a:rPr lang="en-US" altLang="ko-KR" sz="1200" dirty="0" smtClean="0">
                <a:solidFill>
                  <a:srgbClr val="000000"/>
                </a:solidFill>
                <a:latin typeface="돋움체"/>
                <a:ea typeface="돋움체"/>
              </a:rPr>
              <a:t> = </a:t>
            </a:r>
            <a:r>
              <a:rPr lang="en-US" altLang="ko-KR" sz="1200" dirty="0" smtClean="0">
                <a:solidFill>
                  <a:srgbClr val="A31515"/>
                </a:solidFill>
                <a:latin typeface="돋움체"/>
                <a:ea typeface="돋움체"/>
              </a:rPr>
              <a:t>"TEST </a:t>
            </a:r>
            <a:r>
              <a:rPr lang="en-US" altLang="ko-KR" sz="1200" dirty="0" err="1" smtClean="0">
                <a:solidFill>
                  <a:srgbClr val="A31515"/>
                </a:solidFill>
                <a:latin typeface="돋움체"/>
                <a:ea typeface="돋움체"/>
              </a:rPr>
              <a:t>test</a:t>
            </a:r>
            <a:r>
              <a:rPr lang="en-US" altLang="ko-KR" sz="1200" dirty="0" smtClean="0">
                <a:solidFill>
                  <a:srgbClr val="A31515"/>
                </a:solidFill>
                <a:latin typeface="돋움체"/>
                <a:ea typeface="돋움체"/>
              </a:rPr>
              <a:t> </a:t>
            </a:r>
            <a:r>
              <a:rPr lang="en-US" altLang="ko-KR" sz="1200" dirty="0" err="1" smtClean="0">
                <a:solidFill>
                  <a:srgbClr val="A31515"/>
                </a:solidFill>
                <a:latin typeface="돋움체"/>
                <a:ea typeface="돋움체"/>
              </a:rPr>
              <a:t>TEST</a:t>
            </a:r>
            <a:r>
              <a:rPr lang="en-US" altLang="ko-KR" sz="1200" dirty="0" smtClean="0">
                <a:solidFill>
                  <a:srgbClr val="A31515"/>
                </a:solidFill>
                <a:latin typeface="돋움체"/>
                <a:ea typeface="돋움체"/>
              </a:rPr>
              <a:t>"</a:t>
            </a:r>
            <a:r>
              <a:rPr lang="en-US" altLang="ko-KR" sz="1200" dirty="0" smtClean="0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</a:p>
          <a:p>
            <a:pPr>
              <a:buNone/>
            </a:pPr>
            <a:r>
              <a:rPr lang="en-US" altLang="ko-KR" sz="1200" b="1" dirty="0" smtClean="0">
                <a:solidFill>
                  <a:srgbClr val="000000"/>
                </a:solidFill>
                <a:latin typeface="돋움체"/>
                <a:ea typeface="돋움체"/>
              </a:rPr>
              <a:t>		</a:t>
            </a:r>
            <a:r>
              <a:rPr lang="en-US" altLang="ko-KR" sz="1200" b="1" dirty="0" err="1" smtClean="0">
                <a:solidFill>
                  <a:srgbClr val="000000"/>
                </a:solidFill>
                <a:latin typeface="돋움체"/>
                <a:ea typeface="돋움체"/>
              </a:rPr>
              <a:t>TextOut</a:t>
            </a:r>
            <a:r>
              <a:rPr lang="en-US" altLang="ko-KR" sz="1200" b="1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1200" b="1" dirty="0" err="1" smtClean="0">
                <a:solidFill>
                  <a:srgbClr val="000000"/>
                </a:solidFill>
                <a:latin typeface="돋움체"/>
                <a:ea typeface="돋움체"/>
              </a:rPr>
              <a:t>hdc</a:t>
            </a:r>
            <a:r>
              <a:rPr lang="en-US" altLang="ko-KR" sz="1200" b="1" dirty="0" smtClean="0">
                <a:solidFill>
                  <a:srgbClr val="000000"/>
                </a:solidFill>
                <a:latin typeface="돋움체"/>
                <a:ea typeface="돋움체"/>
              </a:rPr>
              <a:t>, 10, 10, </a:t>
            </a:r>
            <a:r>
              <a:rPr lang="en-US" altLang="ko-KR" sz="1200" b="1" dirty="0" err="1" smtClean="0">
                <a:solidFill>
                  <a:srgbClr val="000000"/>
                </a:solidFill>
                <a:latin typeface="돋움체"/>
                <a:ea typeface="돋움체"/>
              </a:rPr>
              <a:t>str.c_str</a:t>
            </a:r>
            <a:r>
              <a:rPr lang="en-US" altLang="ko-KR" sz="1200" b="1" dirty="0" smtClean="0">
                <a:solidFill>
                  <a:srgbClr val="000000"/>
                </a:solidFill>
                <a:latin typeface="돋움체"/>
                <a:ea typeface="돋움체"/>
              </a:rPr>
              <a:t>(), </a:t>
            </a:r>
            <a:r>
              <a:rPr lang="en-US" altLang="ko-KR" sz="1200" b="1" dirty="0" err="1" smtClean="0">
                <a:solidFill>
                  <a:srgbClr val="000000"/>
                </a:solidFill>
                <a:latin typeface="돋움체"/>
                <a:ea typeface="돋움체"/>
              </a:rPr>
              <a:t>str.length</a:t>
            </a:r>
            <a:r>
              <a:rPr lang="en-US" altLang="ko-KR" sz="1200" b="1" dirty="0" smtClean="0">
                <a:solidFill>
                  <a:srgbClr val="000000"/>
                </a:solidFill>
                <a:latin typeface="돋움체"/>
                <a:ea typeface="돋움체"/>
              </a:rPr>
              <a:t>());</a:t>
            </a:r>
          </a:p>
          <a:p>
            <a:pPr>
              <a:buNone/>
            </a:pPr>
            <a:endParaRPr lang="en-US" altLang="ko-KR" sz="12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1200" dirty="0" smtClean="0">
                <a:solidFill>
                  <a:srgbClr val="008000"/>
                </a:solidFill>
                <a:latin typeface="돋움체"/>
                <a:ea typeface="돋움체"/>
              </a:rPr>
              <a:t>		// </a:t>
            </a:r>
            <a:r>
              <a:rPr lang="en-US" altLang="ko-KR" sz="1200" dirty="0" err="1" smtClean="0">
                <a:solidFill>
                  <a:srgbClr val="008000"/>
                </a:solidFill>
                <a:latin typeface="돋움체"/>
                <a:ea typeface="돋움체"/>
              </a:rPr>
              <a:t>DrawText</a:t>
            </a:r>
            <a:r>
              <a:rPr lang="en-US" altLang="ko-KR" sz="1200" dirty="0" smtClean="0">
                <a:solidFill>
                  <a:srgbClr val="008000"/>
                </a:solidFill>
                <a:latin typeface="돋움체"/>
                <a:ea typeface="돋움체"/>
              </a:rPr>
              <a:t>()</a:t>
            </a:r>
            <a:r>
              <a:rPr lang="ko-KR" altLang="en-US" sz="1200" dirty="0" smtClean="0">
                <a:solidFill>
                  <a:srgbClr val="008000"/>
                </a:solidFill>
                <a:latin typeface="돋움체"/>
                <a:ea typeface="돋움체"/>
              </a:rPr>
              <a:t>를 이용하여 문자 출력</a:t>
            </a:r>
            <a:r>
              <a:rPr lang="en-US" altLang="ko-KR" sz="1200" dirty="0" smtClean="0">
                <a:solidFill>
                  <a:srgbClr val="008000"/>
                </a:solidFill>
                <a:latin typeface="돋움체"/>
                <a:ea typeface="돋움체"/>
              </a:rPr>
              <a:t>.</a:t>
            </a:r>
            <a:endParaRPr lang="ko-KR" altLang="en-US" sz="12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1200" dirty="0" smtClean="0">
                <a:solidFill>
                  <a:srgbClr val="000000"/>
                </a:solidFill>
                <a:latin typeface="돋움체"/>
                <a:ea typeface="돋움체"/>
              </a:rPr>
              <a:t>		</a:t>
            </a:r>
            <a:r>
              <a:rPr lang="en-US" altLang="ko-KR" sz="1200" dirty="0" err="1" smtClean="0">
                <a:solidFill>
                  <a:srgbClr val="000000"/>
                </a:solidFill>
                <a:latin typeface="돋움체"/>
                <a:ea typeface="돋움체"/>
              </a:rPr>
              <a:t>str</a:t>
            </a:r>
            <a:r>
              <a:rPr lang="en-US" altLang="ko-KR" sz="12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1200" dirty="0" smtClean="0">
                <a:solidFill>
                  <a:srgbClr val="008080"/>
                </a:solidFill>
                <a:latin typeface="돋움체"/>
                <a:ea typeface="돋움체"/>
              </a:rPr>
              <a:t>=</a:t>
            </a:r>
            <a:r>
              <a:rPr lang="en-US" altLang="ko-KR" sz="12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1200" dirty="0" smtClean="0">
                <a:solidFill>
                  <a:srgbClr val="A31515"/>
                </a:solidFill>
                <a:latin typeface="돋움체"/>
                <a:ea typeface="돋움체"/>
              </a:rPr>
              <a:t>"TEST </a:t>
            </a:r>
            <a:r>
              <a:rPr lang="en-US" altLang="ko-KR" sz="1200" dirty="0" err="1" smtClean="0">
                <a:solidFill>
                  <a:srgbClr val="A31515"/>
                </a:solidFill>
                <a:latin typeface="돋움체"/>
                <a:ea typeface="돋움체"/>
              </a:rPr>
              <a:t>test</a:t>
            </a:r>
            <a:r>
              <a:rPr lang="en-US" altLang="ko-KR" sz="1200" dirty="0" smtClean="0">
                <a:solidFill>
                  <a:srgbClr val="A31515"/>
                </a:solidFill>
                <a:latin typeface="돋움체"/>
                <a:ea typeface="돋움체"/>
              </a:rPr>
              <a:t> </a:t>
            </a:r>
            <a:r>
              <a:rPr lang="en-US" altLang="ko-KR" sz="1200" dirty="0" err="1" smtClean="0">
                <a:solidFill>
                  <a:srgbClr val="A31515"/>
                </a:solidFill>
                <a:latin typeface="돋움체"/>
                <a:ea typeface="돋움체"/>
              </a:rPr>
              <a:t>TEST</a:t>
            </a:r>
            <a:r>
              <a:rPr lang="en-US" altLang="ko-KR" sz="1200" dirty="0" smtClean="0">
                <a:solidFill>
                  <a:srgbClr val="A31515"/>
                </a:solidFill>
                <a:latin typeface="돋움체"/>
                <a:ea typeface="돋움체"/>
              </a:rPr>
              <a:t> </a:t>
            </a:r>
            <a:r>
              <a:rPr lang="en-US" altLang="ko-KR" sz="1200" dirty="0" err="1" smtClean="0">
                <a:solidFill>
                  <a:srgbClr val="A31515"/>
                </a:solidFill>
                <a:latin typeface="돋움체"/>
                <a:ea typeface="돋움체"/>
              </a:rPr>
              <a:t>test</a:t>
            </a:r>
            <a:r>
              <a:rPr lang="en-US" altLang="ko-KR" sz="1200" dirty="0" smtClean="0">
                <a:solidFill>
                  <a:srgbClr val="A31515"/>
                </a:solidFill>
                <a:latin typeface="돋움체"/>
                <a:ea typeface="돋움체"/>
              </a:rPr>
              <a:t> </a:t>
            </a:r>
            <a:r>
              <a:rPr lang="en-US" altLang="ko-KR" sz="1200" dirty="0" err="1" smtClean="0">
                <a:solidFill>
                  <a:srgbClr val="A31515"/>
                </a:solidFill>
                <a:latin typeface="돋움체"/>
                <a:ea typeface="돋움체"/>
              </a:rPr>
              <a:t>TEST</a:t>
            </a:r>
            <a:r>
              <a:rPr lang="en-US" altLang="ko-KR" sz="1200" dirty="0" smtClean="0">
                <a:solidFill>
                  <a:srgbClr val="A31515"/>
                </a:solidFill>
                <a:latin typeface="돋움체"/>
                <a:ea typeface="돋움체"/>
              </a:rPr>
              <a:t> </a:t>
            </a:r>
            <a:r>
              <a:rPr lang="en-US" altLang="ko-KR" sz="1200" dirty="0" err="1" smtClean="0">
                <a:solidFill>
                  <a:srgbClr val="A31515"/>
                </a:solidFill>
                <a:latin typeface="돋움체"/>
                <a:ea typeface="돋움체"/>
              </a:rPr>
              <a:t>test</a:t>
            </a:r>
            <a:r>
              <a:rPr lang="en-US" altLang="ko-KR" sz="1200" dirty="0" smtClean="0">
                <a:solidFill>
                  <a:srgbClr val="A31515"/>
                </a:solidFill>
                <a:latin typeface="돋움체"/>
                <a:ea typeface="돋움체"/>
              </a:rPr>
              <a:t> </a:t>
            </a:r>
            <a:r>
              <a:rPr lang="en-US" altLang="ko-KR" sz="1200" dirty="0" err="1" smtClean="0">
                <a:solidFill>
                  <a:srgbClr val="A31515"/>
                </a:solidFill>
                <a:latin typeface="돋움체"/>
                <a:ea typeface="돋움체"/>
              </a:rPr>
              <a:t>TEST</a:t>
            </a:r>
            <a:r>
              <a:rPr lang="en-US" altLang="ko-KR" sz="1200" dirty="0" smtClean="0">
                <a:solidFill>
                  <a:srgbClr val="A31515"/>
                </a:solidFill>
                <a:latin typeface="돋움체"/>
                <a:ea typeface="돋움체"/>
              </a:rPr>
              <a:t> </a:t>
            </a:r>
            <a:r>
              <a:rPr lang="en-US" altLang="ko-KR" sz="1200" dirty="0" err="1" smtClean="0">
                <a:solidFill>
                  <a:srgbClr val="A31515"/>
                </a:solidFill>
                <a:latin typeface="돋움체"/>
                <a:ea typeface="돋움체"/>
              </a:rPr>
              <a:t>test</a:t>
            </a:r>
            <a:r>
              <a:rPr lang="en-US" altLang="ko-KR" sz="1200" dirty="0" smtClean="0">
                <a:solidFill>
                  <a:srgbClr val="A31515"/>
                </a:solidFill>
                <a:latin typeface="돋움체"/>
                <a:ea typeface="돋움체"/>
              </a:rPr>
              <a:t> </a:t>
            </a:r>
            <a:r>
              <a:rPr lang="en-US" altLang="ko-KR" sz="1200" dirty="0" err="1" smtClean="0">
                <a:solidFill>
                  <a:srgbClr val="A31515"/>
                </a:solidFill>
                <a:latin typeface="돋움체"/>
                <a:ea typeface="돋움체"/>
              </a:rPr>
              <a:t>TEST</a:t>
            </a:r>
            <a:r>
              <a:rPr lang="en-US" altLang="ko-KR" sz="1200" dirty="0" smtClean="0">
                <a:solidFill>
                  <a:srgbClr val="A31515"/>
                </a:solidFill>
                <a:latin typeface="돋움체"/>
                <a:ea typeface="돋움체"/>
              </a:rPr>
              <a:t> </a:t>
            </a:r>
            <a:r>
              <a:rPr lang="en-US" altLang="ko-KR" sz="1200" dirty="0" err="1" smtClean="0">
                <a:solidFill>
                  <a:srgbClr val="A31515"/>
                </a:solidFill>
                <a:latin typeface="돋움체"/>
                <a:ea typeface="돋움체"/>
              </a:rPr>
              <a:t>test</a:t>
            </a:r>
            <a:r>
              <a:rPr lang="en-US" altLang="ko-KR" sz="1200" dirty="0" smtClean="0">
                <a:solidFill>
                  <a:srgbClr val="A31515"/>
                </a:solidFill>
                <a:latin typeface="돋움체"/>
                <a:ea typeface="돋움체"/>
              </a:rPr>
              <a:t> </a:t>
            </a:r>
            <a:r>
              <a:rPr lang="en-US" altLang="ko-KR" sz="1200" dirty="0" err="1" smtClean="0">
                <a:solidFill>
                  <a:srgbClr val="A31515"/>
                </a:solidFill>
                <a:latin typeface="돋움체"/>
                <a:ea typeface="돋움체"/>
              </a:rPr>
              <a:t>TEST</a:t>
            </a:r>
            <a:r>
              <a:rPr lang="en-US" altLang="ko-KR" sz="1200" dirty="0" smtClean="0">
                <a:solidFill>
                  <a:srgbClr val="A31515"/>
                </a:solidFill>
                <a:latin typeface="돋움체"/>
                <a:ea typeface="돋움체"/>
              </a:rPr>
              <a:t> </a:t>
            </a:r>
            <a:r>
              <a:rPr lang="en-US" altLang="ko-KR" sz="1200" dirty="0" err="1" smtClean="0">
                <a:solidFill>
                  <a:srgbClr val="A31515"/>
                </a:solidFill>
                <a:latin typeface="돋움체"/>
                <a:ea typeface="돋움체"/>
              </a:rPr>
              <a:t>test</a:t>
            </a:r>
            <a:r>
              <a:rPr lang="en-US" altLang="ko-KR" sz="1200" dirty="0" smtClean="0">
                <a:solidFill>
                  <a:srgbClr val="A31515"/>
                </a:solidFill>
                <a:latin typeface="돋움체"/>
                <a:ea typeface="돋움체"/>
              </a:rPr>
              <a:t> </a:t>
            </a:r>
            <a:r>
              <a:rPr lang="en-US" altLang="ko-KR" sz="1200" dirty="0" err="1" smtClean="0">
                <a:solidFill>
                  <a:srgbClr val="A31515"/>
                </a:solidFill>
                <a:latin typeface="돋움체"/>
                <a:ea typeface="돋움체"/>
              </a:rPr>
              <a:t>TEST</a:t>
            </a:r>
            <a:r>
              <a:rPr lang="en-US" altLang="ko-KR" sz="1200" dirty="0" smtClean="0">
                <a:solidFill>
                  <a:srgbClr val="A31515"/>
                </a:solidFill>
                <a:latin typeface="돋움체"/>
                <a:ea typeface="돋움체"/>
              </a:rPr>
              <a:t> </a:t>
            </a:r>
            <a:r>
              <a:rPr lang="en-US" altLang="ko-KR" sz="1200" dirty="0" err="1" smtClean="0">
                <a:solidFill>
                  <a:srgbClr val="A31515"/>
                </a:solidFill>
                <a:latin typeface="돋움체"/>
                <a:ea typeface="돋움체"/>
              </a:rPr>
              <a:t>test</a:t>
            </a:r>
            <a:r>
              <a:rPr lang="en-US" altLang="ko-KR" sz="1200" dirty="0" smtClean="0">
                <a:solidFill>
                  <a:srgbClr val="A31515"/>
                </a:solidFill>
                <a:latin typeface="돋움체"/>
                <a:ea typeface="돋움체"/>
              </a:rPr>
              <a:t> </a:t>
            </a:r>
            <a:r>
              <a:rPr lang="en-US" altLang="ko-KR" sz="1200" dirty="0" err="1" smtClean="0">
                <a:solidFill>
                  <a:srgbClr val="A31515"/>
                </a:solidFill>
                <a:latin typeface="돋움체"/>
                <a:ea typeface="돋움체"/>
              </a:rPr>
              <a:t>TEST</a:t>
            </a:r>
            <a:r>
              <a:rPr lang="en-US" altLang="ko-KR" sz="1200" dirty="0" smtClean="0">
                <a:solidFill>
                  <a:srgbClr val="A31515"/>
                </a:solidFill>
                <a:latin typeface="돋움체"/>
                <a:ea typeface="돋움체"/>
              </a:rPr>
              <a:t> </a:t>
            </a:r>
            <a:r>
              <a:rPr lang="en-US" altLang="ko-KR" sz="1200" dirty="0" err="1" smtClean="0">
                <a:solidFill>
                  <a:srgbClr val="A31515"/>
                </a:solidFill>
                <a:latin typeface="돋움체"/>
                <a:ea typeface="돋움체"/>
              </a:rPr>
              <a:t>test</a:t>
            </a:r>
            <a:r>
              <a:rPr lang="en-US" altLang="ko-KR" sz="1200" dirty="0" smtClean="0">
                <a:solidFill>
                  <a:srgbClr val="A31515"/>
                </a:solidFill>
                <a:latin typeface="돋움체"/>
                <a:ea typeface="돋움체"/>
              </a:rPr>
              <a:t> </a:t>
            </a:r>
            <a:r>
              <a:rPr lang="en-US" altLang="ko-KR" sz="1200" dirty="0" err="1" smtClean="0">
                <a:solidFill>
                  <a:srgbClr val="A31515"/>
                </a:solidFill>
                <a:latin typeface="돋움체"/>
                <a:ea typeface="돋움체"/>
              </a:rPr>
              <a:t>TEST</a:t>
            </a:r>
            <a:r>
              <a:rPr lang="en-US" altLang="ko-KR" sz="1200" dirty="0" smtClean="0">
                <a:solidFill>
                  <a:srgbClr val="A31515"/>
                </a:solidFill>
                <a:latin typeface="돋움체"/>
                <a:ea typeface="돋움체"/>
              </a:rPr>
              <a:t>"</a:t>
            </a:r>
            <a:r>
              <a:rPr lang="en-US" altLang="ko-KR" sz="1200" dirty="0" smtClean="0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</a:p>
          <a:p>
            <a:pPr>
              <a:buNone/>
            </a:pPr>
            <a:r>
              <a:rPr lang="en-US" altLang="ko-KR" sz="1200" b="1" dirty="0" smtClean="0">
                <a:solidFill>
                  <a:srgbClr val="2B91AF"/>
                </a:solidFill>
                <a:latin typeface="돋움체"/>
                <a:ea typeface="돋움체"/>
              </a:rPr>
              <a:t>		RECT</a:t>
            </a:r>
            <a:r>
              <a:rPr lang="en-US" altLang="ko-KR" sz="1200" b="1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1200" b="1" dirty="0" err="1" smtClean="0">
                <a:solidFill>
                  <a:srgbClr val="000000"/>
                </a:solidFill>
                <a:latin typeface="돋움체"/>
                <a:ea typeface="돋움체"/>
              </a:rPr>
              <a:t>rect</a:t>
            </a:r>
            <a:r>
              <a:rPr lang="en-US" altLang="ko-KR" sz="1200" b="1" dirty="0" smtClean="0">
                <a:solidFill>
                  <a:srgbClr val="000000"/>
                </a:solidFill>
                <a:latin typeface="돋움체"/>
                <a:ea typeface="돋움체"/>
              </a:rPr>
              <a:t> = {100, 100, 400, 300};</a:t>
            </a:r>
          </a:p>
          <a:p>
            <a:pPr>
              <a:buNone/>
            </a:pPr>
            <a:r>
              <a:rPr lang="en-US" altLang="ko-KR" sz="1200" b="1" dirty="0" smtClean="0">
                <a:solidFill>
                  <a:srgbClr val="000000"/>
                </a:solidFill>
                <a:latin typeface="돋움체"/>
                <a:ea typeface="돋움체"/>
              </a:rPr>
              <a:t>		</a:t>
            </a:r>
            <a:r>
              <a:rPr lang="en-US" altLang="ko-KR" sz="1200" b="1" dirty="0" err="1" smtClean="0">
                <a:solidFill>
                  <a:srgbClr val="000000"/>
                </a:solidFill>
                <a:latin typeface="돋움체"/>
                <a:ea typeface="돋움체"/>
              </a:rPr>
              <a:t>DrawText</a:t>
            </a:r>
            <a:r>
              <a:rPr lang="en-US" altLang="ko-KR" sz="1200" b="1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1200" b="1" dirty="0" err="1" smtClean="0">
                <a:solidFill>
                  <a:srgbClr val="000000"/>
                </a:solidFill>
                <a:latin typeface="돋움체"/>
                <a:ea typeface="돋움체"/>
              </a:rPr>
              <a:t>hdc</a:t>
            </a:r>
            <a:r>
              <a:rPr lang="en-US" altLang="ko-KR" sz="1200" b="1" dirty="0" smtClean="0">
                <a:solidFill>
                  <a:srgbClr val="000000"/>
                </a:solidFill>
                <a:latin typeface="돋움체"/>
                <a:ea typeface="돋움체"/>
              </a:rPr>
              <a:t>, </a:t>
            </a:r>
            <a:r>
              <a:rPr lang="en-US" altLang="ko-KR" sz="1200" b="1" dirty="0" err="1" smtClean="0">
                <a:solidFill>
                  <a:srgbClr val="000000"/>
                </a:solidFill>
                <a:latin typeface="돋움체"/>
                <a:ea typeface="돋움체"/>
              </a:rPr>
              <a:t>str.c_str</a:t>
            </a:r>
            <a:r>
              <a:rPr lang="en-US" altLang="ko-KR" sz="1200" b="1" dirty="0" smtClean="0">
                <a:solidFill>
                  <a:srgbClr val="000000"/>
                </a:solidFill>
                <a:latin typeface="돋움체"/>
                <a:ea typeface="돋움체"/>
              </a:rPr>
              <a:t>(), -1, &amp;</a:t>
            </a:r>
            <a:r>
              <a:rPr lang="en-US" altLang="ko-KR" sz="1200" b="1" dirty="0" err="1" smtClean="0">
                <a:solidFill>
                  <a:srgbClr val="000000"/>
                </a:solidFill>
                <a:latin typeface="돋움체"/>
                <a:ea typeface="돋움체"/>
              </a:rPr>
              <a:t>rect</a:t>
            </a:r>
            <a:r>
              <a:rPr lang="en-US" altLang="ko-KR" sz="1200" b="1" dirty="0" smtClean="0">
                <a:solidFill>
                  <a:srgbClr val="000000"/>
                </a:solidFill>
                <a:latin typeface="돋움체"/>
                <a:ea typeface="돋움체"/>
              </a:rPr>
              <a:t>, </a:t>
            </a:r>
            <a:r>
              <a:rPr lang="en-US" altLang="ko-KR" sz="1200" b="1" dirty="0" smtClean="0">
                <a:solidFill>
                  <a:srgbClr val="6F008A"/>
                </a:solidFill>
                <a:latin typeface="돋움체"/>
                <a:ea typeface="돋움체"/>
              </a:rPr>
              <a:t>DT_CENTER</a:t>
            </a:r>
            <a:r>
              <a:rPr lang="en-US" altLang="ko-KR" sz="1200" b="1" dirty="0" smtClean="0">
                <a:solidFill>
                  <a:srgbClr val="000000"/>
                </a:solidFill>
                <a:latin typeface="돋움체"/>
                <a:ea typeface="돋움체"/>
              </a:rPr>
              <a:t> | </a:t>
            </a:r>
            <a:r>
              <a:rPr lang="en-US" altLang="ko-KR" sz="1200" b="1" dirty="0" smtClean="0">
                <a:solidFill>
                  <a:srgbClr val="6F008A"/>
                </a:solidFill>
                <a:latin typeface="돋움체"/>
                <a:ea typeface="돋움체"/>
              </a:rPr>
              <a:t>DT_WORDBREAK</a:t>
            </a:r>
            <a:r>
              <a:rPr lang="en-US" altLang="ko-KR" sz="1200" b="1" dirty="0" smtClean="0">
                <a:solidFill>
                  <a:srgbClr val="000000"/>
                </a:solidFill>
                <a:latin typeface="돋움체"/>
                <a:ea typeface="돋움체"/>
              </a:rPr>
              <a:t>);</a:t>
            </a:r>
          </a:p>
          <a:p>
            <a:pPr>
              <a:buNone/>
            </a:pPr>
            <a:endParaRPr lang="en-US" altLang="ko-KR" sz="12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1200" dirty="0" smtClean="0">
                <a:solidFill>
                  <a:srgbClr val="000000"/>
                </a:solidFill>
                <a:latin typeface="돋움체"/>
                <a:ea typeface="돋움체"/>
              </a:rPr>
              <a:t>		</a:t>
            </a:r>
            <a:r>
              <a:rPr lang="en-US" altLang="ko-KR" sz="1200" dirty="0" err="1" smtClean="0">
                <a:solidFill>
                  <a:srgbClr val="000000"/>
                </a:solidFill>
                <a:latin typeface="돋움체"/>
                <a:ea typeface="돋움체"/>
              </a:rPr>
              <a:t>EndPaint</a:t>
            </a:r>
            <a:r>
              <a:rPr lang="en-US" altLang="ko-KR" sz="12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1200" dirty="0" err="1" smtClean="0">
                <a:solidFill>
                  <a:srgbClr val="808080"/>
                </a:solidFill>
                <a:latin typeface="돋움체"/>
                <a:ea typeface="돋움체"/>
              </a:rPr>
              <a:t>hWnd</a:t>
            </a:r>
            <a:r>
              <a:rPr lang="en-US" altLang="ko-KR" sz="1200" dirty="0" smtClean="0">
                <a:solidFill>
                  <a:srgbClr val="000000"/>
                </a:solidFill>
                <a:latin typeface="돋움체"/>
                <a:ea typeface="돋움체"/>
              </a:rPr>
              <a:t>, &amp;</a:t>
            </a:r>
            <a:r>
              <a:rPr lang="en-US" altLang="ko-KR" sz="1200" dirty="0" err="1" smtClean="0">
                <a:solidFill>
                  <a:srgbClr val="000000"/>
                </a:solidFill>
                <a:latin typeface="돋움체"/>
                <a:ea typeface="돋움체"/>
              </a:rPr>
              <a:t>ps</a:t>
            </a:r>
            <a:r>
              <a:rPr lang="en-US" altLang="ko-KR" sz="1200" dirty="0" smtClean="0">
                <a:solidFill>
                  <a:srgbClr val="000000"/>
                </a:solidFill>
                <a:latin typeface="돋움체"/>
                <a:ea typeface="돋움체"/>
              </a:rPr>
              <a:t>);</a:t>
            </a:r>
          </a:p>
          <a:p>
            <a:pPr>
              <a:buNone/>
            </a:pPr>
            <a:r>
              <a:rPr lang="en-US" altLang="ko-KR" sz="1200" dirty="0" smtClean="0">
                <a:solidFill>
                  <a:srgbClr val="000000"/>
                </a:solidFill>
                <a:latin typeface="돋움체"/>
                <a:ea typeface="돋움체"/>
              </a:rPr>
              <a:t>}</a:t>
            </a:r>
            <a:endParaRPr lang="ko-KR" altLang="en-US" sz="12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 출력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/>
              <a:t>COLORREF </a:t>
            </a:r>
            <a:r>
              <a:rPr lang="en-US" altLang="ko-KR" b="1" dirty="0" err="1" smtClean="0"/>
              <a:t>SetTextColor</a:t>
            </a:r>
            <a:r>
              <a:rPr lang="en-US" altLang="ko-KR" b="1" dirty="0" smtClean="0"/>
              <a:t>(HDC </a:t>
            </a:r>
            <a:r>
              <a:rPr lang="en-US" altLang="ko-KR" b="1" dirty="0" err="1" smtClean="0"/>
              <a:t>hdc</a:t>
            </a:r>
            <a:r>
              <a:rPr lang="en-US" altLang="ko-KR" b="1" dirty="0" smtClean="0"/>
              <a:t>, COLORREF color)</a:t>
            </a:r>
          </a:p>
          <a:p>
            <a:pPr>
              <a:buFont typeface="Lucida Sans Unicode" pitchFamily="34" charset="0"/>
              <a:buChar char="⁻"/>
            </a:pPr>
            <a:r>
              <a:rPr lang="ko-KR" altLang="en-US" sz="2000" dirty="0" smtClean="0"/>
              <a:t>출력 </a:t>
            </a:r>
            <a:r>
              <a:rPr lang="ko-KR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문자의 색상</a:t>
            </a:r>
            <a:r>
              <a:rPr lang="ko-KR" altLang="en-US" sz="2000" dirty="0" smtClean="0"/>
              <a:t>을 변경하고 </a:t>
            </a:r>
            <a:r>
              <a:rPr lang="ko-KR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이전 색상을 리턴</a:t>
            </a:r>
            <a:r>
              <a:rPr lang="ko-KR" altLang="en-US" sz="2000" dirty="0" smtClean="0"/>
              <a:t> 한다</a:t>
            </a:r>
            <a:endParaRPr lang="en-US" altLang="ko-KR" sz="2000" dirty="0" smtClean="0"/>
          </a:p>
          <a:p>
            <a:pPr>
              <a:buFont typeface="Lucida Sans Unicode" pitchFamily="34" charset="0"/>
              <a:buChar char="⁻"/>
            </a:pPr>
            <a:r>
              <a:rPr lang="en-US" altLang="ko-KR" sz="2000" dirty="0" smtClean="0"/>
              <a:t>color : </a:t>
            </a:r>
            <a:r>
              <a:rPr lang="en-US" altLang="ko-KR" sz="2000" dirty="0" smtClean="0">
                <a:solidFill>
                  <a:srgbClr val="6F008A"/>
                </a:solidFill>
                <a:latin typeface="돋움체"/>
                <a:ea typeface="돋움체"/>
              </a:rPr>
              <a:t>RGB</a:t>
            </a:r>
            <a:r>
              <a:rPr lang="en-US" altLang="ko-KR" sz="2000" dirty="0" smtClean="0">
                <a:solidFill>
                  <a:srgbClr val="000000"/>
                </a:solidFill>
                <a:latin typeface="돋움체"/>
                <a:ea typeface="돋움체"/>
              </a:rPr>
              <a:t>(?, ?, ?)</a:t>
            </a:r>
            <a:r>
              <a:rPr lang="en-US" sz="2000" dirty="0" smtClean="0"/>
              <a:t> </a:t>
            </a:r>
            <a:r>
              <a:rPr lang="ko-KR" altLang="en-US" sz="2000" dirty="0" smtClean="0"/>
              <a:t>값은 </a:t>
            </a:r>
            <a:r>
              <a:rPr lang="en-US" altLang="ko-KR" sz="2000" dirty="0" smtClean="0"/>
              <a:t>0~255</a:t>
            </a:r>
            <a:r>
              <a:rPr lang="ko-KR" altLang="en-US" sz="2000" dirty="0" smtClean="0"/>
              <a:t>의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정수</a:t>
            </a:r>
            <a:endParaRPr lang="en-US" altLang="ko-KR" sz="2000" dirty="0" smtClean="0"/>
          </a:p>
          <a:p>
            <a:endParaRPr lang="en-US" altLang="ko-KR" dirty="0" smtClean="0"/>
          </a:p>
          <a:p>
            <a:r>
              <a:rPr lang="en-US" altLang="ko-KR" b="1" dirty="0" smtClean="0"/>
              <a:t>COLORREF </a:t>
            </a:r>
            <a:r>
              <a:rPr lang="en-US" altLang="ko-KR" b="1" dirty="0" err="1" smtClean="0"/>
              <a:t>SetBkColor</a:t>
            </a:r>
            <a:r>
              <a:rPr lang="en-US" altLang="ko-KR" b="1" dirty="0" smtClean="0"/>
              <a:t>(HDC </a:t>
            </a:r>
            <a:r>
              <a:rPr lang="en-US" altLang="ko-KR" b="1" dirty="0" err="1" smtClean="0"/>
              <a:t>hdc</a:t>
            </a:r>
            <a:r>
              <a:rPr lang="en-US" altLang="ko-KR" b="1" dirty="0" smtClean="0"/>
              <a:t>, COLORREF color)</a:t>
            </a:r>
          </a:p>
          <a:p>
            <a:pPr>
              <a:buFont typeface="Lucida Sans Unicode" pitchFamily="34" charset="0"/>
              <a:buChar char="⁻"/>
            </a:pPr>
            <a:r>
              <a:rPr lang="ko-KR" altLang="en-US" sz="2000" dirty="0" smtClean="0"/>
              <a:t>출력 </a:t>
            </a:r>
            <a:r>
              <a:rPr lang="ko-KR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문자의 배경색</a:t>
            </a:r>
            <a:r>
              <a:rPr lang="ko-KR" altLang="en-US" sz="2000" dirty="0" smtClean="0"/>
              <a:t>을 변경하고 </a:t>
            </a:r>
            <a:r>
              <a:rPr lang="ko-KR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이전 배경색을 </a:t>
            </a:r>
            <a:r>
              <a:rPr lang="ko-KR" alt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리턴</a:t>
            </a:r>
            <a:r>
              <a:rPr lang="ko-KR" altLang="en-US" sz="2000" dirty="0" err="1" smtClean="0"/>
              <a:t>한다</a:t>
            </a:r>
            <a:endParaRPr lang="en-US" altLang="ko-KR" sz="2000" dirty="0" smtClean="0"/>
          </a:p>
          <a:p>
            <a:pPr>
              <a:buFont typeface="Lucida Sans Unicode" pitchFamily="34" charset="0"/>
              <a:buChar char="⁻"/>
            </a:pPr>
            <a:r>
              <a:rPr lang="en-US" altLang="ko-KR" sz="2000" dirty="0" smtClean="0"/>
              <a:t>color : </a:t>
            </a:r>
            <a:r>
              <a:rPr lang="en-US" altLang="ko-KR" sz="2000" dirty="0" smtClean="0">
                <a:solidFill>
                  <a:srgbClr val="6F008A"/>
                </a:solidFill>
                <a:latin typeface="돋움체"/>
                <a:ea typeface="돋움체"/>
              </a:rPr>
              <a:t>RGB</a:t>
            </a:r>
            <a:r>
              <a:rPr lang="en-US" altLang="ko-KR" sz="2000" dirty="0" smtClean="0">
                <a:solidFill>
                  <a:srgbClr val="000000"/>
                </a:solidFill>
                <a:latin typeface="돋움체"/>
                <a:ea typeface="돋움체"/>
              </a:rPr>
              <a:t>(?, ?, ?)</a:t>
            </a:r>
            <a:r>
              <a:rPr lang="en-US" sz="2000" dirty="0" smtClean="0"/>
              <a:t> </a:t>
            </a:r>
            <a:r>
              <a:rPr lang="ko-KR" altLang="en-US" sz="2000" dirty="0" smtClean="0"/>
              <a:t>값은 </a:t>
            </a:r>
            <a:r>
              <a:rPr lang="en-US" altLang="ko-KR" sz="2000" dirty="0" smtClean="0"/>
              <a:t>0~255</a:t>
            </a:r>
            <a:r>
              <a:rPr lang="ko-KR" altLang="en-US" sz="2000" dirty="0" smtClean="0"/>
              <a:t>의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정수</a:t>
            </a:r>
            <a:endParaRPr lang="ko-KR" altLang="en-US" sz="2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 출력</a:t>
            </a:r>
            <a:endParaRPr lang="ko-KR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ko-KR" sz="1600" dirty="0" smtClean="0">
                <a:solidFill>
                  <a:srgbClr val="0000FF"/>
                </a:solidFill>
                <a:latin typeface="돋움체"/>
                <a:ea typeface="돋움체"/>
              </a:rPr>
              <a:t>case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1600" dirty="0" smtClean="0">
                <a:solidFill>
                  <a:srgbClr val="6F008A"/>
                </a:solidFill>
                <a:latin typeface="돋움체"/>
                <a:ea typeface="돋움체"/>
              </a:rPr>
              <a:t>WM_PAINT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:</a:t>
            </a:r>
          </a:p>
          <a:p>
            <a:pPr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{</a:t>
            </a:r>
          </a:p>
          <a:p>
            <a:pPr>
              <a:buNone/>
            </a:pPr>
            <a:r>
              <a:rPr lang="en-US" altLang="ko-KR" sz="1600" dirty="0" smtClean="0">
                <a:solidFill>
                  <a:srgbClr val="2B91AF"/>
                </a:solidFill>
                <a:latin typeface="돋움체"/>
                <a:ea typeface="돋움체"/>
              </a:rPr>
              <a:t>		PAINTSTRUCT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1600" dirty="0" err="1" smtClean="0">
                <a:solidFill>
                  <a:srgbClr val="000000"/>
                </a:solidFill>
                <a:latin typeface="돋움체"/>
                <a:ea typeface="돋움체"/>
              </a:rPr>
              <a:t>ps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</a:p>
          <a:p>
            <a:pPr>
              <a:buNone/>
            </a:pPr>
            <a:r>
              <a:rPr lang="en-US" altLang="ko-KR" sz="1600" dirty="0" smtClean="0">
                <a:solidFill>
                  <a:srgbClr val="2B91AF"/>
                </a:solidFill>
                <a:latin typeface="돋움체"/>
                <a:ea typeface="돋움체"/>
              </a:rPr>
              <a:t>		HDC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1600" dirty="0" err="1" smtClean="0">
                <a:solidFill>
                  <a:srgbClr val="000000"/>
                </a:solidFill>
                <a:latin typeface="돋움체"/>
                <a:ea typeface="돋움체"/>
              </a:rPr>
              <a:t>hdc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 = </a:t>
            </a:r>
            <a:r>
              <a:rPr lang="en-US" altLang="ko-KR" sz="1600" dirty="0" err="1" smtClean="0">
                <a:solidFill>
                  <a:srgbClr val="000000"/>
                </a:solidFill>
                <a:latin typeface="돋움체"/>
                <a:ea typeface="돋움체"/>
              </a:rPr>
              <a:t>BeginPaint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1600" dirty="0" err="1" smtClean="0">
                <a:solidFill>
                  <a:srgbClr val="808080"/>
                </a:solidFill>
                <a:latin typeface="돋움체"/>
                <a:ea typeface="돋움체"/>
              </a:rPr>
              <a:t>hWnd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, &amp;</a:t>
            </a:r>
            <a:r>
              <a:rPr lang="en-US" altLang="ko-KR" sz="1600" dirty="0" err="1" smtClean="0">
                <a:solidFill>
                  <a:srgbClr val="000000"/>
                </a:solidFill>
                <a:latin typeface="돋움체"/>
                <a:ea typeface="돋움체"/>
              </a:rPr>
              <a:t>ps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);</a:t>
            </a:r>
          </a:p>
          <a:p>
            <a:pPr>
              <a:buNone/>
            </a:pPr>
            <a:endParaRPr lang="en-US" altLang="ko-KR" sz="16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		</a:t>
            </a:r>
            <a:r>
              <a:rPr lang="en-US" altLang="ko-KR" sz="1600" b="1" dirty="0" err="1" smtClean="0">
                <a:solidFill>
                  <a:srgbClr val="000000"/>
                </a:solidFill>
                <a:latin typeface="돋움체"/>
                <a:ea typeface="돋움체"/>
              </a:rPr>
              <a:t>SetTextColor</a:t>
            </a:r>
            <a:r>
              <a:rPr lang="en-US" altLang="ko-KR" sz="1600" b="1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1600" b="1" dirty="0" err="1" smtClean="0">
                <a:solidFill>
                  <a:srgbClr val="000000"/>
                </a:solidFill>
                <a:latin typeface="돋움체"/>
                <a:ea typeface="돋움체"/>
              </a:rPr>
              <a:t>hdc</a:t>
            </a:r>
            <a:r>
              <a:rPr lang="en-US" altLang="ko-KR" sz="1600" b="1" dirty="0" smtClean="0">
                <a:solidFill>
                  <a:srgbClr val="000000"/>
                </a:solidFill>
                <a:latin typeface="돋움체"/>
                <a:ea typeface="돋움체"/>
              </a:rPr>
              <a:t>, </a:t>
            </a:r>
            <a:r>
              <a:rPr lang="en-US" altLang="ko-KR" sz="1600" b="1" dirty="0" smtClean="0">
                <a:solidFill>
                  <a:srgbClr val="6F008A"/>
                </a:solidFill>
                <a:latin typeface="돋움체"/>
                <a:ea typeface="돋움체"/>
              </a:rPr>
              <a:t>RGB</a:t>
            </a:r>
            <a:r>
              <a:rPr lang="en-US" altLang="ko-KR" sz="1600" b="1" dirty="0" smtClean="0">
                <a:solidFill>
                  <a:srgbClr val="000000"/>
                </a:solidFill>
                <a:latin typeface="돋움체"/>
                <a:ea typeface="돋움체"/>
              </a:rPr>
              <a:t>(255,0,0))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; </a:t>
            </a:r>
            <a:r>
              <a:rPr lang="en-US" altLang="ko-KR" sz="1600" dirty="0" smtClean="0">
                <a:solidFill>
                  <a:srgbClr val="008000"/>
                </a:solidFill>
                <a:latin typeface="돋움체"/>
                <a:ea typeface="돋움체"/>
              </a:rPr>
              <a:t>// </a:t>
            </a:r>
            <a:r>
              <a:rPr lang="ko-KR" altLang="en-US" sz="1600" dirty="0" smtClean="0">
                <a:solidFill>
                  <a:srgbClr val="008000"/>
                </a:solidFill>
                <a:latin typeface="돋움체"/>
                <a:ea typeface="돋움체"/>
              </a:rPr>
              <a:t>문자 색을 </a:t>
            </a:r>
            <a:r>
              <a:rPr lang="ko-KR" altLang="en-US" sz="1600" b="1" dirty="0" smtClean="0">
                <a:solidFill>
                  <a:srgbClr val="008000"/>
                </a:solidFill>
                <a:latin typeface="돋움체"/>
                <a:ea typeface="돋움체"/>
              </a:rPr>
              <a:t>붉은색</a:t>
            </a:r>
            <a:r>
              <a:rPr lang="ko-KR" altLang="en-US" sz="1600" dirty="0" smtClean="0">
                <a:solidFill>
                  <a:srgbClr val="008000"/>
                </a:solidFill>
                <a:latin typeface="돋움체"/>
                <a:ea typeface="돋움체"/>
              </a:rPr>
              <a:t>으로 변경</a:t>
            </a:r>
            <a:r>
              <a:rPr lang="en-US" altLang="ko-KR" sz="1600" dirty="0" smtClean="0">
                <a:solidFill>
                  <a:srgbClr val="008000"/>
                </a:solidFill>
                <a:latin typeface="돋움체"/>
                <a:ea typeface="돋움체"/>
              </a:rPr>
              <a:t>.</a:t>
            </a:r>
            <a:endParaRPr lang="en-US" altLang="ko-KR" sz="16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		</a:t>
            </a:r>
            <a:r>
              <a:rPr lang="en-US" altLang="ko-KR" sz="1600" b="1" dirty="0" err="1" smtClean="0">
                <a:solidFill>
                  <a:srgbClr val="000000"/>
                </a:solidFill>
                <a:latin typeface="돋움체"/>
                <a:ea typeface="돋움체"/>
              </a:rPr>
              <a:t>SetBkColor</a:t>
            </a:r>
            <a:r>
              <a:rPr lang="en-US" altLang="ko-KR" sz="1600" b="1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1600" b="1" dirty="0" err="1" smtClean="0">
                <a:solidFill>
                  <a:srgbClr val="000000"/>
                </a:solidFill>
                <a:latin typeface="돋움체"/>
                <a:ea typeface="돋움체"/>
              </a:rPr>
              <a:t>hdc</a:t>
            </a:r>
            <a:r>
              <a:rPr lang="en-US" altLang="ko-KR" sz="1600" b="1" dirty="0" smtClean="0">
                <a:solidFill>
                  <a:srgbClr val="000000"/>
                </a:solidFill>
                <a:latin typeface="돋움체"/>
                <a:ea typeface="돋움체"/>
              </a:rPr>
              <a:t>, </a:t>
            </a:r>
            <a:r>
              <a:rPr lang="en-US" altLang="ko-KR" sz="1600" b="1" dirty="0" smtClean="0">
                <a:solidFill>
                  <a:srgbClr val="6F008A"/>
                </a:solidFill>
                <a:latin typeface="돋움체"/>
                <a:ea typeface="돋움체"/>
              </a:rPr>
              <a:t>RGB</a:t>
            </a:r>
            <a:r>
              <a:rPr lang="en-US" altLang="ko-KR" sz="1600" b="1" dirty="0" smtClean="0">
                <a:solidFill>
                  <a:srgbClr val="000000"/>
                </a:solidFill>
                <a:latin typeface="돋움체"/>
                <a:ea typeface="돋움체"/>
              </a:rPr>
              <a:t>(0,0,0))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  <a:r>
              <a:rPr lang="en-US" altLang="ko-KR" sz="1600" dirty="0" smtClean="0">
                <a:solidFill>
                  <a:srgbClr val="008000"/>
                </a:solidFill>
                <a:latin typeface="돋움체"/>
                <a:ea typeface="돋움체"/>
              </a:rPr>
              <a:t>     // </a:t>
            </a:r>
            <a:r>
              <a:rPr lang="ko-KR" altLang="en-US" sz="1600" dirty="0" smtClean="0">
                <a:solidFill>
                  <a:srgbClr val="008000"/>
                </a:solidFill>
                <a:latin typeface="돋움체"/>
                <a:ea typeface="돋움체"/>
              </a:rPr>
              <a:t>문자의 배경색을 </a:t>
            </a:r>
            <a:r>
              <a:rPr lang="ko-KR" altLang="en-US" sz="1600" b="1" dirty="0" smtClean="0">
                <a:solidFill>
                  <a:srgbClr val="008000"/>
                </a:solidFill>
                <a:latin typeface="돋움체"/>
                <a:ea typeface="돋움체"/>
              </a:rPr>
              <a:t>검은색</a:t>
            </a:r>
            <a:r>
              <a:rPr lang="ko-KR" altLang="en-US" sz="1600" dirty="0" smtClean="0">
                <a:solidFill>
                  <a:srgbClr val="008000"/>
                </a:solidFill>
                <a:latin typeface="돋움체"/>
                <a:ea typeface="돋움체"/>
              </a:rPr>
              <a:t>으로 변경</a:t>
            </a:r>
            <a:r>
              <a:rPr lang="en-US" altLang="ko-KR" sz="1600" dirty="0" smtClean="0">
                <a:solidFill>
                  <a:srgbClr val="008000"/>
                </a:solidFill>
                <a:latin typeface="돋움체"/>
                <a:ea typeface="돋움체"/>
              </a:rPr>
              <a:t>.</a:t>
            </a:r>
            <a:endParaRPr lang="en-US" altLang="ko-KR" sz="16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endParaRPr lang="en-US" altLang="ko-KR" sz="16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		std::</a:t>
            </a:r>
            <a:r>
              <a:rPr lang="en-US" altLang="ko-KR" sz="1600" dirty="0" smtClean="0">
                <a:solidFill>
                  <a:srgbClr val="2B91AF"/>
                </a:solidFill>
                <a:latin typeface="돋움체"/>
                <a:ea typeface="돋움체"/>
              </a:rPr>
              <a:t>string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1600" dirty="0" err="1" smtClean="0">
                <a:solidFill>
                  <a:srgbClr val="000000"/>
                </a:solidFill>
                <a:latin typeface="돋움체"/>
                <a:ea typeface="돋움체"/>
              </a:rPr>
              <a:t>str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 = </a:t>
            </a:r>
            <a:r>
              <a:rPr lang="en-US" altLang="ko-KR" sz="1600" dirty="0" smtClean="0">
                <a:solidFill>
                  <a:srgbClr val="A31515"/>
                </a:solidFill>
                <a:latin typeface="돋움체"/>
                <a:ea typeface="돋움체"/>
              </a:rPr>
              <a:t>"TEST </a:t>
            </a:r>
            <a:r>
              <a:rPr lang="en-US" altLang="ko-KR" sz="1600" dirty="0" err="1" smtClean="0">
                <a:solidFill>
                  <a:srgbClr val="A31515"/>
                </a:solidFill>
                <a:latin typeface="돋움체"/>
                <a:ea typeface="돋움체"/>
              </a:rPr>
              <a:t>test</a:t>
            </a:r>
            <a:r>
              <a:rPr lang="en-US" altLang="ko-KR" sz="1600" dirty="0" smtClean="0">
                <a:solidFill>
                  <a:srgbClr val="A31515"/>
                </a:solidFill>
                <a:latin typeface="돋움체"/>
                <a:ea typeface="돋움체"/>
              </a:rPr>
              <a:t> </a:t>
            </a:r>
            <a:r>
              <a:rPr lang="en-US" altLang="ko-KR" sz="1600" dirty="0" err="1" smtClean="0">
                <a:solidFill>
                  <a:srgbClr val="A31515"/>
                </a:solidFill>
                <a:latin typeface="돋움체"/>
                <a:ea typeface="돋움체"/>
              </a:rPr>
              <a:t>TEST</a:t>
            </a:r>
            <a:r>
              <a:rPr lang="en-US" altLang="ko-KR" sz="1600" dirty="0" smtClean="0">
                <a:solidFill>
                  <a:srgbClr val="A31515"/>
                </a:solidFill>
                <a:latin typeface="돋움체"/>
                <a:ea typeface="돋움체"/>
              </a:rPr>
              <a:t> </a:t>
            </a:r>
            <a:r>
              <a:rPr lang="en-US" altLang="ko-KR" sz="1600" dirty="0" err="1" smtClean="0">
                <a:solidFill>
                  <a:srgbClr val="A31515"/>
                </a:solidFill>
                <a:latin typeface="돋움체"/>
                <a:ea typeface="돋움체"/>
              </a:rPr>
              <a:t>test</a:t>
            </a:r>
            <a:r>
              <a:rPr lang="en-US" altLang="ko-KR" sz="1600" dirty="0" smtClean="0">
                <a:solidFill>
                  <a:srgbClr val="A31515"/>
                </a:solidFill>
                <a:latin typeface="돋움체"/>
                <a:ea typeface="돋움체"/>
              </a:rPr>
              <a:t>"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</a:p>
          <a:p>
            <a:pPr>
              <a:buNone/>
            </a:pPr>
            <a:r>
              <a:rPr lang="en-US" altLang="ko-KR" sz="1600" b="1" dirty="0" smtClean="0">
                <a:solidFill>
                  <a:srgbClr val="000000"/>
                </a:solidFill>
                <a:latin typeface="돋움체"/>
                <a:ea typeface="돋움체"/>
              </a:rPr>
              <a:t>		</a:t>
            </a:r>
            <a:r>
              <a:rPr lang="en-US" altLang="ko-KR" sz="1600" dirty="0" err="1" smtClean="0">
                <a:solidFill>
                  <a:srgbClr val="000000"/>
                </a:solidFill>
                <a:latin typeface="돋움체"/>
                <a:ea typeface="돋움체"/>
              </a:rPr>
              <a:t>TextOut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1600" dirty="0" err="1" smtClean="0">
                <a:solidFill>
                  <a:srgbClr val="000000"/>
                </a:solidFill>
                <a:latin typeface="돋움체"/>
                <a:ea typeface="돋움체"/>
              </a:rPr>
              <a:t>hdc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, 10, 10, </a:t>
            </a:r>
            <a:r>
              <a:rPr lang="en-US" altLang="ko-KR" sz="1600" dirty="0" err="1" smtClean="0">
                <a:solidFill>
                  <a:srgbClr val="000000"/>
                </a:solidFill>
                <a:latin typeface="돋움체"/>
                <a:ea typeface="돋움체"/>
              </a:rPr>
              <a:t>str.c_str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(), </a:t>
            </a:r>
            <a:r>
              <a:rPr lang="en-US" altLang="ko-KR" sz="1600" dirty="0" err="1" smtClean="0">
                <a:solidFill>
                  <a:srgbClr val="000000"/>
                </a:solidFill>
                <a:latin typeface="돋움체"/>
                <a:ea typeface="돋움체"/>
              </a:rPr>
              <a:t>str.length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());</a:t>
            </a:r>
          </a:p>
          <a:p>
            <a:pPr>
              <a:buNone/>
            </a:pPr>
            <a:endParaRPr lang="en-US" altLang="ko-KR" sz="16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endParaRPr lang="en-US" altLang="ko-KR" sz="16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		</a:t>
            </a:r>
            <a:r>
              <a:rPr lang="en-US" altLang="ko-KR" sz="1600" dirty="0" err="1" smtClean="0">
                <a:solidFill>
                  <a:srgbClr val="000000"/>
                </a:solidFill>
                <a:latin typeface="돋움체"/>
                <a:ea typeface="돋움체"/>
              </a:rPr>
              <a:t>EndPaint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1600" dirty="0" err="1" smtClean="0">
                <a:solidFill>
                  <a:srgbClr val="808080"/>
                </a:solidFill>
                <a:latin typeface="돋움체"/>
                <a:ea typeface="돋움체"/>
              </a:rPr>
              <a:t>hWnd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, &amp;</a:t>
            </a:r>
            <a:r>
              <a:rPr lang="en-US" altLang="ko-KR" sz="1600" dirty="0" err="1" smtClean="0">
                <a:solidFill>
                  <a:srgbClr val="000000"/>
                </a:solidFill>
                <a:latin typeface="돋움체"/>
                <a:ea typeface="돋움체"/>
              </a:rPr>
              <a:t>ps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);</a:t>
            </a:r>
          </a:p>
          <a:p>
            <a:pPr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}</a:t>
            </a:r>
            <a:endParaRPr lang="ko-KR" altLang="en-US" sz="1600" dirty="0" smtClean="0"/>
          </a:p>
          <a:p>
            <a:endParaRPr lang="ko-KR" altLang="en-US" sz="16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 출력</a:t>
            </a:r>
            <a:endParaRPr lang="ko-KR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COLORREF </a:t>
            </a:r>
            <a:r>
              <a:rPr lang="en-US" b="1" dirty="0" err="1" smtClean="0"/>
              <a:t>SetPixel</a:t>
            </a:r>
            <a:r>
              <a:rPr lang="en-US" b="1" dirty="0" smtClean="0"/>
              <a:t>(HDC </a:t>
            </a:r>
            <a:r>
              <a:rPr lang="en-US" b="1" dirty="0" err="1" smtClean="0"/>
              <a:t>hdc</a:t>
            </a:r>
            <a:r>
              <a:rPr lang="en-US" b="1" dirty="0" smtClean="0"/>
              <a:t>, </a:t>
            </a:r>
            <a:r>
              <a:rPr lang="en-US" b="1" dirty="0" err="1" smtClean="0"/>
              <a:t>int</a:t>
            </a:r>
            <a:r>
              <a:rPr lang="en-US" b="1" dirty="0" smtClean="0"/>
              <a:t> X, </a:t>
            </a:r>
            <a:r>
              <a:rPr lang="en-US" b="1" dirty="0" err="1" smtClean="0"/>
              <a:t>int</a:t>
            </a:r>
            <a:r>
              <a:rPr lang="en-US" b="1" dirty="0" smtClean="0"/>
              <a:t> Y, COLORREF </a:t>
            </a:r>
            <a:r>
              <a:rPr lang="en-US" b="1" dirty="0" err="1" smtClean="0"/>
              <a:t>crColor</a:t>
            </a:r>
            <a:r>
              <a:rPr lang="en-US" b="1" dirty="0" smtClean="0"/>
              <a:t>)</a:t>
            </a:r>
          </a:p>
          <a:p>
            <a:pPr>
              <a:buFont typeface="Lucida Sans Unicode" pitchFamily="34" charset="0"/>
              <a:buChar char="⁻"/>
            </a:pPr>
            <a:r>
              <a:rPr lang="en-US" altLang="ko-KR" sz="2000" dirty="0" smtClean="0"/>
              <a:t>x, y </a:t>
            </a:r>
            <a:r>
              <a:rPr lang="ko-KR" altLang="en-US" sz="2000" dirty="0" smtClean="0"/>
              <a:t>위치에 </a:t>
            </a:r>
            <a:r>
              <a:rPr lang="en-US" sz="2000" dirty="0" err="1" smtClean="0"/>
              <a:t>crColor</a:t>
            </a:r>
            <a:r>
              <a:rPr lang="ko-KR" altLang="en-US" sz="2000" dirty="0" smtClean="0"/>
              <a:t>색의 점을 찍는다</a:t>
            </a:r>
            <a:endParaRPr lang="en-US" altLang="ko-KR" sz="2000" dirty="0" smtClean="0"/>
          </a:p>
          <a:p>
            <a:pPr>
              <a:buFont typeface="Lucida Sans Unicode" pitchFamily="34" charset="0"/>
              <a:buChar char="⁻"/>
            </a:pPr>
            <a:r>
              <a:rPr lang="en-US" sz="2000" dirty="0" err="1" smtClean="0"/>
              <a:t>crColor</a:t>
            </a:r>
            <a:r>
              <a:rPr lang="en-US" sz="2000" dirty="0" smtClean="0"/>
              <a:t> : </a:t>
            </a:r>
            <a:r>
              <a:rPr lang="en-US" altLang="ko-KR" sz="2000" dirty="0" smtClean="0">
                <a:solidFill>
                  <a:srgbClr val="6F008A"/>
                </a:solidFill>
                <a:latin typeface="돋움체"/>
                <a:ea typeface="돋움체"/>
              </a:rPr>
              <a:t>RGB</a:t>
            </a:r>
            <a:r>
              <a:rPr lang="en-US" altLang="ko-KR" sz="2000" dirty="0" smtClean="0">
                <a:solidFill>
                  <a:srgbClr val="000000"/>
                </a:solidFill>
                <a:latin typeface="돋움체"/>
                <a:ea typeface="돋움체"/>
              </a:rPr>
              <a:t>(?, ?, ?)</a:t>
            </a:r>
            <a:r>
              <a:rPr lang="en-US" sz="2000" dirty="0" smtClean="0"/>
              <a:t> </a:t>
            </a:r>
            <a:r>
              <a:rPr lang="ko-KR" altLang="en-US" sz="2000" dirty="0" smtClean="0"/>
              <a:t>값은 </a:t>
            </a:r>
            <a:r>
              <a:rPr lang="en-US" altLang="ko-KR" sz="2000" dirty="0" smtClean="0"/>
              <a:t>0~255</a:t>
            </a:r>
            <a:r>
              <a:rPr lang="ko-KR" altLang="en-US" sz="2000" dirty="0" smtClean="0"/>
              <a:t>의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정수</a:t>
            </a:r>
            <a:endParaRPr lang="en-US" altLang="ko-KR" sz="2000" dirty="0" smtClean="0"/>
          </a:p>
          <a:p>
            <a:pPr>
              <a:buNone/>
            </a:pP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   </a:t>
            </a:r>
            <a:r>
              <a:rPr lang="en-US" altLang="ko-KR" sz="2000" dirty="0" err="1" smtClean="0"/>
              <a:t>SetPixel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hdc</a:t>
            </a:r>
            <a:r>
              <a:rPr lang="en-US" altLang="ko-KR" sz="2000" dirty="0" smtClean="0"/>
              <a:t>, 10, 10, RGB(255, 0, 0))</a:t>
            </a:r>
            <a:endParaRPr lang="ko-KR" altLang="en-US" sz="2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그래픽 출력</a:t>
            </a:r>
            <a:endParaRPr lang="ko-KR" altLang="en-US" dirty="0"/>
          </a:p>
        </p:txBody>
      </p:sp>
      <p:pic>
        <p:nvPicPr>
          <p:cNvPr id="8194" name="Picture 2" descr="C:\Users\rkddl\Desktop\제목 없음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86446" y="4214818"/>
            <a:ext cx="2311421" cy="166172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 smtClean="0"/>
              <a:t>BOOL </a:t>
            </a:r>
            <a:r>
              <a:rPr lang="en-US" sz="2000" b="1" dirty="0" err="1" smtClean="0"/>
              <a:t>MoveToEx</a:t>
            </a:r>
            <a:r>
              <a:rPr lang="en-US" sz="2000" b="1" dirty="0" smtClean="0"/>
              <a:t>(HDC </a:t>
            </a:r>
            <a:r>
              <a:rPr lang="en-US" sz="2000" b="1" dirty="0" err="1" smtClean="0"/>
              <a:t>hdc</a:t>
            </a:r>
            <a:r>
              <a:rPr lang="en-US" sz="2000" b="1" dirty="0" smtClean="0"/>
              <a:t>, </a:t>
            </a:r>
            <a:r>
              <a:rPr lang="en-US" sz="2000" b="1" dirty="0" err="1" smtClean="0"/>
              <a:t>int</a:t>
            </a:r>
            <a:r>
              <a:rPr lang="en-US" sz="2000" b="1" dirty="0" smtClean="0"/>
              <a:t> X, </a:t>
            </a:r>
            <a:r>
              <a:rPr lang="en-US" sz="2000" b="1" dirty="0" err="1" smtClean="0"/>
              <a:t>int</a:t>
            </a:r>
            <a:r>
              <a:rPr lang="en-US" sz="2000" b="1" dirty="0" smtClean="0"/>
              <a:t> Y, LPPOINT </a:t>
            </a:r>
            <a:r>
              <a:rPr lang="en-US" sz="2000" b="1" dirty="0" err="1" smtClean="0"/>
              <a:t>lpPoint</a:t>
            </a:r>
            <a:r>
              <a:rPr lang="en-US" sz="2000" b="1" dirty="0" smtClean="0"/>
              <a:t>)</a:t>
            </a:r>
          </a:p>
          <a:p>
            <a:r>
              <a:rPr lang="en-US" sz="2000" b="1" dirty="0" smtClean="0"/>
              <a:t>BOOL </a:t>
            </a:r>
            <a:r>
              <a:rPr lang="en-US" sz="2000" b="1" dirty="0" err="1" smtClean="0"/>
              <a:t>LineTo</a:t>
            </a:r>
            <a:r>
              <a:rPr lang="en-US" sz="2000" b="1" dirty="0" smtClean="0"/>
              <a:t>( HDC </a:t>
            </a:r>
            <a:r>
              <a:rPr lang="en-US" sz="2000" b="1" dirty="0" err="1" smtClean="0"/>
              <a:t>hdc</a:t>
            </a:r>
            <a:r>
              <a:rPr lang="en-US" sz="2000" b="1" dirty="0" smtClean="0"/>
              <a:t>, </a:t>
            </a:r>
            <a:r>
              <a:rPr lang="en-US" sz="2000" b="1" dirty="0" err="1" smtClean="0"/>
              <a:t>int</a:t>
            </a:r>
            <a:r>
              <a:rPr lang="en-US" sz="2000" b="1" dirty="0" smtClean="0"/>
              <a:t> x, </a:t>
            </a:r>
            <a:r>
              <a:rPr lang="en-US" sz="2000" b="1" dirty="0" err="1" smtClean="0"/>
              <a:t>int</a:t>
            </a:r>
            <a:r>
              <a:rPr lang="en-US" sz="2000" b="1" dirty="0" smtClean="0"/>
              <a:t> y )</a:t>
            </a:r>
            <a:endParaRPr lang="en-US" altLang="ko-KR" sz="2000" b="1" dirty="0" smtClean="0"/>
          </a:p>
          <a:p>
            <a:pPr>
              <a:buFont typeface="Lucida Sans Unicode" pitchFamily="34" charset="0"/>
              <a:buChar char="⁻"/>
            </a:pPr>
            <a:r>
              <a:rPr lang="en-US" sz="2000" dirty="0" err="1" smtClean="0"/>
              <a:t>MoveToEx</a:t>
            </a:r>
            <a:r>
              <a:rPr lang="ko-KR" altLang="en-US" sz="2000" dirty="0" smtClean="0"/>
              <a:t>로 시작 위치를 정하고 </a:t>
            </a:r>
            <a:r>
              <a:rPr lang="en-US" sz="2000" dirty="0" err="1" smtClean="0"/>
              <a:t>LineTo</a:t>
            </a:r>
            <a:r>
              <a:rPr lang="ko-KR" altLang="en-US" sz="2000" dirty="0" smtClean="0"/>
              <a:t>로 끝점을 정하여 두 점을 잇는 선을 그린다</a:t>
            </a:r>
            <a:endParaRPr lang="en-US" altLang="ko-KR" sz="2000" dirty="0" smtClean="0"/>
          </a:p>
          <a:p>
            <a:pPr>
              <a:buFont typeface="Lucida Sans Unicode" pitchFamily="34" charset="0"/>
              <a:buChar char="⁻"/>
            </a:pPr>
            <a:r>
              <a:rPr lang="en-US" sz="2000" dirty="0" err="1" smtClean="0"/>
              <a:t>lpPoint</a:t>
            </a:r>
            <a:r>
              <a:rPr lang="en-US" sz="2000" dirty="0" smtClean="0"/>
              <a:t> : NULL </a:t>
            </a:r>
            <a:r>
              <a:rPr lang="ko-KR" altLang="en-US" sz="2000" dirty="0" smtClean="0"/>
              <a:t>포인터로 사용되지 않는다</a:t>
            </a:r>
            <a:endParaRPr lang="en-US" altLang="ko-KR" sz="2000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그래픽 출력</a:t>
            </a:r>
            <a:endParaRPr lang="ko-KR" altLang="en-US" dirty="0"/>
          </a:p>
        </p:txBody>
      </p:sp>
      <p:pic>
        <p:nvPicPr>
          <p:cNvPr id="6146" name="Picture 2" descr="C:\Users\rkddl\Desktop\Image241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01630" y="3786190"/>
            <a:ext cx="4527956" cy="179071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프로그래머들이 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Windows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에서 동작하는 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을 만들기위해 제공해주는 소스코드</a:t>
            </a:r>
            <a:endParaRPr lang="en-US" altLang="ko-K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dirty="0" smtClean="0"/>
          </a:p>
          <a:p>
            <a:r>
              <a:rPr lang="ko-KR" altLang="en-US" dirty="0" smtClean="0"/>
              <a:t>과거에는 </a:t>
            </a:r>
            <a:r>
              <a:rPr lang="en-US" altLang="ko-KR" dirty="0" smtClean="0"/>
              <a:t>Win32 API</a:t>
            </a:r>
            <a:r>
              <a:rPr lang="ko-KR" altLang="en-US" dirty="0" smtClean="0"/>
              <a:t>라고 했지만 이제는 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64</a:t>
            </a:r>
            <a:r>
              <a:rPr lang="ko-KR" alt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비트</a:t>
            </a:r>
            <a:r>
              <a:rPr lang="ko-KR" altLang="en-US" dirty="0" err="1" smtClean="0"/>
              <a:t>를</a:t>
            </a:r>
            <a:r>
              <a:rPr lang="ko-KR" altLang="en-US" dirty="0" smtClean="0"/>
              <a:t> 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사용</a:t>
            </a:r>
            <a:r>
              <a:rPr lang="ko-KR" altLang="en-US" dirty="0" smtClean="0"/>
              <a:t>하기 때문에 통합하여 </a:t>
            </a:r>
            <a:r>
              <a:rPr lang="en-US" altLang="ko-K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WinAPI</a:t>
            </a:r>
            <a:r>
              <a:rPr lang="ko-KR" altLang="en-US" dirty="0" smtClean="0"/>
              <a:t>라 부른다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WinAPI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1" dirty="0" smtClean="0"/>
              <a:t>BOOL Rectangle(HDC </a:t>
            </a:r>
            <a:r>
              <a:rPr lang="en-US" sz="1800" b="1" dirty="0" err="1" smtClean="0"/>
              <a:t>hdc</a:t>
            </a:r>
            <a:r>
              <a:rPr lang="en-US" sz="1800" b="1" dirty="0" smtClean="0"/>
              <a:t>, </a:t>
            </a:r>
            <a:r>
              <a:rPr lang="en-US" sz="1800" b="1" dirty="0" err="1" smtClean="0"/>
              <a:t>int</a:t>
            </a:r>
            <a:r>
              <a:rPr lang="en-US" sz="1800" b="1" dirty="0" smtClean="0"/>
              <a:t> left, </a:t>
            </a:r>
            <a:r>
              <a:rPr lang="en-US" sz="1800" b="1" dirty="0" err="1" smtClean="0"/>
              <a:t>int</a:t>
            </a:r>
            <a:r>
              <a:rPr lang="en-US" sz="1800" b="1" dirty="0" smtClean="0"/>
              <a:t> top, </a:t>
            </a:r>
            <a:r>
              <a:rPr lang="en-US" sz="1800" b="1" dirty="0" err="1" smtClean="0"/>
              <a:t>int</a:t>
            </a:r>
            <a:r>
              <a:rPr lang="en-US" sz="1800" b="1" dirty="0" smtClean="0"/>
              <a:t> right, </a:t>
            </a:r>
            <a:r>
              <a:rPr lang="en-US" sz="1800" b="1" dirty="0" err="1" smtClean="0"/>
              <a:t>int</a:t>
            </a:r>
            <a:r>
              <a:rPr lang="en-US" sz="1800" b="1" dirty="0" smtClean="0"/>
              <a:t> bottom)</a:t>
            </a:r>
          </a:p>
          <a:p>
            <a:pPr>
              <a:buFont typeface="Lucida Sans Unicode" pitchFamily="34" charset="0"/>
              <a:buChar char="⁻"/>
            </a:pPr>
            <a:r>
              <a:rPr lang="ko-KR" altLang="en-US" sz="1800" dirty="0" smtClean="0"/>
              <a:t>인자로 받은 값에 맞는 사각형을 그린다</a:t>
            </a:r>
            <a:endParaRPr lang="en-US" altLang="ko-KR" sz="1800" dirty="0" smtClean="0"/>
          </a:p>
          <a:p>
            <a:pPr>
              <a:buFont typeface="Lucida Sans Unicode" pitchFamily="34" charset="0"/>
              <a:buChar char="⁻"/>
            </a:pPr>
            <a:endParaRPr lang="en-US" sz="1800" dirty="0" smtClean="0"/>
          </a:p>
          <a:p>
            <a:pPr>
              <a:buFont typeface="Lucida Sans Unicode" pitchFamily="34" charset="0"/>
              <a:buChar char="⁻"/>
            </a:pPr>
            <a:endParaRPr lang="en-US" sz="1800" dirty="0" smtClean="0"/>
          </a:p>
          <a:p>
            <a:r>
              <a:rPr lang="en-US" sz="1800" b="1" dirty="0" smtClean="0"/>
              <a:t>BOOL Ellipse(HDC </a:t>
            </a:r>
            <a:r>
              <a:rPr lang="en-US" sz="1800" b="1" dirty="0" err="1" smtClean="0"/>
              <a:t>hdc</a:t>
            </a:r>
            <a:r>
              <a:rPr lang="en-US" sz="1800" b="1" dirty="0" smtClean="0"/>
              <a:t>, </a:t>
            </a:r>
            <a:r>
              <a:rPr lang="en-US" sz="1800" b="1" dirty="0" err="1" smtClean="0"/>
              <a:t>int</a:t>
            </a:r>
            <a:r>
              <a:rPr lang="en-US" sz="1800" b="1" dirty="0" smtClean="0"/>
              <a:t> left, </a:t>
            </a:r>
            <a:r>
              <a:rPr lang="en-US" sz="1800" b="1" dirty="0" err="1" smtClean="0"/>
              <a:t>int</a:t>
            </a:r>
            <a:r>
              <a:rPr lang="en-US" sz="1800" b="1" dirty="0" smtClean="0"/>
              <a:t> top, </a:t>
            </a:r>
            <a:r>
              <a:rPr lang="en-US" sz="1800" b="1" dirty="0" err="1" smtClean="0"/>
              <a:t>int</a:t>
            </a:r>
            <a:r>
              <a:rPr lang="en-US" sz="1800" b="1" dirty="0" smtClean="0"/>
              <a:t> right, </a:t>
            </a:r>
            <a:r>
              <a:rPr lang="en-US" sz="1800" b="1" dirty="0" err="1" smtClean="0"/>
              <a:t>int</a:t>
            </a:r>
            <a:r>
              <a:rPr lang="en-US" sz="1800" b="1" dirty="0" smtClean="0"/>
              <a:t> bottom)</a:t>
            </a:r>
            <a:endParaRPr lang="en-US" altLang="ko-KR" sz="1800" b="1" dirty="0" smtClean="0"/>
          </a:p>
          <a:p>
            <a:pPr>
              <a:buFont typeface="Lucida Sans Unicode" pitchFamily="34" charset="0"/>
              <a:buChar char="⁻"/>
            </a:pPr>
            <a:r>
              <a:rPr lang="ko-KR" altLang="en-US" sz="1800" dirty="0" smtClean="0"/>
              <a:t>인자를 이용해 사각형을 만들고 그 안에 들어가는 원을 그려 준다</a:t>
            </a:r>
            <a:endParaRPr lang="en-US" altLang="ko-KR" sz="1800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그래픽 출력</a:t>
            </a:r>
            <a:endParaRPr lang="ko-KR" altLang="en-US" dirty="0"/>
          </a:p>
        </p:txBody>
      </p:sp>
      <p:pic>
        <p:nvPicPr>
          <p:cNvPr id="7171" name="Picture 3" descr="C:\Users\rkddl\Desktop\그림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14876" y="4092307"/>
            <a:ext cx="4038631" cy="262284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altLang="ko-KR" sz="1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1800" dirty="0" smtClean="0">
                <a:solidFill>
                  <a:srgbClr val="0000FF"/>
                </a:solidFill>
                <a:latin typeface="돋움체"/>
                <a:ea typeface="돋움체"/>
              </a:rPr>
              <a:t>case</a:t>
            </a:r>
            <a:r>
              <a:rPr lang="en-US" altLang="ko-KR" sz="1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1800" dirty="0" smtClean="0">
                <a:solidFill>
                  <a:srgbClr val="6F008A"/>
                </a:solidFill>
                <a:latin typeface="돋움체"/>
                <a:ea typeface="돋움체"/>
              </a:rPr>
              <a:t>WM_PAINT</a:t>
            </a:r>
            <a:r>
              <a:rPr lang="en-US" altLang="ko-KR" sz="1800" dirty="0" smtClean="0">
                <a:solidFill>
                  <a:srgbClr val="000000"/>
                </a:solidFill>
                <a:latin typeface="돋움체"/>
                <a:ea typeface="돋움체"/>
              </a:rPr>
              <a:t>:</a:t>
            </a:r>
          </a:p>
          <a:p>
            <a:pPr>
              <a:buNone/>
            </a:pPr>
            <a:r>
              <a:rPr lang="ko-KR" altLang="en-US" sz="1800" dirty="0" smtClean="0">
                <a:solidFill>
                  <a:srgbClr val="000000"/>
                </a:solidFill>
                <a:latin typeface="돋움체"/>
                <a:ea typeface="돋움체"/>
              </a:rPr>
              <a:t>        </a:t>
            </a:r>
            <a:r>
              <a:rPr lang="en-US" altLang="ko-KR" sz="1800" dirty="0" smtClean="0">
                <a:solidFill>
                  <a:srgbClr val="000000"/>
                </a:solidFill>
                <a:latin typeface="돋움체"/>
                <a:ea typeface="돋움체"/>
              </a:rPr>
              <a:t>{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00"/>
                </a:solidFill>
                <a:latin typeface="돋움체"/>
                <a:ea typeface="돋움체"/>
              </a:rPr>
              <a:t>            </a:t>
            </a:r>
            <a:r>
              <a:rPr lang="en-US" altLang="ko-KR" sz="1800" dirty="0" smtClean="0">
                <a:solidFill>
                  <a:srgbClr val="2B91AF"/>
                </a:solidFill>
                <a:latin typeface="돋움체"/>
                <a:ea typeface="돋움체"/>
              </a:rPr>
              <a:t>PAINTSTRUCT</a:t>
            </a:r>
            <a:r>
              <a:rPr lang="en-US" altLang="ko-KR" sz="1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1800" dirty="0" err="1" smtClean="0">
                <a:solidFill>
                  <a:srgbClr val="000000"/>
                </a:solidFill>
                <a:latin typeface="돋움체"/>
                <a:ea typeface="돋움체"/>
              </a:rPr>
              <a:t>ps</a:t>
            </a:r>
            <a:r>
              <a:rPr lang="en-US" altLang="ko-KR" sz="1800" dirty="0" smtClean="0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00"/>
                </a:solidFill>
                <a:latin typeface="돋움체"/>
                <a:ea typeface="돋움체"/>
              </a:rPr>
              <a:t>            </a:t>
            </a:r>
            <a:r>
              <a:rPr lang="en-US" altLang="ko-KR" sz="1800" dirty="0" smtClean="0">
                <a:solidFill>
                  <a:srgbClr val="2B91AF"/>
                </a:solidFill>
                <a:latin typeface="돋움체"/>
                <a:ea typeface="돋움체"/>
              </a:rPr>
              <a:t>HDC</a:t>
            </a:r>
            <a:r>
              <a:rPr lang="en-US" altLang="ko-KR" sz="1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1800" dirty="0" err="1" smtClean="0">
                <a:solidFill>
                  <a:srgbClr val="000000"/>
                </a:solidFill>
                <a:latin typeface="돋움체"/>
                <a:ea typeface="돋움체"/>
              </a:rPr>
              <a:t>hdc</a:t>
            </a:r>
            <a:r>
              <a:rPr lang="en-US" altLang="ko-KR" sz="1800" dirty="0" smtClean="0">
                <a:solidFill>
                  <a:srgbClr val="000000"/>
                </a:solidFill>
                <a:latin typeface="돋움체"/>
                <a:ea typeface="돋움체"/>
              </a:rPr>
              <a:t> = </a:t>
            </a:r>
            <a:r>
              <a:rPr lang="en-US" altLang="ko-KR" sz="1800" dirty="0" err="1" smtClean="0">
                <a:solidFill>
                  <a:srgbClr val="000000"/>
                </a:solidFill>
                <a:latin typeface="돋움체"/>
                <a:ea typeface="돋움체"/>
              </a:rPr>
              <a:t>BeginPaint</a:t>
            </a:r>
            <a:r>
              <a:rPr lang="en-US" altLang="ko-KR" sz="18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1800" dirty="0" err="1" smtClean="0">
                <a:solidFill>
                  <a:srgbClr val="808080"/>
                </a:solidFill>
                <a:latin typeface="돋움체"/>
                <a:ea typeface="돋움체"/>
              </a:rPr>
              <a:t>hWnd</a:t>
            </a:r>
            <a:r>
              <a:rPr lang="en-US" altLang="ko-KR" sz="1800" dirty="0" smtClean="0">
                <a:solidFill>
                  <a:srgbClr val="000000"/>
                </a:solidFill>
                <a:latin typeface="돋움체"/>
                <a:ea typeface="돋움체"/>
              </a:rPr>
              <a:t>, &amp;</a:t>
            </a:r>
            <a:r>
              <a:rPr lang="en-US" altLang="ko-KR" sz="1800" dirty="0" err="1" smtClean="0">
                <a:solidFill>
                  <a:srgbClr val="000000"/>
                </a:solidFill>
                <a:latin typeface="돋움체"/>
                <a:ea typeface="돋움체"/>
              </a:rPr>
              <a:t>ps</a:t>
            </a:r>
            <a:r>
              <a:rPr lang="en-US" altLang="ko-KR" sz="1800" dirty="0" smtClean="0">
                <a:solidFill>
                  <a:srgbClr val="000000"/>
                </a:solidFill>
                <a:latin typeface="돋움체"/>
                <a:ea typeface="돋움체"/>
              </a:rPr>
              <a:t>);</a:t>
            </a:r>
          </a:p>
          <a:p>
            <a:pPr>
              <a:buNone/>
            </a:pPr>
            <a:r>
              <a:rPr lang="ko-KR" altLang="en-US" sz="1800" dirty="0" smtClean="0">
                <a:solidFill>
                  <a:srgbClr val="000000"/>
                </a:solidFill>
                <a:latin typeface="돋움체"/>
                <a:ea typeface="돋움체"/>
              </a:rPr>
              <a:t>            </a:t>
            </a:r>
            <a:r>
              <a:rPr lang="en-US" altLang="ko-KR" sz="1800" dirty="0" smtClean="0">
                <a:solidFill>
                  <a:srgbClr val="008000"/>
                </a:solidFill>
                <a:latin typeface="돋움체"/>
                <a:ea typeface="돋움체"/>
              </a:rPr>
              <a:t>// </a:t>
            </a:r>
            <a:r>
              <a:rPr lang="en-US" altLang="ko-KR" sz="1800" dirty="0" err="1" smtClean="0">
                <a:solidFill>
                  <a:srgbClr val="008000"/>
                </a:solidFill>
                <a:latin typeface="돋움체"/>
                <a:ea typeface="돋움체"/>
              </a:rPr>
              <a:t>SetPixel</a:t>
            </a:r>
            <a:r>
              <a:rPr lang="en-US" altLang="ko-KR" sz="1800" dirty="0" smtClean="0">
                <a:solidFill>
                  <a:srgbClr val="008000"/>
                </a:solidFill>
                <a:latin typeface="돋움체"/>
                <a:ea typeface="돋움체"/>
              </a:rPr>
              <a:t>()</a:t>
            </a:r>
            <a:r>
              <a:rPr lang="ko-KR" altLang="en-US" sz="1800" dirty="0" smtClean="0">
                <a:solidFill>
                  <a:srgbClr val="008000"/>
                </a:solidFill>
                <a:latin typeface="돋움체"/>
                <a:ea typeface="돋움체"/>
              </a:rPr>
              <a:t>로 붉은 점 찍기</a:t>
            </a:r>
            <a:r>
              <a:rPr lang="en-US" altLang="ko-KR" sz="1800" dirty="0" smtClean="0">
                <a:solidFill>
                  <a:srgbClr val="008000"/>
                </a:solidFill>
                <a:latin typeface="돋움체"/>
                <a:ea typeface="돋움체"/>
              </a:rPr>
              <a:t>.</a:t>
            </a:r>
            <a:endParaRPr lang="ko-KR" altLang="en-US" sz="18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nn-NO" altLang="ko-KR" sz="1800" dirty="0" smtClean="0">
                <a:solidFill>
                  <a:srgbClr val="000000"/>
                </a:solidFill>
                <a:latin typeface="돋움체"/>
                <a:ea typeface="돋움체"/>
              </a:rPr>
              <a:t>            </a:t>
            </a:r>
            <a:r>
              <a:rPr lang="nn-NO" altLang="ko-KR" sz="1800" dirty="0" smtClean="0">
                <a:solidFill>
                  <a:srgbClr val="0000FF"/>
                </a:solidFill>
                <a:latin typeface="돋움체"/>
                <a:ea typeface="돋움체"/>
              </a:rPr>
              <a:t>for</a:t>
            </a:r>
            <a:r>
              <a:rPr lang="nn-NO" altLang="ko-KR" sz="1800" dirty="0" smtClean="0">
                <a:solidFill>
                  <a:srgbClr val="000000"/>
                </a:solidFill>
                <a:latin typeface="돋움체"/>
                <a:ea typeface="돋움체"/>
              </a:rPr>
              <a:t> (</a:t>
            </a:r>
            <a:r>
              <a:rPr lang="nn-NO" altLang="ko-KR" sz="1800" dirty="0" smtClean="0">
                <a:solidFill>
                  <a:srgbClr val="0000FF"/>
                </a:solidFill>
                <a:latin typeface="돋움체"/>
                <a:ea typeface="돋움체"/>
              </a:rPr>
              <a:t>int</a:t>
            </a:r>
            <a:r>
              <a:rPr lang="nn-NO" altLang="ko-KR" sz="1800" dirty="0" smtClean="0">
                <a:solidFill>
                  <a:srgbClr val="000000"/>
                </a:solidFill>
                <a:latin typeface="돋움체"/>
                <a:ea typeface="돋움체"/>
              </a:rPr>
              <a:t> i = 0; 10 &gt; i; i++)</a:t>
            </a:r>
          </a:p>
          <a:p>
            <a:pPr>
              <a:buNone/>
            </a:pPr>
            <a:r>
              <a:rPr lang="ko-KR" altLang="en-US" sz="1800" dirty="0" smtClean="0">
                <a:solidFill>
                  <a:srgbClr val="000000"/>
                </a:solidFill>
                <a:latin typeface="돋움체"/>
                <a:ea typeface="돋움체"/>
              </a:rPr>
              <a:t>            </a:t>
            </a:r>
            <a:r>
              <a:rPr lang="en-US" altLang="ko-KR" sz="1800" dirty="0" smtClean="0">
                <a:solidFill>
                  <a:srgbClr val="000000"/>
                </a:solidFill>
                <a:latin typeface="돋움체"/>
                <a:ea typeface="돋움체"/>
              </a:rPr>
              <a:t>{</a:t>
            </a:r>
          </a:p>
          <a:p>
            <a:pPr>
              <a:buNone/>
            </a:pPr>
            <a:r>
              <a:rPr lang="de-DE" altLang="ko-KR" sz="1800" dirty="0" smtClean="0">
                <a:solidFill>
                  <a:srgbClr val="000000"/>
                </a:solidFill>
                <a:latin typeface="돋움체"/>
                <a:ea typeface="돋움체"/>
              </a:rPr>
              <a:t>                SetPixel(hdc, 10 + 10 * i, 10, </a:t>
            </a:r>
            <a:r>
              <a:rPr lang="de-DE" altLang="ko-KR" sz="1800" dirty="0" smtClean="0">
                <a:solidFill>
                  <a:srgbClr val="6F008A"/>
                </a:solidFill>
                <a:latin typeface="돋움체"/>
                <a:ea typeface="돋움체"/>
              </a:rPr>
              <a:t>RGB</a:t>
            </a:r>
            <a:r>
              <a:rPr lang="de-DE" altLang="ko-KR" sz="1800" dirty="0" smtClean="0">
                <a:solidFill>
                  <a:srgbClr val="000000"/>
                </a:solidFill>
                <a:latin typeface="돋움체"/>
                <a:ea typeface="돋움체"/>
              </a:rPr>
              <a:t>(255, 0, 0));</a:t>
            </a:r>
          </a:p>
          <a:p>
            <a:pPr>
              <a:buNone/>
            </a:pPr>
            <a:r>
              <a:rPr lang="ko-KR" altLang="en-US" sz="1800" dirty="0" smtClean="0">
                <a:solidFill>
                  <a:srgbClr val="000000"/>
                </a:solidFill>
                <a:latin typeface="돋움체"/>
                <a:ea typeface="돋움체"/>
              </a:rPr>
              <a:t>            </a:t>
            </a:r>
            <a:r>
              <a:rPr lang="en-US" altLang="ko-KR" sz="1800" dirty="0" smtClean="0">
                <a:solidFill>
                  <a:srgbClr val="000000"/>
                </a:solidFill>
                <a:latin typeface="돋움체"/>
                <a:ea typeface="돋움체"/>
              </a:rPr>
              <a:t>}</a:t>
            </a:r>
          </a:p>
          <a:p>
            <a:pPr>
              <a:buNone/>
            </a:pPr>
            <a:r>
              <a:rPr lang="ko-KR" altLang="en-US" sz="1800" dirty="0" smtClean="0">
                <a:solidFill>
                  <a:srgbClr val="000000"/>
                </a:solidFill>
                <a:latin typeface="돋움체"/>
                <a:ea typeface="돋움체"/>
              </a:rPr>
              <a:t>            </a:t>
            </a:r>
            <a:r>
              <a:rPr lang="en-US" altLang="ko-KR" sz="1800" dirty="0" smtClean="0">
                <a:solidFill>
                  <a:srgbClr val="008000"/>
                </a:solidFill>
                <a:latin typeface="돋움체"/>
                <a:ea typeface="돋움체"/>
              </a:rPr>
              <a:t>// </a:t>
            </a:r>
            <a:r>
              <a:rPr lang="en-US" altLang="ko-KR" sz="1800" dirty="0" err="1" smtClean="0">
                <a:solidFill>
                  <a:srgbClr val="008000"/>
                </a:solidFill>
                <a:latin typeface="돋움체"/>
                <a:ea typeface="돋움체"/>
              </a:rPr>
              <a:t>MoveToEx</a:t>
            </a:r>
            <a:r>
              <a:rPr lang="en-US" altLang="ko-KR" sz="1800" dirty="0" smtClean="0">
                <a:solidFill>
                  <a:srgbClr val="008000"/>
                </a:solidFill>
                <a:latin typeface="돋움체"/>
                <a:ea typeface="돋움체"/>
              </a:rPr>
              <a:t>()</a:t>
            </a:r>
            <a:r>
              <a:rPr lang="ko-KR" altLang="en-US" sz="1800" dirty="0" smtClean="0">
                <a:solidFill>
                  <a:srgbClr val="008000"/>
                </a:solidFill>
                <a:latin typeface="돋움체"/>
                <a:ea typeface="돋움체"/>
              </a:rPr>
              <a:t>와 </a:t>
            </a:r>
            <a:r>
              <a:rPr lang="en-US" altLang="ko-KR" sz="1800" dirty="0" err="1" smtClean="0">
                <a:solidFill>
                  <a:srgbClr val="008000"/>
                </a:solidFill>
                <a:latin typeface="돋움체"/>
                <a:ea typeface="돋움체"/>
              </a:rPr>
              <a:t>LineTo</a:t>
            </a:r>
            <a:r>
              <a:rPr lang="en-US" altLang="ko-KR" sz="1800" dirty="0" smtClean="0">
                <a:solidFill>
                  <a:srgbClr val="008000"/>
                </a:solidFill>
                <a:latin typeface="돋움체"/>
                <a:ea typeface="돋움체"/>
              </a:rPr>
              <a:t>()</a:t>
            </a:r>
            <a:r>
              <a:rPr lang="ko-KR" altLang="en-US" sz="1800" dirty="0" smtClean="0">
                <a:solidFill>
                  <a:srgbClr val="008000"/>
                </a:solidFill>
                <a:latin typeface="돋움체"/>
                <a:ea typeface="돋움체"/>
              </a:rPr>
              <a:t>를 이용하여 선 긋기</a:t>
            </a:r>
            <a:r>
              <a:rPr lang="en-US" altLang="ko-KR" sz="1800" dirty="0" smtClean="0">
                <a:solidFill>
                  <a:srgbClr val="008000"/>
                </a:solidFill>
                <a:latin typeface="돋움체"/>
                <a:ea typeface="돋움체"/>
              </a:rPr>
              <a:t>.</a:t>
            </a:r>
            <a:endParaRPr lang="ko-KR" altLang="en-US" sz="18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1800" dirty="0" smtClean="0">
                <a:solidFill>
                  <a:srgbClr val="000000"/>
                </a:solidFill>
                <a:latin typeface="돋움체"/>
                <a:ea typeface="돋움체"/>
              </a:rPr>
              <a:t>            </a:t>
            </a:r>
            <a:r>
              <a:rPr lang="en-US" altLang="ko-KR" sz="1800" dirty="0" err="1" smtClean="0">
                <a:solidFill>
                  <a:srgbClr val="000000"/>
                </a:solidFill>
                <a:latin typeface="돋움체"/>
                <a:ea typeface="돋움체"/>
              </a:rPr>
              <a:t>MoveToEx</a:t>
            </a:r>
            <a:r>
              <a:rPr lang="en-US" altLang="ko-KR" sz="18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1800" dirty="0" err="1" smtClean="0">
                <a:solidFill>
                  <a:srgbClr val="000000"/>
                </a:solidFill>
                <a:latin typeface="돋움체"/>
                <a:ea typeface="돋움체"/>
              </a:rPr>
              <a:t>hdc</a:t>
            </a:r>
            <a:r>
              <a:rPr lang="en-US" altLang="ko-KR" sz="1800" dirty="0" smtClean="0">
                <a:solidFill>
                  <a:srgbClr val="000000"/>
                </a:solidFill>
                <a:latin typeface="돋움체"/>
                <a:ea typeface="돋움체"/>
              </a:rPr>
              <a:t>, 10, 60, </a:t>
            </a:r>
            <a:r>
              <a:rPr lang="en-US" altLang="ko-KR" sz="1800" dirty="0" smtClean="0">
                <a:solidFill>
                  <a:srgbClr val="6F008A"/>
                </a:solidFill>
                <a:latin typeface="돋움체"/>
                <a:ea typeface="돋움체"/>
              </a:rPr>
              <a:t>NULL</a:t>
            </a:r>
            <a:r>
              <a:rPr lang="en-US" altLang="ko-KR" sz="1800" dirty="0" smtClean="0">
                <a:solidFill>
                  <a:srgbClr val="000000"/>
                </a:solidFill>
                <a:latin typeface="돋움체"/>
                <a:ea typeface="돋움체"/>
              </a:rPr>
              <a:t>);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00"/>
                </a:solidFill>
                <a:latin typeface="돋움체"/>
                <a:ea typeface="돋움체"/>
              </a:rPr>
              <a:t>            </a:t>
            </a:r>
            <a:r>
              <a:rPr lang="en-US" altLang="ko-KR" sz="1800" dirty="0" err="1" smtClean="0">
                <a:solidFill>
                  <a:srgbClr val="000000"/>
                </a:solidFill>
                <a:latin typeface="돋움체"/>
                <a:ea typeface="돋움체"/>
              </a:rPr>
              <a:t>LineTo</a:t>
            </a:r>
            <a:r>
              <a:rPr lang="en-US" altLang="ko-KR" sz="18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1800" dirty="0" err="1" smtClean="0">
                <a:solidFill>
                  <a:srgbClr val="000000"/>
                </a:solidFill>
                <a:latin typeface="돋움체"/>
                <a:ea typeface="돋움체"/>
              </a:rPr>
              <a:t>hdc</a:t>
            </a:r>
            <a:r>
              <a:rPr lang="en-US" altLang="ko-KR" sz="1800" dirty="0" smtClean="0">
                <a:solidFill>
                  <a:srgbClr val="000000"/>
                </a:solidFill>
                <a:latin typeface="돋움체"/>
                <a:ea typeface="돋움체"/>
              </a:rPr>
              <a:t>, 100, 20);</a:t>
            </a:r>
          </a:p>
          <a:p>
            <a:pPr>
              <a:buNone/>
            </a:pPr>
            <a:r>
              <a:rPr lang="ko-KR" altLang="en-US" sz="1800" dirty="0" smtClean="0">
                <a:solidFill>
                  <a:srgbClr val="000000"/>
                </a:solidFill>
                <a:latin typeface="돋움체"/>
                <a:ea typeface="돋움체"/>
              </a:rPr>
              <a:t>            </a:t>
            </a:r>
            <a:r>
              <a:rPr lang="en-US" altLang="ko-KR" sz="1800" dirty="0" smtClean="0">
                <a:solidFill>
                  <a:srgbClr val="008000"/>
                </a:solidFill>
                <a:latin typeface="돋움체"/>
                <a:ea typeface="돋움체"/>
              </a:rPr>
              <a:t>// Rectangle()</a:t>
            </a:r>
            <a:r>
              <a:rPr lang="ko-KR" altLang="en-US" sz="1800" dirty="0" smtClean="0">
                <a:solidFill>
                  <a:srgbClr val="008000"/>
                </a:solidFill>
                <a:latin typeface="돋움체"/>
                <a:ea typeface="돋움체"/>
              </a:rPr>
              <a:t>을 이용하여 사각형 그리기</a:t>
            </a:r>
            <a:r>
              <a:rPr lang="en-US" altLang="ko-KR" sz="1800" dirty="0" smtClean="0">
                <a:solidFill>
                  <a:srgbClr val="008000"/>
                </a:solidFill>
                <a:latin typeface="돋움체"/>
                <a:ea typeface="돋움체"/>
              </a:rPr>
              <a:t>.</a:t>
            </a:r>
            <a:endParaRPr lang="ko-KR" altLang="en-US" sz="18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1800" dirty="0" smtClean="0">
                <a:solidFill>
                  <a:srgbClr val="000000"/>
                </a:solidFill>
                <a:latin typeface="돋움체"/>
                <a:ea typeface="돋움체"/>
              </a:rPr>
              <a:t>            Rectangle(</a:t>
            </a:r>
            <a:r>
              <a:rPr lang="en-US" altLang="ko-KR" sz="1800" dirty="0" err="1" smtClean="0">
                <a:solidFill>
                  <a:srgbClr val="000000"/>
                </a:solidFill>
                <a:latin typeface="돋움체"/>
                <a:ea typeface="돋움체"/>
              </a:rPr>
              <a:t>hdc</a:t>
            </a:r>
            <a:r>
              <a:rPr lang="en-US" altLang="ko-KR" sz="1800" dirty="0" smtClean="0">
                <a:solidFill>
                  <a:srgbClr val="000000"/>
                </a:solidFill>
                <a:latin typeface="돋움체"/>
                <a:ea typeface="돋움체"/>
              </a:rPr>
              <a:t>, 10, 100, 100, 150);</a:t>
            </a:r>
          </a:p>
          <a:p>
            <a:pPr>
              <a:buNone/>
            </a:pPr>
            <a:r>
              <a:rPr lang="ko-KR" altLang="en-US" sz="1800" dirty="0" smtClean="0">
                <a:solidFill>
                  <a:srgbClr val="000000"/>
                </a:solidFill>
                <a:latin typeface="돋움체"/>
                <a:ea typeface="돋움체"/>
              </a:rPr>
              <a:t>            </a:t>
            </a:r>
            <a:r>
              <a:rPr lang="en-US" altLang="ko-KR" sz="1800" dirty="0" smtClean="0">
                <a:solidFill>
                  <a:srgbClr val="008000"/>
                </a:solidFill>
                <a:latin typeface="돋움체"/>
                <a:ea typeface="돋움체"/>
              </a:rPr>
              <a:t>// Ellipse()</a:t>
            </a:r>
            <a:r>
              <a:rPr lang="ko-KR" altLang="en-US" sz="1800" dirty="0" smtClean="0">
                <a:solidFill>
                  <a:srgbClr val="008000"/>
                </a:solidFill>
                <a:latin typeface="돋움체"/>
                <a:ea typeface="돋움체"/>
              </a:rPr>
              <a:t>를 이용하여 타원 그리기</a:t>
            </a:r>
            <a:r>
              <a:rPr lang="en-US" altLang="ko-KR" sz="1800" dirty="0" smtClean="0">
                <a:solidFill>
                  <a:srgbClr val="008000"/>
                </a:solidFill>
                <a:latin typeface="돋움체"/>
                <a:ea typeface="돋움체"/>
              </a:rPr>
              <a:t>.</a:t>
            </a:r>
            <a:endParaRPr lang="ko-KR" altLang="en-US" sz="18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1800" dirty="0" smtClean="0">
                <a:solidFill>
                  <a:srgbClr val="000000"/>
                </a:solidFill>
                <a:latin typeface="돋움체"/>
                <a:ea typeface="돋움체"/>
              </a:rPr>
              <a:t>            Ellipse(</a:t>
            </a:r>
            <a:r>
              <a:rPr lang="en-US" altLang="ko-KR" sz="1800" dirty="0" err="1" smtClean="0">
                <a:solidFill>
                  <a:srgbClr val="000000"/>
                </a:solidFill>
                <a:latin typeface="돋움체"/>
                <a:ea typeface="돋움체"/>
              </a:rPr>
              <a:t>hdc</a:t>
            </a:r>
            <a:r>
              <a:rPr lang="en-US" altLang="ko-KR" sz="1800" dirty="0" smtClean="0">
                <a:solidFill>
                  <a:srgbClr val="000000"/>
                </a:solidFill>
                <a:latin typeface="돋움체"/>
                <a:ea typeface="돋움체"/>
              </a:rPr>
              <a:t>, 10, 160, 100, 210);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00"/>
                </a:solidFill>
                <a:latin typeface="돋움체"/>
                <a:ea typeface="돋움체"/>
              </a:rPr>
              <a:t>            </a:t>
            </a:r>
            <a:r>
              <a:rPr lang="en-US" altLang="ko-KR" sz="1800" dirty="0" err="1" smtClean="0">
                <a:solidFill>
                  <a:srgbClr val="000000"/>
                </a:solidFill>
                <a:latin typeface="돋움체"/>
                <a:ea typeface="돋움체"/>
              </a:rPr>
              <a:t>EndPaint</a:t>
            </a:r>
            <a:r>
              <a:rPr lang="en-US" altLang="ko-KR" sz="18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1800" dirty="0" err="1" smtClean="0">
                <a:solidFill>
                  <a:srgbClr val="808080"/>
                </a:solidFill>
                <a:latin typeface="돋움체"/>
                <a:ea typeface="돋움체"/>
              </a:rPr>
              <a:t>hWnd</a:t>
            </a:r>
            <a:r>
              <a:rPr lang="en-US" altLang="ko-KR" sz="1800" dirty="0" smtClean="0">
                <a:solidFill>
                  <a:srgbClr val="000000"/>
                </a:solidFill>
                <a:latin typeface="돋움체"/>
                <a:ea typeface="돋움체"/>
              </a:rPr>
              <a:t>, &amp;</a:t>
            </a:r>
            <a:r>
              <a:rPr lang="en-US" altLang="ko-KR" sz="1800" dirty="0" err="1" smtClean="0">
                <a:solidFill>
                  <a:srgbClr val="000000"/>
                </a:solidFill>
                <a:latin typeface="돋움체"/>
                <a:ea typeface="돋움체"/>
              </a:rPr>
              <a:t>ps</a:t>
            </a:r>
            <a:r>
              <a:rPr lang="en-US" altLang="ko-KR" sz="1800" dirty="0" smtClean="0">
                <a:solidFill>
                  <a:srgbClr val="000000"/>
                </a:solidFill>
                <a:latin typeface="돋움체"/>
                <a:ea typeface="돋움체"/>
              </a:rPr>
              <a:t>);</a:t>
            </a:r>
          </a:p>
          <a:p>
            <a:pPr>
              <a:buNone/>
            </a:pPr>
            <a:r>
              <a:rPr lang="ko-KR" altLang="en-US" sz="1800" dirty="0" smtClean="0">
                <a:solidFill>
                  <a:srgbClr val="000000"/>
                </a:solidFill>
                <a:latin typeface="돋움체"/>
                <a:ea typeface="돋움체"/>
              </a:rPr>
              <a:t>        </a:t>
            </a:r>
            <a:r>
              <a:rPr lang="en-US" altLang="ko-KR" sz="1800" dirty="0" smtClean="0">
                <a:solidFill>
                  <a:srgbClr val="000000"/>
                </a:solidFill>
                <a:latin typeface="돋움체"/>
                <a:ea typeface="돋움체"/>
              </a:rPr>
              <a:t>}</a:t>
            </a:r>
            <a:endParaRPr lang="en-US" altLang="ko-KR" sz="1800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그래픽 출력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en-US" altLang="ko-KR" sz="6200" b="1" dirty="0" smtClean="0">
                <a:latin typeface="+mn-ea"/>
              </a:rPr>
              <a:t>WM_CHAR</a:t>
            </a:r>
          </a:p>
          <a:p>
            <a:pPr>
              <a:buFont typeface="Lucida Sans Unicode" pitchFamily="34" charset="0"/>
              <a:buChar char="⁻"/>
            </a:pPr>
            <a:r>
              <a:rPr lang="ko-KR" altLang="en-US" sz="4900" dirty="0" smtClean="0">
                <a:latin typeface="+mn-ea"/>
              </a:rPr>
              <a:t>키보드 입력을 받았을 경우 발생</a:t>
            </a:r>
            <a:endParaRPr lang="en-US" altLang="ko-KR" sz="4900" dirty="0" smtClean="0">
              <a:latin typeface="+mn-ea"/>
            </a:endParaRPr>
          </a:p>
          <a:p>
            <a:pPr>
              <a:buFont typeface="Lucida Sans Unicode" pitchFamily="34" charset="0"/>
              <a:buChar char="⁻"/>
            </a:pPr>
            <a:r>
              <a:rPr lang="en-US" altLang="ko-KR" sz="4900" dirty="0" err="1" smtClean="0">
                <a:latin typeface="+mn-ea"/>
              </a:rPr>
              <a:t>wParam</a:t>
            </a:r>
            <a:r>
              <a:rPr lang="en-US" altLang="ko-KR" sz="4900" dirty="0" smtClean="0">
                <a:latin typeface="+mn-ea"/>
              </a:rPr>
              <a:t> :</a:t>
            </a:r>
            <a:r>
              <a:rPr lang="ko-KR" altLang="en-US" sz="4900" dirty="0" smtClean="0">
                <a:latin typeface="+mn-ea"/>
              </a:rPr>
              <a:t> 입력한 문자를 알아온다</a:t>
            </a:r>
            <a:endParaRPr lang="en-US" altLang="ko-KR" sz="4900" dirty="0" smtClean="0">
              <a:latin typeface="돋움체"/>
              <a:ea typeface="돋움체"/>
            </a:endParaRPr>
          </a:p>
          <a:p>
            <a:pPr>
              <a:buNone/>
            </a:pPr>
            <a:endParaRPr lang="en-US" altLang="ko-KR" sz="2800" dirty="0" smtClean="0">
              <a:solidFill>
                <a:srgbClr val="2B91AF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2800" dirty="0" smtClean="0">
                <a:solidFill>
                  <a:srgbClr val="2B91AF"/>
                </a:solidFill>
                <a:latin typeface="돋움체"/>
                <a:ea typeface="돋움체"/>
              </a:rPr>
              <a:t>TCHAR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str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[256];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2B91AF"/>
                </a:solidFill>
                <a:latin typeface="돋움체"/>
                <a:ea typeface="돋움체"/>
              </a:rPr>
              <a:t>LRESULT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smtClean="0">
                <a:solidFill>
                  <a:srgbClr val="6F008A"/>
                </a:solidFill>
                <a:latin typeface="돋움체"/>
                <a:ea typeface="돋움체"/>
              </a:rPr>
              <a:t>CALLBACK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WndProc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2800" dirty="0" smtClean="0">
                <a:solidFill>
                  <a:srgbClr val="2B91AF"/>
                </a:solidFill>
                <a:latin typeface="돋움체"/>
                <a:ea typeface="돋움체"/>
              </a:rPr>
              <a:t>HWND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err="1" smtClean="0">
                <a:solidFill>
                  <a:srgbClr val="808080"/>
                </a:solidFill>
                <a:latin typeface="돋움체"/>
                <a:ea typeface="돋움체"/>
              </a:rPr>
              <a:t>hWnd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, </a:t>
            </a:r>
            <a:r>
              <a:rPr lang="en-US" altLang="ko-KR" sz="2800" dirty="0" smtClean="0">
                <a:solidFill>
                  <a:srgbClr val="2B91AF"/>
                </a:solidFill>
                <a:latin typeface="돋움체"/>
                <a:ea typeface="돋움체"/>
              </a:rPr>
              <a:t>UINT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smtClean="0">
                <a:solidFill>
                  <a:srgbClr val="808080"/>
                </a:solidFill>
                <a:latin typeface="돋움체"/>
                <a:ea typeface="돋움체"/>
              </a:rPr>
              <a:t>message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, </a:t>
            </a:r>
            <a:r>
              <a:rPr lang="en-US" altLang="ko-KR" sz="2800" dirty="0" smtClean="0">
                <a:solidFill>
                  <a:srgbClr val="2B91AF"/>
                </a:solidFill>
                <a:latin typeface="돋움체"/>
                <a:ea typeface="돋움체"/>
              </a:rPr>
              <a:t>WPARAM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err="1" smtClean="0">
                <a:solidFill>
                  <a:srgbClr val="808080"/>
                </a:solidFill>
                <a:latin typeface="돋움체"/>
                <a:ea typeface="돋움체"/>
              </a:rPr>
              <a:t>wParam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, </a:t>
            </a:r>
            <a:r>
              <a:rPr lang="en-US" altLang="ko-KR" sz="2800" dirty="0" smtClean="0">
                <a:solidFill>
                  <a:srgbClr val="2B91AF"/>
                </a:solidFill>
                <a:latin typeface="돋움체"/>
                <a:ea typeface="돋움체"/>
              </a:rPr>
              <a:t>LPARAM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err="1" smtClean="0">
                <a:solidFill>
                  <a:srgbClr val="808080"/>
                </a:solidFill>
                <a:latin typeface="돋움체"/>
                <a:ea typeface="돋움체"/>
              </a:rPr>
              <a:t>lParam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)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{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   </a:t>
            </a: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switch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(</a:t>
            </a:r>
            <a:r>
              <a:rPr lang="en-US" altLang="ko-KR" sz="2800" dirty="0" smtClean="0">
                <a:solidFill>
                  <a:srgbClr val="808080"/>
                </a:solidFill>
                <a:latin typeface="돋움체"/>
                <a:ea typeface="돋움체"/>
              </a:rPr>
              <a:t>message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)</a:t>
            </a:r>
          </a:p>
          <a:p>
            <a:pPr>
              <a:buNone/>
            </a:pPr>
            <a:r>
              <a:rPr lang="ko-KR" altLang="en-US" sz="2800" dirty="0" smtClean="0">
                <a:solidFill>
                  <a:srgbClr val="000000"/>
                </a:solidFill>
                <a:latin typeface="돋움체"/>
                <a:ea typeface="돋움체"/>
              </a:rPr>
              <a:t>    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{</a:t>
            </a:r>
            <a:r>
              <a:rPr lang="ko-KR" altLang="en-US" sz="2800" dirty="0" smtClean="0">
                <a:solidFill>
                  <a:srgbClr val="000000"/>
                </a:solidFill>
                <a:latin typeface="돋움체"/>
                <a:ea typeface="돋움체"/>
              </a:rPr>
              <a:t>   </a:t>
            </a:r>
            <a:endParaRPr lang="en-US" altLang="ko-KR" sz="28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    </a:t>
            </a: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case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smtClean="0">
                <a:solidFill>
                  <a:srgbClr val="6F008A"/>
                </a:solidFill>
                <a:latin typeface="돋움체"/>
                <a:ea typeface="돋움체"/>
              </a:rPr>
              <a:t>WM_CHAR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:</a:t>
            </a:r>
          </a:p>
          <a:p>
            <a:pPr>
              <a:buNone/>
            </a:pPr>
            <a:r>
              <a:rPr lang="ko-KR" altLang="en-US" sz="2800" dirty="0" smtClean="0">
                <a:solidFill>
                  <a:srgbClr val="000000"/>
                </a:solidFill>
                <a:latin typeface="돋움체"/>
                <a:ea typeface="돋움체"/>
              </a:rPr>
              <a:t>     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{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        </a:t>
            </a:r>
            <a:r>
              <a:rPr lang="en-US" altLang="ko-KR" sz="2800" dirty="0" err="1" smtClean="0">
                <a:solidFill>
                  <a:srgbClr val="0000FF"/>
                </a:solidFill>
                <a:latin typeface="돋움체"/>
                <a:ea typeface="돋움체"/>
              </a:rPr>
              <a:t>int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len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= </a:t>
            </a:r>
            <a:r>
              <a:rPr lang="en-US" altLang="ko-KR" sz="2800" dirty="0" err="1" smtClean="0">
                <a:solidFill>
                  <a:srgbClr val="6F008A"/>
                </a:solidFill>
                <a:latin typeface="돋움체"/>
                <a:ea typeface="돋움체"/>
              </a:rPr>
              <a:t>lstrlen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str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);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        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str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[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len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] = (</a:t>
            </a:r>
            <a:r>
              <a:rPr lang="en-US" altLang="ko-KR" sz="2800" dirty="0" smtClean="0">
                <a:solidFill>
                  <a:srgbClr val="2B91AF"/>
                </a:solidFill>
                <a:latin typeface="돋움체"/>
                <a:ea typeface="돋움체"/>
              </a:rPr>
              <a:t>TCHAR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)</a:t>
            </a:r>
            <a:r>
              <a:rPr lang="en-US" altLang="ko-KR" sz="2800" dirty="0" err="1" smtClean="0">
                <a:solidFill>
                  <a:srgbClr val="808080"/>
                </a:solidFill>
                <a:latin typeface="돋움체"/>
                <a:ea typeface="돋움체"/>
              </a:rPr>
              <a:t>wParam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        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str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[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len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+ 1] = 0;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        </a:t>
            </a:r>
            <a:r>
              <a:rPr lang="en-US" altLang="ko-KR" sz="2800" dirty="0" smtClean="0">
                <a:solidFill>
                  <a:srgbClr val="2B91AF"/>
                </a:solidFill>
                <a:latin typeface="돋움체"/>
                <a:ea typeface="돋움체"/>
              </a:rPr>
              <a:t>HDC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hdc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= 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GetDC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2800" dirty="0" err="1" smtClean="0">
                <a:solidFill>
                  <a:srgbClr val="808080"/>
                </a:solidFill>
                <a:latin typeface="돋움체"/>
                <a:ea typeface="돋움체"/>
              </a:rPr>
              <a:t>hWnd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);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        </a:t>
            </a:r>
            <a:r>
              <a:rPr lang="en-US" altLang="ko-KR" sz="2800" dirty="0" err="1" smtClean="0">
                <a:solidFill>
                  <a:srgbClr val="6F008A"/>
                </a:solidFill>
                <a:latin typeface="돋움체"/>
                <a:ea typeface="돋움체"/>
              </a:rPr>
              <a:t>TextOut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hdc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, 100, 100, 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str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, </a:t>
            </a:r>
            <a:r>
              <a:rPr lang="en-US" altLang="ko-KR" sz="2800" dirty="0" err="1" smtClean="0">
                <a:solidFill>
                  <a:srgbClr val="6F008A"/>
                </a:solidFill>
                <a:latin typeface="돋움체"/>
                <a:ea typeface="돋움체"/>
              </a:rPr>
              <a:t>lstrlen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str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));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        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ReleaseDC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2800" dirty="0" err="1" smtClean="0">
                <a:solidFill>
                  <a:srgbClr val="808080"/>
                </a:solidFill>
                <a:latin typeface="돋움체"/>
                <a:ea typeface="돋움체"/>
              </a:rPr>
              <a:t>hWnd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, 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hdc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);</a:t>
            </a:r>
          </a:p>
          <a:p>
            <a:pPr>
              <a:buNone/>
            </a:pPr>
            <a:r>
              <a:rPr lang="ko-KR" altLang="en-US" sz="2800" dirty="0" smtClean="0">
                <a:solidFill>
                  <a:srgbClr val="000000"/>
                </a:solidFill>
                <a:latin typeface="돋움체"/>
                <a:ea typeface="돋움체"/>
              </a:rPr>
              <a:t>     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}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    </a:t>
            </a: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break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</a:p>
          <a:p>
            <a:pPr>
              <a:buNone/>
            </a:pPr>
            <a:r>
              <a:rPr lang="ko-KR" altLang="en-US" sz="2800" dirty="0" smtClean="0">
                <a:solidFill>
                  <a:srgbClr val="000000"/>
                </a:solidFill>
                <a:latin typeface="돋움체"/>
                <a:ea typeface="돋움체"/>
              </a:rPr>
              <a:t>    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}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   </a:t>
            </a: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return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0;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}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Input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sz="2000" b="1" dirty="0" smtClean="0"/>
              <a:t>WM_KEYDOWN</a:t>
            </a:r>
          </a:p>
          <a:p>
            <a:pPr>
              <a:buFont typeface="Lucida Sans Unicode" pitchFamily="34" charset="0"/>
              <a:buChar char="⁻"/>
            </a:pPr>
            <a:r>
              <a:rPr lang="en-US" altLang="ko-KR" sz="1800" dirty="0" smtClean="0"/>
              <a:t>WM_CHAR</a:t>
            </a:r>
            <a:r>
              <a:rPr lang="ko-KR" altLang="en-US" sz="1800" dirty="0" smtClean="0"/>
              <a:t>처럼 키보드를 입력 받았을 경우 발생</a:t>
            </a:r>
            <a:endParaRPr lang="en-US" altLang="ko-KR" sz="1800" dirty="0" smtClean="0"/>
          </a:p>
          <a:p>
            <a:pPr>
              <a:buFont typeface="Lucida Sans Unicode" pitchFamily="34" charset="0"/>
              <a:buChar char="⁻"/>
            </a:pPr>
            <a:r>
              <a:rPr lang="en-US" altLang="ko-KR" sz="1800" dirty="0" err="1" smtClean="0"/>
              <a:t>wParam</a:t>
            </a:r>
            <a:r>
              <a:rPr lang="en-US" altLang="ko-KR" sz="1800" dirty="0" smtClean="0"/>
              <a:t> : </a:t>
            </a:r>
            <a:r>
              <a:rPr lang="ko-KR" altLang="en-US" sz="1800" dirty="0" smtClean="0"/>
              <a:t>문자가 아닌 </a:t>
            </a:r>
            <a:r>
              <a:rPr lang="ko-KR" altLang="en-US" sz="1800" dirty="0" err="1" smtClean="0"/>
              <a:t>가상키코드</a:t>
            </a:r>
            <a:r>
              <a:rPr lang="en-US" altLang="ko-KR" sz="1800" dirty="0" smtClean="0"/>
              <a:t>(virtual key code)</a:t>
            </a:r>
            <a:r>
              <a:rPr lang="ko-KR" altLang="en-US" sz="1800" dirty="0" smtClean="0"/>
              <a:t>를 알려 준다</a:t>
            </a:r>
            <a:endParaRPr lang="ko-KR" altLang="en-US" sz="18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Input</a:t>
            </a:r>
            <a:endParaRPr lang="ko-KR" altLang="en-US" dirty="0"/>
          </a:p>
        </p:txBody>
      </p:sp>
      <p:pic>
        <p:nvPicPr>
          <p:cNvPr id="11266" name="Picture 2" descr="C:\Users\rkddl\Desktop\제목 없음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28860" y="2714644"/>
            <a:ext cx="4495800" cy="3429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 3" pitchFamily="18" charset="2"/>
              <a:buChar char="}"/>
            </a:pPr>
            <a:r>
              <a:rPr lang="ko-KR" altLang="en-US" sz="2000" dirty="0" smtClean="0"/>
              <a:t>마우스 입력 처리 메시지</a:t>
            </a:r>
            <a:endParaRPr lang="en-US" altLang="ko-KR" sz="2000" dirty="0" smtClean="0"/>
          </a:p>
          <a:p>
            <a:pPr>
              <a:buFont typeface="Wingdings 3" pitchFamily="18" charset="2"/>
              <a:buChar char="}"/>
            </a:pPr>
            <a:endParaRPr lang="en-US" altLang="ko-KR" sz="2000" dirty="0" smtClean="0"/>
          </a:p>
          <a:p>
            <a:pPr>
              <a:buNone/>
            </a:pPr>
            <a:endParaRPr lang="en-US" altLang="ko-KR" sz="2000" dirty="0" smtClean="0"/>
          </a:p>
          <a:p>
            <a:pPr>
              <a:buFont typeface="Wingdings 3" pitchFamily="18" charset="2"/>
              <a:buChar char="}"/>
            </a:pPr>
            <a:endParaRPr lang="en-US" altLang="ko-KR" sz="2000" dirty="0" smtClean="0"/>
          </a:p>
          <a:p>
            <a:pPr>
              <a:buFont typeface="Wingdings 3" pitchFamily="18" charset="2"/>
              <a:buChar char="}"/>
            </a:pPr>
            <a:r>
              <a:rPr lang="ko-KR" altLang="en-US" sz="2000" dirty="0" smtClean="0"/>
              <a:t>마우스 더블클릭</a:t>
            </a:r>
            <a:endParaRPr lang="en-US" altLang="ko-KR" sz="2000" dirty="0" smtClean="0"/>
          </a:p>
          <a:p>
            <a:pPr>
              <a:buFont typeface="Lucida Sans Unicode" pitchFamily="34" charset="0"/>
              <a:buChar char="⁻"/>
            </a:pPr>
            <a:r>
              <a:rPr lang="ko-KR" altLang="en-US" sz="1600" dirty="0" smtClean="0"/>
              <a:t>마우스 더블클릭 메시지를 받기 위해서는 윈도우 클래스 구성할 때 더블클릭 사용을 알려야 한다</a:t>
            </a:r>
            <a:endParaRPr lang="en-US" altLang="ko-KR" sz="1200" dirty="0" smtClean="0"/>
          </a:p>
          <a:p>
            <a:pPr>
              <a:buNone/>
            </a:pPr>
            <a:r>
              <a:rPr lang="en-US" altLang="ko-KR" sz="1200" dirty="0" err="1" smtClean="0">
                <a:solidFill>
                  <a:srgbClr val="000000"/>
                </a:solidFill>
                <a:latin typeface="돋움체"/>
                <a:ea typeface="돋움체"/>
              </a:rPr>
              <a:t>wcex.style</a:t>
            </a:r>
            <a:r>
              <a:rPr lang="en-US" altLang="ko-KR" sz="1200" dirty="0" smtClean="0">
                <a:solidFill>
                  <a:srgbClr val="000000"/>
                </a:solidFill>
                <a:latin typeface="돋움체"/>
                <a:ea typeface="돋움체"/>
              </a:rPr>
              <a:t>          = </a:t>
            </a:r>
            <a:r>
              <a:rPr lang="en-US" altLang="ko-KR" sz="1200" dirty="0" smtClean="0">
                <a:solidFill>
                  <a:srgbClr val="6F008A"/>
                </a:solidFill>
                <a:latin typeface="돋움체"/>
                <a:ea typeface="돋움체"/>
              </a:rPr>
              <a:t>CS_HREDRAW</a:t>
            </a:r>
            <a:r>
              <a:rPr lang="en-US" altLang="ko-KR" sz="1200" dirty="0" smtClean="0">
                <a:solidFill>
                  <a:srgbClr val="000000"/>
                </a:solidFill>
                <a:latin typeface="돋움체"/>
                <a:ea typeface="돋움체"/>
              </a:rPr>
              <a:t> | </a:t>
            </a:r>
            <a:r>
              <a:rPr lang="en-US" altLang="ko-KR" sz="1200" dirty="0" smtClean="0">
                <a:solidFill>
                  <a:srgbClr val="6F008A"/>
                </a:solidFill>
                <a:latin typeface="돋움체"/>
                <a:ea typeface="돋움체"/>
              </a:rPr>
              <a:t>CS_VREDRAW</a:t>
            </a:r>
            <a:r>
              <a:rPr lang="en-US" altLang="ko-KR" sz="1200" dirty="0" smtClean="0">
                <a:solidFill>
                  <a:srgbClr val="000000"/>
                </a:solidFill>
                <a:latin typeface="돋움체"/>
                <a:ea typeface="돋움체"/>
              </a:rPr>
              <a:t> | </a:t>
            </a:r>
            <a:r>
              <a:rPr lang="en-US" altLang="ko-KR" sz="1400" b="1" dirty="0" smtClean="0">
                <a:solidFill>
                  <a:srgbClr val="6F008A"/>
                </a:solidFill>
                <a:latin typeface="돋움체"/>
                <a:ea typeface="돋움체"/>
              </a:rPr>
              <a:t>CS_DBLCLKS</a:t>
            </a:r>
            <a:r>
              <a:rPr lang="en-US" altLang="ko-KR" sz="1200" dirty="0" smtClean="0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</a:p>
          <a:p>
            <a:pPr>
              <a:buNone/>
            </a:pPr>
            <a:r>
              <a:rPr lang="en-US" altLang="ko-KR" sz="1200" dirty="0" err="1" smtClean="0">
                <a:solidFill>
                  <a:srgbClr val="000000"/>
                </a:solidFill>
                <a:latin typeface="돋움체"/>
                <a:ea typeface="돋움체"/>
              </a:rPr>
              <a:t>wcex.lpfnWndProc</a:t>
            </a:r>
            <a:r>
              <a:rPr lang="en-US" altLang="ko-KR" sz="1200" dirty="0" smtClean="0">
                <a:solidFill>
                  <a:srgbClr val="000000"/>
                </a:solidFill>
                <a:latin typeface="돋움체"/>
                <a:ea typeface="돋움체"/>
              </a:rPr>
              <a:t>    = </a:t>
            </a:r>
            <a:r>
              <a:rPr lang="en-US" altLang="ko-KR" sz="1200" dirty="0" err="1" smtClean="0">
                <a:solidFill>
                  <a:srgbClr val="000000"/>
                </a:solidFill>
                <a:latin typeface="돋움체"/>
                <a:ea typeface="돋움체"/>
              </a:rPr>
              <a:t>WndProc</a:t>
            </a:r>
            <a:r>
              <a:rPr lang="en-US" altLang="ko-KR" sz="1200" dirty="0" smtClean="0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</a:p>
          <a:p>
            <a:pPr>
              <a:buNone/>
            </a:pPr>
            <a:r>
              <a:rPr lang="en-US" altLang="ko-KR" sz="1200" dirty="0" err="1" smtClean="0">
                <a:solidFill>
                  <a:srgbClr val="000000"/>
                </a:solidFill>
                <a:latin typeface="돋움체"/>
                <a:ea typeface="돋움체"/>
              </a:rPr>
              <a:t>wcex.cbClsExtra</a:t>
            </a:r>
            <a:r>
              <a:rPr lang="en-US" altLang="ko-KR" sz="1200" dirty="0" smtClean="0">
                <a:solidFill>
                  <a:srgbClr val="000000"/>
                </a:solidFill>
                <a:latin typeface="돋움체"/>
                <a:ea typeface="돋움체"/>
              </a:rPr>
              <a:t>     = 0;</a:t>
            </a:r>
          </a:p>
          <a:p>
            <a:pPr>
              <a:buNone/>
            </a:pPr>
            <a:r>
              <a:rPr lang="en-US" altLang="ko-KR" sz="1200" dirty="0" err="1" smtClean="0">
                <a:solidFill>
                  <a:srgbClr val="000000"/>
                </a:solidFill>
                <a:latin typeface="돋움체"/>
                <a:ea typeface="돋움체"/>
              </a:rPr>
              <a:t>wcex.cbWndExtra</a:t>
            </a:r>
            <a:r>
              <a:rPr lang="en-US" altLang="ko-KR" sz="1200" dirty="0" smtClean="0">
                <a:solidFill>
                  <a:srgbClr val="000000"/>
                </a:solidFill>
                <a:latin typeface="돋움체"/>
                <a:ea typeface="돋움체"/>
              </a:rPr>
              <a:t>     = 0;</a:t>
            </a:r>
          </a:p>
          <a:p>
            <a:pPr>
              <a:buNone/>
            </a:pPr>
            <a:r>
              <a:rPr lang="en-US" altLang="ko-KR" sz="1200" dirty="0" err="1" smtClean="0">
                <a:solidFill>
                  <a:srgbClr val="000000"/>
                </a:solidFill>
                <a:latin typeface="돋움체"/>
                <a:ea typeface="돋움체"/>
              </a:rPr>
              <a:t>wcex.hInstance</a:t>
            </a:r>
            <a:r>
              <a:rPr lang="en-US" altLang="ko-KR" sz="1200" dirty="0" smtClean="0">
                <a:solidFill>
                  <a:srgbClr val="000000"/>
                </a:solidFill>
                <a:latin typeface="돋움체"/>
                <a:ea typeface="돋움체"/>
              </a:rPr>
              <a:t>      = </a:t>
            </a:r>
            <a:r>
              <a:rPr lang="en-US" altLang="ko-KR" sz="1200" dirty="0" err="1" smtClean="0">
                <a:solidFill>
                  <a:srgbClr val="808080"/>
                </a:solidFill>
                <a:latin typeface="돋움체"/>
                <a:ea typeface="돋움체"/>
              </a:rPr>
              <a:t>hInstance</a:t>
            </a:r>
            <a:r>
              <a:rPr lang="en-US" altLang="ko-KR" sz="1200" dirty="0" smtClean="0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  <a:r>
              <a:rPr lang="ko-KR" altLang="en-US" sz="12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endParaRPr lang="en-US" altLang="ko-KR" sz="12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endParaRPr lang="en-US" altLang="ko-KR" sz="12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r>
              <a:rPr lang="ko-KR" altLang="en-US" sz="2000" dirty="0" smtClean="0"/>
              <a:t>마우스의 좌표</a:t>
            </a:r>
            <a:endParaRPr lang="en-US" altLang="ko-KR" sz="2000" dirty="0" smtClean="0"/>
          </a:p>
          <a:p>
            <a:pPr>
              <a:buFont typeface="Lucida Sans Unicode" pitchFamily="34" charset="0"/>
              <a:buChar char="⁻"/>
            </a:pPr>
            <a:r>
              <a:rPr lang="en-US" altLang="ko-KR" sz="1600" b="1" dirty="0" smtClean="0">
                <a:solidFill>
                  <a:srgbClr val="000000"/>
                </a:solidFill>
                <a:latin typeface="돋움체"/>
                <a:ea typeface="돋움체"/>
              </a:rPr>
              <a:t>x = </a:t>
            </a:r>
            <a:r>
              <a:rPr lang="en-US" altLang="ko-KR" sz="1600" b="1" dirty="0" smtClean="0">
                <a:solidFill>
                  <a:srgbClr val="6F008A"/>
                </a:solidFill>
                <a:latin typeface="돋움체"/>
                <a:ea typeface="돋움체"/>
              </a:rPr>
              <a:t>LOWORD</a:t>
            </a:r>
            <a:r>
              <a:rPr lang="en-US" altLang="ko-KR" sz="1600" b="1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1600" b="1" dirty="0" err="1" smtClean="0">
                <a:solidFill>
                  <a:srgbClr val="808080"/>
                </a:solidFill>
                <a:latin typeface="돋움체"/>
                <a:ea typeface="돋움체"/>
              </a:rPr>
              <a:t>lParam</a:t>
            </a:r>
            <a:r>
              <a:rPr lang="en-US" altLang="ko-KR" sz="1600" b="1" dirty="0" smtClean="0">
                <a:solidFill>
                  <a:srgbClr val="000000"/>
                </a:solidFill>
                <a:latin typeface="돋움체"/>
                <a:ea typeface="돋움체"/>
              </a:rPr>
              <a:t>);   y = </a:t>
            </a:r>
            <a:r>
              <a:rPr lang="en-US" altLang="ko-KR" sz="1600" b="1" dirty="0" smtClean="0">
                <a:solidFill>
                  <a:srgbClr val="6F008A"/>
                </a:solidFill>
                <a:latin typeface="돋움체"/>
                <a:ea typeface="돋움체"/>
              </a:rPr>
              <a:t>HIWORD</a:t>
            </a:r>
            <a:r>
              <a:rPr lang="en-US" altLang="ko-KR" sz="1600" b="1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1600" b="1" dirty="0" err="1" smtClean="0">
                <a:solidFill>
                  <a:srgbClr val="808080"/>
                </a:solidFill>
                <a:latin typeface="돋움체"/>
                <a:ea typeface="돋움체"/>
              </a:rPr>
              <a:t>lParam</a:t>
            </a:r>
            <a:r>
              <a:rPr lang="en-US" altLang="ko-KR" sz="1600" b="1" dirty="0" smtClean="0">
                <a:solidFill>
                  <a:srgbClr val="000000"/>
                </a:solidFill>
                <a:latin typeface="돋움체"/>
                <a:ea typeface="돋움체"/>
              </a:rPr>
              <a:t>);</a:t>
            </a:r>
            <a:endParaRPr lang="ko-KR" altLang="en-US" sz="1600" b="1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Input</a:t>
            </a:r>
            <a:endParaRPr lang="ko-KR" altLang="en-US" dirty="0"/>
          </a:p>
        </p:txBody>
      </p:sp>
      <p:pic>
        <p:nvPicPr>
          <p:cNvPr id="1026" name="Picture 2" descr="C:\Users\rkddl\Desktop\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1352" y="1868482"/>
            <a:ext cx="4216400" cy="7747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 smtClean="0"/>
              <a:t>UNIT </a:t>
            </a:r>
            <a:r>
              <a:rPr lang="en-US" sz="2000" b="1" dirty="0" err="1" smtClean="0"/>
              <a:t>SetTimer</a:t>
            </a:r>
            <a:r>
              <a:rPr lang="en-US" sz="2000" b="1" dirty="0" smtClean="0"/>
              <a:t>(HWND </a:t>
            </a:r>
            <a:r>
              <a:rPr lang="en-US" sz="2000" b="1" dirty="0" err="1" smtClean="0"/>
              <a:t>hWnd</a:t>
            </a:r>
            <a:r>
              <a:rPr lang="en-US" sz="2000" b="1" dirty="0" smtClean="0"/>
              <a:t>, UINT_PTR </a:t>
            </a:r>
            <a:r>
              <a:rPr lang="en-US" sz="2000" b="1" dirty="0" err="1" smtClean="0"/>
              <a:t>nIDEvent</a:t>
            </a:r>
            <a:r>
              <a:rPr lang="en-US" sz="2000" b="1" dirty="0" smtClean="0"/>
              <a:t>, UINT </a:t>
            </a:r>
            <a:r>
              <a:rPr lang="en-US" sz="2000" b="1" dirty="0" err="1" smtClean="0"/>
              <a:t>uElapse</a:t>
            </a:r>
            <a:r>
              <a:rPr lang="en-US" sz="2000" b="1" dirty="0" smtClean="0"/>
              <a:t>, TIMERPROC </a:t>
            </a:r>
            <a:r>
              <a:rPr lang="en-US" sz="2000" b="1" dirty="0" err="1" smtClean="0"/>
              <a:t>lpTimerFunc</a:t>
            </a:r>
            <a:r>
              <a:rPr lang="en-US" sz="2000" b="1" dirty="0" smtClean="0"/>
              <a:t>)</a:t>
            </a:r>
          </a:p>
          <a:p>
            <a:pPr>
              <a:buFont typeface="Lucida Sans Unicode" pitchFamily="34" charset="0"/>
              <a:buChar char="⁻"/>
            </a:pPr>
            <a:r>
              <a:rPr lang="en-US" sz="1600" dirty="0" err="1" smtClean="0"/>
              <a:t>nIDEvent</a:t>
            </a:r>
            <a:r>
              <a:rPr lang="en-US" sz="1600" dirty="0" smtClean="0"/>
              <a:t> : </a:t>
            </a:r>
            <a:r>
              <a:rPr lang="ko-KR" altLang="en-US" sz="1600" dirty="0" smtClean="0"/>
              <a:t>만들어진 </a:t>
            </a:r>
            <a:r>
              <a:rPr lang="ko-KR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타이머의 </a:t>
            </a:r>
            <a:r>
              <a:rPr lang="en-US" altLang="ko-KR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</a:t>
            </a:r>
            <a:r>
              <a:rPr lang="en-US" altLang="ko-KR" sz="1600" dirty="0" smtClean="0"/>
              <a:t>, </a:t>
            </a:r>
            <a:r>
              <a:rPr lang="en-US" altLang="ko-KR" sz="1600" b="1" dirty="0" err="1" smtClean="0">
                <a:solidFill>
                  <a:srgbClr val="8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체"/>
                <a:ea typeface="돋움체"/>
              </a:rPr>
              <a:t>wParam</a:t>
            </a:r>
            <a:r>
              <a:rPr lang="ko-KR" altLang="en-US" sz="1600" dirty="0" smtClean="0">
                <a:latin typeface="돋움체"/>
                <a:ea typeface="돋움체"/>
              </a:rPr>
              <a:t>으로 값을 확인 할 수 있다</a:t>
            </a:r>
            <a:endParaRPr lang="en-US" altLang="ko-KR" sz="1600" dirty="0" smtClean="0"/>
          </a:p>
          <a:p>
            <a:pPr>
              <a:buFont typeface="Lucida Sans Unicode" pitchFamily="34" charset="0"/>
              <a:buChar char="⁻"/>
            </a:pPr>
            <a:r>
              <a:rPr lang="en-US" sz="1600" dirty="0" err="1" smtClean="0"/>
              <a:t>uElapse</a:t>
            </a:r>
            <a:r>
              <a:rPr lang="en-US" sz="1600" dirty="0" smtClean="0"/>
              <a:t> : </a:t>
            </a:r>
            <a:r>
              <a:rPr 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1/1000</a:t>
            </a:r>
            <a:r>
              <a:rPr lang="ko-KR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초 단위</a:t>
            </a:r>
            <a:r>
              <a:rPr lang="ko-KR" altLang="en-US" sz="1600" dirty="0" smtClean="0"/>
              <a:t>로 해당 </a:t>
            </a:r>
            <a:r>
              <a:rPr lang="en-US" altLang="ko-KR" sz="1600" dirty="0" smtClean="0">
                <a:solidFill>
                  <a:srgbClr val="6F008A"/>
                </a:solidFill>
                <a:latin typeface="돋움체"/>
                <a:ea typeface="돋움체"/>
              </a:rPr>
              <a:t>WM_TIMER</a:t>
            </a:r>
            <a:r>
              <a:rPr lang="ko-KR" altLang="en-US" sz="1600" dirty="0" smtClean="0"/>
              <a:t>를 호출한다</a:t>
            </a:r>
            <a:endParaRPr lang="en-US" altLang="ko-KR" sz="1600" dirty="0" smtClean="0"/>
          </a:p>
          <a:p>
            <a:pPr>
              <a:buFont typeface="Lucida Sans Unicode" pitchFamily="34" charset="0"/>
              <a:buChar char="⁻"/>
            </a:pPr>
            <a:r>
              <a:rPr lang="en-US" sz="1600" dirty="0" err="1" smtClean="0"/>
              <a:t>lpTimerFunc</a:t>
            </a:r>
            <a:r>
              <a:rPr lang="en-US" sz="1600" dirty="0" smtClean="0"/>
              <a:t> : </a:t>
            </a:r>
            <a:r>
              <a:rPr lang="ko-KR" altLang="en-US" sz="1600" dirty="0" smtClean="0"/>
              <a:t>타이머의 </a:t>
            </a:r>
            <a:r>
              <a:rPr lang="en-US" altLang="ko-KR" sz="1600" dirty="0" smtClean="0"/>
              <a:t>CALLBACK</a:t>
            </a:r>
          </a:p>
          <a:p>
            <a:pPr>
              <a:buNone/>
            </a:pPr>
            <a:r>
              <a:rPr lang="en-US" altLang="ko-KR" sz="1600" dirty="0" smtClean="0">
                <a:solidFill>
                  <a:srgbClr val="6F008A"/>
                </a:solidFill>
                <a:latin typeface="돋움체"/>
                <a:ea typeface="돋움체"/>
              </a:rPr>
              <a:t>	VOID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1600" dirty="0" smtClean="0">
                <a:solidFill>
                  <a:srgbClr val="6F008A"/>
                </a:solidFill>
                <a:latin typeface="돋움체"/>
                <a:ea typeface="돋움체"/>
              </a:rPr>
              <a:t>CALLBACK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1600" dirty="0" err="1" smtClean="0">
                <a:solidFill>
                  <a:srgbClr val="000000"/>
                </a:solidFill>
                <a:latin typeface="돋움체"/>
                <a:ea typeface="돋움체"/>
              </a:rPr>
              <a:t>TimerProc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1600" dirty="0" smtClean="0">
                <a:solidFill>
                  <a:srgbClr val="2B91AF"/>
                </a:solidFill>
                <a:latin typeface="돋움체"/>
                <a:ea typeface="돋움체"/>
              </a:rPr>
              <a:t>HWND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, </a:t>
            </a:r>
            <a:r>
              <a:rPr lang="en-US" altLang="ko-KR" sz="1600" dirty="0" smtClean="0">
                <a:solidFill>
                  <a:srgbClr val="2B91AF"/>
                </a:solidFill>
                <a:latin typeface="돋움체"/>
                <a:ea typeface="돋움체"/>
              </a:rPr>
              <a:t>UINT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, </a:t>
            </a:r>
            <a:r>
              <a:rPr lang="en-US" altLang="ko-KR" sz="1600" dirty="0" smtClean="0">
                <a:solidFill>
                  <a:srgbClr val="2B91AF"/>
                </a:solidFill>
                <a:latin typeface="돋움체"/>
                <a:ea typeface="돋움체"/>
              </a:rPr>
              <a:t>UINT_PTR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, </a:t>
            </a:r>
            <a:r>
              <a:rPr lang="en-US" altLang="ko-KR" sz="1600" dirty="0" smtClean="0">
                <a:solidFill>
                  <a:srgbClr val="2B91AF"/>
                </a:solidFill>
                <a:latin typeface="돋움체"/>
                <a:ea typeface="돋움체"/>
              </a:rPr>
              <a:t>DWORD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);</a:t>
            </a:r>
          </a:p>
          <a:p>
            <a:pPr>
              <a:buNone/>
            </a:pPr>
            <a:endParaRPr lang="en-US" altLang="ko-KR" sz="16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r>
              <a:rPr lang="en-US" sz="2000" b="1" dirty="0" smtClean="0"/>
              <a:t>BOOL </a:t>
            </a:r>
            <a:r>
              <a:rPr lang="en-US" sz="2000" b="1" dirty="0" err="1" smtClean="0"/>
              <a:t>KillTimer</a:t>
            </a:r>
            <a:r>
              <a:rPr lang="en-US" sz="2000" b="1" dirty="0" smtClean="0"/>
              <a:t>(HWND </a:t>
            </a:r>
            <a:r>
              <a:rPr lang="en-US" sz="2000" b="1" dirty="0" err="1" smtClean="0"/>
              <a:t>hWnd</a:t>
            </a:r>
            <a:r>
              <a:rPr lang="en-US" sz="2000" b="1" dirty="0" smtClean="0"/>
              <a:t>, UINT </a:t>
            </a:r>
            <a:r>
              <a:rPr lang="en-US" sz="2000" b="1" dirty="0" err="1" smtClean="0"/>
              <a:t>uIDEvent</a:t>
            </a:r>
            <a:r>
              <a:rPr lang="en-US" sz="2000" b="1" dirty="0" smtClean="0"/>
              <a:t>)</a:t>
            </a:r>
          </a:p>
          <a:p>
            <a:pPr>
              <a:buFont typeface="Lucida Sans Unicode" pitchFamily="34" charset="0"/>
              <a:buChar char="⁻"/>
            </a:pPr>
            <a:r>
              <a:rPr lang="ko-KR" altLang="en-US" sz="1600" dirty="0" smtClean="0"/>
              <a:t>타이머는 시스템의 적역 자원이라 한 번 설정해 두면 </a:t>
            </a:r>
            <a:r>
              <a:rPr lang="ko-KR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애플리케이션이 종료되어도 사라지지 않고 계속 남아 있게 된다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따라서 프로그램 종료 시 타이머를 파괴하여 주지 않으면 </a:t>
            </a:r>
            <a:r>
              <a:rPr lang="ko-KR" altLang="en-US" sz="1600" dirty="0" smtClean="0">
                <a:solidFill>
                  <a:schemeClr val="accent2"/>
                </a:solidFill>
              </a:rPr>
              <a:t>계속 해서 </a:t>
            </a:r>
            <a:r>
              <a:rPr lang="en-US" altLang="ko-KR" sz="16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CPU</a:t>
            </a:r>
            <a:r>
              <a:rPr lang="ko-KR" altLang="en-US" sz="16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를 차지</a:t>
            </a:r>
            <a:r>
              <a:rPr lang="ko-KR" altLang="en-US" sz="1600" dirty="0" smtClean="0"/>
              <a:t>하여 시스템의 성능이 떨어진다</a:t>
            </a:r>
            <a:endParaRPr lang="en-US" altLang="ko-KR" sz="1600" dirty="0" smtClean="0"/>
          </a:p>
          <a:p>
            <a:pPr>
              <a:buFont typeface="Lucida Sans Unicode" pitchFamily="34" charset="0"/>
              <a:buChar char="⁻"/>
            </a:pPr>
            <a:r>
              <a:rPr lang="en-US" sz="1600" dirty="0" err="1" smtClean="0"/>
              <a:t>uIDEvent</a:t>
            </a:r>
            <a:r>
              <a:rPr lang="en-US" sz="1600" dirty="0" smtClean="0"/>
              <a:t> : </a:t>
            </a:r>
            <a:r>
              <a:rPr lang="en-US" sz="1600" dirty="0" err="1" smtClean="0"/>
              <a:t>SetTimer</a:t>
            </a:r>
            <a:r>
              <a:rPr lang="en-US" sz="1600" dirty="0" smtClean="0"/>
              <a:t>()</a:t>
            </a:r>
            <a:r>
              <a:rPr lang="ko-KR" altLang="en-US" sz="1600" dirty="0" smtClean="0"/>
              <a:t>에서 사용된 </a:t>
            </a:r>
            <a:r>
              <a:rPr lang="en-US" sz="1600" dirty="0" err="1" smtClean="0"/>
              <a:t>nIDEvent</a:t>
            </a:r>
            <a:r>
              <a:rPr lang="en-US" sz="1600" dirty="0" smtClean="0"/>
              <a:t> </a:t>
            </a:r>
            <a:r>
              <a:rPr lang="ko-KR" altLang="en-US" sz="1600" dirty="0" smtClean="0"/>
              <a:t>값</a:t>
            </a:r>
            <a:endParaRPr lang="ko-KR" altLang="en-US" sz="16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타이머</a:t>
            </a:r>
            <a:endParaRPr lang="ko-KR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en-US" altLang="ko-KR" sz="2800" dirty="0" smtClean="0">
                <a:solidFill>
                  <a:srgbClr val="2B91AF"/>
                </a:solidFill>
                <a:latin typeface="돋움체"/>
                <a:ea typeface="돋움체"/>
              </a:rPr>
              <a:t>SYSTEMTIME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time;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char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buf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[256];</a:t>
            </a:r>
            <a:endParaRPr lang="en-US" altLang="ko-KR" sz="2800" dirty="0" smtClean="0">
              <a:solidFill>
                <a:srgbClr val="0000FF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case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smtClean="0">
                <a:solidFill>
                  <a:srgbClr val="6F008A"/>
                </a:solidFill>
                <a:latin typeface="돋움체"/>
                <a:ea typeface="돋움체"/>
              </a:rPr>
              <a:t>WM_CREATE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: </a:t>
            </a:r>
            <a:r>
              <a:rPr lang="en-US" altLang="ko-KR" sz="2800" b="1" dirty="0" err="1" smtClean="0">
                <a:solidFill>
                  <a:srgbClr val="000000"/>
                </a:solidFill>
                <a:latin typeface="돋움체"/>
                <a:ea typeface="돋움체"/>
              </a:rPr>
              <a:t>SetTimer</a:t>
            </a:r>
            <a:r>
              <a:rPr lang="en-US" altLang="ko-KR" sz="2800" b="1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2800" b="1" dirty="0" err="1" smtClean="0">
                <a:solidFill>
                  <a:srgbClr val="808080"/>
                </a:solidFill>
                <a:latin typeface="돋움체"/>
                <a:ea typeface="돋움체"/>
              </a:rPr>
              <a:t>hWnd</a:t>
            </a:r>
            <a:r>
              <a:rPr lang="en-US" altLang="ko-KR" sz="2800" b="1" dirty="0" smtClean="0">
                <a:solidFill>
                  <a:srgbClr val="000000"/>
                </a:solidFill>
                <a:latin typeface="돋움체"/>
                <a:ea typeface="돋움체"/>
              </a:rPr>
              <a:t>, 1, 1000, </a:t>
            </a:r>
            <a:r>
              <a:rPr lang="en-US" altLang="ko-KR" sz="2800" b="1" dirty="0" smtClean="0">
                <a:solidFill>
                  <a:srgbClr val="6F008A"/>
                </a:solidFill>
                <a:latin typeface="돋움체"/>
                <a:ea typeface="돋움체"/>
              </a:rPr>
              <a:t>NULL</a:t>
            </a:r>
            <a:r>
              <a:rPr lang="en-US" altLang="ko-KR" sz="2800" b="1" dirty="0" smtClean="0">
                <a:solidFill>
                  <a:srgbClr val="000000"/>
                </a:solidFill>
                <a:latin typeface="돋움체"/>
                <a:ea typeface="돋움체"/>
              </a:rPr>
              <a:t>)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; </a:t>
            </a: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break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case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smtClean="0">
                <a:solidFill>
                  <a:srgbClr val="6F008A"/>
                </a:solidFill>
                <a:latin typeface="돋움체"/>
                <a:ea typeface="돋움체"/>
              </a:rPr>
              <a:t>WM_TIMER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: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       </a:t>
            </a: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switch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(</a:t>
            </a:r>
            <a:r>
              <a:rPr lang="en-US" altLang="ko-KR" sz="2800" b="1" dirty="0" err="1" smtClean="0">
                <a:solidFill>
                  <a:srgbClr val="808080"/>
                </a:solidFill>
                <a:latin typeface="돋움체"/>
                <a:ea typeface="돋움체"/>
              </a:rPr>
              <a:t>wParam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)</a:t>
            </a:r>
          </a:p>
          <a:p>
            <a:pPr>
              <a:buNone/>
            </a:pPr>
            <a:r>
              <a:rPr lang="ko-KR" altLang="en-US" sz="2800" dirty="0" smtClean="0">
                <a:solidFill>
                  <a:srgbClr val="000000"/>
                </a:solidFill>
                <a:latin typeface="돋움체"/>
                <a:ea typeface="돋움체"/>
              </a:rPr>
              <a:t>        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{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       </a:t>
            </a: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case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1: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           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GetLocalTime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(&amp;time);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           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sprintf_s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buf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, </a:t>
            </a:r>
            <a:r>
              <a:rPr lang="en-US" altLang="ko-KR" sz="2800" dirty="0" smtClean="0">
                <a:solidFill>
                  <a:srgbClr val="A31515"/>
                </a:solidFill>
                <a:latin typeface="돋움체"/>
                <a:ea typeface="돋움체"/>
              </a:rPr>
              <a:t>"%d</a:t>
            </a:r>
            <a:r>
              <a:rPr lang="ko-KR" altLang="en-US" sz="2800" dirty="0" smtClean="0">
                <a:solidFill>
                  <a:srgbClr val="A31515"/>
                </a:solidFill>
                <a:latin typeface="돋움체"/>
                <a:ea typeface="돋움체"/>
              </a:rPr>
              <a:t>년 </a:t>
            </a:r>
            <a:r>
              <a:rPr lang="en-US" altLang="ko-KR" sz="2800" dirty="0" smtClean="0">
                <a:solidFill>
                  <a:srgbClr val="A31515"/>
                </a:solidFill>
                <a:latin typeface="돋움체"/>
                <a:ea typeface="돋움체"/>
              </a:rPr>
              <a:t>%d</a:t>
            </a:r>
            <a:r>
              <a:rPr lang="ko-KR" altLang="en-US" sz="2800" dirty="0" smtClean="0">
                <a:solidFill>
                  <a:srgbClr val="A31515"/>
                </a:solidFill>
                <a:latin typeface="돋움체"/>
                <a:ea typeface="돋움체"/>
              </a:rPr>
              <a:t>월 </a:t>
            </a:r>
            <a:r>
              <a:rPr lang="en-US" altLang="ko-KR" sz="2800" dirty="0" smtClean="0">
                <a:solidFill>
                  <a:srgbClr val="A31515"/>
                </a:solidFill>
                <a:latin typeface="돋움체"/>
                <a:ea typeface="돋움체"/>
              </a:rPr>
              <a:t>%d</a:t>
            </a:r>
            <a:r>
              <a:rPr lang="ko-KR" altLang="en-US" sz="2800" dirty="0" smtClean="0">
                <a:solidFill>
                  <a:srgbClr val="A31515"/>
                </a:solidFill>
                <a:latin typeface="돋움체"/>
                <a:ea typeface="돋움체"/>
              </a:rPr>
              <a:t>일 </a:t>
            </a:r>
            <a:r>
              <a:rPr lang="en-US" altLang="ko-KR" sz="2800" dirty="0" smtClean="0">
                <a:solidFill>
                  <a:srgbClr val="A31515"/>
                </a:solidFill>
                <a:latin typeface="돋움체"/>
                <a:ea typeface="돋움체"/>
              </a:rPr>
              <a:t>%d</a:t>
            </a:r>
            <a:r>
              <a:rPr lang="ko-KR" altLang="en-US" sz="2800" dirty="0" smtClean="0">
                <a:solidFill>
                  <a:srgbClr val="A31515"/>
                </a:solidFill>
                <a:latin typeface="돋움체"/>
                <a:ea typeface="돋움체"/>
              </a:rPr>
              <a:t>시 </a:t>
            </a:r>
            <a:r>
              <a:rPr lang="en-US" altLang="ko-KR" sz="2800" dirty="0" smtClean="0">
                <a:solidFill>
                  <a:srgbClr val="A31515"/>
                </a:solidFill>
                <a:latin typeface="돋움체"/>
                <a:ea typeface="돋움체"/>
              </a:rPr>
              <a:t>%d</a:t>
            </a:r>
            <a:r>
              <a:rPr lang="ko-KR" altLang="en-US" sz="2800" dirty="0" smtClean="0">
                <a:solidFill>
                  <a:srgbClr val="A31515"/>
                </a:solidFill>
                <a:latin typeface="돋움체"/>
                <a:ea typeface="돋움체"/>
              </a:rPr>
              <a:t>분 </a:t>
            </a:r>
            <a:r>
              <a:rPr lang="en-US" altLang="ko-KR" sz="2800" dirty="0" smtClean="0">
                <a:solidFill>
                  <a:srgbClr val="A31515"/>
                </a:solidFill>
                <a:latin typeface="돋움체"/>
                <a:ea typeface="돋움체"/>
              </a:rPr>
              <a:t>%d</a:t>
            </a:r>
            <a:r>
              <a:rPr lang="ko-KR" altLang="en-US" sz="2800" dirty="0" smtClean="0">
                <a:solidFill>
                  <a:srgbClr val="A31515"/>
                </a:solidFill>
                <a:latin typeface="돋움체"/>
                <a:ea typeface="돋움체"/>
              </a:rPr>
              <a:t>초</a:t>
            </a:r>
            <a:r>
              <a:rPr lang="en-US" altLang="ko-KR" sz="2800" dirty="0" smtClean="0">
                <a:solidFill>
                  <a:srgbClr val="A31515"/>
                </a:solidFill>
                <a:latin typeface="돋움체"/>
                <a:ea typeface="돋움체"/>
              </a:rPr>
              <a:t>"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, 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time.wYear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, 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time.wMonth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, 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time.wDay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, 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time.wHour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, 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time.wMinute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, 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time.wSecond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);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           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InvalidateRect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2800" dirty="0" err="1" smtClean="0">
                <a:solidFill>
                  <a:srgbClr val="808080"/>
                </a:solidFill>
                <a:latin typeface="돋움체"/>
                <a:ea typeface="돋움체"/>
              </a:rPr>
              <a:t>hWnd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, </a:t>
            </a:r>
            <a:r>
              <a:rPr lang="en-US" altLang="ko-KR" sz="2800" dirty="0" smtClean="0">
                <a:solidFill>
                  <a:srgbClr val="6F008A"/>
                </a:solidFill>
                <a:latin typeface="돋움체"/>
                <a:ea typeface="돋움체"/>
              </a:rPr>
              <a:t>NULL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, </a:t>
            </a: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true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);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       </a:t>
            </a: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break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</a:p>
          <a:p>
            <a:pPr>
              <a:buNone/>
            </a:pPr>
            <a:r>
              <a:rPr lang="ko-KR" altLang="en-US" sz="2800" dirty="0" smtClean="0">
                <a:solidFill>
                  <a:srgbClr val="000000"/>
                </a:solidFill>
                <a:latin typeface="돋움체"/>
                <a:ea typeface="돋움체"/>
              </a:rPr>
              <a:t>        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}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   </a:t>
            </a: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break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   </a:t>
            </a: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case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smtClean="0">
                <a:solidFill>
                  <a:srgbClr val="6F008A"/>
                </a:solidFill>
                <a:latin typeface="돋움체"/>
                <a:ea typeface="돋움체"/>
              </a:rPr>
              <a:t>WM_PAINT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: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           </a:t>
            </a:r>
            <a:r>
              <a:rPr lang="en-US" altLang="ko-KR" sz="2800" dirty="0" smtClean="0">
                <a:solidFill>
                  <a:srgbClr val="2B91AF"/>
                </a:solidFill>
                <a:latin typeface="돋움체"/>
                <a:ea typeface="돋움체"/>
              </a:rPr>
              <a:t>PAINTSTRUCT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ps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           </a:t>
            </a:r>
            <a:r>
              <a:rPr lang="en-US" altLang="ko-KR" sz="2800" dirty="0" smtClean="0">
                <a:solidFill>
                  <a:srgbClr val="2B91AF"/>
                </a:solidFill>
                <a:latin typeface="돋움체"/>
                <a:ea typeface="돋움체"/>
              </a:rPr>
              <a:t>HDC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hdc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= 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BeginPaint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2800" dirty="0" err="1" smtClean="0">
                <a:solidFill>
                  <a:srgbClr val="808080"/>
                </a:solidFill>
                <a:latin typeface="돋움체"/>
                <a:ea typeface="돋움체"/>
              </a:rPr>
              <a:t>hWnd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, &amp;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ps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);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           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TextOutA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hdc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, 10, 10, 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buf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, 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strlen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buf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));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           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EndPaint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2800" dirty="0" err="1" smtClean="0">
                <a:solidFill>
                  <a:srgbClr val="808080"/>
                </a:solidFill>
                <a:latin typeface="돋움체"/>
                <a:ea typeface="돋움체"/>
              </a:rPr>
              <a:t>hWnd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, &amp;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ps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);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       </a:t>
            </a: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break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   </a:t>
            </a: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case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smtClean="0">
                <a:solidFill>
                  <a:srgbClr val="6F008A"/>
                </a:solidFill>
                <a:latin typeface="돋움체"/>
                <a:ea typeface="돋움체"/>
              </a:rPr>
              <a:t>WM_DESTROY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: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       </a:t>
            </a:r>
            <a:r>
              <a:rPr lang="en-US" altLang="ko-KR" sz="2800" b="1" dirty="0" err="1" smtClean="0">
                <a:solidFill>
                  <a:srgbClr val="000000"/>
                </a:solidFill>
                <a:latin typeface="돋움체"/>
                <a:ea typeface="돋움체"/>
              </a:rPr>
              <a:t>KillTimer</a:t>
            </a:r>
            <a:r>
              <a:rPr lang="en-US" altLang="ko-KR" sz="2800" b="1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2800" b="1" dirty="0" err="1" smtClean="0">
                <a:solidFill>
                  <a:srgbClr val="808080"/>
                </a:solidFill>
                <a:latin typeface="돋움체"/>
                <a:ea typeface="돋움체"/>
              </a:rPr>
              <a:t>hWnd</a:t>
            </a:r>
            <a:r>
              <a:rPr lang="en-US" altLang="ko-KR" sz="2800" b="1" dirty="0" smtClean="0">
                <a:solidFill>
                  <a:srgbClr val="000000"/>
                </a:solidFill>
                <a:latin typeface="돋움체"/>
                <a:ea typeface="돋움체"/>
              </a:rPr>
              <a:t>, 1)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       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PostQuitMessage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(0);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       </a:t>
            </a: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break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타이머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 smtClean="0"/>
              <a:t>사용자에게 별도의 조그만 윈도우를 열게 하여 정보전달 등을 하는 장치</a:t>
            </a:r>
            <a:endParaRPr lang="en-US" altLang="ko-KR" sz="2400" dirty="0" smtClean="0"/>
          </a:p>
          <a:p>
            <a:pPr>
              <a:buNone/>
            </a:pPr>
            <a:endParaRPr lang="en-US" sz="2000" b="1" dirty="0" smtClean="0"/>
          </a:p>
          <a:p>
            <a:r>
              <a:rPr lang="en-US" sz="2000" b="1" dirty="0" err="1" smtClean="0"/>
              <a:t>int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MessageBox</a:t>
            </a:r>
            <a:r>
              <a:rPr lang="en-US" sz="2000" b="1" dirty="0" smtClean="0"/>
              <a:t>(HWND </a:t>
            </a:r>
            <a:r>
              <a:rPr lang="en-US" sz="2000" b="1" dirty="0" err="1" smtClean="0"/>
              <a:t>hWnd</a:t>
            </a:r>
            <a:r>
              <a:rPr lang="en-US" sz="2000" b="1" dirty="0" smtClean="0"/>
              <a:t>, LPCTSTR </a:t>
            </a:r>
            <a:r>
              <a:rPr lang="en-US" sz="2000" b="1" dirty="0" err="1" smtClean="0"/>
              <a:t>lpText</a:t>
            </a:r>
            <a:r>
              <a:rPr lang="en-US" sz="2000" b="1" dirty="0" smtClean="0"/>
              <a:t>, LPCTSTR </a:t>
            </a:r>
            <a:r>
              <a:rPr lang="en-US" sz="2000" b="1" dirty="0" err="1" smtClean="0"/>
              <a:t>lpCaption</a:t>
            </a:r>
            <a:r>
              <a:rPr lang="en-US" sz="2000" b="1" dirty="0" smtClean="0"/>
              <a:t>, UINT </a:t>
            </a:r>
            <a:r>
              <a:rPr lang="en-US" sz="2000" b="1" dirty="0" err="1" smtClean="0"/>
              <a:t>uType</a:t>
            </a:r>
            <a:r>
              <a:rPr lang="en-US" sz="2000" b="1" dirty="0" smtClean="0"/>
              <a:t>)</a:t>
            </a:r>
          </a:p>
          <a:p>
            <a:pPr>
              <a:buFont typeface="Lucida Sans Unicode" pitchFamily="34" charset="0"/>
              <a:buChar char="⁻"/>
            </a:pPr>
            <a:r>
              <a:rPr lang="en-US" sz="1800" dirty="0" err="1" smtClean="0"/>
              <a:t>lpText</a:t>
            </a:r>
            <a:r>
              <a:rPr lang="en-US" sz="1800" dirty="0" smtClean="0"/>
              <a:t> : </a:t>
            </a:r>
            <a:r>
              <a:rPr lang="ko-KR" altLang="en-US" sz="1800" dirty="0" smtClean="0"/>
              <a:t>내용</a:t>
            </a:r>
            <a:endParaRPr lang="en-US" altLang="ko-KR" sz="1800" dirty="0" smtClean="0"/>
          </a:p>
          <a:p>
            <a:pPr>
              <a:buFont typeface="Lucida Sans Unicode" pitchFamily="34" charset="0"/>
              <a:buChar char="⁻"/>
            </a:pPr>
            <a:r>
              <a:rPr lang="en-US" sz="1800" dirty="0" err="1" smtClean="0"/>
              <a:t>lpCaption</a:t>
            </a:r>
            <a:r>
              <a:rPr lang="en-US" sz="1800" dirty="0" smtClean="0"/>
              <a:t> : </a:t>
            </a:r>
            <a:r>
              <a:rPr lang="ko-KR" altLang="en-US" sz="1800" dirty="0" smtClean="0"/>
              <a:t>메시지 박스의 타이틀</a:t>
            </a:r>
            <a:endParaRPr lang="en-US" altLang="ko-KR" sz="1800" dirty="0" smtClean="0"/>
          </a:p>
          <a:p>
            <a:pPr>
              <a:buFont typeface="Lucida Sans Unicode" pitchFamily="34" charset="0"/>
              <a:buChar char="⁻"/>
            </a:pPr>
            <a:r>
              <a:rPr lang="en-US" sz="1800" dirty="0" err="1" smtClean="0"/>
              <a:t>uType</a:t>
            </a:r>
            <a:endParaRPr lang="ko-KR" altLang="en-US" sz="18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메시지</a:t>
            </a:r>
            <a:r>
              <a:rPr lang="en-US" altLang="ko-KR" dirty="0" smtClean="0"/>
              <a:t> </a:t>
            </a:r>
            <a:r>
              <a:rPr lang="ko-KR" altLang="en-US" dirty="0" smtClean="0"/>
              <a:t>박스</a:t>
            </a:r>
            <a:endParaRPr lang="ko-KR" altLang="en-US" dirty="0"/>
          </a:p>
        </p:txBody>
      </p:sp>
      <p:pic>
        <p:nvPicPr>
          <p:cNvPr id="9218" name="Picture 2" descr="C:\Users\rkddl\Desktop\제목 없음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6168" y="4357694"/>
            <a:ext cx="4311650" cy="1371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ko-KR" sz="1600" dirty="0" smtClean="0">
                <a:solidFill>
                  <a:srgbClr val="0000FF"/>
                </a:solidFill>
                <a:latin typeface="돋움체"/>
                <a:ea typeface="돋움체"/>
              </a:rPr>
              <a:t>switch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 (</a:t>
            </a:r>
            <a:r>
              <a:rPr lang="en-US" altLang="ko-KR" sz="1600" dirty="0" smtClean="0">
                <a:solidFill>
                  <a:srgbClr val="808080"/>
                </a:solidFill>
                <a:latin typeface="돋움체"/>
                <a:ea typeface="돋움체"/>
              </a:rPr>
              <a:t>message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)</a:t>
            </a:r>
          </a:p>
          <a:p>
            <a:pPr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{</a:t>
            </a:r>
          </a:p>
          <a:p>
            <a:pPr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   </a:t>
            </a:r>
            <a:r>
              <a:rPr lang="en-US" altLang="ko-KR" sz="1600" dirty="0" smtClean="0">
                <a:solidFill>
                  <a:srgbClr val="0000FF"/>
                </a:solidFill>
                <a:latin typeface="돋움체"/>
                <a:ea typeface="돋움체"/>
              </a:rPr>
              <a:t>case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1600" dirty="0" smtClean="0">
                <a:solidFill>
                  <a:srgbClr val="6F008A"/>
                </a:solidFill>
                <a:latin typeface="돋움체"/>
                <a:ea typeface="돋움체"/>
              </a:rPr>
              <a:t>WM_LBUTTONDOWN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:</a:t>
            </a:r>
          </a:p>
          <a:p>
            <a:pPr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       </a:t>
            </a:r>
            <a:r>
              <a:rPr lang="en-US" altLang="ko-KR" sz="1600" dirty="0" smtClean="0">
                <a:solidFill>
                  <a:srgbClr val="0000FF"/>
                </a:solidFill>
                <a:latin typeface="돋움체"/>
                <a:ea typeface="돋움체"/>
              </a:rPr>
              <a:t>if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 (</a:t>
            </a:r>
            <a:r>
              <a:rPr lang="en-US" altLang="ko-KR" sz="1600" dirty="0" err="1" smtClean="0">
                <a:solidFill>
                  <a:srgbClr val="6F008A"/>
                </a:solidFill>
                <a:latin typeface="돋움체"/>
                <a:ea typeface="돋움체"/>
              </a:rPr>
              <a:t>MessageBox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1600" dirty="0" err="1" smtClean="0">
                <a:solidFill>
                  <a:srgbClr val="808080"/>
                </a:solidFill>
                <a:latin typeface="돋움체"/>
                <a:ea typeface="돋움체"/>
              </a:rPr>
              <a:t>hWnd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, </a:t>
            </a:r>
            <a:r>
              <a:rPr lang="en-US" altLang="ko-KR" sz="1600" dirty="0" smtClean="0">
                <a:solidFill>
                  <a:srgbClr val="A31515"/>
                </a:solidFill>
                <a:latin typeface="돋움체"/>
                <a:ea typeface="돋움체"/>
              </a:rPr>
              <a:t>L"</a:t>
            </a:r>
            <a:r>
              <a:rPr lang="ko-KR" altLang="en-US" sz="1600" dirty="0" smtClean="0">
                <a:solidFill>
                  <a:srgbClr val="A31515"/>
                </a:solidFill>
                <a:latin typeface="돋움체"/>
                <a:ea typeface="돋움체"/>
              </a:rPr>
              <a:t>내용</a:t>
            </a:r>
            <a:r>
              <a:rPr lang="en-US" altLang="ko-KR" sz="1600" dirty="0" smtClean="0">
                <a:solidFill>
                  <a:srgbClr val="A31515"/>
                </a:solidFill>
                <a:latin typeface="돋움체"/>
                <a:ea typeface="돋움체"/>
              </a:rPr>
              <a:t>"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, </a:t>
            </a:r>
            <a:r>
              <a:rPr lang="en-US" altLang="ko-KR" sz="1600" dirty="0" err="1" smtClean="0">
                <a:solidFill>
                  <a:srgbClr val="A31515"/>
                </a:solidFill>
                <a:latin typeface="돋움체"/>
                <a:ea typeface="돋움체"/>
              </a:rPr>
              <a:t>L"Title</a:t>
            </a:r>
            <a:r>
              <a:rPr lang="en-US" altLang="ko-KR" sz="1600" dirty="0" smtClean="0">
                <a:solidFill>
                  <a:srgbClr val="A31515"/>
                </a:solidFill>
                <a:latin typeface="돋움체"/>
                <a:ea typeface="돋움체"/>
              </a:rPr>
              <a:t>"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, </a:t>
            </a:r>
            <a:r>
              <a:rPr lang="en-US" altLang="ko-KR" sz="1600" dirty="0" smtClean="0">
                <a:solidFill>
                  <a:srgbClr val="6F008A"/>
                </a:solidFill>
                <a:latin typeface="돋움체"/>
                <a:ea typeface="돋움체"/>
              </a:rPr>
              <a:t>MB_OK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) == </a:t>
            </a:r>
            <a:r>
              <a:rPr lang="en-US" altLang="ko-KR" sz="1600" dirty="0" smtClean="0">
                <a:solidFill>
                  <a:srgbClr val="6F008A"/>
                </a:solidFill>
                <a:latin typeface="돋움체"/>
                <a:ea typeface="돋움체"/>
              </a:rPr>
              <a:t>IDOK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)</a:t>
            </a:r>
          </a:p>
          <a:p>
            <a:pPr>
              <a:buNone/>
            </a:pPr>
            <a:r>
              <a:rPr lang="ko-KR" altLang="en-US" sz="1600" dirty="0" smtClean="0">
                <a:solidFill>
                  <a:srgbClr val="000000"/>
                </a:solidFill>
                <a:latin typeface="돋움체"/>
                <a:ea typeface="돋움체"/>
              </a:rPr>
              <a:t>       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{</a:t>
            </a:r>
          </a:p>
          <a:p>
            <a:pPr>
              <a:buNone/>
            </a:pPr>
            <a:r>
              <a:rPr lang="ko-KR" altLang="en-US" sz="1600" dirty="0" smtClean="0">
                <a:solidFill>
                  <a:srgbClr val="000000"/>
                </a:solidFill>
                <a:latin typeface="돋움체"/>
                <a:ea typeface="돋움체"/>
              </a:rPr>
              <a:t>           </a:t>
            </a:r>
            <a:r>
              <a:rPr lang="en-US" altLang="ko-KR" sz="1600" dirty="0" smtClean="0">
                <a:solidFill>
                  <a:srgbClr val="008000"/>
                </a:solidFill>
                <a:latin typeface="돋움체"/>
                <a:ea typeface="돋움체"/>
              </a:rPr>
              <a:t>// </a:t>
            </a:r>
            <a:r>
              <a:rPr lang="ko-KR" altLang="en-US" sz="1600" dirty="0" smtClean="0">
                <a:solidFill>
                  <a:srgbClr val="008000"/>
                </a:solidFill>
                <a:latin typeface="돋움체"/>
                <a:ea typeface="돋움체"/>
              </a:rPr>
              <a:t>수행 할 내용</a:t>
            </a:r>
            <a:r>
              <a:rPr lang="en-US" altLang="ko-KR" sz="1600" dirty="0" smtClean="0">
                <a:solidFill>
                  <a:srgbClr val="008000"/>
                </a:solidFill>
                <a:latin typeface="돋움체"/>
                <a:ea typeface="돋움체"/>
              </a:rPr>
              <a:t>.</a:t>
            </a:r>
            <a:endParaRPr lang="ko-KR" altLang="en-US" sz="16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ko-KR" altLang="en-US" sz="1600" dirty="0" smtClean="0">
                <a:solidFill>
                  <a:srgbClr val="000000"/>
                </a:solidFill>
                <a:latin typeface="돋움체"/>
                <a:ea typeface="돋움체"/>
              </a:rPr>
              <a:t>       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}</a:t>
            </a:r>
          </a:p>
          <a:p>
            <a:pPr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       </a:t>
            </a:r>
            <a:r>
              <a:rPr lang="en-US" altLang="ko-KR" sz="1600" dirty="0" smtClean="0">
                <a:solidFill>
                  <a:srgbClr val="0000FF"/>
                </a:solidFill>
                <a:latin typeface="돋움체"/>
                <a:ea typeface="돋움체"/>
              </a:rPr>
              <a:t>break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</a:p>
          <a:p>
            <a:pPr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	…</a:t>
            </a:r>
          </a:p>
          <a:p>
            <a:pPr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}</a:t>
            </a:r>
            <a:endParaRPr lang="ko-KR" altLang="en-US" sz="16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메시지 박스</a:t>
            </a:r>
            <a:endParaRPr lang="ko-KR" altLang="en-US" dirty="0"/>
          </a:p>
        </p:txBody>
      </p:sp>
      <p:pic>
        <p:nvPicPr>
          <p:cNvPr id="10242" name="Picture 2" descr="C:\Users\rkddl\Desktop\제목 없음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57818" y="4286256"/>
            <a:ext cx="2990850" cy="1524000"/>
          </a:xfrm>
          <a:prstGeom prst="rect">
            <a:avLst/>
          </a:prstGeom>
          <a:noFill/>
        </p:spPr>
      </p:pic>
      <p:pic>
        <p:nvPicPr>
          <p:cNvPr id="10243" name="Picture 3" descr="C:\Users\rkddl\Desktop\제목 없음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57356" y="4286256"/>
            <a:ext cx="1739900" cy="15621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b="1" dirty="0" smtClean="0"/>
              <a:t>HDC </a:t>
            </a:r>
            <a:r>
              <a:rPr lang="en-US" altLang="ko-KR" sz="2000" b="1" dirty="0" err="1" smtClean="0"/>
              <a:t>CreateCompatibleDC</a:t>
            </a:r>
            <a:r>
              <a:rPr lang="en-US" altLang="ko-KR" sz="2000" b="1" dirty="0" smtClean="0"/>
              <a:t>(HDC </a:t>
            </a:r>
            <a:r>
              <a:rPr lang="en-US" altLang="ko-KR" sz="2000" b="1" dirty="0" err="1" smtClean="0"/>
              <a:t>hdc</a:t>
            </a:r>
            <a:r>
              <a:rPr lang="en-US" altLang="ko-KR" sz="2000" b="1" dirty="0" smtClean="0"/>
              <a:t>)</a:t>
            </a:r>
          </a:p>
          <a:p>
            <a:pPr>
              <a:buFont typeface="Lucida Sans Unicode" pitchFamily="34" charset="0"/>
              <a:buChar char="⁻"/>
            </a:pPr>
            <a:r>
              <a:rPr lang="ko-KR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어떤 </a:t>
            </a:r>
            <a:r>
              <a:rPr lang="en-US" altLang="ko-KR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DC</a:t>
            </a:r>
            <a:r>
              <a:rPr lang="ko-KR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와 호환</a:t>
            </a:r>
            <a:r>
              <a:rPr lang="en-US" altLang="ko-KR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(compatible)</a:t>
            </a:r>
            <a:r>
              <a:rPr lang="ko-KR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되는 </a:t>
            </a:r>
            <a:r>
              <a:rPr lang="en-US" altLang="ko-KR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DC</a:t>
            </a:r>
            <a:r>
              <a:rPr lang="ko-KR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를 만든다</a:t>
            </a:r>
            <a:endParaRPr lang="en-US" altLang="ko-KR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Lucida Sans Unicode" pitchFamily="34" charset="0"/>
              <a:buChar char="⁻"/>
            </a:pPr>
            <a:r>
              <a:rPr lang="en-US" altLang="ko-KR" sz="1600" dirty="0" smtClean="0"/>
              <a:t>DC</a:t>
            </a:r>
            <a:r>
              <a:rPr lang="ko-KR" altLang="en-US" sz="1600" dirty="0" smtClean="0"/>
              <a:t>의 특성을 대부분 가지고 있지만 </a:t>
            </a:r>
            <a:r>
              <a:rPr lang="ko-KR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출력 장치와는 연결이 안된 </a:t>
            </a:r>
            <a:r>
              <a:rPr lang="en-US" altLang="ko-KR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DC</a:t>
            </a:r>
            <a:r>
              <a:rPr lang="ko-KR" altLang="en-US" sz="1600" dirty="0" smtClean="0"/>
              <a:t>를 생성</a:t>
            </a:r>
            <a:endParaRPr lang="en-US" altLang="ko-KR" sz="1600" dirty="0" smtClean="0"/>
          </a:p>
          <a:p>
            <a:pPr>
              <a:buFont typeface="Lucida Sans Unicode" pitchFamily="34" charset="0"/>
              <a:buChar char="⁻"/>
            </a:pPr>
            <a:r>
              <a:rPr lang="ko-KR" altLang="en-US" sz="1600" dirty="0" smtClean="0"/>
              <a:t>화면에 그림을 출력할 것이 아니라 </a:t>
            </a:r>
            <a:r>
              <a:rPr lang="en-US" altLang="ko-KR" sz="1600" dirty="0" smtClean="0"/>
              <a:t>DC</a:t>
            </a:r>
            <a:r>
              <a:rPr lang="ko-KR" altLang="en-US" sz="1600" dirty="0" smtClean="0"/>
              <a:t>와 연결된 비트맵에만 그림을 그릴 경우</a:t>
            </a:r>
            <a:endParaRPr lang="en-US" altLang="ko-KR" sz="1600" dirty="0" smtClean="0"/>
          </a:p>
          <a:p>
            <a:pPr>
              <a:buFont typeface="Lucida Sans Unicode" pitchFamily="34" charset="0"/>
              <a:buChar char="⁻"/>
            </a:pPr>
            <a:r>
              <a:rPr lang="ko-KR" altLang="en-US" sz="1600" dirty="0" smtClean="0"/>
              <a:t>만들어져 </a:t>
            </a:r>
            <a:r>
              <a:rPr lang="ko-KR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사용이 끝난 </a:t>
            </a:r>
            <a:r>
              <a:rPr lang="en-US" altLang="ko-KR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DC</a:t>
            </a:r>
            <a:r>
              <a:rPr lang="ko-KR" altLang="en-US" sz="1600" dirty="0" smtClean="0"/>
              <a:t>는 </a:t>
            </a:r>
            <a:r>
              <a:rPr lang="en-US" altLang="ko-KR" sz="1600" b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DeleteDC</a:t>
            </a:r>
            <a:r>
              <a:rPr lang="en-US" altLang="ko-KR" sz="16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  <a:r>
              <a:rPr lang="en-US" altLang="ko-KR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600" dirty="0" smtClean="0"/>
              <a:t>함수를 이용하여 </a:t>
            </a:r>
            <a:r>
              <a:rPr lang="ko-KR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제거</a:t>
            </a:r>
            <a:r>
              <a:rPr lang="ko-KR" altLang="en-US" sz="1600" dirty="0" smtClean="0"/>
              <a:t> 해야 한다</a:t>
            </a:r>
            <a:endParaRPr lang="en-US" altLang="ko-KR" sz="1600" dirty="0" smtClean="0"/>
          </a:p>
          <a:p>
            <a:pPr>
              <a:buFont typeface="Lucida Sans Unicode" pitchFamily="34" charset="0"/>
              <a:buChar char="⁻"/>
            </a:pPr>
            <a:endParaRPr lang="en-US" altLang="ko-KR" sz="1600" dirty="0" smtClean="0"/>
          </a:p>
          <a:p>
            <a:pPr>
              <a:buFont typeface="Lucida Sans Unicode" pitchFamily="34" charset="0"/>
              <a:buChar char="⁻"/>
            </a:pPr>
            <a:endParaRPr lang="en-US" altLang="ko-KR" sz="1600" dirty="0" smtClean="0"/>
          </a:p>
          <a:p>
            <a:r>
              <a:rPr lang="en-US" altLang="ko-KR" sz="2000" b="1" dirty="0" smtClean="0"/>
              <a:t>HGDIOBJ </a:t>
            </a:r>
            <a:r>
              <a:rPr lang="en-US" altLang="ko-KR" sz="2000" b="1" dirty="0" err="1" smtClean="0"/>
              <a:t>SelectObject</a:t>
            </a:r>
            <a:r>
              <a:rPr lang="en-US" altLang="ko-KR" sz="2000" b="1" dirty="0" smtClean="0"/>
              <a:t>(HDC </a:t>
            </a:r>
            <a:r>
              <a:rPr lang="en-US" altLang="ko-KR" sz="2000" b="1" dirty="0" err="1" smtClean="0"/>
              <a:t>hdc</a:t>
            </a:r>
            <a:r>
              <a:rPr lang="en-US" altLang="ko-KR" sz="2000" b="1" dirty="0" smtClean="0"/>
              <a:t>, HGDIOBJ h)</a:t>
            </a:r>
            <a:endParaRPr lang="ko-KR" altLang="en-US" sz="2000" b="1" dirty="0" smtClean="0"/>
          </a:p>
          <a:p>
            <a:pPr>
              <a:buFont typeface="Lucida Sans Unicode" pitchFamily="34" charset="0"/>
              <a:buChar char="⁻"/>
            </a:pPr>
            <a:r>
              <a:rPr lang="en-US" altLang="ko-KR" sz="1600" dirty="0" err="1" smtClean="0"/>
              <a:t>h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: GDI(</a:t>
            </a:r>
            <a:r>
              <a:rPr lang="ko-KR" altLang="en-US" sz="1600" dirty="0" smtClean="0"/>
              <a:t>그래픽 출력에 사용되는 도구</a:t>
            </a:r>
            <a:r>
              <a:rPr lang="en-US" altLang="ko-KR" sz="1600" dirty="0" smtClean="0"/>
              <a:t>) </a:t>
            </a:r>
            <a:r>
              <a:rPr lang="ko-KR" altLang="en-US" sz="1600" dirty="0" smtClean="0"/>
              <a:t>오브젝트의 핸들</a:t>
            </a:r>
            <a:endParaRPr lang="en-US" altLang="ko-KR" sz="1600" dirty="0" smtClean="0"/>
          </a:p>
          <a:p>
            <a:pPr>
              <a:buFont typeface="Lucida Sans Unicode" pitchFamily="34" charset="0"/>
              <a:buChar char="⁻"/>
            </a:pPr>
            <a:r>
              <a:rPr lang="en-US" altLang="ko-KR" sz="1600" dirty="0" smtClean="0"/>
              <a:t>DC</a:t>
            </a:r>
            <a:r>
              <a:rPr lang="ko-KR" altLang="en-US" sz="1600" dirty="0" smtClean="0"/>
              <a:t>에 저장되어 있는 </a:t>
            </a:r>
            <a:r>
              <a:rPr lang="en-US" altLang="ko-KR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GDI</a:t>
            </a:r>
            <a:r>
              <a:rPr lang="ko-KR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오브젝트의 핸들</a:t>
            </a:r>
            <a:r>
              <a:rPr lang="ko-KR" altLang="en-US" sz="1600" dirty="0" smtClean="0"/>
              <a:t> 값을 </a:t>
            </a:r>
            <a:r>
              <a:rPr lang="ko-KR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변경</a:t>
            </a:r>
            <a:r>
              <a:rPr lang="ko-KR" altLang="en-US" sz="1600" dirty="0" smtClean="0"/>
              <a:t>할 경우 사용</a:t>
            </a:r>
            <a:endParaRPr lang="en-US" altLang="ko-KR" sz="1600" dirty="0" smtClean="0"/>
          </a:p>
          <a:p>
            <a:pPr>
              <a:buFont typeface="Lucida Sans Unicode" pitchFamily="34" charset="0"/>
              <a:buChar char="⁻"/>
            </a:pPr>
            <a:r>
              <a:rPr lang="en-US" altLang="ko-KR" sz="1600" dirty="0" smtClean="0"/>
              <a:t>GDI </a:t>
            </a:r>
            <a:r>
              <a:rPr lang="ko-KR" altLang="en-US" sz="1600" dirty="0" smtClean="0"/>
              <a:t>오브젝트는 </a:t>
            </a:r>
            <a:r>
              <a:rPr lang="ko-KR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메모리를 사용</a:t>
            </a:r>
            <a:r>
              <a:rPr lang="ko-KR" altLang="en-US" sz="1600" dirty="0" smtClean="0"/>
              <a:t>하기 때문에 사용이 끝나면 </a:t>
            </a:r>
            <a:r>
              <a:rPr lang="en-US" altLang="ko-KR" sz="1600" b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DeleteObject</a:t>
            </a:r>
            <a:r>
              <a:rPr lang="en-US" altLang="ko-KR" sz="16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함수를 이용하여 </a:t>
            </a:r>
            <a:r>
              <a:rPr lang="ko-KR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삭제</a:t>
            </a:r>
            <a:r>
              <a:rPr lang="ko-KR" altLang="en-US" sz="1600" dirty="0" smtClean="0"/>
              <a:t>해 주어야 한다</a:t>
            </a:r>
            <a:endParaRPr lang="en-US" altLang="ko-KR" sz="1600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이미지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 smtClean="0"/>
              <a:t>핸들</a:t>
            </a:r>
            <a:endParaRPr lang="en-US" altLang="ko-KR" b="1" dirty="0" smtClean="0"/>
          </a:p>
          <a:p>
            <a:pPr>
              <a:buFont typeface="Lucida Sans Unicode" pitchFamily="34" charset="0"/>
              <a:buChar char="⁻"/>
            </a:pPr>
            <a:r>
              <a:rPr lang="ko-KR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운영체제가 안전하게 리소스를 관리</a:t>
            </a:r>
            <a:r>
              <a:rPr lang="ko-KR" altLang="en-US" sz="2000" dirty="0" smtClean="0"/>
              <a:t>하기 위하여 사용자에게 핸들 값을 알려준다</a:t>
            </a:r>
            <a:endParaRPr lang="en-US" altLang="ko-KR" sz="2000" dirty="0" smtClean="0"/>
          </a:p>
          <a:p>
            <a:pPr>
              <a:buFont typeface="Lucida Sans Unicode" pitchFamily="34" charset="0"/>
              <a:buChar char="⁻"/>
            </a:pPr>
            <a:r>
              <a:rPr lang="ko-KR" altLang="en-US" sz="2000" dirty="0" smtClean="0"/>
              <a:t>운영체제 내부에 있는 어떤 </a:t>
            </a:r>
            <a:r>
              <a:rPr lang="ko-KR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리소스의 주소</a:t>
            </a:r>
            <a:r>
              <a:rPr lang="ko-KR" altLang="en-US" sz="2000" dirty="0" smtClean="0"/>
              <a:t>를 정수로 치환한 값</a:t>
            </a:r>
            <a:endParaRPr lang="en-US" altLang="ko-KR" sz="2000" dirty="0" smtClean="0"/>
          </a:p>
          <a:p>
            <a:pPr>
              <a:buFont typeface="Lucida Sans Unicode" pitchFamily="34" charset="0"/>
              <a:buChar char="⁻"/>
            </a:pPr>
            <a:r>
              <a:rPr lang="ko-KR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운영체제가 할당하는 자원의 아이디</a:t>
            </a:r>
            <a:endParaRPr lang="en-US" altLang="ko-KR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Lucida Sans Unicode" pitchFamily="34" charset="0"/>
              <a:buChar char="⁻"/>
            </a:pPr>
            <a:endParaRPr lang="en-US" altLang="ko-K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Wingdings 3" pitchFamily="18" charset="2"/>
              <a:buChar char="}"/>
            </a:pPr>
            <a:r>
              <a:rPr lang="ko-KR" altLang="en-US" b="1" dirty="0" err="1" smtClean="0"/>
              <a:t>인스턴스</a:t>
            </a:r>
            <a:endParaRPr lang="en-US" altLang="ko-KR" b="1" dirty="0" smtClean="0"/>
          </a:p>
          <a:p>
            <a:pPr>
              <a:buFont typeface="Lucida Sans Unicode" pitchFamily="34" charset="0"/>
              <a:buChar char="⁻"/>
            </a:pPr>
            <a:r>
              <a:rPr lang="ko-KR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응용프로그램</a:t>
            </a:r>
            <a:r>
              <a:rPr lang="en-US" altLang="ko-K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(App)</a:t>
            </a:r>
            <a:r>
              <a:rPr lang="ko-KR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의 아이디</a:t>
            </a:r>
            <a:endParaRPr lang="en-US" altLang="ko-KR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Lucida Sans Unicode" pitchFamily="34" charset="0"/>
              <a:buChar char="⁻"/>
            </a:pPr>
            <a:r>
              <a:rPr lang="ko-KR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각 프로그램</a:t>
            </a:r>
            <a:r>
              <a:rPr lang="ko-KR" altLang="en-US" sz="2000" dirty="0" smtClean="0"/>
              <a:t>들은 저마다 </a:t>
            </a:r>
            <a:r>
              <a:rPr lang="ko-KR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다른 </a:t>
            </a:r>
            <a:r>
              <a:rPr lang="ko-KR" alt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인스턴스</a:t>
            </a:r>
            <a:r>
              <a:rPr lang="ko-KR" altLang="en-US" sz="2000" dirty="0" err="1" smtClean="0"/>
              <a:t>를</a:t>
            </a:r>
            <a:r>
              <a:rPr lang="ko-KR" altLang="en-US" sz="2000" dirty="0" smtClean="0"/>
              <a:t> 지닌다</a:t>
            </a:r>
          </a:p>
          <a:p>
            <a:pPr>
              <a:buFont typeface="Lucida Sans Unicode" pitchFamily="34" charset="0"/>
              <a:buChar char="⁻"/>
            </a:pPr>
            <a:endParaRPr lang="ko-KR" altLang="en-US" sz="2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핸들</a:t>
            </a:r>
            <a:r>
              <a:rPr lang="en-US" altLang="ko-KR" dirty="0" smtClean="0"/>
              <a:t>(Handle)</a:t>
            </a:r>
            <a:r>
              <a:rPr lang="ko-KR" altLang="en-US" dirty="0" smtClean="0"/>
              <a:t>과 인스턴스</a:t>
            </a:r>
            <a:r>
              <a:rPr lang="en-US" altLang="ko-KR" dirty="0" smtClean="0"/>
              <a:t>(Instance)</a:t>
            </a:r>
            <a:endParaRPr lang="ko-KR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b="1" dirty="0" smtClean="0"/>
              <a:t>HANDLE </a:t>
            </a:r>
            <a:r>
              <a:rPr lang="en-US" altLang="ko-KR" sz="2000" b="1" dirty="0" err="1" smtClean="0"/>
              <a:t>LoadImage</a:t>
            </a:r>
            <a:r>
              <a:rPr lang="en-US" altLang="ko-KR" sz="2000" b="1" dirty="0" smtClean="0"/>
              <a:t>(HINSTANCE </a:t>
            </a:r>
            <a:r>
              <a:rPr lang="en-US" altLang="ko-KR" sz="2000" b="1" dirty="0" err="1" smtClean="0"/>
              <a:t>hInst</a:t>
            </a:r>
            <a:r>
              <a:rPr lang="en-US" altLang="ko-KR" sz="2000" b="1" dirty="0" smtClean="0"/>
              <a:t>, LPCWSTR name, UINT type, </a:t>
            </a:r>
            <a:r>
              <a:rPr lang="en-US" altLang="ko-KR" sz="2000" b="1" dirty="0" err="1" smtClean="0"/>
              <a:t>int</a:t>
            </a:r>
            <a:r>
              <a:rPr lang="en-US" altLang="ko-KR" sz="2000" b="1" dirty="0" smtClean="0"/>
              <a:t> </a:t>
            </a:r>
            <a:r>
              <a:rPr lang="en-US" altLang="ko-KR" sz="2000" b="1" dirty="0" err="1" smtClean="0"/>
              <a:t>cx</a:t>
            </a:r>
            <a:r>
              <a:rPr lang="en-US" altLang="ko-KR" sz="2000" b="1" dirty="0" smtClean="0"/>
              <a:t>, </a:t>
            </a:r>
            <a:r>
              <a:rPr lang="en-US" altLang="ko-KR" sz="2000" b="1" dirty="0" err="1" smtClean="0"/>
              <a:t>int</a:t>
            </a:r>
            <a:r>
              <a:rPr lang="en-US" altLang="ko-KR" sz="2000" b="1" dirty="0" smtClean="0"/>
              <a:t> cy, UINT </a:t>
            </a:r>
            <a:r>
              <a:rPr lang="en-US" altLang="ko-KR" sz="2000" b="1" dirty="0" err="1" smtClean="0"/>
              <a:t>fuLoad</a:t>
            </a:r>
            <a:r>
              <a:rPr lang="en-US" altLang="ko-KR" sz="2000" b="1" dirty="0" smtClean="0"/>
              <a:t>)</a:t>
            </a:r>
          </a:p>
          <a:p>
            <a:pPr>
              <a:buFont typeface="Lucida Sans Unicode" pitchFamily="34" charset="0"/>
              <a:buChar char="⁻"/>
            </a:pPr>
            <a:r>
              <a:rPr lang="en-US" altLang="ko-KR" sz="1600" dirty="0" err="1" smtClean="0"/>
              <a:t>hInst</a:t>
            </a:r>
            <a:r>
              <a:rPr lang="en-US" altLang="ko-KR" sz="1600" dirty="0" smtClean="0"/>
              <a:t> : </a:t>
            </a:r>
            <a:r>
              <a:rPr lang="ko-KR" altLang="en-US" sz="1600" dirty="0" smtClean="0"/>
              <a:t>해당 어플리케이션의 </a:t>
            </a:r>
            <a:r>
              <a:rPr lang="ko-KR" altLang="en-US" sz="1600" dirty="0" err="1" smtClean="0"/>
              <a:t>인스턴스</a:t>
            </a:r>
            <a:r>
              <a:rPr lang="ko-KR" altLang="en-US" sz="1600" dirty="0" smtClean="0"/>
              <a:t> 핸들</a:t>
            </a:r>
            <a:r>
              <a:rPr lang="en-US" altLang="ko-KR" sz="1600" dirty="0" smtClean="0"/>
              <a:t>, </a:t>
            </a:r>
            <a:r>
              <a:rPr lang="ko-KR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독립 리소스</a:t>
            </a:r>
            <a:r>
              <a:rPr lang="ko-KR" altLang="en-US" sz="1600" dirty="0" smtClean="0"/>
              <a:t>를 불러올 경우 </a:t>
            </a:r>
            <a:r>
              <a:rPr lang="en-US" altLang="ko-KR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NULL</a:t>
            </a:r>
          </a:p>
          <a:p>
            <a:pPr>
              <a:buFont typeface="Lucida Sans Unicode" pitchFamily="34" charset="0"/>
              <a:buChar char="⁻"/>
            </a:pPr>
            <a:r>
              <a:rPr lang="en-US" altLang="ko-KR" sz="1600" dirty="0" smtClean="0"/>
              <a:t>name :  </a:t>
            </a:r>
            <a:r>
              <a:rPr lang="ko-KR" altLang="en-US" sz="1600" dirty="0" smtClean="0"/>
              <a:t>불러 올 </a:t>
            </a:r>
            <a:r>
              <a:rPr lang="ko-KR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이미지의 경로</a:t>
            </a:r>
            <a:r>
              <a:rPr lang="en-US" altLang="ko-KR" sz="1600" dirty="0" smtClean="0"/>
              <a:t>, </a:t>
            </a:r>
            <a:r>
              <a:rPr lang="en-US" altLang="ko-KR" sz="1600" b="1" dirty="0" smtClean="0">
                <a:solidFill>
                  <a:srgbClr val="6F008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체"/>
                <a:ea typeface="돋움체"/>
              </a:rPr>
              <a:t>MAKEINTRESOURCE</a:t>
            </a:r>
            <a:r>
              <a:rPr lang="en-US" altLang="ko-KR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체"/>
                <a:ea typeface="돋움체"/>
              </a:rPr>
              <a:t> </a:t>
            </a:r>
            <a:r>
              <a:rPr lang="ko-KR" altLang="en-US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체"/>
                <a:ea typeface="돋움체"/>
              </a:rPr>
              <a:t>메크로</a:t>
            </a:r>
            <a:r>
              <a:rPr lang="ko-KR" altLang="en-US" sz="1600" dirty="0" err="1" smtClean="0">
                <a:latin typeface="돋움체"/>
                <a:ea typeface="돋움체"/>
              </a:rPr>
              <a:t>를</a:t>
            </a:r>
            <a:r>
              <a:rPr lang="ko-KR" altLang="en-US" sz="1600" dirty="0" smtClean="0">
                <a:latin typeface="돋움체"/>
                <a:ea typeface="돋움체"/>
              </a:rPr>
              <a:t> 사용하여 리소스를 불러올 수 있다</a:t>
            </a:r>
            <a:endParaRPr lang="en-US" altLang="ko-KR" sz="1600" dirty="0" smtClean="0"/>
          </a:p>
          <a:p>
            <a:pPr>
              <a:buFont typeface="Lucida Sans Unicode" pitchFamily="34" charset="0"/>
              <a:buChar char="⁻"/>
            </a:pPr>
            <a:r>
              <a:rPr lang="en-US" altLang="ko-KR" sz="1600" dirty="0" smtClean="0"/>
              <a:t>type : </a:t>
            </a:r>
            <a:r>
              <a:rPr lang="ko-KR" altLang="en-US" sz="1600" dirty="0" smtClean="0"/>
              <a:t>불러올 </a:t>
            </a:r>
            <a:r>
              <a:rPr lang="ko-KR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이미지의 종류</a:t>
            </a:r>
            <a:r>
              <a:rPr lang="en-US" altLang="ko-KR" sz="1600" dirty="0" smtClean="0"/>
              <a:t>, </a:t>
            </a:r>
            <a:r>
              <a:rPr lang="en-US" altLang="ko-KR" sz="1600" b="1" dirty="0" smtClean="0">
                <a:solidFill>
                  <a:srgbClr val="6F008A"/>
                </a:solidFill>
                <a:latin typeface="돋움체"/>
                <a:ea typeface="돋움체"/>
              </a:rPr>
              <a:t>IMAGE_BITMAP</a:t>
            </a:r>
            <a:r>
              <a:rPr lang="en-US" altLang="ko-KR" sz="1600" dirty="0" smtClean="0">
                <a:latin typeface="돋움체"/>
                <a:ea typeface="돋움체"/>
              </a:rPr>
              <a:t>(</a:t>
            </a:r>
            <a:r>
              <a:rPr lang="ko-KR" altLang="en-US" sz="1600" dirty="0" smtClean="0">
                <a:latin typeface="돋움체"/>
                <a:ea typeface="돋움체"/>
              </a:rPr>
              <a:t>비트맵을 불러온다</a:t>
            </a:r>
            <a:r>
              <a:rPr lang="en-US" altLang="ko-KR" sz="1600" dirty="0" smtClean="0">
                <a:latin typeface="돋움체"/>
                <a:ea typeface="돋움체"/>
              </a:rPr>
              <a:t>)</a:t>
            </a:r>
            <a:endParaRPr lang="en-US" altLang="ko-KR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Lucida Sans Unicode" pitchFamily="34" charset="0"/>
              <a:buChar char="⁻"/>
            </a:pPr>
            <a:r>
              <a:rPr lang="en-US" altLang="ko-KR" sz="1600" dirty="0" err="1" smtClean="0"/>
              <a:t>cx</a:t>
            </a:r>
            <a:r>
              <a:rPr lang="en-US" altLang="ko-KR" sz="1600" dirty="0" smtClean="0"/>
              <a:t>, cy : </a:t>
            </a:r>
            <a:r>
              <a:rPr lang="en-US" altLang="ko-KR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원본 이미지의 크기로 불러온다</a:t>
            </a:r>
            <a:endParaRPr lang="en-US" altLang="ko-KR" sz="1600" dirty="0" smtClean="0"/>
          </a:p>
          <a:p>
            <a:pPr>
              <a:buFont typeface="Lucida Sans Unicode" pitchFamily="34" charset="0"/>
              <a:buChar char="⁻"/>
            </a:pPr>
            <a:r>
              <a:rPr lang="en-US" altLang="ko-KR" sz="1600" dirty="0" err="1" smtClean="0"/>
              <a:t>fuLoad</a:t>
            </a:r>
            <a:r>
              <a:rPr lang="en-US" altLang="ko-KR" sz="1600" dirty="0" smtClean="0"/>
              <a:t> : </a:t>
            </a:r>
            <a:r>
              <a:rPr lang="ko-KR" altLang="en-US" sz="1600" dirty="0" smtClean="0"/>
              <a:t>옵션 정의 </a:t>
            </a:r>
            <a:r>
              <a:rPr lang="ko-KR" altLang="en-US" sz="1600" dirty="0" err="1" smtClean="0"/>
              <a:t>플레그로</a:t>
            </a:r>
            <a:r>
              <a:rPr lang="ko-KR" altLang="en-US" sz="1600" dirty="0" smtClean="0"/>
              <a:t> </a:t>
            </a:r>
            <a:r>
              <a:rPr lang="ko-KR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하나 이상의 값</a:t>
            </a:r>
            <a:r>
              <a:rPr lang="ko-KR" altLang="en-US" sz="1600" dirty="0" smtClean="0"/>
              <a:t>을 지정</a:t>
            </a:r>
            <a:r>
              <a:rPr lang="en-US" altLang="ko-KR" sz="1600" dirty="0" smtClean="0"/>
              <a:t>, </a:t>
            </a:r>
            <a:r>
              <a:rPr lang="en-US" altLang="ko-KR" sz="1600" b="1" dirty="0" smtClean="0">
                <a:solidFill>
                  <a:srgbClr val="6F008A"/>
                </a:solidFill>
                <a:latin typeface="돋움체"/>
                <a:ea typeface="돋움체"/>
              </a:rPr>
              <a:t>LR_LOADFROMFILE</a:t>
            </a:r>
            <a:r>
              <a:rPr lang="en-US" altLang="ko-KR" sz="1600" dirty="0" smtClean="0">
                <a:latin typeface="돋움체"/>
                <a:ea typeface="돋움체"/>
              </a:rPr>
              <a:t>(</a:t>
            </a:r>
            <a:r>
              <a:rPr lang="ko-KR" altLang="en-US" sz="1600" dirty="0" smtClean="0">
                <a:latin typeface="돋움체"/>
                <a:ea typeface="돋움체"/>
              </a:rPr>
              <a:t>리소스가 아닌 결로를 통하여 이미지를 </a:t>
            </a:r>
            <a:r>
              <a:rPr lang="ko-KR" altLang="en-US" sz="1600" dirty="0" err="1" smtClean="0">
                <a:latin typeface="돋움체"/>
                <a:ea typeface="돋움체"/>
              </a:rPr>
              <a:t>로드한다</a:t>
            </a:r>
            <a:r>
              <a:rPr lang="en-US" altLang="ko-KR" sz="1600" dirty="0" smtClean="0">
                <a:latin typeface="돋움체"/>
                <a:ea typeface="돋움체"/>
              </a:rPr>
              <a:t>)</a:t>
            </a:r>
          </a:p>
          <a:p>
            <a:pPr>
              <a:buFont typeface="Lucida Sans Unicode" pitchFamily="34" charset="0"/>
              <a:buChar char="⁻"/>
            </a:pPr>
            <a:endParaRPr lang="en-US" altLang="ko-KR" sz="1600" b="1" dirty="0" smtClean="0">
              <a:latin typeface="돋움체"/>
              <a:ea typeface="돋움체"/>
            </a:endParaRPr>
          </a:p>
          <a:p>
            <a:r>
              <a:rPr lang="en-US" altLang="ko-KR" sz="1600" b="1" dirty="0" err="1" smtClean="0"/>
              <a:t>LoadBitmap</a:t>
            </a:r>
            <a:r>
              <a:rPr lang="en-US" altLang="ko-KR" sz="1600" b="1" dirty="0" smtClean="0"/>
              <a:t>()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함수로 비트맵을 로드 할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수 있으나 </a:t>
            </a:r>
            <a:r>
              <a:rPr lang="ko-KR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이 후 버전에서 변경이 되거나 지원하지 않을 수 있기에</a:t>
            </a:r>
            <a:r>
              <a:rPr lang="ko-KR" altLang="en-US" sz="1600" dirty="0" smtClean="0"/>
              <a:t> 사용 하지 않는 것이 좋다</a:t>
            </a:r>
            <a:endParaRPr lang="en-US" altLang="ko-KR" sz="1600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이미지</a:t>
            </a:r>
            <a:endParaRPr lang="ko-KR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이미지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642910" y="1260492"/>
          <a:ext cx="7858180" cy="459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94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787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플레그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설명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6F008A"/>
                          </a:solidFill>
                          <a:latin typeface="돋움체"/>
                          <a:ea typeface="돋움체"/>
                        </a:rPr>
                        <a:t>LR_DEFAULTCOLOR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/>
                        <a:t>기본 플래그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이미지를 흑백으로 불러오지 않게 한다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6F008A"/>
                          </a:solidFill>
                          <a:latin typeface="돋움체"/>
                          <a:ea typeface="돋움체"/>
                        </a:rPr>
                        <a:t>LR_MONOCHROME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이미지를 </a:t>
                      </a:r>
                      <a:r>
                        <a:rPr lang="ko-KR" altLang="en-US" sz="1200" b="1" dirty="0" smtClean="0"/>
                        <a:t>흑백</a:t>
                      </a:r>
                      <a:r>
                        <a:rPr lang="ko-KR" altLang="en-US" sz="1200" dirty="0" smtClean="0"/>
                        <a:t>으로 불러온다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6F008A"/>
                          </a:solidFill>
                          <a:latin typeface="돋움체"/>
                          <a:ea typeface="돋움체"/>
                        </a:rPr>
                        <a:t>LR_LOADFROMFILE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name</a:t>
                      </a:r>
                      <a:r>
                        <a:rPr lang="ko-KR" altLang="en-US" sz="1200" dirty="0" smtClean="0"/>
                        <a:t>의 인수를 리소스 대신 </a:t>
                      </a:r>
                      <a:r>
                        <a:rPr lang="ko-KR" altLang="en-US" sz="1200" b="1" dirty="0" smtClean="0"/>
                        <a:t>파일 경로를 사용</a:t>
                      </a:r>
                      <a:r>
                        <a:rPr lang="ko-KR" altLang="en-US" sz="1200" dirty="0" smtClean="0"/>
                        <a:t>하여 불러온다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6F008A"/>
                          </a:solidFill>
                          <a:latin typeface="돋움체"/>
                          <a:ea typeface="돋움체"/>
                        </a:rPr>
                        <a:t>LR_LOADTRANSPARENT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이미지의 첫 번째 픽셀의 색상을 읽어 색상 테이블에 있는 해당 </a:t>
                      </a:r>
                      <a:r>
                        <a:rPr lang="ko-KR" altLang="en-US" sz="1200" b="1" dirty="0" smtClean="0"/>
                        <a:t>색상을 윈도우</a:t>
                      </a:r>
                      <a:r>
                        <a:rPr lang="ko-KR" altLang="en-US" sz="1200" b="1" baseline="0" dirty="0" smtClean="0"/>
                        <a:t> 기본 색상</a:t>
                      </a:r>
                      <a:r>
                        <a:rPr lang="en-US" altLang="ko-KR" sz="1200" baseline="0" dirty="0" smtClean="0"/>
                        <a:t>(COLOR_WINDOW)</a:t>
                      </a:r>
                      <a:r>
                        <a:rPr lang="ko-KR" altLang="en-US" sz="1200" baseline="0" dirty="0" smtClean="0"/>
                        <a:t>으로 변경</a:t>
                      </a:r>
                      <a:endParaRPr lang="en-US" altLang="ko-KR" sz="1200" baseline="0" dirty="0" smtClean="0"/>
                    </a:p>
                    <a:p>
                      <a:pPr latinLnBrk="1"/>
                      <a:r>
                        <a:rPr lang="en-US" altLang="ko-KR" sz="1200" dirty="0" smtClean="0">
                          <a:solidFill>
                            <a:srgbClr val="6F008A"/>
                          </a:solidFill>
                          <a:latin typeface="돋움체"/>
                          <a:ea typeface="돋움체"/>
                        </a:rPr>
                        <a:t>LR_LOADMAP3DCOLORS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돋움체"/>
                          <a:ea typeface="돋움체"/>
                        </a:rPr>
                        <a:t>와 함께 사용하 경우 이 값이 우선순위가 된다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  <a:latin typeface="돋움체"/>
                        <a:ea typeface="돋움체"/>
                      </a:endParaRPr>
                    </a:p>
                    <a:p>
                      <a:pPr latinLnBrk="1"/>
                      <a:r>
                        <a:rPr lang="en-US" altLang="ko-KR" sz="1200" baseline="0" dirty="0" smtClean="0">
                          <a:solidFill>
                            <a:schemeClr val="accent2"/>
                          </a:solidFill>
                          <a:latin typeface="돋움체"/>
                          <a:ea typeface="돋움체"/>
                        </a:rPr>
                        <a:t>*</a:t>
                      </a:r>
                      <a:r>
                        <a:rPr lang="ko-KR" altLang="en-US" sz="1200" baseline="0" dirty="0" smtClean="0">
                          <a:solidFill>
                            <a:schemeClr val="accent2"/>
                          </a:solidFill>
                          <a:latin typeface="돋움체"/>
                          <a:ea typeface="돋움체"/>
                        </a:rPr>
                        <a:t>이 플레그는 </a:t>
                      </a:r>
                      <a:r>
                        <a:rPr lang="en-US" altLang="ko-KR" sz="1200" baseline="0" dirty="0" smtClean="0">
                          <a:solidFill>
                            <a:schemeClr val="accent2"/>
                          </a:solidFill>
                          <a:latin typeface="돋움체"/>
                          <a:ea typeface="돋움체"/>
                        </a:rPr>
                        <a:t>8bpp </a:t>
                      </a:r>
                      <a:r>
                        <a:rPr lang="ko-KR" altLang="en-US" sz="1200" baseline="0" dirty="0" smtClean="0">
                          <a:solidFill>
                            <a:schemeClr val="accent2"/>
                          </a:solidFill>
                          <a:latin typeface="돋움체"/>
                          <a:ea typeface="돋움체"/>
                        </a:rPr>
                        <a:t>이상의 비트맵에서 사용할 수 없다</a:t>
                      </a:r>
                      <a:endParaRPr lang="en-US" altLang="ko-KR" sz="1200" baseline="0" dirty="0" smtClean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6F008A"/>
                          </a:solidFill>
                          <a:latin typeface="돋움체"/>
                          <a:ea typeface="돋움체"/>
                        </a:rPr>
                        <a:t>LR_DEFAULTSIZE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cx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또는</a:t>
                      </a:r>
                      <a:r>
                        <a:rPr lang="en-US" altLang="ko-KR" sz="1200" dirty="0" smtClean="0"/>
                        <a:t> cy </a:t>
                      </a:r>
                      <a:r>
                        <a:rPr lang="ko-KR" altLang="en-US" sz="1200" dirty="0" smtClean="0"/>
                        <a:t>인수가 </a:t>
                      </a:r>
                      <a:r>
                        <a:rPr lang="en-US" altLang="ko-KR" sz="1200" dirty="0" smtClean="0"/>
                        <a:t>0</a:t>
                      </a:r>
                      <a:r>
                        <a:rPr lang="ko-KR" altLang="en-US" sz="1200" dirty="0" smtClean="0"/>
                        <a:t>인 경우 </a:t>
                      </a:r>
                      <a:r>
                        <a:rPr lang="ko-KR" altLang="en-US" sz="1200" b="1" dirty="0" smtClean="0"/>
                        <a:t>시스템 지정 값을 사용</a:t>
                      </a:r>
                      <a:endParaRPr lang="en-US" altLang="ko-KR" sz="1200" b="1" dirty="0" smtClean="0"/>
                    </a:p>
                    <a:p>
                      <a:pPr latinLnBrk="1"/>
                      <a:r>
                        <a:rPr lang="ko-KR" altLang="en-US" sz="1200" dirty="0" smtClean="0"/>
                        <a:t>이 플래그가 지정되지 않고 </a:t>
                      </a:r>
                      <a:r>
                        <a:rPr lang="en-US" altLang="ko-KR" sz="1200" dirty="0" err="1" smtClean="0"/>
                        <a:t>cx</a:t>
                      </a:r>
                      <a:r>
                        <a:rPr lang="ko-KR" altLang="en-US" sz="1200" dirty="0" smtClean="0"/>
                        <a:t>나 </a:t>
                      </a:r>
                      <a:r>
                        <a:rPr lang="en-US" altLang="ko-KR" sz="1200" dirty="0" smtClean="0"/>
                        <a:t>cy </a:t>
                      </a:r>
                      <a:r>
                        <a:rPr lang="ko-KR" altLang="en-US" sz="1200" dirty="0" smtClean="0"/>
                        <a:t>인수가 </a:t>
                      </a:r>
                      <a:r>
                        <a:rPr lang="en-US" altLang="ko-KR" sz="1200" dirty="0" smtClean="0"/>
                        <a:t>0</a:t>
                      </a:r>
                      <a:r>
                        <a:rPr lang="ko-KR" altLang="en-US" sz="1200" dirty="0" smtClean="0"/>
                        <a:t>인 경우 원본 크기를 사용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6F008A"/>
                          </a:solidFill>
                          <a:latin typeface="돋움체"/>
                          <a:ea typeface="돋움체"/>
                        </a:rPr>
                        <a:t>LR_VGACOLOR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/>
                        <a:t>True VGA </a:t>
                      </a:r>
                      <a:r>
                        <a:rPr lang="ko-KR" altLang="en-US" sz="1200" b="1" dirty="0" smtClean="0"/>
                        <a:t>색상</a:t>
                      </a:r>
                      <a:r>
                        <a:rPr lang="ko-KR" altLang="en-US" sz="1200" dirty="0" smtClean="0"/>
                        <a:t>을 사용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6F008A"/>
                          </a:solidFill>
                          <a:latin typeface="돋움체"/>
                          <a:ea typeface="돋움체"/>
                        </a:rPr>
                        <a:t>LR_CREATEDIBSECTION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type </a:t>
                      </a:r>
                      <a:r>
                        <a:rPr lang="ko-KR" altLang="en-US" sz="1200" dirty="0" smtClean="0"/>
                        <a:t>인수에서 </a:t>
                      </a:r>
                      <a:r>
                        <a:rPr lang="en-US" altLang="ko-KR" sz="1200" b="1" dirty="0" smtClean="0">
                          <a:solidFill>
                            <a:srgbClr val="6F008A"/>
                          </a:solidFill>
                          <a:latin typeface="돋움체"/>
                          <a:ea typeface="돋움체"/>
                        </a:rPr>
                        <a:t>IMAGE_BITMAP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을 사용한 경우 호환 비트맵이 아닌 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DIB</a:t>
                      </a:r>
                      <a:r>
                        <a:rPr lang="en-US" altLang="ko-KR" sz="1200" dirty="0" smtClean="0"/>
                        <a:t>(Device Independent Bitmap)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섹션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비트맵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으로 불러온다</a:t>
                      </a:r>
                      <a:endParaRPr lang="ko-KR" altLang="en-US" sz="12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6F008A"/>
                          </a:solidFill>
                          <a:latin typeface="돋움체"/>
                          <a:ea typeface="돋움체"/>
                        </a:rPr>
                        <a:t>LR_SHARED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/>
                        <a:t>같은 이미지</a:t>
                      </a:r>
                      <a:r>
                        <a:rPr lang="ko-KR" altLang="en-US" sz="1200" dirty="0" smtClean="0"/>
                        <a:t>를 여러 번 불러올 경우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="1" baseline="0" dirty="0" smtClean="0"/>
                        <a:t>이미지 핸들을 서로 공유</a:t>
                      </a:r>
                      <a:r>
                        <a:rPr lang="ko-KR" altLang="en-US" sz="1200" baseline="0" dirty="0" smtClean="0"/>
                        <a:t>한다</a:t>
                      </a:r>
                      <a:endParaRPr lang="en-US" altLang="ko-KR" sz="12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aseline="0" dirty="0" smtClean="0"/>
                        <a:t>이 플래그를 사용하면 더 이상 필요하지 않을 때 </a:t>
                      </a:r>
                      <a:r>
                        <a:rPr lang="ko-KR" altLang="en-US" sz="1200" b="1" baseline="0" dirty="0" smtClean="0"/>
                        <a:t>시스템이 리소스를 제거</a:t>
                      </a:r>
                      <a:r>
                        <a:rPr lang="ko-KR" altLang="en-US" sz="1200" baseline="0" dirty="0" smtClean="0"/>
                        <a:t>해 준다</a:t>
                      </a:r>
                      <a:endParaRPr lang="en-US" altLang="ko-KR" sz="1200" baseline="0" dirty="0" smtClean="0"/>
                    </a:p>
                    <a:p>
                      <a:pPr latinLnBrk="1"/>
                      <a:r>
                        <a:rPr lang="ko-KR" altLang="en-US" sz="1200" baseline="0" dirty="0" smtClean="0"/>
                        <a:t>이 플래그를 사용하지 않고 같은 이미지를 여러 번 불러오면 각각 서로 다른 핸들 값을 리턴 한다</a:t>
                      </a:r>
                      <a:endParaRPr lang="en-US" altLang="ko-KR" sz="1200" baseline="0" dirty="0" smtClean="0"/>
                    </a:p>
                    <a:p>
                      <a:pPr latinLnBrk="1"/>
                      <a:r>
                        <a:rPr lang="ko-KR" altLang="en-US" sz="1200" baseline="0" dirty="0" smtClean="0"/>
                        <a:t>이 플래그를 사용하지 않을 경우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="1" baseline="0" dirty="0" smtClean="0"/>
                        <a:t>시스템 아이콘</a:t>
                      </a:r>
                      <a:r>
                        <a:rPr lang="ko-KR" altLang="en-US" sz="1200" baseline="0" dirty="0" smtClean="0"/>
                        <a:t>이나 </a:t>
                      </a:r>
                      <a:r>
                        <a:rPr lang="ko-KR" altLang="en-US" sz="1200" b="1" baseline="0" dirty="0" smtClean="0"/>
                        <a:t>커서</a:t>
                      </a:r>
                      <a:r>
                        <a:rPr lang="ko-KR" altLang="en-US" sz="1200" baseline="0" dirty="0" smtClean="0"/>
                        <a:t>를 불러올 수 없다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000" dirty="0" smtClean="0"/>
              <a:t>BOOL </a:t>
            </a:r>
            <a:r>
              <a:rPr lang="en-US" sz="2000" dirty="0" err="1" smtClean="0"/>
              <a:t>BitBlt</a:t>
            </a:r>
            <a:r>
              <a:rPr lang="en-US" sz="2000" dirty="0" smtClean="0"/>
              <a:t>(HDC </a:t>
            </a:r>
            <a:r>
              <a:rPr lang="en-US" sz="2000" dirty="0" err="1" smtClean="0"/>
              <a:t>hdc</a:t>
            </a:r>
            <a:r>
              <a:rPr lang="en-US" sz="2000" dirty="0" smtClean="0"/>
              <a:t>, </a:t>
            </a:r>
            <a:r>
              <a:rPr lang="en-US" sz="2000" dirty="0" err="1" smtClean="0"/>
              <a:t>int</a:t>
            </a:r>
            <a:r>
              <a:rPr lang="en-US" sz="2000" dirty="0" smtClean="0"/>
              <a:t> x, </a:t>
            </a:r>
            <a:r>
              <a:rPr lang="en-US" sz="2000" dirty="0" err="1" smtClean="0"/>
              <a:t>int</a:t>
            </a:r>
            <a:r>
              <a:rPr lang="en-US" sz="2000" dirty="0" smtClean="0"/>
              <a:t> y, 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cx</a:t>
            </a:r>
            <a:r>
              <a:rPr lang="en-US" sz="2000" dirty="0" smtClean="0"/>
              <a:t>, </a:t>
            </a:r>
            <a:r>
              <a:rPr lang="en-US" sz="2000" dirty="0" err="1" smtClean="0"/>
              <a:t>int</a:t>
            </a:r>
            <a:r>
              <a:rPr lang="en-US" sz="2000" dirty="0" smtClean="0"/>
              <a:t> cy, HDC </a:t>
            </a:r>
            <a:r>
              <a:rPr lang="en-US" sz="2000" dirty="0" err="1" smtClean="0"/>
              <a:t>hdcSrc</a:t>
            </a:r>
            <a:r>
              <a:rPr lang="en-US" sz="2000" dirty="0" smtClean="0"/>
              <a:t>, </a:t>
            </a:r>
            <a:r>
              <a:rPr lang="en-US" sz="2000" dirty="0" err="1" smtClean="0"/>
              <a:t>int</a:t>
            </a:r>
            <a:r>
              <a:rPr lang="en-US" sz="2000" dirty="0" smtClean="0"/>
              <a:t> x1, </a:t>
            </a:r>
            <a:r>
              <a:rPr lang="en-US" sz="2000" dirty="0" err="1" smtClean="0"/>
              <a:t>int</a:t>
            </a:r>
            <a:r>
              <a:rPr lang="en-US" sz="2000" dirty="0" smtClean="0"/>
              <a:t> y1, DWORD </a:t>
            </a:r>
            <a:r>
              <a:rPr lang="en-US" sz="2000" dirty="0" err="1" smtClean="0"/>
              <a:t>rop</a:t>
            </a:r>
            <a:r>
              <a:rPr lang="en-US" sz="2000" dirty="0" smtClean="0"/>
              <a:t>)</a:t>
            </a:r>
          </a:p>
          <a:p>
            <a:pPr>
              <a:buFont typeface="Lucida Sans Unicode" pitchFamily="34" charset="0"/>
              <a:buChar char="⁻"/>
            </a:pPr>
            <a:r>
              <a:rPr lang="en-US" sz="1600" dirty="0" smtClean="0"/>
              <a:t>x : </a:t>
            </a:r>
            <a:r>
              <a:rPr lang="ko-KR" altLang="en-US" sz="1600" dirty="0" smtClean="0"/>
              <a:t>화면 상의 </a:t>
            </a:r>
            <a:r>
              <a:rPr lang="en-US" altLang="ko-KR" sz="1600" dirty="0" smtClean="0"/>
              <a:t>x</a:t>
            </a:r>
            <a:r>
              <a:rPr lang="ko-KR" altLang="en-US" sz="1600" dirty="0" smtClean="0"/>
              <a:t>좌표</a:t>
            </a:r>
            <a:endParaRPr lang="en-US" altLang="ko-KR" sz="1600" dirty="0" smtClean="0"/>
          </a:p>
          <a:p>
            <a:pPr>
              <a:buFont typeface="Lucida Sans Unicode" pitchFamily="34" charset="0"/>
              <a:buChar char="⁻"/>
            </a:pPr>
            <a:r>
              <a:rPr lang="en-US" sz="1600" dirty="0" smtClean="0"/>
              <a:t>y : </a:t>
            </a:r>
            <a:r>
              <a:rPr lang="ko-KR" altLang="en-US" sz="1600" dirty="0" smtClean="0"/>
              <a:t>화면 상의 </a:t>
            </a:r>
            <a:r>
              <a:rPr lang="en-US" altLang="ko-KR" sz="1600" dirty="0" smtClean="0"/>
              <a:t>y</a:t>
            </a:r>
            <a:r>
              <a:rPr lang="ko-KR" altLang="en-US" sz="1600" dirty="0" smtClean="0"/>
              <a:t>좌표</a:t>
            </a:r>
          </a:p>
          <a:p>
            <a:pPr>
              <a:buFont typeface="Lucida Sans Unicode" pitchFamily="34" charset="0"/>
              <a:buChar char="⁻"/>
            </a:pPr>
            <a:r>
              <a:rPr lang="en-US" sz="1600" dirty="0" err="1" smtClean="0"/>
              <a:t>cx</a:t>
            </a:r>
            <a:r>
              <a:rPr lang="en-US" sz="1600" dirty="0" smtClean="0"/>
              <a:t> : </a:t>
            </a:r>
            <a:r>
              <a:rPr lang="ko-KR" altLang="en-US" sz="1600" dirty="0" smtClean="0"/>
              <a:t>그려지는 이미지의 너비</a:t>
            </a:r>
            <a:endParaRPr lang="en-US" altLang="ko-KR" sz="1600" dirty="0" smtClean="0"/>
          </a:p>
          <a:p>
            <a:pPr>
              <a:buFont typeface="Lucida Sans Unicode" pitchFamily="34" charset="0"/>
              <a:buChar char="⁻"/>
            </a:pPr>
            <a:r>
              <a:rPr lang="en-US" sz="1600" dirty="0" smtClean="0"/>
              <a:t>cy : </a:t>
            </a:r>
            <a:r>
              <a:rPr lang="ko-KR" altLang="en-US" sz="1600" dirty="0" smtClean="0"/>
              <a:t>그려지는 이미지의 높이</a:t>
            </a:r>
          </a:p>
          <a:p>
            <a:pPr>
              <a:buFont typeface="Lucida Sans Unicode" pitchFamily="34" charset="0"/>
              <a:buChar char="⁻"/>
            </a:pPr>
            <a:r>
              <a:rPr lang="en-US" sz="1600" dirty="0" smtClean="0"/>
              <a:t>x1 : </a:t>
            </a:r>
            <a:r>
              <a:rPr lang="ko-KR" altLang="en-US" sz="1600" dirty="0" smtClean="0"/>
              <a:t>원본 이미지의 </a:t>
            </a:r>
            <a:r>
              <a:rPr lang="en-US" altLang="ko-KR" sz="1600" dirty="0" smtClean="0"/>
              <a:t>x</a:t>
            </a:r>
            <a:r>
              <a:rPr lang="ko-KR" altLang="en-US" sz="1600" dirty="0" smtClean="0"/>
              <a:t>좌표</a:t>
            </a:r>
            <a:endParaRPr lang="en-US" altLang="ko-KR" sz="1600" dirty="0" smtClean="0"/>
          </a:p>
          <a:p>
            <a:pPr>
              <a:buFont typeface="Lucida Sans Unicode" pitchFamily="34" charset="0"/>
              <a:buChar char="⁻"/>
            </a:pPr>
            <a:r>
              <a:rPr lang="en-US" sz="1600" dirty="0" smtClean="0"/>
              <a:t>y1 : </a:t>
            </a:r>
            <a:r>
              <a:rPr lang="ko-KR" altLang="en-US" sz="1600" dirty="0" smtClean="0"/>
              <a:t>원본 이미지의 </a:t>
            </a:r>
            <a:r>
              <a:rPr lang="en-US" altLang="ko-KR" sz="1600" dirty="0" smtClean="0"/>
              <a:t>y</a:t>
            </a:r>
            <a:r>
              <a:rPr lang="ko-KR" altLang="en-US" sz="1600" dirty="0" smtClean="0"/>
              <a:t>좌표</a:t>
            </a:r>
          </a:p>
          <a:p>
            <a:pPr>
              <a:buFont typeface="Lucida Sans Unicode" pitchFamily="34" charset="0"/>
              <a:buChar char="⁻"/>
            </a:pPr>
            <a:r>
              <a:rPr lang="en-US" sz="1600" dirty="0" err="1" smtClean="0"/>
              <a:t>rop</a:t>
            </a:r>
            <a:r>
              <a:rPr lang="en-US" sz="1600" dirty="0" smtClean="0"/>
              <a:t> : </a:t>
            </a:r>
            <a:r>
              <a:rPr lang="ko-KR" altLang="en-US" sz="1600" dirty="0" err="1" smtClean="0"/>
              <a:t>레스터</a:t>
            </a:r>
            <a:r>
              <a:rPr lang="ko-KR" altLang="en-US" sz="1600" dirty="0" smtClean="0"/>
              <a:t> 연산 방법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어떤 방식으로 그릴 것인가</a:t>
            </a:r>
            <a:endParaRPr lang="en-US" altLang="ko-KR" sz="1600" dirty="0" smtClean="0"/>
          </a:p>
          <a:p>
            <a:pPr>
              <a:buFont typeface="Lucida Sans Unicode" pitchFamily="34" charset="0"/>
              <a:buChar char="⁻"/>
            </a:pPr>
            <a:endParaRPr lang="en-US" altLang="ko-KR" sz="1600" dirty="0" smtClean="0"/>
          </a:p>
          <a:p>
            <a:pPr>
              <a:buFont typeface="Lucida Sans Unicode" pitchFamily="34" charset="0"/>
              <a:buChar char="⁻"/>
            </a:pPr>
            <a:endParaRPr lang="en-US" altLang="ko-KR" sz="1600" dirty="0" smtClean="0"/>
          </a:p>
          <a:p>
            <a:pPr>
              <a:buFont typeface="Lucida Sans Unicode" pitchFamily="34" charset="0"/>
              <a:buChar char="⁻"/>
            </a:pPr>
            <a:endParaRPr lang="en-US" altLang="ko-KR" sz="1600" dirty="0" smtClean="0"/>
          </a:p>
          <a:p>
            <a:pPr>
              <a:buFont typeface="Lucida Sans Unicode" pitchFamily="34" charset="0"/>
              <a:buChar char="⁻"/>
            </a:pPr>
            <a:endParaRPr lang="en-US" altLang="ko-KR" sz="1600" dirty="0" smtClean="0"/>
          </a:p>
          <a:p>
            <a:pPr>
              <a:buFont typeface="Lucida Sans Unicode" pitchFamily="34" charset="0"/>
              <a:buChar char="⁻"/>
            </a:pPr>
            <a:endParaRPr lang="en-US" altLang="ko-KR" sz="1600" dirty="0" smtClean="0"/>
          </a:p>
          <a:p>
            <a:pPr>
              <a:buFont typeface="Lucida Sans Unicode" pitchFamily="34" charset="0"/>
              <a:buChar char="⁻"/>
            </a:pPr>
            <a:endParaRPr lang="en-US" altLang="ko-KR" sz="1600" dirty="0" smtClean="0"/>
          </a:p>
          <a:p>
            <a:pPr>
              <a:buFont typeface="Lucida Sans Unicode" pitchFamily="34" charset="0"/>
              <a:buChar char="⁻"/>
            </a:pPr>
            <a:endParaRPr lang="en-US" altLang="ko-KR" sz="1600" dirty="0" smtClean="0"/>
          </a:p>
          <a:p>
            <a:r>
              <a:rPr lang="ko-KR" altLang="en-US" sz="2200" dirty="0" smtClean="0"/>
              <a:t>원본 이미지의 크기를 변경하지 않는다</a:t>
            </a:r>
            <a:endParaRPr lang="ko-KR" altLang="en-US" sz="22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이미지</a:t>
            </a:r>
            <a:endParaRPr lang="ko-KR" altLang="en-US" dirty="0"/>
          </a:p>
        </p:txBody>
      </p:sp>
      <p:pic>
        <p:nvPicPr>
          <p:cNvPr id="2050" name="Picture 2" descr="C:\Users\rkddl\Desktop\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8052" y="3654436"/>
            <a:ext cx="3949700" cy="1346200"/>
          </a:xfrm>
          <a:prstGeom prst="rect">
            <a:avLst/>
          </a:prstGeom>
          <a:noFill/>
        </p:spPr>
      </p:pic>
      <p:grpSp>
        <p:nvGrpSpPr>
          <p:cNvPr id="7" name="그룹 6"/>
          <p:cNvGrpSpPr/>
          <p:nvPr/>
        </p:nvGrpSpPr>
        <p:grpSpPr>
          <a:xfrm>
            <a:off x="5429256" y="5572140"/>
            <a:ext cx="3467100" cy="1071570"/>
            <a:chOff x="5429256" y="5572140"/>
            <a:chExt cx="3467100" cy="1071570"/>
          </a:xfrm>
        </p:grpSpPr>
        <p:pic>
          <p:nvPicPr>
            <p:cNvPr id="2051" name="Picture 3" descr="C:\Users\rkddl\Desktop\그리기 모드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429256" y="5910285"/>
              <a:ext cx="3467100" cy="733425"/>
            </a:xfrm>
            <a:prstGeom prst="rect">
              <a:avLst/>
            </a:prstGeom>
            <a:noFill/>
          </p:spPr>
        </p:pic>
        <p:sp>
          <p:nvSpPr>
            <p:cNvPr id="6" name="TextBox 5"/>
            <p:cNvSpPr txBox="1"/>
            <p:nvPr/>
          </p:nvSpPr>
          <p:spPr>
            <a:xfrm>
              <a:off x="6429388" y="5572140"/>
              <a:ext cx="1412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 smtClean="0"/>
                <a:t>그리기 모드</a:t>
              </a:r>
              <a:endParaRPr lang="ko-KR" altLang="en-US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BOOL </a:t>
            </a:r>
            <a:r>
              <a:rPr lang="en-US" sz="2000" dirty="0" err="1" smtClean="0"/>
              <a:t>StretchBlt</a:t>
            </a:r>
            <a:r>
              <a:rPr lang="en-US" sz="2000" dirty="0" smtClean="0"/>
              <a:t>(HDC </a:t>
            </a:r>
            <a:r>
              <a:rPr lang="en-US" sz="2000" dirty="0" err="1" smtClean="0"/>
              <a:t>hdcDest</a:t>
            </a:r>
            <a:r>
              <a:rPr lang="en-US" sz="2000" dirty="0" smtClean="0"/>
              <a:t>, 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xDest</a:t>
            </a:r>
            <a:r>
              <a:rPr lang="en-US" sz="2000" dirty="0" smtClean="0"/>
              <a:t>, 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yDest</a:t>
            </a:r>
            <a:r>
              <a:rPr lang="en-US" sz="2000" dirty="0" smtClean="0"/>
              <a:t>, 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wDest</a:t>
            </a:r>
            <a:r>
              <a:rPr lang="en-US" sz="2000" dirty="0" smtClean="0"/>
              <a:t>, 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hDest</a:t>
            </a:r>
            <a:r>
              <a:rPr lang="en-US" sz="2000" dirty="0" smtClean="0"/>
              <a:t>, HDC </a:t>
            </a:r>
            <a:r>
              <a:rPr lang="en-US" sz="2000" dirty="0" err="1" smtClean="0"/>
              <a:t>hdcSrc</a:t>
            </a:r>
            <a:r>
              <a:rPr lang="en-US" sz="2000" dirty="0" smtClean="0"/>
              <a:t>, 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xSrc</a:t>
            </a:r>
            <a:r>
              <a:rPr lang="en-US" sz="2000" dirty="0" smtClean="0"/>
              <a:t>, 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ySrc</a:t>
            </a:r>
            <a:r>
              <a:rPr lang="en-US" sz="2000" dirty="0" smtClean="0"/>
              <a:t>, 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wSrc</a:t>
            </a:r>
            <a:r>
              <a:rPr lang="en-US" sz="2000" dirty="0" smtClean="0"/>
              <a:t>, 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hSrc</a:t>
            </a:r>
            <a:r>
              <a:rPr lang="en-US" sz="2000" dirty="0" smtClean="0"/>
              <a:t>, DWORD </a:t>
            </a:r>
            <a:r>
              <a:rPr lang="en-US" sz="2000" dirty="0" err="1" smtClean="0"/>
              <a:t>rop</a:t>
            </a:r>
            <a:r>
              <a:rPr lang="en-US" sz="2000" dirty="0" smtClean="0"/>
              <a:t>)</a:t>
            </a:r>
          </a:p>
          <a:p>
            <a:pPr>
              <a:buFont typeface="Lucida Sans Unicode" pitchFamily="34" charset="0"/>
              <a:buChar char="⁻"/>
            </a:pPr>
            <a:r>
              <a:rPr lang="en-US" sz="1600" dirty="0" err="1" smtClean="0"/>
              <a:t>xDest</a:t>
            </a:r>
            <a:r>
              <a:rPr lang="en-US" sz="1600" dirty="0" smtClean="0"/>
              <a:t> : </a:t>
            </a:r>
            <a:r>
              <a:rPr lang="ko-KR" altLang="en-US" sz="1600" dirty="0" smtClean="0"/>
              <a:t>화면 상의 </a:t>
            </a:r>
            <a:r>
              <a:rPr lang="en-US" altLang="ko-KR" sz="1600" dirty="0" smtClean="0"/>
              <a:t>x</a:t>
            </a:r>
            <a:r>
              <a:rPr lang="ko-KR" altLang="en-US" sz="1600" dirty="0" smtClean="0"/>
              <a:t>좌표</a:t>
            </a:r>
            <a:endParaRPr lang="en-US" altLang="ko-KR" sz="1600" dirty="0" smtClean="0"/>
          </a:p>
          <a:p>
            <a:pPr>
              <a:buFont typeface="Lucida Sans Unicode" pitchFamily="34" charset="0"/>
              <a:buChar char="⁻"/>
            </a:pPr>
            <a:r>
              <a:rPr lang="en-US" sz="1600" dirty="0" err="1" smtClean="0"/>
              <a:t>yDest</a:t>
            </a:r>
            <a:r>
              <a:rPr lang="en-US" sz="1600" dirty="0" smtClean="0"/>
              <a:t> : </a:t>
            </a:r>
            <a:r>
              <a:rPr lang="ko-KR" altLang="en-US" sz="1600" dirty="0" smtClean="0"/>
              <a:t>화면 상의 </a:t>
            </a:r>
            <a:r>
              <a:rPr lang="en-US" altLang="ko-KR" sz="1600" dirty="0" smtClean="0"/>
              <a:t>y</a:t>
            </a:r>
            <a:r>
              <a:rPr lang="ko-KR" altLang="en-US" sz="1600" dirty="0" smtClean="0"/>
              <a:t>좌표</a:t>
            </a:r>
          </a:p>
          <a:p>
            <a:pPr>
              <a:buFont typeface="Lucida Sans Unicode" pitchFamily="34" charset="0"/>
              <a:buChar char="⁻"/>
            </a:pPr>
            <a:r>
              <a:rPr lang="en-US" sz="1600" dirty="0" err="1" smtClean="0"/>
              <a:t>wDest</a:t>
            </a:r>
            <a:r>
              <a:rPr lang="en-US" sz="1600" dirty="0" smtClean="0"/>
              <a:t> : </a:t>
            </a:r>
            <a:r>
              <a:rPr lang="ko-KR" altLang="en-US" sz="1600" dirty="0" smtClean="0"/>
              <a:t>화면 상에 그려지는 크기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너비</a:t>
            </a:r>
            <a:r>
              <a:rPr lang="en-US" altLang="ko-KR" sz="1600" dirty="0" smtClean="0"/>
              <a:t>)</a:t>
            </a:r>
          </a:p>
          <a:p>
            <a:pPr>
              <a:buFont typeface="Lucida Sans Unicode" pitchFamily="34" charset="0"/>
              <a:buChar char="⁻"/>
            </a:pPr>
            <a:r>
              <a:rPr lang="en-US" sz="1600" dirty="0" err="1" smtClean="0"/>
              <a:t>hDest</a:t>
            </a:r>
            <a:r>
              <a:rPr lang="en-US" sz="1600" dirty="0" smtClean="0"/>
              <a:t> : </a:t>
            </a:r>
            <a:r>
              <a:rPr lang="ko-KR" altLang="en-US" sz="1600" dirty="0" smtClean="0"/>
              <a:t>화면 상에 그려지는 크기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높이</a:t>
            </a:r>
            <a:r>
              <a:rPr lang="en-US" altLang="ko-KR" sz="1600" dirty="0" smtClean="0"/>
              <a:t>)</a:t>
            </a:r>
          </a:p>
          <a:p>
            <a:pPr>
              <a:buFont typeface="Lucida Sans Unicode" pitchFamily="34" charset="0"/>
              <a:buChar char="⁻"/>
            </a:pPr>
            <a:r>
              <a:rPr lang="en-US" sz="1600" dirty="0" err="1" smtClean="0"/>
              <a:t>xSrc</a:t>
            </a:r>
            <a:r>
              <a:rPr lang="en-US" sz="1600" dirty="0" smtClean="0"/>
              <a:t> : </a:t>
            </a:r>
            <a:r>
              <a:rPr lang="ko-KR" altLang="en-US" sz="1600" dirty="0" smtClean="0"/>
              <a:t>원본 이미지의 </a:t>
            </a:r>
            <a:r>
              <a:rPr lang="en-US" altLang="ko-KR" sz="1600" dirty="0" smtClean="0"/>
              <a:t>x</a:t>
            </a:r>
            <a:r>
              <a:rPr lang="ko-KR" altLang="en-US" sz="1600" dirty="0" smtClean="0"/>
              <a:t>좌표</a:t>
            </a:r>
            <a:endParaRPr lang="en-US" altLang="ko-KR" sz="1600" dirty="0" smtClean="0"/>
          </a:p>
          <a:p>
            <a:pPr>
              <a:buFont typeface="Lucida Sans Unicode" pitchFamily="34" charset="0"/>
              <a:buChar char="⁻"/>
            </a:pPr>
            <a:r>
              <a:rPr lang="en-US" sz="1600" dirty="0" err="1" smtClean="0"/>
              <a:t>ySrc</a:t>
            </a:r>
            <a:r>
              <a:rPr lang="en-US" sz="1600" dirty="0" smtClean="0"/>
              <a:t> : </a:t>
            </a:r>
            <a:r>
              <a:rPr lang="ko-KR" altLang="en-US" sz="1600" dirty="0" smtClean="0"/>
              <a:t>원본 이미지의 </a:t>
            </a:r>
            <a:r>
              <a:rPr lang="en-US" altLang="ko-KR" sz="1600" dirty="0" smtClean="0"/>
              <a:t>y</a:t>
            </a:r>
            <a:r>
              <a:rPr lang="ko-KR" altLang="en-US" sz="1600" dirty="0" smtClean="0"/>
              <a:t>좌표</a:t>
            </a:r>
          </a:p>
          <a:p>
            <a:pPr>
              <a:buFont typeface="Lucida Sans Unicode" pitchFamily="34" charset="0"/>
              <a:buChar char="⁻"/>
            </a:pPr>
            <a:r>
              <a:rPr lang="en-US" sz="1600" dirty="0" err="1" smtClean="0"/>
              <a:t>wSrc</a:t>
            </a:r>
            <a:r>
              <a:rPr lang="en-US" sz="1600" dirty="0" smtClean="0"/>
              <a:t> : </a:t>
            </a:r>
            <a:r>
              <a:rPr lang="ko-KR" altLang="en-US" sz="1600" dirty="0" smtClean="0"/>
              <a:t>원본 이미지에서 </a:t>
            </a:r>
            <a:r>
              <a:rPr lang="en-US" sz="1600" dirty="0" err="1" smtClean="0"/>
              <a:t>xSrc</a:t>
            </a:r>
            <a:r>
              <a:rPr lang="ko-KR" altLang="en-US" sz="1600" dirty="0" smtClean="0"/>
              <a:t>를 중심으로 그리려고 하는 크기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너비</a:t>
            </a:r>
            <a:r>
              <a:rPr lang="en-US" altLang="ko-KR" sz="1600" dirty="0" smtClean="0"/>
              <a:t>)</a:t>
            </a:r>
          </a:p>
          <a:p>
            <a:pPr>
              <a:buFont typeface="Lucida Sans Unicode" pitchFamily="34" charset="0"/>
              <a:buChar char="⁻"/>
            </a:pPr>
            <a:r>
              <a:rPr lang="en-US" sz="1600" dirty="0" err="1" smtClean="0"/>
              <a:t>hSrc</a:t>
            </a:r>
            <a:r>
              <a:rPr lang="en-US" sz="1600" dirty="0" smtClean="0"/>
              <a:t> : </a:t>
            </a:r>
            <a:r>
              <a:rPr lang="ko-KR" altLang="en-US" sz="1600" dirty="0" smtClean="0"/>
              <a:t>원본 이미지에서 </a:t>
            </a:r>
            <a:r>
              <a:rPr lang="en-US" sz="1600" dirty="0" err="1" smtClean="0"/>
              <a:t>ySrc</a:t>
            </a:r>
            <a:r>
              <a:rPr lang="ko-KR" altLang="en-US" sz="1600" dirty="0" smtClean="0"/>
              <a:t>를 중심으로 그리려고 하는  크기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높이</a:t>
            </a:r>
            <a:r>
              <a:rPr lang="en-US" altLang="ko-KR" sz="1600" dirty="0" smtClean="0"/>
              <a:t>)</a:t>
            </a:r>
            <a:endParaRPr lang="ko-KR" altLang="en-US" sz="1600" dirty="0" smtClean="0"/>
          </a:p>
          <a:p>
            <a:pPr>
              <a:buFont typeface="Lucida Sans Unicode" pitchFamily="34" charset="0"/>
              <a:buChar char="⁻"/>
            </a:pPr>
            <a:r>
              <a:rPr lang="en-US" sz="1600" dirty="0" err="1" smtClean="0"/>
              <a:t>rop</a:t>
            </a:r>
            <a:r>
              <a:rPr lang="en-US" sz="1600" dirty="0" smtClean="0"/>
              <a:t> : </a:t>
            </a:r>
            <a:r>
              <a:rPr lang="ko-KR" altLang="en-US" sz="1600" dirty="0" err="1" smtClean="0"/>
              <a:t>레스터</a:t>
            </a:r>
            <a:r>
              <a:rPr lang="ko-KR" altLang="en-US" sz="1600" dirty="0" smtClean="0"/>
              <a:t> 연산 방법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어떤 방식으로 그릴 것인가</a:t>
            </a:r>
            <a:endParaRPr lang="en-US" altLang="ko-KR" sz="1600" dirty="0" smtClean="0"/>
          </a:p>
          <a:p>
            <a:pPr>
              <a:buFont typeface="Lucida Sans Unicode" pitchFamily="34" charset="0"/>
              <a:buChar char="⁻"/>
            </a:pPr>
            <a:endParaRPr lang="en-US" altLang="ko-KR" sz="1600" dirty="0" smtClean="0"/>
          </a:p>
          <a:p>
            <a:r>
              <a:rPr lang="ko-KR" altLang="en-US" sz="2000" dirty="0" smtClean="0"/>
              <a:t>원본 이미지의 크기를 늘리거나 줄여서 그릴 수 있다</a:t>
            </a:r>
            <a:endParaRPr lang="en-US" altLang="ko-KR" sz="2000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이미지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ko-KR" sz="1200" dirty="0" smtClean="0">
                <a:solidFill>
                  <a:srgbClr val="008000"/>
                </a:solidFill>
                <a:latin typeface="돋움체"/>
                <a:ea typeface="돋움체"/>
              </a:rPr>
              <a:t>// </a:t>
            </a:r>
            <a:r>
              <a:rPr lang="ko-KR" altLang="en-US" sz="1200" dirty="0" smtClean="0">
                <a:solidFill>
                  <a:srgbClr val="008000"/>
                </a:solidFill>
                <a:latin typeface="돋움체"/>
                <a:ea typeface="돋움체"/>
              </a:rPr>
              <a:t>원본 이미지의 크기 </a:t>
            </a:r>
            <a:r>
              <a:rPr lang="en-US" altLang="ko-KR" sz="1200" dirty="0" smtClean="0">
                <a:solidFill>
                  <a:srgbClr val="008000"/>
                </a:solidFill>
                <a:latin typeface="돋움체"/>
                <a:ea typeface="돋움체"/>
              </a:rPr>
              <a:t>: 145, 245</a:t>
            </a:r>
            <a:r>
              <a:rPr lang="en-US" altLang="ko-KR" sz="12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</a:p>
          <a:p>
            <a:pPr>
              <a:buNone/>
            </a:pPr>
            <a:r>
              <a:rPr lang="en-US" altLang="ko-KR" sz="1200" dirty="0" smtClean="0">
                <a:solidFill>
                  <a:srgbClr val="0000FF"/>
                </a:solidFill>
                <a:latin typeface="돋움체"/>
                <a:ea typeface="돋움체"/>
              </a:rPr>
              <a:t>case</a:t>
            </a:r>
            <a:r>
              <a:rPr lang="en-US" altLang="ko-KR" sz="12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1200" dirty="0" smtClean="0">
                <a:solidFill>
                  <a:srgbClr val="6F008A"/>
                </a:solidFill>
                <a:latin typeface="돋움체"/>
                <a:ea typeface="돋움체"/>
              </a:rPr>
              <a:t>WM_PAINT</a:t>
            </a:r>
            <a:r>
              <a:rPr lang="en-US" altLang="ko-KR" sz="1200" dirty="0" smtClean="0">
                <a:solidFill>
                  <a:srgbClr val="000000"/>
                </a:solidFill>
                <a:latin typeface="돋움체"/>
                <a:ea typeface="돋움체"/>
              </a:rPr>
              <a:t>:</a:t>
            </a:r>
          </a:p>
          <a:p>
            <a:pPr>
              <a:buNone/>
            </a:pPr>
            <a:r>
              <a:rPr lang="ko-KR" altLang="en-US" sz="12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1200" dirty="0" smtClean="0">
                <a:solidFill>
                  <a:srgbClr val="000000"/>
                </a:solidFill>
                <a:latin typeface="돋움체"/>
                <a:ea typeface="돋움체"/>
              </a:rPr>
              <a:t>{</a:t>
            </a:r>
          </a:p>
          <a:p>
            <a:pPr>
              <a:buNone/>
            </a:pPr>
            <a:r>
              <a:rPr lang="en-US" altLang="ko-KR" sz="1200" dirty="0" smtClean="0">
                <a:solidFill>
                  <a:srgbClr val="2B91AF"/>
                </a:solidFill>
                <a:latin typeface="돋움체"/>
                <a:ea typeface="돋움체"/>
              </a:rPr>
              <a:t>	 PAINTSTRUCT</a:t>
            </a:r>
            <a:r>
              <a:rPr lang="en-US" altLang="ko-KR" sz="12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1200" dirty="0" err="1" smtClean="0">
                <a:solidFill>
                  <a:srgbClr val="000000"/>
                </a:solidFill>
                <a:latin typeface="돋움체"/>
                <a:ea typeface="돋움체"/>
              </a:rPr>
              <a:t>ps</a:t>
            </a:r>
            <a:r>
              <a:rPr lang="en-US" altLang="ko-KR" sz="1200" dirty="0" smtClean="0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</a:p>
          <a:p>
            <a:pPr>
              <a:buNone/>
            </a:pPr>
            <a:r>
              <a:rPr lang="en-US" altLang="ko-KR" sz="1200" dirty="0" smtClean="0">
                <a:solidFill>
                  <a:srgbClr val="2B91AF"/>
                </a:solidFill>
                <a:latin typeface="돋움체"/>
                <a:ea typeface="돋움체"/>
              </a:rPr>
              <a:t>	 HDC</a:t>
            </a:r>
            <a:r>
              <a:rPr lang="en-US" altLang="ko-KR" sz="12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1200" dirty="0" err="1" smtClean="0">
                <a:solidFill>
                  <a:srgbClr val="000000"/>
                </a:solidFill>
                <a:latin typeface="돋움체"/>
                <a:ea typeface="돋움체"/>
              </a:rPr>
              <a:t>hdc</a:t>
            </a:r>
            <a:r>
              <a:rPr lang="en-US" altLang="ko-KR" sz="1200" dirty="0" smtClean="0">
                <a:solidFill>
                  <a:srgbClr val="000000"/>
                </a:solidFill>
                <a:latin typeface="돋움체"/>
                <a:ea typeface="돋움체"/>
              </a:rPr>
              <a:t> = </a:t>
            </a:r>
            <a:r>
              <a:rPr lang="en-US" altLang="ko-KR" sz="1200" dirty="0" err="1" smtClean="0">
                <a:solidFill>
                  <a:srgbClr val="000000"/>
                </a:solidFill>
                <a:latin typeface="돋움체"/>
                <a:ea typeface="돋움체"/>
              </a:rPr>
              <a:t>BeginPaint</a:t>
            </a:r>
            <a:r>
              <a:rPr lang="en-US" altLang="ko-KR" sz="12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1200" dirty="0" err="1" smtClean="0">
                <a:solidFill>
                  <a:srgbClr val="808080"/>
                </a:solidFill>
                <a:latin typeface="돋움체"/>
                <a:ea typeface="돋움체"/>
              </a:rPr>
              <a:t>hWnd</a:t>
            </a:r>
            <a:r>
              <a:rPr lang="en-US" altLang="ko-KR" sz="1200" dirty="0" smtClean="0">
                <a:solidFill>
                  <a:srgbClr val="000000"/>
                </a:solidFill>
                <a:latin typeface="돋움체"/>
                <a:ea typeface="돋움체"/>
              </a:rPr>
              <a:t>, &amp;</a:t>
            </a:r>
            <a:r>
              <a:rPr lang="en-US" altLang="ko-KR" sz="1200" dirty="0" err="1" smtClean="0">
                <a:solidFill>
                  <a:srgbClr val="000000"/>
                </a:solidFill>
                <a:latin typeface="돋움체"/>
                <a:ea typeface="돋움체"/>
              </a:rPr>
              <a:t>ps</a:t>
            </a:r>
            <a:r>
              <a:rPr lang="en-US" altLang="ko-KR" sz="1200" dirty="0" smtClean="0">
                <a:solidFill>
                  <a:srgbClr val="000000"/>
                </a:solidFill>
                <a:latin typeface="돋움체"/>
                <a:ea typeface="돋움체"/>
              </a:rPr>
              <a:t>);</a:t>
            </a:r>
          </a:p>
          <a:p>
            <a:pPr>
              <a:buNone/>
            </a:pPr>
            <a:endParaRPr lang="en-US" altLang="ko-KR" sz="12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1200" dirty="0" smtClean="0">
                <a:solidFill>
                  <a:srgbClr val="000000"/>
                </a:solidFill>
                <a:latin typeface="돋움체"/>
                <a:ea typeface="돋움체"/>
              </a:rPr>
              <a:t>	 </a:t>
            </a:r>
            <a:r>
              <a:rPr lang="en-US" altLang="ko-KR" sz="1200" dirty="0" smtClean="0">
                <a:solidFill>
                  <a:srgbClr val="2B91AF"/>
                </a:solidFill>
                <a:latin typeface="돋움체"/>
                <a:ea typeface="돋움체"/>
              </a:rPr>
              <a:t>HDC</a:t>
            </a:r>
            <a:r>
              <a:rPr lang="en-US" altLang="ko-KR" sz="12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1200" dirty="0" err="1" smtClean="0">
                <a:solidFill>
                  <a:srgbClr val="000000"/>
                </a:solidFill>
                <a:latin typeface="돋움체"/>
                <a:ea typeface="돋움체"/>
              </a:rPr>
              <a:t>memDC</a:t>
            </a:r>
            <a:r>
              <a:rPr lang="en-US" altLang="ko-KR" sz="1200" dirty="0" smtClean="0">
                <a:solidFill>
                  <a:srgbClr val="000000"/>
                </a:solidFill>
                <a:latin typeface="돋움체"/>
                <a:ea typeface="돋움체"/>
              </a:rPr>
              <a:t> = </a:t>
            </a:r>
            <a:r>
              <a:rPr lang="en-US" altLang="ko-KR" sz="1200" b="1" dirty="0" err="1" smtClean="0">
                <a:solidFill>
                  <a:srgbClr val="000000"/>
                </a:solidFill>
                <a:latin typeface="돋움체"/>
                <a:ea typeface="돋움체"/>
              </a:rPr>
              <a:t>CreateCompatibleDC</a:t>
            </a:r>
            <a:r>
              <a:rPr lang="en-US" altLang="ko-KR" sz="1200" b="1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1200" b="1" dirty="0" err="1" smtClean="0">
                <a:solidFill>
                  <a:srgbClr val="808080"/>
                </a:solidFill>
                <a:latin typeface="돋움체"/>
                <a:ea typeface="돋움체"/>
              </a:rPr>
              <a:t>hdc</a:t>
            </a:r>
            <a:r>
              <a:rPr lang="en-US" altLang="ko-KR" sz="1200" b="1" dirty="0" smtClean="0">
                <a:solidFill>
                  <a:srgbClr val="000000"/>
                </a:solidFill>
                <a:latin typeface="돋움체"/>
                <a:ea typeface="돋움체"/>
              </a:rPr>
              <a:t>)</a:t>
            </a:r>
            <a:r>
              <a:rPr lang="en-US" altLang="ko-KR" sz="1200" dirty="0" smtClean="0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</a:p>
          <a:p>
            <a:pPr>
              <a:buNone/>
            </a:pPr>
            <a:r>
              <a:rPr lang="en-US" altLang="ko-KR" sz="1200" dirty="0" smtClean="0">
                <a:solidFill>
                  <a:srgbClr val="2B91AF"/>
                </a:solidFill>
                <a:latin typeface="돋움체"/>
                <a:ea typeface="돋움체"/>
              </a:rPr>
              <a:t>	 HBITMAP</a:t>
            </a:r>
            <a:r>
              <a:rPr lang="en-US" altLang="ko-KR" sz="12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1200" dirty="0" err="1" smtClean="0">
                <a:solidFill>
                  <a:srgbClr val="000000"/>
                </a:solidFill>
                <a:latin typeface="돋움체"/>
                <a:ea typeface="돋움체"/>
              </a:rPr>
              <a:t>myBitmap</a:t>
            </a:r>
            <a:r>
              <a:rPr lang="en-US" altLang="ko-KR" sz="1200" dirty="0" smtClean="0">
                <a:solidFill>
                  <a:srgbClr val="000000"/>
                </a:solidFill>
                <a:latin typeface="돋움체"/>
                <a:ea typeface="돋움체"/>
              </a:rPr>
              <a:t> = (</a:t>
            </a:r>
            <a:r>
              <a:rPr lang="en-US" altLang="ko-KR" sz="1200" dirty="0" smtClean="0">
                <a:solidFill>
                  <a:srgbClr val="2B91AF"/>
                </a:solidFill>
                <a:latin typeface="돋움체"/>
                <a:ea typeface="돋움체"/>
              </a:rPr>
              <a:t>HBITMAP</a:t>
            </a:r>
            <a:r>
              <a:rPr lang="en-US" altLang="ko-KR" sz="1200" dirty="0" smtClean="0">
                <a:solidFill>
                  <a:srgbClr val="000000"/>
                </a:solidFill>
                <a:latin typeface="돋움체"/>
                <a:ea typeface="돋움체"/>
              </a:rPr>
              <a:t>)</a:t>
            </a:r>
            <a:r>
              <a:rPr lang="en-US" altLang="ko-KR" sz="1200" b="1" dirty="0" err="1" smtClean="0">
                <a:solidFill>
                  <a:srgbClr val="6F008A"/>
                </a:solidFill>
                <a:latin typeface="돋움체"/>
                <a:ea typeface="돋움체"/>
              </a:rPr>
              <a:t>LoadImage</a:t>
            </a:r>
            <a:r>
              <a:rPr lang="en-US" altLang="ko-KR" sz="1200" b="1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1200" b="1" dirty="0" smtClean="0">
                <a:solidFill>
                  <a:srgbClr val="6F008A"/>
                </a:solidFill>
                <a:latin typeface="돋움체"/>
                <a:ea typeface="돋움체"/>
              </a:rPr>
              <a:t>NULL</a:t>
            </a:r>
            <a:r>
              <a:rPr lang="en-US" altLang="ko-KR" sz="1200" b="1" dirty="0" smtClean="0">
                <a:solidFill>
                  <a:srgbClr val="000000"/>
                </a:solidFill>
                <a:latin typeface="돋움체"/>
                <a:ea typeface="돋움체"/>
              </a:rPr>
              <a:t>, </a:t>
            </a:r>
            <a:r>
              <a:rPr lang="en-US" altLang="ko-KR" sz="1200" b="1" dirty="0" smtClean="0">
                <a:solidFill>
                  <a:srgbClr val="808080"/>
                </a:solidFill>
                <a:latin typeface="돋움체"/>
                <a:ea typeface="돋움체"/>
              </a:rPr>
              <a:t>name</a:t>
            </a:r>
            <a:r>
              <a:rPr lang="en-US" altLang="ko-KR" sz="1200" b="1" dirty="0" smtClean="0">
                <a:solidFill>
                  <a:srgbClr val="000000"/>
                </a:solidFill>
                <a:latin typeface="돋움체"/>
                <a:ea typeface="돋움체"/>
              </a:rPr>
              <a:t>, </a:t>
            </a:r>
            <a:r>
              <a:rPr lang="en-US" altLang="ko-KR" sz="1200" b="1" dirty="0" smtClean="0">
                <a:solidFill>
                  <a:srgbClr val="6F008A"/>
                </a:solidFill>
                <a:latin typeface="돋움체"/>
                <a:ea typeface="돋움체"/>
              </a:rPr>
              <a:t>IMAGE_BITMAP</a:t>
            </a:r>
            <a:r>
              <a:rPr lang="en-US" altLang="ko-KR" sz="1200" b="1" dirty="0" smtClean="0">
                <a:solidFill>
                  <a:srgbClr val="000000"/>
                </a:solidFill>
                <a:latin typeface="돋움체"/>
                <a:ea typeface="돋움체"/>
              </a:rPr>
              <a:t>, 0, 0, </a:t>
            </a:r>
            <a:r>
              <a:rPr lang="en-US" altLang="ko-KR" sz="1200" b="1" dirty="0" smtClean="0">
                <a:solidFill>
                  <a:srgbClr val="6F008A"/>
                </a:solidFill>
                <a:latin typeface="돋움체"/>
                <a:ea typeface="돋움체"/>
              </a:rPr>
              <a:t>LR_LOADFROMFILE</a:t>
            </a:r>
            <a:r>
              <a:rPr lang="en-US" altLang="ko-KR" sz="1200" b="1" dirty="0" smtClean="0">
                <a:solidFill>
                  <a:srgbClr val="000000"/>
                </a:solidFill>
                <a:latin typeface="돋움체"/>
                <a:ea typeface="돋움체"/>
              </a:rPr>
              <a:t>)</a:t>
            </a:r>
            <a:r>
              <a:rPr lang="en-US" altLang="ko-KR" sz="1200" dirty="0" smtClean="0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</a:p>
          <a:p>
            <a:pPr>
              <a:buNone/>
            </a:pPr>
            <a:r>
              <a:rPr lang="en-US" altLang="ko-KR" sz="1200" dirty="0" smtClean="0">
                <a:solidFill>
                  <a:srgbClr val="000000"/>
                </a:solidFill>
                <a:latin typeface="돋움체"/>
                <a:ea typeface="돋움체"/>
              </a:rPr>
              <a:t>	 </a:t>
            </a:r>
            <a:r>
              <a:rPr lang="en-US" altLang="ko-KR" sz="1200" dirty="0" smtClean="0">
                <a:solidFill>
                  <a:srgbClr val="0000FF"/>
                </a:solidFill>
                <a:latin typeface="돋움체"/>
                <a:ea typeface="돋움체"/>
              </a:rPr>
              <a:t>auto</a:t>
            </a:r>
            <a:r>
              <a:rPr lang="en-US" altLang="ko-KR" sz="12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1200" dirty="0" err="1" smtClean="0">
                <a:solidFill>
                  <a:srgbClr val="000000"/>
                </a:solidFill>
                <a:latin typeface="돋움체"/>
                <a:ea typeface="돋움체"/>
              </a:rPr>
              <a:t>OldBitmap</a:t>
            </a:r>
            <a:r>
              <a:rPr lang="en-US" altLang="ko-KR" sz="1200" dirty="0" smtClean="0">
                <a:solidFill>
                  <a:srgbClr val="000000"/>
                </a:solidFill>
                <a:latin typeface="돋움체"/>
                <a:ea typeface="돋움체"/>
              </a:rPr>
              <a:t> = (</a:t>
            </a:r>
            <a:r>
              <a:rPr lang="en-US" altLang="ko-KR" sz="1200" dirty="0" smtClean="0">
                <a:solidFill>
                  <a:srgbClr val="2B91AF"/>
                </a:solidFill>
                <a:latin typeface="돋움체"/>
                <a:ea typeface="돋움체"/>
              </a:rPr>
              <a:t>HBITMAP</a:t>
            </a:r>
            <a:r>
              <a:rPr lang="en-US" altLang="ko-KR" sz="1200" dirty="0" smtClean="0">
                <a:solidFill>
                  <a:srgbClr val="000000"/>
                </a:solidFill>
                <a:latin typeface="돋움체"/>
                <a:ea typeface="돋움체"/>
              </a:rPr>
              <a:t>)</a:t>
            </a:r>
            <a:r>
              <a:rPr lang="en-US" altLang="ko-KR" sz="1200" b="1" dirty="0" err="1" smtClean="0">
                <a:solidFill>
                  <a:srgbClr val="000000"/>
                </a:solidFill>
                <a:latin typeface="돋움체"/>
                <a:ea typeface="돋움체"/>
              </a:rPr>
              <a:t>SelectObject</a:t>
            </a:r>
            <a:r>
              <a:rPr lang="en-US" altLang="ko-KR" sz="1200" b="1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1200" b="1" dirty="0" err="1" smtClean="0">
                <a:solidFill>
                  <a:srgbClr val="000000"/>
                </a:solidFill>
                <a:latin typeface="돋움체"/>
                <a:ea typeface="돋움체"/>
              </a:rPr>
              <a:t>memDC</a:t>
            </a:r>
            <a:r>
              <a:rPr lang="en-US" altLang="ko-KR" sz="1200" b="1" dirty="0" smtClean="0">
                <a:solidFill>
                  <a:srgbClr val="000000"/>
                </a:solidFill>
                <a:latin typeface="돋움체"/>
                <a:ea typeface="돋움체"/>
              </a:rPr>
              <a:t>, </a:t>
            </a:r>
            <a:r>
              <a:rPr lang="en-US" altLang="ko-KR" sz="1200" b="1" dirty="0" err="1" smtClean="0">
                <a:solidFill>
                  <a:srgbClr val="000000"/>
                </a:solidFill>
                <a:latin typeface="돋움체"/>
                <a:ea typeface="돋움체"/>
              </a:rPr>
              <a:t>myBitmap</a:t>
            </a:r>
            <a:r>
              <a:rPr lang="en-US" altLang="ko-KR" sz="1200" b="1" dirty="0" smtClean="0">
                <a:solidFill>
                  <a:srgbClr val="000000"/>
                </a:solidFill>
                <a:latin typeface="돋움체"/>
                <a:ea typeface="돋움체"/>
              </a:rPr>
              <a:t>)</a:t>
            </a:r>
            <a:r>
              <a:rPr lang="en-US" altLang="ko-KR" sz="1200" dirty="0" smtClean="0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</a:p>
          <a:p>
            <a:pPr>
              <a:buNone/>
            </a:pPr>
            <a:r>
              <a:rPr lang="en-US" altLang="ko-KR" sz="1200" dirty="0" smtClean="0">
                <a:solidFill>
                  <a:srgbClr val="000000"/>
                </a:solidFill>
                <a:latin typeface="돋움체"/>
                <a:ea typeface="돋움체"/>
              </a:rPr>
              <a:t>	 </a:t>
            </a:r>
            <a:r>
              <a:rPr lang="en-US" altLang="ko-KR" sz="1200" b="1" dirty="0" err="1" smtClean="0">
                <a:solidFill>
                  <a:srgbClr val="000000"/>
                </a:solidFill>
                <a:latin typeface="돋움체"/>
                <a:ea typeface="돋움체"/>
              </a:rPr>
              <a:t>BitBlt</a:t>
            </a:r>
            <a:r>
              <a:rPr lang="en-US" altLang="ko-KR" sz="1200" b="1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1200" b="1" dirty="0" err="1" smtClean="0">
                <a:solidFill>
                  <a:srgbClr val="808080"/>
                </a:solidFill>
                <a:latin typeface="돋움체"/>
                <a:ea typeface="돋움체"/>
              </a:rPr>
              <a:t>hdc</a:t>
            </a:r>
            <a:r>
              <a:rPr lang="en-US" altLang="ko-KR" sz="1200" b="1" dirty="0" smtClean="0">
                <a:solidFill>
                  <a:srgbClr val="000000"/>
                </a:solidFill>
                <a:latin typeface="돋움체"/>
                <a:ea typeface="돋움체"/>
              </a:rPr>
              <a:t>, 0, 0, 145, 245, </a:t>
            </a:r>
            <a:r>
              <a:rPr lang="en-US" altLang="ko-KR" sz="1200" b="1" dirty="0" err="1" smtClean="0">
                <a:solidFill>
                  <a:srgbClr val="000000"/>
                </a:solidFill>
                <a:latin typeface="돋움체"/>
                <a:ea typeface="돋움체"/>
              </a:rPr>
              <a:t>memDC</a:t>
            </a:r>
            <a:r>
              <a:rPr lang="en-US" altLang="ko-KR" sz="1200" b="1" dirty="0" smtClean="0">
                <a:solidFill>
                  <a:srgbClr val="000000"/>
                </a:solidFill>
                <a:latin typeface="돋움체"/>
                <a:ea typeface="돋움체"/>
              </a:rPr>
              <a:t>, 0, 0, </a:t>
            </a:r>
            <a:r>
              <a:rPr lang="en-US" altLang="ko-KR" sz="1200" b="1" dirty="0" smtClean="0">
                <a:solidFill>
                  <a:srgbClr val="6F008A"/>
                </a:solidFill>
                <a:latin typeface="돋움체"/>
                <a:ea typeface="돋움체"/>
              </a:rPr>
              <a:t>SRCCOPY</a:t>
            </a:r>
            <a:r>
              <a:rPr lang="en-US" altLang="ko-KR" sz="1200" b="1" dirty="0" smtClean="0">
                <a:solidFill>
                  <a:srgbClr val="000000"/>
                </a:solidFill>
                <a:latin typeface="돋움체"/>
                <a:ea typeface="돋움체"/>
              </a:rPr>
              <a:t>);</a:t>
            </a:r>
          </a:p>
          <a:p>
            <a:pPr>
              <a:buNone/>
            </a:pPr>
            <a:r>
              <a:rPr lang="en-US" altLang="ko-KR" sz="1200" b="1" dirty="0" smtClean="0">
                <a:solidFill>
                  <a:srgbClr val="000000"/>
                </a:solidFill>
                <a:latin typeface="돋움체"/>
                <a:ea typeface="돋움체"/>
              </a:rPr>
              <a:t>	 </a:t>
            </a:r>
            <a:r>
              <a:rPr lang="en-US" altLang="ko-KR" sz="1200" b="1" dirty="0" err="1" smtClean="0">
                <a:solidFill>
                  <a:srgbClr val="000000"/>
                </a:solidFill>
                <a:latin typeface="돋움체"/>
                <a:ea typeface="돋움체"/>
              </a:rPr>
              <a:t>StretchBlt</a:t>
            </a:r>
            <a:r>
              <a:rPr lang="en-US" altLang="ko-KR" sz="1200" b="1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1200" b="1" dirty="0" err="1" smtClean="0">
                <a:solidFill>
                  <a:srgbClr val="808080"/>
                </a:solidFill>
                <a:latin typeface="돋움체"/>
                <a:ea typeface="돋움체"/>
              </a:rPr>
              <a:t>hdc</a:t>
            </a:r>
            <a:r>
              <a:rPr lang="en-US" altLang="ko-KR" sz="1200" b="1" dirty="0" smtClean="0">
                <a:solidFill>
                  <a:srgbClr val="000000"/>
                </a:solidFill>
                <a:latin typeface="돋움체"/>
                <a:ea typeface="돋움체"/>
              </a:rPr>
              <a:t>, 200, 200, 245, 345, </a:t>
            </a:r>
            <a:r>
              <a:rPr lang="en-US" altLang="ko-KR" sz="1200" b="1" dirty="0" err="1" smtClean="0">
                <a:solidFill>
                  <a:srgbClr val="000000"/>
                </a:solidFill>
                <a:latin typeface="돋움체"/>
                <a:ea typeface="돋움체"/>
              </a:rPr>
              <a:t>memDC</a:t>
            </a:r>
            <a:r>
              <a:rPr lang="en-US" altLang="ko-KR" sz="1200" b="1" dirty="0" smtClean="0">
                <a:solidFill>
                  <a:srgbClr val="000000"/>
                </a:solidFill>
                <a:latin typeface="돋움체"/>
                <a:ea typeface="돋움체"/>
              </a:rPr>
              <a:t>, 0, 0, 145, 245, </a:t>
            </a:r>
            <a:r>
              <a:rPr lang="en-US" altLang="ko-KR" sz="1200" b="1" dirty="0" smtClean="0">
                <a:solidFill>
                  <a:srgbClr val="6F008A"/>
                </a:solidFill>
                <a:latin typeface="돋움체"/>
                <a:ea typeface="돋움체"/>
              </a:rPr>
              <a:t>SRCCOPY</a:t>
            </a:r>
            <a:r>
              <a:rPr lang="en-US" altLang="ko-KR" sz="1200" b="1" dirty="0" smtClean="0">
                <a:solidFill>
                  <a:srgbClr val="000000"/>
                </a:solidFill>
                <a:latin typeface="돋움체"/>
                <a:ea typeface="돋움체"/>
              </a:rPr>
              <a:t>);</a:t>
            </a:r>
          </a:p>
          <a:p>
            <a:pPr>
              <a:buNone/>
            </a:pPr>
            <a:r>
              <a:rPr lang="en-US" altLang="ko-KR" sz="1200" dirty="0" smtClean="0">
                <a:solidFill>
                  <a:srgbClr val="000000"/>
                </a:solidFill>
                <a:latin typeface="돋움체"/>
                <a:ea typeface="돋움체"/>
              </a:rPr>
              <a:t>	 </a:t>
            </a:r>
            <a:r>
              <a:rPr lang="en-US" altLang="ko-KR" sz="1200" dirty="0" err="1" smtClean="0">
                <a:solidFill>
                  <a:srgbClr val="000000"/>
                </a:solidFill>
                <a:latin typeface="돋움체"/>
                <a:ea typeface="돋움체"/>
              </a:rPr>
              <a:t>SelectObject</a:t>
            </a:r>
            <a:r>
              <a:rPr lang="en-US" altLang="ko-KR" sz="12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1200" dirty="0" err="1" smtClean="0">
                <a:solidFill>
                  <a:srgbClr val="000000"/>
                </a:solidFill>
                <a:latin typeface="돋움체"/>
                <a:ea typeface="돋움체"/>
              </a:rPr>
              <a:t>memDC</a:t>
            </a:r>
            <a:r>
              <a:rPr lang="en-US" altLang="ko-KR" sz="1200" dirty="0" smtClean="0">
                <a:solidFill>
                  <a:srgbClr val="000000"/>
                </a:solidFill>
                <a:latin typeface="돋움체"/>
                <a:ea typeface="돋움체"/>
              </a:rPr>
              <a:t>, </a:t>
            </a:r>
            <a:r>
              <a:rPr lang="en-US" altLang="ko-KR" sz="1200" dirty="0" err="1" smtClean="0">
                <a:solidFill>
                  <a:srgbClr val="000000"/>
                </a:solidFill>
                <a:latin typeface="돋움체"/>
                <a:ea typeface="돋움체"/>
              </a:rPr>
              <a:t>OldBitmap</a:t>
            </a:r>
            <a:r>
              <a:rPr lang="en-US" altLang="ko-KR" sz="1200" dirty="0" smtClean="0">
                <a:solidFill>
                  <a:srgbClr val="000000"/>
                </a:solidFill>
                <a:latin typeface="돋움체"/>
                <a:ea typeface="돋움체"/>
              </a:rPr>
              <a:t>);</a:t>
            </a:r>
          </a:p>
          <a:p>
            <a:pPr>
              <a:buNone/>
            </a:pPr>
            <a:r>
              <a:rPr lang="en-US" altLang="ko-KR" sz="1200" dirty="0" smtClean="0">
                <a:solidFill>
                  <a:srgbClr val="000000"/>
                </a:solidFill>
                <a:latin typeface="돋움체"/>
                <a:ea typeface="돋움체"/>
              </a:rPr>
              <a:t>	 </a:t>
            </a:r>
            <a:r>
              <a:rPr lang="en-US" altLang="ko-KR" sz="1200" dirty="0" err="1" smtClean="0">
                <a:solidFill>
                  <a:srgbClr val="000000"/>
                </a:solidFill>
                <a:latin typeface="돋움체"/>
                <a:ea typeface="돋움체"/>
              </a:rPr>
              <a:t>DeleteObject</a:t>
            </a:r>
            <a:r>
              <a:rPr lang="en-US" altLang="ko-KR" sz="12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1200" dirty="0" err="1" smtClean="0">
                <a:solidFill>
                  <a:srgbClr val="000000"/>
                </a:solidFill>
                <a:latin typeface="돋움체"/>
                <a:ea typeface="돋움체"/>
              </a:rPr>
              <a:t>myBitmap</a:t>
            </a:r>
            <a:r>
              <a:rPr lang="en-US" altLang="ko-KR" sz="1200" dirty="0" smtClean="0">
                <a:solidFill>
                  <a:srgbClr val="000000"/>
                </a:solidFill>
                <a:latin typeface="돋움체"/>
                <a:ea typeface="돋움체"/>
              </a:rPr>
              <a:t>);</a:t>
            </a:r>
          </a:p>
          <a:p>
            <a:pPr>
              <a:buNone/>
            </a:pPr>
            <a:r>
              <a:rPr lang="en-US" altLang="ko-KR" sz="1200" dirty="0" smtClean="0">
                <a:solidFill>
                  <a:srgbClr val="000000"/>
                </a:solidFill>
                <a:latin typeface="돋움체"/>
                <a:ea typeface="돋움체"/>
              </a:rPr>
              <a:t>	 </a:t>
            </a:r>
            <a:r>
              <a:rPr lang="en-US" altLang="ko-KR" sz="1200" dirty="0" err="1" smtClean="0">
                <a:solidFill>
                  <a:srgbClr val="000000"/>
                </a:solidFill>
                <a:latin typeface="돋움체"/>
                <a:ea typeface="돋움체"/>
              </a:rPr>
              <a:t>DeleteDC</a:t>
            </a:r>
            <a:r>
              <a:rPr lang="en-US" altLang="ko-KR" sz="12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1200" dirty="0" err="1" smtClean="0">
                <a:solidFill>
                  <a:srgbClr val="000000"/>
                </a:solidFill>
                <a:latin typeface="돋움체"/>
                <a:ea typeface="돋움체"/>
              </a:rPr>
              <a:t>memDC</a:t>
            </a:r>
            <a:r>
              <a:rPr lang="en-US" altLang="ko-KR" sz="1200" dirty="0" smtClean="0">
                <a:solidFill>
                  <a:srgbClr val="000000"/>
                </a:solidFill>
                <a:latin typeface="돋움체"/>
                <a:ea typeface="돋움체"/>
              </a:rPr>
              <a:t>);</a:t>
            </a:r>
          </a:p>
          <a:p>
            <a:pPr>
              <a:buNone/>
            </a:pPr>
            <a:endParaRPr lang="en-US" altLang="ko-KR" sz="12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1200" dirty="0" smtClean="0">
                <a:solidFill>
                  <a:srgbClr val="000000"/>
                </a:solidFill>
                <a:latin typeface="돋움체"/>
                <a:ea typeface="돋움체"/>
              </a:rPr>
              <a:t>	 </a:t>
            </a:r>
            <a:r>
              <a:rPr lang="en-US" altLang="ko-KR" sz="1200" dirty="0" err="1" smtClean="0">
                <a:solidFill>
                  <a:srgbClr val="000000"/>
                </a:solidFill>
                <a:latin typeface="돋움체"/>
                <a:ea typeface="돋움체"/>
              </a:rPr>
              <a:t>EndPaint</a:t>
            </a:r>
            <a:r>
              <a:rPr lang="en-US" altLang="ko-KR" sz="12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1200" dirty="0" err="1" smtClean="0">
                <a:solidFill>
                  <a:srgbClr val="808080"/>
                </a:solidFill>
                <a:latin typeface="돋움체"/>
                <a:ea typeface="돋움체"/>
              </a:rPr>
              <a:t>hWnd</a:t>
            </a:r>
            <a:r>
              <a:rPr lang="en-US" altLang="ko-KR" sz="1200" dirty="0" smtClean="0">
                <a:solidFill>
                  <a:srgbClr val="000000"/>
                </a:solidFill>
                <a:latin typeface="돋움체"/>
                <a:ea typeface="돋움체"/>
              </a:rPr>
              <a:t>, &amp;</a:t>
            </a:r>
            <a:r>
              <a:rPr lang="en-US" altLang="ko-KR" sz="1200" dirty="0" err="1" smtClean="0">
                <a:solidFill>
                  <a:srgbClr val="000000"/>
                </a:solidFill>
                <a:latin typeface="돋움체"/>
                <a:ea typeface="돋움체"/>
              </a:rPr>
              <a:t>ps</a:t>
            </a:r>
            <a:r>
              <a:rPr lang="en-US" altLang="ko-KR" sz="1200" dirty="0" smtClean="0">
                <a:solidFill>
                  <a:srgbClr val="000000"/>
                </a:solidFill>
                <a:latin typeface="돋움체"/>
                <a:ea typeface="돋움체"/>
              </a:rPr>
              <a:t>);</a:t>
            </a:r>
          </a:p>
          <a:p>
            <a:pPr>
              <a:buNone/>
            </a:pPr>
            <a:r>
              <a:rPr lang="ko-KR" altLang="en-US" sz="12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1200" dirty="0" smtClean="0">
                <a:solidFill>
                  <a:srgbClr val="000000"/>
                </a:solidFill>
                <a:latin typeface="돋움체"/>
                <a:ea typeface="돋움체"/>
              </a:rPr>
              <a:t>}</a:t>
            </a:r>
            <a:endParaRPr lang="en-US" altLang="ko-KR" sz="1200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이미지</a:t>
            </a:r>
            <a:endParaRPr lang="ko-KR" alt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sz="2000" b="1" dirty="0" smtClean="0"/>
              <a:t>BOOL </a:t>
            </a:r>
            <a:r>
              <a:rPr lang="en-US" altLang="ko-KR" sz="2000" b="1" dirty="0" err="1" smtClean="0"/>
              <a:t>TransparentBlt</a:t>
            </a:r>
            <a:r>
              <a:rPr lang="en-US" altLang="ko-KR" sz="2000" b="1" dirty="0" smtClean="0"/>
              <a:t>(HDC </a:t>
            </a:r>
            <a:r>
              <a:rPr lang="en-US" altLang="ko-KR" sz="2000" b="1" dirty="0" err="1" smtClean="0"/>
              <a:t>hdcDest</a:t>
            </a:r>
            <a:r>
              <a:rPr lang="en-US" altLang="ko-KR" sz="2000" b="1" dirty="0" smtClean="0"/>
              <a:t>, </a:t>
            </a:r>
            <a:r>
              <a:rPr lang="en-US" altLang="ko-KR" sz="2000" b="1" dirty="0" err="1" smtClean="0"/>
              <a:t>int</a:t>
            </a:r>
            <a:r>
              <a:rPr lang="en-US" altLang="ko-KR" sz="2000" b="1" dirty="0" smtClean="0"/>
              <a:t> </a:t>
            </a:r>
            <a:r>
              <a:rPr lang="en-US" altLang="ko-KR" sz="2000" b="1" dirty="0" err="1" smtClean="0"/>
              <a:t>xoriginDest</a:t>
            </a:r>
            <a:r>
              <a:rPr lang="en-US" altLang="ko-KR" sz="2000" b="1" dirty="0" smtClean="0"/>
              <a:t>, </a:t>
            </a:r>
            <a:r>
              <a:rPr lang="en-US" altLang="ko-KR" sz="2000" b="1" dirty="0" err="1" smtClean="0"/>
              <a:t>int</a:t>
            </a:r>
            <a:r>
              <a:rPr lang="en-US" altLang="ko-KR" sz="2000" b="1" dirty="0" smtClean="0"/>
              <a:t> </a:t>
            </a:r>
            <a:r>
              <a:rPr lang="en-US" altLang="ko-KR" sz="2000" b="1" dirty="0" err="1" smtClean="0"/>
              <a:t>yoriginDest</a:t>
            </a:r>
            <a:r>
              <a:rPr lang="en-US" altLang="ko-KR" sz="2000" b="1" dirty="0" smtClean="0"/>
              <a:t>, </a:t>
            </a:r>
            <a:r>
              <a:rPr lang="en-US" altLang="ko-KR" sz="2000" b="1" dirty="0" err="1" smtClean="0"/>
              <a:t>int</a:t>
            </a:r>
            <a:r>
              <a:rPr lang="en-US" altLang="ko-KR" sz="2000" b="1" dirty="0" smtClean="0"/>
              <a:t> </a:t>
            </a:r>
            <a:r>
              <a:rPr lang="en-US" altLang="ko-KR" sz="2000" b="1" dirty="0" err="1" smtClean="0"/>
              <a:t>wDest</a:t>
            </a:r>
            <a:r>
              <a:rPr lang="en-US" altLang="ko-KR" sz="2000" b="1" dirty="0" smtClean="0"/>
              <a:t>, </a:t>
            </a:r>
            <a:r>
              <a:rPr lang="en-US" altLang="ko-KR" sz="2000" b="1" dirty="0" err="1" smtClean="0"/>
              <a:t>int</a:t>
            </a:r>
            <a:r>
              <a:rPr lang="en-US" altLang="ko-KR" sz="2000" b="1" dirty="0" smtClean="0"/>
              <a:t> </a:t>
            </a:r>
            <a:r>
              <a:rPr lang="en-US" altLang="ko-KR" sz="2000" b="1" dirty="0" err="1" smtClean="0"/>
              <a:t>hDest</a:t>
            </a:r>
            <a:r>
              <a:rPr lang="en-US" altLang="ko-KR" sz="2000" b="1" dirty="0" smtClean="0"/>
              <a:t>, HDC </a:t>
            </a:r>
            <a:r>
              <a:rPr lang="en-US" altLang="ko-KR" sz="2000" b="1" dirty="0" err="1" smtClean="0"/>
              <a:t>hdcSrc</a:t>
            </a:r>
            <a:r>
              <a:rPr lang="en-US" altLang="ko-KR" sz="2000" b="1" dirty="0" smtClean="0"/>
              <a:t>, </a:t>
            </a:r>
            <a:r>
              <a:rPr lang="en-US" altLang="ko-KR" sz="2000" b="1" dirty="0" err="1" smtClean="0"/>
              <a:t>int</a:t>
            </a:r>
            <a:r>
              <a:rPr lang="en-US" altLang="ko-KR" sz="2000" b="1" dirty="0" smtClean="0"/>
              <a:t> </a:t>
            </a:r>
            <a:r>
              <a:rPr lang="en-US" altLang="ko-KR" sz="2000" b="1" dirty="0" err="1" smtClean="0"/>
              <a:t>xoriginSrc</a:t>
            </a:r>
            <a:r>
              <a:rPr lang="en-US" altLang="ko-KR" sz="2000" b="1" dirty="0" smtClean="0"/>
              <a:t>, </a:t>
            </a:r>
            <a:r>
              <a:rPr lang="en-US" altLang="ko-KR" sz="2000" b="1" dirty="0" err="1" smtClean="0"/>
              <a:t>int</a:t>
            </a:r>
            <a:r>
              <a:rPr lang="en-US" altLang="ko-KR" sz="2000" b="1" dirty="0" smtClean="0"/>
              <a:t> </a:t>
            </a:r>
            <a:r>
              <a:rPr lang="en-US" altLang="ko-KR" sz="2000" b="1" dirty="0" err="1" smtClean="0"/>
              <a:t>yoriginSrc</a:t>
            </a:r>
            <a:r>
              <a:rPr lang="en-US" altLang="ko-KR" sz="2000" b="1" dirty="0" smtClean="0"/>
              <a:t>, </a:t>
            </a:r>
            <a:r>
              <a:rPr lang="en-US" altLang="ko-KR" sz="2000" b="1" dirty="0" err="1" smtClean="0"/>
              <a:t>int</a:t>
            </a:r>
            <a:r>
              <a:rPr lang="en-US" altLang="ko-KR" sz="2000" b="1" dirty="0" smtClean="0"/>
              <a:t> </a:t>
            </a:r>
            <a:r>
              <a:rPr lang="en-US" altLang="ko-KR" sz="2000" b="1" dirty="0" err="1" smtClean="0"/>
              <a:t>wSrc</a:t>
            </a:r>
            <a:r>
              <a:rPr lang="en-US" altLang="ko-KR" sz="2000" b="1" dirty="0" smtClean="0"/>
              <a:t>, </a:t>
            </a:r>
            <a:r>
              <a:rPr lang="en-US" altLang="ko-KR" sz="2000" b="1" dirty="0" err="1" smtClean="0"/>
              <a:t>int</a:t>
            </a:r>
            <a:r>
              <a:rPr lang="en-US" altLang="ko-KR" sz="2000" b="1" dirty="0" smtClean="0"/>
              <a:t> </a:t>
            </a:r>
            <a:r>
              <a:rPr lang="en-US" altLang="ko-KR" sz="2000" b="1" dirty="0" err="1" smtClean="0"/>
              <a:t>hSrc</a:t>
            </a:r>
            <a:r>
              <a:rPr lang="en-US" altLang="ko-KR" sz="2000" b="1" dirty="0" smtClean="0"/>
              <a:t>, UINT </a:t>
            </a:r>
            <a:r>
              <a:rPr lang="en-US" altLang="ko-KR" sz="2000" b="1" dirty="0" err="1" smtClean="0"/>
              <a:t>crTransparent</a:t>
            </a:r>
            <a:r>
              <a:rPr lang="en-US" altLang="ko-KR" sz="2000" b="1" dirty="0" smtClean="0"/>
              <a:t>)</a:t>
            </a:r>
            <a:endParaRPr lang="en-US" altLang="ko-KR" sz="2000" b="1" dirty="0" smtClean="0">
              <a:solidFill>
                <a:srgbClr val="808080"/>
              </a:solidFill>
              <a:latin typeface="돋움체"/>
              <a:ea typeface="돋움체"/>
            </a:endParaRPr>
          </a:p>
          <a:p>
            <a:pPr>
              <a:buFont typeface="Lucida Sans Unicode" pitchFamily="34" charset="0"/>
              <a:buChar char="⁻"/>
            </a:pPr>
            <a:r>
              <a:rPr lang="ko-KR" altLang="en-US" sz="1800" b="1" dirty="0" smtClean="0">
                <a:solidFill>
                  <a:srgbClr val="FF0000"/>
                </a:solidFill>
                <a:latin typeface="돋움체"/>
                <a:ea typeface="돋움체"/>
              </a:rPr>
              <a:t>외부 참조 오류 방생 시</a:t>
            </a:r>
            <a:r>
              <a:rPr lang="en-US" altLang="ko-KR" sz="1800" dirty="0" smtClean="0">
                <a:latin typeface="돋움체"/>
                <a:ea typeface="돋움체"/>
              </a:rPr>
              <a:t> </a:t>
            </a:r>
            <a:r>
              <a:rPr lang="en-US" altLang="ko-KR" sz="1800" b="1" dirty="0" smtClean="0">
                <a:solidFill>
                  <a:srgbClr val="808080"/>
                </a:solidFill>
                <a:latin typeface="돋움체"/>
                <a:ea typeface="돋움체"/>
              </a:rPr>
              <a:t>#</a:t>
            </a:r>
            <a:r>
              <a:rPr lang="en-US" altLang="ko-KR" sz="1800" b="1" dirty="0" err="1" smtClean="0">
                <a:solidFill>
                  <a:srgbClr val="808080"/>
                </a:solidFill>
                <a:latin typeface="돋움체"/>
                <a:ea typeface="돋움체"/>
              </a:rPr>
              <a:t>pragma</a:t>
            </a:r>
            <a:r>
              <a:rPr lang="en-US" altLang="ko-KR" sz="1800" b="1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1800" b="1" dirty="0" smtClean="0">
                <a:solidFill>
                  <a:srgbClr val="808080"/>
                </a:solidFill>
                <a:latin typeface="돋움체"/>
                <a:ea typeface="돋움체"/>
              </a:rPr>
              <a:t>comment</a:t>
            </a:r>
            <a:r>
              <a:rPr lang="en-US" altLang="ko-KR" sz="1800" b="1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1800" b="1" dirty="0" smtClean="0">
                <a:solidFill>
                  <a:srgbClr val="808080"/>
                </a:solidFill>
                <a:latin typeface="돋움체"/>
                <a:ea typeface="돋움체"/>
              </a:rPr>
              <a:t>lib</a:t>
            </a:r>
            <a:r>
              <a:rPr lang="en-US" altLang="ko-KR" sz="1800" b="1" dirty="0" smtClean="0">
                <a:solidFill>
                  <a:srgbClr val="000000"/>
                </a:solidFill>
                <a:latin typeface="돋움체"/>
                <a:ea typeface="돋움체"/>
              </a:rPr>
              <a:t>, </a:t>
            </a:r>
            <a:r>
              <a:rPr lang="en-US" altLang="ko-KR" sz="1800" b="1" dirty="0" smtClean="0">
                <a:solidFill>
                  <a:srgbClr val="A31515"/>
                </a:solidFill>
                <a:latin typeface="돋움체"/>
                <a:ea typeface="돋움체"/>
              </a:rPr>
              <a:t>"msimg32.lib"</a:t>
            </a:r>
            <a:r>
              <a:rPr lang="en-US" altLang="ko-KR" sz="1800" b="1" dirty="0" smtClean="0">
                <a:solidFill>
                  <a:srgbClr val="000000"/>
                </a:solidFill>
                <a:latin typeface="돋움체"/>
                <a:ea typeface="돋움체"/>
              </a:rPr>
              <a:t>)</a:t>
            </a:r>
            <a:r>
              <a:rPr lang="en-US" altLang="ko-KR" sz="1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ko-KR" altLang="en-US" sz="1800" dirty="0" smtClean="0">
                <a:solidFill>
                  <a:srgbClr val="000000"/>
                </a:solidFill>
                <a:latin typeface="돋움체"/>
                <a:ea typeface="돋움체"/>
              </a:rPr>
              <a:t>추가</a:t>
            </a:r>
            <a:endParaRPr lang="en-US" altLang="ko-KR" sz="18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Font typeface="Lucida Sans Unicode" pitchFamily="34" charset="0"/>
              <a:buChar char="⁻"/>
            </a:pPr>
            <a:r>
              <a:rPr lang="en-US" altLang="ko-KR" sz="1600" dirty="0" err="1" smtClean="0"/>
              <a:t>xoriginDest</a:t>
            </a:r>
            <a:r>
              <a:rPr lang="en-US" altLang="ko-KR" sz="1600" dirty="0" smtClean="0"/>
              <a:t> : </a:t>
            </a:r>
            <a:r>
              <a:rPr lang="ko-KR" altLang="en-US" sz="1600" dirty="0" smtClean="0"/>
              <a:t>화면상의 </a:t>
            </a:r>
            <a:r>
              <a:rPr lang="en-US" altLang="ko-KR" sz="1600" dirty="0" smtClean="0"/>
              <a:t>x</a:t>
            </a:r>
            <a:r>
              <a:rPr lang="ko-KR" altLang="en-US" sz="1600" dirty="0" smtClean="0"/>
              <a:t>좌표</a:t>
            </a:r>
            <a:endParaRPr lang="en-US" altLang="ko-KR" sz="1600" dirty="0" smtClean="0"/>
          </a:p>
          <a:p>
            <a:pPr>
              <a:buFont typeface="Lucida Sans Unicode" pitchFamily="34" charset="0"/>
              <a:buChar char="⁻"/>
            </a:pPr>
            <a:r>
              <a:rPr lang="en-US" altLang="ko-KR" sz="1600" dirty="0" err="1" smtClean="0"/>
              <a:t>yoriginDest</a:t>
            </a:r>
            <a:r>
              <a:rPr lang="en-US" altLang="ko-KR" sz="1600" dirty="0" smtClean="0"/>
              <a:t> : </a:t>
            </a:r>
            <a:r>
              <a:rPr lang="ko-KR" altLang="en-US" sz="1600" dirty="0" smtClean="0"/>
              <a:t>화면상의 </a:t>
            </a:r>
            <a:r>
              <a:rPr lang="en-US" altLang="ko-KR" sz="1600" dirty="0" smtClean="0"/>
              <a:t>y</a:t>
            </a:r>
            <a:r>
              <a:rPr lang="ko-KR" altLang="en-US" sz="1600" dirty="0" smtClean="0"/>
              <a:t>좌표</a:t>
            </a:r>
          </a:p>
          <a:p>
            <a:pPr>
              <a:buFont typeface="Lucida Sans Unicode" pitchFamily="34" charset="0"/>
              <a:buChar char="⁻"/>
            </a:pPr>
            <a:r>
              <a:rPr lang="en-US" altLang="ko-KR" sz="1600" dirty="0" err="1" smtClean="0"/>
              <a:t>wDest</a:t>
            </a:r>
            <a:r>
              <a:rPr lang="en-US" altLang="ko-KR" sz="1600" dirty="0" smtClean="0"/>
              <a:t> : </a:t>
            </a:r>
            <a:r>
              <a:rPr lang="ko-KR" altLang="en-US" sz="1600" dirty="0" smtClean="0"/>
              <a:t>화면에 그려지는 크기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너비</a:t>
            </a:r>
            <a:r>
              <a:rPr lang="en-US" altLang="ko-KR" sz="1600" dirty="0" smtClean="0"/>
              <a:t>)</a:t>
            </a:r>
          </a:p>
          <a:p>
            <a:pPr>
              <a:buFont typeface="Lucida Sans Unicode" pitchFamily="34" charset="0"/>
              <a:buChar char="⁻"/>
            </a:pPr>
            <a:r>
              <a:rPr lang="en-US" altLang="ko-KR" sz="1600" dirty="0" err="1" smtClean="0"/>
              <a:t>hDest</a:t>
            </a:r>
            <a:r>
              <a:rPr lang="en-US" altLang="ko-KR" sz="1600" dirty="0" smtClean="0"/>
              <a:t> : </a:t>
            </a:r>
            <a:r>
              <a:rPr lang="ko-KR" altLang="en-US" sz="1600" dirty="0" smtClean="0"/>
              <a:t>화면에 그려지는 크기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높이</a:t>
            </a:r>
            <a:r>
              <a:rPr lang="en-US" altLang="ko-KR" sz="1600" dirty="0" smtClean="0"/>
              <a:t>)</a:t>
            </a:r>
          </a:p>
          <a:p>
            <a:pPr>
              <a:buFont typeface="Lucida Sans Unicode" pitchFamily="34" charset="0"/>
              <a:buChar char="⁻"/>
            </a:pPr>
            <a:r>
              <a:rPr lang="en-US" altLang="ko-KR" sz="1600" dirty="0" err="1" smtClean="0"/>
              <a:t>xoriginScr</a:t>
            </a:r>
            <a:r>
              <a:rPr lang="en-US" altLang="ko-KR" sz="1600" dirty="0" smtClean="0"/>
              <a:t> : </a:t>
            </a:r>
            <a:r>
              <a:rPr lang="ko-KR" altLang="en-US" sz="1600" dirty="0" smtClean="0"/>
              <a:t>원본 이미지상의 </a:t>
            </a:r>
            <a:r>
              <a:rPr lang="en-US" altLang="ko-KR" sz="1600" dirty="0" smtClean="0"/>
              <a:t>x</a:t>
            </a:r>
            <a:r>
              <a:rPr lang="ko-KR" altLang="en-US" sz="1600" dirty="0" smtClean="0"/>
              <a:t>좌표</a:t>
            </a:r>
          </a:p>
          <a:p>
            <a:pPr>
              <a:buFont typeface="Lucida Sans Unicode" pitchFamily="34" charset="0"/>
              <a:buChar char="⁻"/>
            </a:pPr>
            <a:r>
              <a:rPr lang="en-US" altLang="ko-KR" sz="1600" dirty="0" err="1" smtClean="0"/>
              <a:t>yoriginScr</a:t>
            </a:r>
            <a:r>
              <a:rPr lang="en-US" altLang="ko-KR" sz="1600" dirty="0" smtClean="0"/>
              <a:t> : </a:t>
            </a:r>
            <a:r>
              <a:rPr lang="ko-KR" altLang="en-US" sz="1600" dirty="0" smtClean="0"/>
              <a:t>원본 이미지상의 </a:t>
            </a:r>
            <a:r>
              <a:rPr lang="en-US" altLang="ko-KR" sz="1600" dirty="0" smtClean="0"/>
              <a:t>y</a:t>
            </a:r>
            <a:r>
              <a:rPr lang="ko-KR" altLang="en-US" sz="1600" dirty="0" smtClean="0"/>
              <a:t>좌표</a:t>
            </a:r>
          </a:p>
          <a:p>
            <a:pPr>
              <a:buFont typeface="Lucida Sans Unicode" pitchFamily="34" charset="0"/>
              <a:buChar char="⁻"/>
            </a:pPr>
            <a:r>
              <a:rPr lang="en-US" altLang="ko-KR" sz="1600" dirty="0" err="1" smtClean="0"/>
              <a:t>wSrc</a:t>
            </a:r>
            <a:r>
              <a:rPr lang="en-US" altLang="ko-KR" sz="1600" dirty="0" smtClean="0"/>
              <a:t> : </a:t>
            </a:r>
            <a:r>
              <a:rPr lang="ko-KR" altLang="en-US" sz="1600" dirty="0" smtClean="0"/>
              <a:t>원본 이미지의 설정한 </a:t>
            </a:r>
            <a:r>
              <a:rPr lang="en-US" altLang="ko-KR" sz="1600" dirty="0" smtClean="0"/>
              <a:t>x </a:t>
            </a:r>
            <a:r>
              <a:rPr lang="ko-KR" altLang="en-US" sz="1600" dirty="0" smtClean="0"/>
              <a:t>좌표로부터 그려질 크기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너비</a:t>
            </a:r>
            <a:r>
              <a:rPr lang="en-US" altLang="ko-KR" sz="1600" dirty="0" smtClean="0"/>
              <a:t>)</a:t>
            </a:r>
          </a:p>
          <a:p>
            <a:pPr>
              <a:buFont typeface="Lucida Sans Unicode" pitchFamily="34" charset="0"/>
              <a:buChar char="⁻"/>
            </a:pPr>
            <a:r>
              <a:rPr lang="en-US" altLang="ko-KR" sz="1600" dirty="0" err="1" smtClean="0"/>
              <a:t>hSrc</a:t>
            </a:r>
            <a:r>
              <a:rPr lang="en-US" altLang="ko-KR" sz="1600" dirty="0" smtClean="0"/>
              <a:t> : </a:t>
            </a:r>
            <a:r>
              <a:rPr lang="ko-KR" altLang="en-US" sz="1600" dirty="0" smtClean="0"/>
              <a:t>원본 이미지의 설정한 </a:t>
            </a:r>
            <a:r>
              <a:rPr lang="en-US" altLang="ko-KR" sz="1600" dirty="0" smtClean="0"/>
              <a:t>y </a:t>
            </a:r>
            <a:r>
              <a:rPr lang="ko-KR" altLang="en-US" sz="1600" dirty="0" smtClean="0"/>
              <a:t>좌표로부터 그려질 크기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높이</a:t>
            </a:r>
            <a:r>
              <a:rPr lang="en-US" altLang="ko-KR" sz="1600" dirty="0" smtClean="0"/>
              <a:t>)</a:t>
            </a:r>
            <a:endParaRPr lang="ko-KR" altLang="en-US" sz="1600" dirty="0" smtClean="0"/>
          </a:p>
          <a:p>
            <a:pPr>
              <a:buFont typeface="Lucida Sans Unicode" pitchFamily="34" charset="0"/>
              <a:buChar char="⁻"/>
            </a:pPr>
            <a:r>
              <a:rPr lang="en-US" altLang="ko-KR" sz="1600" dirty="0" err="1" smtClean="0"/>
              <a:t>crTransparent</a:t>
            </a:r>
            <a:r>
              <a:rPr lang="en-US" altLang="ko-KR" sz="1600" dirty="0" smtClean="0"/>
              <a:t> : </a:t>
            </a:r>
            <a:r>
              <a:rPr lang="ko-KR" altLang="en-US" sz="1600" dirty="0" smtClean="0"/>
              <a:t>투명하게 처리 할 </a:t>
            </a:r>
            <a:r>
              <a:rPr lang="en-US" altLang="ko-KR" sz="1600" dirty="0" smtClean="0"/>
              <a:t>RGB </a:t>
            </a:r>
            <a:r>
              <a:rPr lang="ko-KR" altLang="en-US" sz="1600" dirty="0" smtClean="0"/>
              <a:t>색상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일반적으로 </a:t>
            </a:r>
            <a:r>
              <a:rPr lang="en-US" altLang="ko-KR" sz="1600" b="1" dirty="0" smtClean="0">
                <a:solidFill>
                  <a:srgbClr val="6F008A"/>
                </a:solidFill>
                <a:latin typeface="돋움체"/>
                <a:ea typeface="돋움체"/>
              </a:rPr>
              <a:t>RGB</a:t>
            </a:r>
            <a:r>
              <a:rPr lang="en-US" altLang="ko-KR" sz="1600" b="1" dirty="0" smtClean="0">
                <a:solidFill>
                  <a:srgbClr val="000000"/>
                </a:solidFill>
                <a:latin typeface="돋움체"/>
                <a:ea typeface="돋움체"/>
              </a:rPr>
              <a:t>(255, 0, 255) </a:t>
            </a:r>
            <a:r>
              <a:rPr lang="ko-KR" altLang="en-US" sz="1600" b="1" dirty="0" smtClean="0">
                <a:solidFill>
                  <a:srgbClr val="000000"/>
                </a:solidFill>
                <a:latin typeface="돋움체"/>
                <a:ea typeface="돋움체"/>
              </a:rPr>
              <a:t>분홍색</a:t>
            </a:r>
            <a:r>
              <a:rPr lang="ko-KR" altLang="en-US" sz="1600" dirty="0" smtClean="0">
                <a:solidFill>
                  <a:srgbClr val="000000"/>
                </a:solidFill>
                <a:latin typeface="돋움체"/>
                <a:ea typeface="돋움체"/>
              </a:rPr>
              <a:t>을 사용</a:t>
            </a:r>
            <a:endParaRPr lang="en-US" altLang="ko-KR" sz="16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Font typeface="Lucida Sans Unicode" pitchFamily="34" charset="0"/>
              <a:buChar char="⁻"/>
            </a:pPr>
            <a:endParaRPr lang="en-US" altLang="ko-KR" sz="16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r>
              <a:rPr lang="ko-KR" altLang="en-US" sz="2000" dirty="0" smtClean="0"/>
              <a:t>원본 이미지의 크기를 늘리거나 줄여서 그릴 수 있다</a:t>
            </a:r>
            <a:endParaRPr lang="en-US" altLang="ko-KR" sz="2000" dirty="0" smtClean="0"/>
          </a:p>
          <a:p>
            <a:pPr>
              <a:buFont typeface="Lucida Sans Unicode" pitchFamily="34" charset="0"/>
              <a:buChar char="⁻"/>
            </a:pPr>
            <a:endParaRPr lang="ko-KR" altLang="en-US" sz="16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투명처리</a:t>
            </a:r>
            <a:endParaRPr lang="ko-KR" alt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altLang="ko-KR" sz="2800" dirty="0" smtClean="0">
                <a:solidFill>
                  <a:srgbClr val="008000"/>
                </a:solidFill>
                <a:latin typeface="돋움체"/>
                <a:ea typeface="돋움체"/>
              </a:rPr>
              <a:t>// </a:t>
            </a:r>
            <a:r>
              <a:rPr lang="ko-KR" altLang="en-US" sz="2800" dirty="0" smtClean="0">
                <a:solidFill>
                  <a:srgbClr val="008000"/>
                </a:solidFill>
                <a:latin typeface="돋움체"/>
                <a:ea typeface="돋움체"/>
              </a:rPr>
              <a:t>원본 이미지의 크기 </a:t>
            </a:r>
            <a:r>
              <a:rPr lang="en-US" altLang="ko-KR" sz="2800" dirty="0" smtClean="0">
                <a:solidFill>
                  <a:srgbClr val="008000"/>
                </a:solidFill>
                <a:latin typeface="돋움체"/>
                <a:ea typeface="돋움체"/>
              </a:rPr>
              <a:t>: 125, 125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case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smtClean="0">
                <a:solidFill>
                  <a:srgbClr val="6F008A"/>
                </a:solidFill>
                <a:latin typeface="돋움체"/>
                <a:ea typeface="돋움체"/>
              </a:rPr>
              <a:t>WM_PAINT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:</a:t>
            </a:r>
          </a:p>
          <a:p>
            <a:pPr>
              <a:buNone/>
            </a:pPr>
            <a:r>
              <a:rPr lang="ko-KR" altLang="en-US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{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2B91AF"/>
                </a:solidFill>
                <a:latin typeface="돋움체"/>
                <a:ea typeface="돋움체"/>
              </a:rPr>
              <a:t>	 PAINTSTRUCT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ps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2B91AF"/>
                </a:solidFill>
                <a:latin typeface="돋움체"/>
                <a:ea typeface="돋움체"/>
              </a:rPr>
              <a:t>	 HDC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hdc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= 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BeginPaint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2800" dirty="0" err="1" smtClean="0">
                <a:solidFill>
                  <a:srgbClr val="808080"/>
                </a:solidFill>
                <a:latin typeface="돋움체"/>
                <a:ea typeface="돋움체"/>
              </a:rPr>
              <a:t>hWnd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, &amp;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ps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);</a:t>
            </a:r>
          </a:p>
          <a:p>
            <a:pPr>
              <a:buNone/>
            </a:pPr>
            <a:endParaRPr lang="en-US" altLang="ko-KR" sz="28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2800" dirty="0" smtClean="0">
                <a:solidFill>
                  <a:srgbClr val="2B91AF"/>
                </a:solidFill>
                <a:latin typeface="돋움체"/>
                <a:ea typeface="돋움체"/>
              </a:rPr>
              <a:t>	 HDC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memDC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= 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CreateCompatibleDC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2800" dirty="0" err="1" smtClean="0">
                <a:solidFill>
                  <a:srgbClr val="808080"/>
                </a:solidFill>
                <a:latin typeface="돋움체"/>
                <a:ea typeface="돋움체"/>
              </a:rPr>
              <a:t>hdc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);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2B91AF"/>
                </a:solidFill>
                <a:latin typeface="돋움체"/>
                <a:ea typeface="돋움체"/>
              </a:rPr>
              <a:t>	 HBITMAP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myBitmap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= (</a:t>
            </a:r>
            <a:r>
              <a:rPr lang="en-US" altLang="ko-KR" sz="2800" dirty="0" smtClean="0">
                <a:solidFill>
                  <a:srgbClr val="2B91AF"/>
                </a:solidFill>
                <a:latin typeface="돋움체"/>
                <a:ea typeface="돋움체"/>
              </a:rPr>
              <a:t>HBITMAP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)</a:t>
            </a:r>
            <a:r>
              <a:rPr lang="en-US" altLang="ko-KR" sz="2800" dirty="0" err="1" smtClean="0">
                <a:solidFill>
                  <a:srgbClr val="6F008A"/>
                </a:solidFill>
                <a:latin typeface="돋움체"/>
                <a:ea typeface="돋움체"/>
              </a:rPr>
              <a:t>LoadImage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2800" dirty="0" smtClean="0">
                <a:solidFill>
                  <a:srgbClr val="6F008A"/>
                </a:solidFill>
                <a:latin typeface="돋움체"/>
                <a:ea typeface="돋움체"/>
              </a:rPr>
              <a:t>NULL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, </a:t>
            </a:r>
            <a:r>
              <a:rPr lang="en-US" altLang="ko-KR" sz="2800" dirty="0" smtClean="0">
                <a:solidFill>
                  <a:srgbClr val="808080"/>
                </a:solidFill>
                <a:latin typeface="돋움체"/>
                <a:ea typeface="돋움체"/>
              </a:rPr>
              <a:t>name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, </a:t>
            </a:r>
            <a:r>
              <a:rPr lang="en-US" altLang="ko-KR" sz="2800" dirty="0" smtClean="0">
                <a:solidFill>
                  <a:srgbClr val="6F008A"/>
                </a:solidFill>
                <a:latin typeface="돋움체"/>
                <a:ea typeface="돋움체"/>
              </a:rPr>
              <a:t>IMAGE_BITMAP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, 0, 0, </a:t>
            </a:r>
            <a:r>
              <a:rPr lang="en-US" altLang="ko-KR" sz="2800" dirty="0" smtClean="0">
                <a:solidFill>
                  <a:srgbClr val="6F008A"/>
                </a:solidFill>
                <a:latin typeface="돋움체"/>
                <a:ea typeface="돋움체"/>
              </a:rPr>
              <a:t>LR_LOADFROMFILE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);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	 auto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OldBitmap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= (</a:t>
            </a:r>
            <a:r>
              <a:rPr lang="en-US" altLang="ko-KR" sz="2800" dirty="0" smtClean="0">
                <a:solidFill>
                  <a:srgbClr val="2B91AF"/>
                </a:solidFill>
                <a:latin typeface="돋움체"/>
                <a:ea typeface="돋움체"/>
              </a:rPr>
              <a:t>HBITMAP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)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SelectObject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memDC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, 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myBitmap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);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	 </a:t>
            </a:r>
            <a:r>
              <a:rPr lang="en-US" altLang="ko-KR" sz="2800" b="1" dirty="0" err="1" smtClean="0">
                <a:solidFill>
                  <a:srgbClr val="000000"/>
                </a:solidFill>
                <a:latin typeface="돋움체"/>
                <a:ea typeface="돋움체"/>
              </a:rPr>
              <a:t>TransparentBlt</a:t>
            </a:r>
            <a:r>
              <a:rPr lang="en-US" altLang="ko-KR" sz="2800" b="1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2800" b="1" dirty="0" err="1" smtClean="0">
                <a:solidFill>
                  <a:srgbClr val="808080"/>
                </a:solidFill>
                <a:latin typeface="돋움체"/>
                <a:ea typeface="돋움체"/>
              </a:rPr>
              <a:t>hdc</a:t>
            </a:r>
            <a:r>
              <a:rPr lang="en-US" altLang="ko-KR" sz="2800" b="1" dirty="0" smtClean="0">
                <a:solidFill>
                  <a:srgbClr val="000000"/>
                </a:solidFill>
                <a:latin typeface="돋움체"/>
                <a:ea typeface="돋움체"/>
              </a:rPr>
              <a:t>, 100, 100, 50, 50, </a:t>
            </a:r>
            <a:r>
              <a:rPr lang="en-US" altLang="ko-KR" sz="2800" b="1" dirty="0" err="1" smtClean="0">
                <a:solidFill>
                  <a:srgbClr val="000000"/>
                </a:solidFill>
                <a:latin typeface="돋움체"/>
                <a:ea typeface="돋움체"/>
              </a:rPr>
              <a:t>memDC</a:t>
            </a:r>
            <a:r>
              <a:rPr lang="en-US" altLang="ko-KR" sz="2800" b="1" dirty="0" smtClean="0">
                <a:solidFill>
                  <a:srgbClr val="000000"/>
                </a:solidFill>
                <a:latin typeface="돋움체"/>
                <a:ea typeface="돋움체"/>
              </a:rPr>
              <a:t>, 0, 0, 125, 125, </a:t>
            </a:r>
            <a:r>
              <a:rPr lang="en-US" altLang="ko-KR" sz="2800" b="1" dirty="0" smtClean="0">
                <a:solidFill>
                  <a:srgbClr val="6F008A"/>
                </a:solidFill>
                <a:latin typeface="돋움체"/>
                <a:ea typeface="돋움체"/>
              </a:rPr>
              <a:t>RGB</a:t>
            </a:r>
            <a:r>
              <a:rPr lang="en-US" altLang="ko-KR" sz="2800" b="1" dirty="0" smtClean="0">
                <a:solidFill>
                  <a:srgbClr val="000000"/>
                </a:solidFill>
                <a:latin typeface="돋움체"/>
                <a:ea typeface="돋움체"/>
              </a:rPr>
              <a:t>(255, 0, 255))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	 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SelectObject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memDC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, 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OldBitmap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);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	 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DeleteObject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myBitmap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);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	 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DeleteDC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memDC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);</a:t>
            </a:r>
          </a:p>
          <a:p>
            <a:pPr>
              <a:buNone/>
            </a:pPr>
            <a:endParaRPr lang="en-US" altLang="ko-KR" sz="28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	 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EndPaint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2800" dirty="0" err="1" smtClean="0">
                <a:solidFill>
                  <a:srgbClr val="808080"/>
                </a:solidFill>
                <a:latin typeface="돋움체"/>
                <a:ea typeface="돋움체"/>
              </a:rPr>
              <a:t>hWnd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, &amp;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ps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);</a:t>
            </a:r>
          </a:p>
          <a:p>
            <a:pPr>
              <a:buNone/>
            </a:pPr>
            <a:r>
              <a:rPr lang="ko-KR" altLang="en-US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}</a:t>
            </a:r>
            <a:endParaRPr lang="en-US" altLang="ko-KR" sz="2800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투명처리</a:t>
            </a:r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4929190" y="4738705"/>
            <a:ext cx="3429024" cy="1190625"/>
            <a:chOff x="4572000" y="4929198"/>
            <a:chExt cx="3429024" cy="1190625"/>
          </a:xfrm>
        </p:grpSpPr>
        <p:pic>
          <p:nvPicPr>
            <p:cNvPr id="1026" name="Picture 2" descr="C:\Users\rkddl\Desktop\VS\WinAPI\WinAPI\block_w_00.bmp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572000" y="4929198"/>
              <a:ext cx="1190625" cy="1190625"/>
            </a:xfrm>
            <a:prstGeom prst="rect">
              <a:avLst/>
            </a:prstGeom>
            <a:noFill/>
          </p:spPr>
        </p:pic>
        <p:pic>
          <p:nvPicPr>
            <p:cNvPr id="1027" name="Picture 3" descr="C:\Users\rkddl\Desktop\1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800874" y="4984750"/>
              <a:ext cx="1200150" cy="1130300"/>
            </a:xfrm>
            <a:prstGeom prst="rect">
              <a:avLst/>
            </a:prstGeom>
            <a:noFill/>
          </p:spPr>
        </p:pic>
        <p:sp>
          <p:nvSpPr>
            <p:cNvPr id="6" name="오른쪽 화살표 5"/>
            <p:cNvSpPr/>
            <p:nvPr/>
          </p:nvSpPr>
          <p:spPr>
            <a:xfrm>
              <a:off x="6072198" y="5286388"/>
              <a:ext cx="571504" cy="50006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sz="1600" dirty="0" err="1" smtClean="0">
                <a:solidFill>
                  <a:srgbClr val="0000FF"/>
                </a:solidFill>
                <a:latin typeface="돋움체"/>
                <a:ea typeface="돋움체"/>
              </a:rPr>
              <a:t>struct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1600" dirty="0" smtClean="0">
                <a:solidFill>
                  <a:srgbClr val="2B91AF"/>
                </a:solidFill>
                <a:latin typeface="돋움체"/>
                <a:ea typeface="돋움체"/>
              </a:rPr>
              <a:t>RECT</a:t>
            </a:r>
            <a:endParaRPr lang="en-US" altLang="ko-KR" sz="16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{</a:t>
            </a:r>
          </a:p>
          <a:p>
            <a:pPr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    </a:t>
            </a:r>
            <a:r>
              <a:rPr lang="en-US" altLang="ko-KR" sz="1600" dirty="0" smtClean="0">
                <a:solidFill>
                  <a:srgbClr val="2B91AF"/>
                </a:solidFill>
                <a:latin typeface="돋움체"/>
                <a:ea typeface="돋움체"/>
              </a:rPr>
              <a:t>LONG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    left;</a:t>
            </a:r>
          </a:p>
          <a:p>
            <a:pPr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    </a:t>
            </a:r>
            <a:r>
              <a:rPr lang="en-US" altLang="ko-KR" sz="1600" dirty="0" smtClean="0">
                <a:solidFill>
                  <a:srgbClr val="2B91AF"/>
                </a:solidFill>
                <a:latin typeface="돋움체"/>
                <a:ea typeface="돋움체"/>
              </a:rPr>
              <a:t>LONG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    top;</a:t>
            </a:r>
          </a:p>
          <a:p>
            <a:pPr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    </a:t>
            </a:r>
            <a:r>
              <a:rPr lang="en-US" altLang="ko-KR" sz="1600" dirty="0" smtClean="0">
                <a:solidFill>
                  <a:srgbClr val="2B91AF"/>
                </a:solidFill>
                <a:latin typeface="돋움체"/>
                <a:ea typeface="돋움체"/>
              </a:rPr>
              <a:t>LONG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    right;</a:t>
            </a:r>
          </a:p>
          <a:p>
            <a:pPr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    </a:t>
            </a:r>
            <a:r>
              <a:rPr lang="en-US" altLang="ko-KR" sz="1600" dirty="0" smtClean="0">
                <a:solidFill>
                  <a:srgbClr val="2B91AF"/>
                </a:solidFill>
                <a:latin typeface="돋움체"/>
                <a:ea typeface="돋움체"/>
              </a:rPr>
              <a:t>LONG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    bottom;</a:t>
            </a:r>
          </a:p>
          <a:p>
            <a:pPr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}</a:t>
            </a:r>
            <a:endParaRPr lang="en-US" altLang="ko-KR" sz="1600" dirty="0" smtClean="0">
              <a:solidFill>
                <a:srgbClr val="2B91AF"/>
              </a:solidFill>
              <a:latin typeface="돋움체"/>
              <a:ea typeface="돋움체"/>
            </a:endParaRPr>
          </a:p>
          <a:p>
            <a:endParaRPr lang="en-US" altLang="ko-KR" sz="2000" dirty="0" smtClean="0">
              <a:solidFill>
                <a:srgbClr val="2B91AF"/>
              </a:solidFill>
              <a:latin typeface="돋움체"/>
              <a:ea typeface="돋움체"/>
            </a:endParaRPr>
          </a:p>
          <a:p>
            <a:endParaRPr lang="en-US" altLang="ko-KR" sz="2000" dirty="0" smtClean="0">
              <a:solidFill>
                <a:srgbClr val="2B91AF"/>
              </a:solidFill>
              <a:latin typeface="돋움체"/>
              <a:ea typeface="돋움체"/>
            </a:endParaRPr>
          </a:p>
          <a:p>
            <a:r>
              <a:rPr lang="en-US" altLang="ko-KR" sz="1900" b="1" dirty="0" smtClean="0">
                <a:latin typeface="돋움체"/>
                <a:ea typeface="돋움체"/>
              </a:rPr>
              <a:t>BOOL </a:t>
            </a:r>
            <a:r>
              <a:rPr lang="en-US" altLang="ko-KR" sz="1900" b="1" dirty="0" err="1" smtClean="0">
                <a:latin typeface="돋움체"/>
                <a:ea typeface="돋움체"/>
              </a:rPr>
              <a:t>PtInRect</a:t>
            </a:r>
            <a:r>
              <a:rPr lang="en-US" altLang="ko-KR" sz="1900" b="1" dirty="0" smtClean="0">
                <a:latin typeface="돋움체"/>
                <a:ea typeface="돋움체"/>
              </a:rPr>
              <a:t>(RECT *</a:t>
            </a:r>
            <a:r>
              <a:rPr lang="en-US" altLang="ko-KR" sz="1900" b="1" dirty="0" err="1" smtClean="0">
                <a:latin typeface="돋움체"/>
                <a:ea typeface="돋움체"/>
              </a:rPr>
              <a:t>lprc</a:t>
            </a:r>
            <a:r>
              <a:rPr lang="en-US" altLang="ko-KR" sz="1900" b="1" dirty="0" smtClean="0">
                <a:latin typeface="돋움체"/>
                <a:ea typeface="돋움체"/>
              </a:rPr>
              <a:t>, POINT pt)</a:t>
            </a:r>
          </a:p>
          <a:p>
            <a:pPr>
              <a:buFont typeface="Lucida Sans Unicode" pitchFamily="34" charset="0"/>
              <a:buChar char="⁻"/>
            </a:pPr>
            <a:r>
              <a:rPr lang="en-US" altLang="ko-KR" sz="1600" dirty="0" err="1" smtClean="0">
                <a:latin typeface="+mn-ea"/>
              </a:rPr>
              <a:t>lprc</a:t>
            </a:r>
            <a:r>
              <a:rPr lang="en-US" altLang="ko-KR" sz="1600" dirty="0" smtClean="0">
                <a:latin typeface="+mn-ea"/>
              </a:rPr>
              <a:t> : </a:t>
            </a:r>
            <a:r>
              <a:rPr lang="ko-KR" altLang="en-US" sz="1600" dirty="0" smtClean="0">
                <a:latin typeface="+mn-ea"/>
              </a:rPr>
              <a:t>체크할 사각형의 영역</a:t>
            </a:r>
            <a:endParaRPr lang="en-US" altLang="ko-KR" sz="1600" dirty="0" smtClean="0">
              <a:latin typeface="+mn-ea"/>
            </a:endParaRPr>
          </a:p>
          <a:p>
            <a:pPr>
              <a:buFont typeface="Lucida Sans Unicode" pitchFamily="34" charset="0"/>
              <a:buChar char="⁻"/>
            </a:pPr>
            <a:r>
              <a:rPr lang="en-US" altLang="ko-KR" sz="1600" dirty="0" smtClean="0">
                <a:latin typeface="+mn-ea"/>
              </a:rPr>
              <a:t>pt : x, y </a:t>
            </a:r>
            <a:r>
              <a:rPr lang="ko-KR" altLang="en-US" sz="1600" dirty="0" smtClean="0">
                <a:latin typeface="+mn-ea"/>
              </a:rPr>
              <a:t>좌표</a:t>
            </a:r>
            <a:r>
              <a:rPr lang="en-US" altLang="ko-KR" sz="1600" dirty="0" smtClean="0">
                <a:latin typeface="+mn-ea"/>
              </a:rPr>
              <a:t>, </a:t>
            </a:r>
            <a:r>
              <a:rPr lang="ko-KR" altLang="en-US" sz="1600" dirty="0" smtClean="0">
                <a:latin typeface="+mn-ea"/>
              </a:rPr>
              <a:t>대상의 위치</a:t>
            </a:r>
            <a:endParaRPr lang="en-US" altLang="ko-KR" sz="1600" dirty="0" smtClean="0">
              <a:latin typeface="+mn-ea"/>
            </a:endParaRPr>
          </a:p>
          <a:p>
            <a:pPr>
              <a:buFont typeface="Lucida Sans Unicode" pitchFamily="34" charset="0"/>
              <a:buChar char="⁻"/>
            </a:pPr>
            <a:endParaRPr lang="en-US" altLang="ko-KR" sz="1600" dirty="0" smtClean="0"/>
          </a:p>
          <a:p>
            <a:r>
              <a:rPr lang="en-US" altLang="ko-KR" sz="1900" b="1" dirty="0" smtClean="0">
                <a:latin typeface="돋움체"/>
                <a:ea typeface="돋움체"/>
              </a:rPr>
              <a:t>BOOL </a:t>
            </a:r>
            <a:r>
              <a:rPr lang="en-US" altLang="ko-KR" sz="1900" b="1" dirty="0" err="1" smtClean="0">
                <a:latin typeface="돋움체"/>
                <a:ea typeface="돋움체"/>
              </a:rPr>
              <a:t>IntersectRect</a:t>
            </a:r>
            <a:r>
              <a:rPr lang="en-US" altLang="ko-KR" sz="1900" b="1" dirty="0" smtClean="0">
                <a:latin typeface="돋움체"/>
                <a:ea typeface="돋움체"/>
              </a:rPr>
              <a:t>(LPRECT </a:t>
            </a:r>
            <a:r>
              <a:rPr lang="en-US" altLang="ko-KR" sz="1900" b="1" dirty="0" err="1" smtClean="0">
                <a:latin typeface="돋움체"/>
                <a:ea typeface="돋움체"/>
              </a:rPr>
              <a:t>lprcDst</a:t>
            </a:r>
            <a:r>
              <a:rPr lang="en-US" altLang="ko-KR" sz="1900" b="1" dirty="0" smtClean="0">
                <a:latin typeface="돋움체"/>
                <a:ea typeface="돋움체"/>
              </a:rPr>
              <a:t>, RECT *lprcSrc1, RECT *lprcSrc2)</a:t>
            </a:r>
          </a:p>
          <a:p>
            <a:pPr>
              <a:buFont typeface="Lucida Sans Unicode" pitchFamily="34" charset="0"/>
              <a:buChar char="⁻"/>
            </a:pPr>
            <a:r>
              <a:rPr lang="en-US" altLang="ko-KR" sz="1600" dirty="0" err="1" smtClean="0">
                <a:latin typeface="+mn-ea"/>
              </a:rPr>
              <a:t>lprcDst</a:t>
            </a:r>
            <a:r>
              <a:rPr lang="en-US" altLang="ko-KR" sz="1600" dirty="0" smtClean="0">
                <a:latin typeface="+mn-ea"/>
              </a:rPr>
              <a:t> : </a:t>
            </a:r>
            <a:r>
              <a:rPr lang="ko-KR" altLang="en-US" sz="1600" dirty="0" smtClean="0">
                <a:latin typeface="+mn-ea"/>
              </a:rPr>
              <a:t>두 사각형의 영역이 겹쳤을 때 생기는 사각형 영역을 알려준다</a:t>
            </a:r>
            <a:endParaRPr lang="en-US" altLang="ko-KR" sz="1600" dirty="0" smtClean="0">
              <a:latin typeface="+mn-ea"/>
            </a:endParaRPr>
          </a:p>
          <a:p>
            <a:pPr>
              <a:buFont typeface="Lucida Sans Unicode" pitchFamily="34" charset="0"/>
              <a:buChar char="⁻"/>
            </a:pPr>
            <a:r>
              <a:rPr lang="en-US" altLang="ko-KR" sz="1600" dirty="0" smtClean="0">
                <a:latin typeface="+mn-ea"/>
              </a:rPr>
              <a:t>lprcSrc1, lprcSrc2 : </a:t>
            </a:r>
            <a:r>
              <a:rPr lang="ko-KR" altLang="en-US" sz="1600" dirty="0" smtClean="0">
                <a:latin typeface="+mn-ea"/>
              </a:rPr>
              <a:t>충돌확인을 할 두 사각형</a:t>
            </a:r>
            <a:endParaRPr lang="en-US" altLang="ko-KR" sz="1600" dirty="0" smtClean="0">
              <a:latin typeface="+mn-ea"/>
            </a:endParaRPr>
          </a:p>
          <a:p>
            <a:pPr>
              <a:buFont typeface="Lucida Sans Unicode" pitchFamily="34" charset="0"/>
              <a:buChar char="⁻"/>
            </a:pPr>
            <a:endParaRPr lang="ko-KR" altLang="en-US" sz="16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충돌체크</a:t>
            </a:r>
            <a:endParaRPr lang="ko-KR" altLang="en-US" dirty="0"/>
          </a:p>
        </p:txBody>
      </p:sp>
      <p:pic>
        <p:nvPicPr>
          <p:cNvPr id="2050" name="Picture 2" descr="C:\Users\rkddl\Desktop\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29190" y="1500174"/>
            <a:ext cx="2714625" cy="19145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>
              <a:buNone/>
            </a:pPr>
            <a:r>
              <a:rPr lang="en-US" altLang="ko-KR" sz="2800" dirty="0" smtClean="0">
                <a:latin typeface="돋움체"/>
                <a:ea typeface="돋움체"/>
              </a:rPr>
              <a:t>[</a:t>
            </a:r>
            <a:r>
              <a:rPr lang="en-US" altLang="ko-KR" sz="2800" dirty="0" err="1" smtClean="0">
                <a:latin typeface="돋움체"/>
                <a:ea typeface="돋움체"/>
              </a:rPr>
              <a:t>BitMapManager</a:t>
            </a:r>
            <a:r>
              <a:rPr lang="en-US" altLang="ko-KR" sz="2800" dirty="0" smtClean="0">
                <a:latin typeface="돋움체"/>
                <a:ea typeface="돋움체"/>
              </a:rPr>
              <a:t> </a:t>
            </a:r>
            <a:r>
              <a:rPr lang="ko-KR" altLang="en-US" sz="2800" dirty="0" smtClean="0">
                <a:latin typeface="돋움체"/>
                <a:ea typeface="돋움체"/>
              </a:rPr>
              <a:t>예제</a:t>
            </a:r>
            <a:r>
              <a:rPr lang="en-US" altLang="ko-KR" sz="2800" dirty="0" smtClean="0">
                <a:latin typeface="돋움체"/>
                <a:ea typeface="돋움체"/>
              </a:rPr>
              <a:t>]</a:t>
            </a:r>
            <a:r>
              <a:rPr lang="ko-KR" altLang="en-US" sz="2800" dirty="0" smtClean="0">
                <a:latin typeface="돋움체"/>
                <a:ea typeface="돋움체"/>
              </a:rPr>
              <a:t>를 이용하여</a:t>
            </a:r>
            <a:endParaRPr lang="en-US" altLang="ko-KR" sz="2800" dirty="0" smtClean="0">
              <a:latin typeface="돋움체"/>
              <a:ea typeface="돋움체"/>
            </a:endParaRPr>
          </a:p>
          <a:p>
            <a:pPr algn="ctr">
              <a:buNone/>
            </a:pPr>
            <a:r>
              <a:rPr lang="ko-KR" altLang="en-US" sz="2800" dirty="0" smtClean="0">
                <a:latin typeface="돋움체"/>
                <a:ea typeface="돋움체"/>
              </a:rPr>
              <a:t>카드 맞추기 게임을 만들어 봅시다</a:t>
            </a:r>
            <a:endParaRPr lang="en-US" altLang="ko-KR" sz="2800" dirty="0" smtClean="0">
              <a:latin typeface="돋움체"/>
              <a:ea typeface="돋움체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카드 맞추기 게임</a:t>
            </a:r>
            <a:endParaRPr lang="ko-KR" alt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b="1" dirty="0" smtClean="0"/>
              <a:t>SHORT </a:t>
            </a:r>
            <a:r>
              <a:rPr lang="en-US" altLang="ko-KR" sz="2000" b="1" dirty="0" err="1" smtClean="0"/>
              <a:t>GetKeyState</a:t>
            </a:r>
            <a:r>
              <a:rPr lang="en-US" altLang="ko-KR" sz="2000" b="1" dirty="0" smtClean="0"/>
              <a:t>(</a:t>
            </a:r>
            <a:r>
              <a:rPr lang="en-US" altLang="ko-KR" sz="2000" b="1" dirty="0" err="1" smtClean="0"/>
              <a:t>int</a:t>
            </a:r>
            <a:r>
              <a:rPr lang="en-US" altLang="ko-KR" sz="2000" b="1" dirty="0" smtClean="0"/>
              <a:t> </a:t>
            </a:r>
            <a:r>
              <a:rPr lang="en-US" altLang="ko-KR" sz="2000" b="1" dirty="0" err="1" smtClean="0"/>
              <a:t>nVirtKey</a:t>
            </a:r>
            <a:r>
              <a:rPr lang="en-US" altLang="ko-KR" sz="2000" b="1" dirty="0" smtClean="0"/>
              <a:t>)</a:t>
            </a:r>
          </a:p>
          <a:p>
            <a:pPr>
              <a:buFont typeface="Lucida Sans Unicode" pitchFamily="34" charset="0"/>
              <a:buChar char="⁻"/>
            </a:pPr>
            <a:r>
              <a:rPr lang="en-US" altLang="ko-KR" sz="1600" dirty="0" err="1" smtClean="0">
                <a:latin typeface="+mn-ea"/>
              </a:rPr>
              <a:t>nVirtKey</a:t>
            </a:r>
            <a:r>
              <a:rPr lang="en-US" altLang="ko-KR" sz="1600" dirty="0" smtClean="0">
                <a:latin typeface="+mn-ea"/>
              </a:rPr>
              <a:t> : </a:t>
            </a:r>
            <a:r>
              <a:rPr lang="ko-KR" altLang="en-US" sz="1600" dirty="0" smtClean="0">
                <a:latin typeface="+mn-ea"/>
              </a:rPr>
              <a:t>가상키 값</a:t>
            </a:r>
            <a:endParaRPr lang="en-US" altLang="ko-KR" sz="1600" dirty="0" smtClean="0">
              <a:latin typeface="+mn-ea"/>
            </a:endParaRPr>
          </a:p>
          <a:p>
            <a:pPr>
              <a:buFont typeface="Lucida Sans Unicode" pitchFamily="34" charset="0"/>
              <a:buChar char="⁻"/>
            </a:pPr>
            <a:r>
              <a:rPr lang="en-US" altLang="ko-KR" sz="1600" dirty="0" smtClean="0">
                <a:latin typeface="+mn-ea"/>
              </a:rPr>
              <a:t>Caps Lock</a:t>
            </a:r>
            <a:r>
              <a:rPr lang="ko-KR" altLang="en-US" sz="1600" dirty="0" smtClean="0">
                <a:latin typeface="+mn-ea"/>
              </a:rPr>
              <a:t>이나 </a:t>
            </a:r>
            <a:r>
              <a:rPr lang="en-US" altLang="ko-KR" sz="1600" dirty="0" smtClean="0">
                <a:latin typeface="+mn-ea"/>
              </a:rPr>
              <a:t>Num Lock</a:t>
            </a:r>
            <a:r>
              <a:rPr lang="ko-KR" altLang="en-US" sz="1600" dirty="0" smtClean="0">
                <a:latin typeface="+mn-ea"/>
              </a:rPr>
              <a:t>과 같이 </a:t>
            </a:r>
            <a:r>
              <a:rPr lang="ko-KR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현재 키의 토글 상태</a:t>
            </a:r>
            <a:r>
              <a:rPr lang="ko-KR" altLang="en-US" sz="1600" dirty="0" smtClean="0">
                <a:latin typeface="+mn-ea"/>
              </a:rPr>
              <a:t>를 알아온다</a:t>
            </a:r>
            <a:endParaRPr lang="en-US" altLang="ko-KR" sz="1600" dirty="0" smtClean="0">
              <a:latin typeface="+mn-ea"/>
            </a:endParaRPr>
          </a:p>
          <a:p>
            <a:pPr>
              <a:buFont typeface="Lucida Sans Unicode" pitchFamily="34" charset="0"/>
              <a:buChar char="⁻"/>
            </a:pPr>
            <a:r>
              <a:rPr lang="ko-KR" altLang="en-US" sz="1600" dirty="0" smtClean="0">
                <a:latin typeface="+mn-ea"/>
              </a:rPr>
              <a:t>해당 프로그램의 </a:t>
            </a:r>
            <a:r>
              <a:rPr lang="ko-KR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메시지 입력 큐</a:t>
            </a:r>
            <a:r>
              <a:rPr lang="ko-KR" altLang="en-US" sz="1600" dirty="0" smtClean="0">
                <a:latin typeface="+mn-ea"/>
              </a:rPr>
              <a:t>에서 얻어온다</a:t>
            </a:r>
            <a:endParaRPr lang="en-US" altLang="ko-KR" sz="1600" dirty="0" smtClean="0">
              <a:latin typeface="+mn-ea"/>
            </a:endParaRPr>
          </a:p>
          <a:p>
            <a:pPr>
              <a:buFont typeface="Lucida Sans Unicode" pitchFamily="34" charset="0"/>
              <a:buChar char="⁻"/>
            </a:pPr>
            <a:endParaRPr lang="en-US" altLang="ko-KR" sz="1600" dirty="0" smtClean="0">
              <a:latin typeface="+mn-ea"/>
            </a:endParaRPr>
          </a:p>
          <a:p>
            <a:r>
              <a:rPr lang="en-US" altLang="ko-KR" sz="2000" b="1" dirty="0" smtClean="0"/>
              <a:t>SHORT </a:t>
            </a:r>
            <a:r>
              <a:rPr lang="en-US" altLang="ko-KR" sz="2000" b="1" dirty="0" err="1" smtClean="0"/>
              <a:t>GetAsyncKeyState</a:t>
            </a:r>
            <a:r>
              <a:rPr lang="en-US" altLang="ko-KR" sz="2000" b="1" dirty="0" smtClean="0"/>
              <a:t>(</a:t>
            </a:r>
            <a:r>
              <a:rPr lang="en-US" altLang="ko-KR" sz="2000" b="1" dirty="0" err="1" smtClean="0"/>
              <a:t>int</a:t>
            </a:r>
            <a:r>
              <a:rPr lang="en-US" altLang="ko-KR" sz="2000" b="1" dirty="0" smtClean="0"/>
              <a:t> </a:t>
            </a:r>
            <a:r>
              <a:rPr lang="en-US" altLang="ko-KR" sz="2000" b="1" dirty="0" err="1" smtClean="0"/>
              <a:t>vKey</a:t>
            </a:r>
            <a:r>
              <a:rPr lang="en-US" altLang="ko-KR" sz="2000" b="1" dirty="0" smtClean="0"/>
              <a:t>)</a:t>
            </a:r>
          </a:p>
          <a:p>
            <a:pPr>
              <a:buFont typeface="Lucida Sans Unicode" pitchFamily="34" charset="0"/>
              <a:buChar char="⁻"/>
            </a:pPr>
            <a:r>
              <a:rPr lang="en-US" altLang="ko-KR" sz="1600" dirty="0" err="1" smtClean="0">
                <a:latin typeface="+mn-ea"/>
              </a:rPr>
              <a:t>vKey</a:t>
            </a:r>
            <a:r>
              <a:rPr lang="en-US" altLang="ko-KR" sz="1600" dirty="0" smtClean="0">
                <a:latin typeface="+mn-ea"/>
              </a:rPr>
              <a:t> : </a:t>
            </a:r>
            <a:r>
              <a:rPr lang="ko-KR" altLang="en-US" sz="1600" dirty="0" smtClean="0">
                <a:latin typeface="+mn-ea"/>
              </a:rPr>
              <a:t>가상키 값</a:t>
            </a:r>
            <a:endParaRPr lang="en-US" altLang="ko-KR" sz="1600" dirty="0" smtClean="0">
              <a:latin typeface="+mn-ea"/>
            </a:endParaRPr>
          </a:p>
          <a:p>
            <a:pPr>
              <a:buFont typeface="Lucida Sans Unicode" pitchFamily="34" charset="0"/>
              <a:buChar char="⁻"/>
            </a:pPr>
            <a:r>
              <a:rPr lang="ko-KR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메시지 발생 후의 상태를 </a:t>
            </a:r>
            <a:r>
              <a:rPr lang="ko-KR" altLang="en-US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리턴</a:t>
            </a:r>
            <a:r>
              <a:rPr lang="ko-KR" altLang="en-US" sz="1600" dirty="0" err="1" smtClean="0">
                <a:latin typeface="+mn-ea"/>
              </a:rPr>
              <a:t>한다</a:t>
            </a:r>
            <a:endParaRPr lang="en-US" altLang="ko-KR" sz="1600" dirty="0" smtClean="0">
              <a:latin typeface="+mn-ea"/>
            </a:endParaRPr>
          </a:p>
          <a:p>
            <a:pPr>
              <a:buFont typeface="Lucida Sans Unicode" pitchFamily="34" charset="0"/>
              <a:buChar char="⁻"/>
            </a:pPr>
            <a:r>
              <a:rPr lang="ko-KR" altLang="en-US" sz="1600" dirty="0" smtClean="0">
                <a:latin typeface="+mn-ea"/>
              </a:rPr>
              <a:t>반환 값이 비트 형태로 </a:t>
            </a:r>
            <a:r>
              <a:rPr lang="ko-KR" altLang="en-US" sz="1600" dirty="0" err="1" smtClean="0">
                <a:latin typeface="+mn-ea"/>
              </a:rPr>
              <a:t>리턴되어</a:t>
            </a:r>
            <a:r>
              <a:rPr lang="ko-KR" altLang="en-US" sz="1600" dirty="0" smtClean="0">
                <a:latin typeface="+mn-ea"/>
              </a:rPr>
              <a:t> 비트 연산을 할 수 있다</a:t>
            </a:r>
            <a:endParaRPr lang="en-US" altLang="ko-KR" sz="1600" dirty="0" smtClean="0">
              <a:latin typeface="+mn-ea"/>
            </a:endParaRPr>
          </a:p>
          <a:p>
            <a:pPr>
              <a:buFont typeface="Lucida Sans Unicode" pitchFamily="34" charset="0"/>
              <a:buChar char="⁻"/>
            </a:pPr>
            <a:r>
              <a:rPr lang="ko-KR" altLang="en-US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비동기</a:t>
            </a:r>
            <a:r>
              <a:rPr lang="ko-KR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처리</a:t>
            </a:r>
            <a:r>
              <a:rPr lang="ko-KR" altLang="en-US" sz="1600" dirty="0" smtClean="0">
                <a:latin typeface="+mn-ea"/>
              </a:rPr>
              <a:t>가 되어 </a:t>
            </a:r>
            <a:r>
              <a:rPr lang="ko-KR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다중 키 사용이 가능</a:t>
            </a:r>
            <a:r>
              <a:rPr lang="ko-KR" altLang="en-US" sz="1600" dirty="0" smtClean="0">
                <a:latin typeface="+mn-ea"/>
              </a:rPr>
              <a:t>해 진다</a:t>
            </a:r>
            <a:endParaRPr lang="en-US" altLang="ko-KR" sz="1600" dirty="0" smtClean="0">
              <a:latin typeface="+mn-ea"/>
            </a:endParaRPr>
          </a:p>
          <a:p>
            <a:pPr>
              <a:buNone/>
            </a:pPr>
            <a:r>
              <a:rPr lang="en-US" altLang="ko-KR" sz="1600" dirty="0" smtClean="0">
                <a:solidFill>
                  <a:srgbClr val="0000FF"/>
                </a:solidFill>
                <a:latin typeface="돋움체"/>
                <a:ea typeface="돋움체"/>
              </a:rPr>
              <a:t>                                   if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1600" dirty="0" err="1" smtClean="0">
                <a:solidFill>
                  <a:srgbClr val="000000"/>
                </a:solidFill>
                <a:latin typeface="돋움체"/>
                <a:ea typeface="돋움체"/>
              </a:rPr>
              <a:t>GetAsyncKeyState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1600" dirty="0" smtClean="0">
                <a:solidFill>
                  <a:srgbClr val="6F008A"/>
                </a:solidFill>
                <a:latin typeface="돋움체"/>
                <a:ea typeface="돋움체"/>
              </a:rPr>
              <a:t>VK_SPACE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) &amp; 0x8000)</a:t>
            </a:r>
            <a:endParaRPr lang="en-US" altLang="ko-KR" sz="1600" dirty="0" smtClean="0">
              <a:latin typeface="+mn-ea"/>
            </a:endParaRPr>
          </a:p>
          <a:p>
            <a:pPr>
              <a:buFont typeface="Lucida Sans Unicode" pitchFamily="34" charset="0"/>
              <a:buChar char="⁻"/>
            </a:pPr>
            <a:endParaRPr lang="ko-KR" altLang="en-US" sz="1600" dirty="0">
              <a:latin typeface="+mn-ea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Input2</a:t>
            </a:r>
            <a:endParaRPr lang="ko-KR" altLang="en-US" dirty="0"/>
          </a:p>
        </p:txBody>
      </p:sp>
      <p:pic>
        <p:nvPicPr>
          <p:cNvPr id="3074" name="Picture 2" descr="C:\Users\rkddl\Desktop\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14810" y="4929198"/>
            <a:ext cx="4714908" cy="152818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Win API </a:t>
            </a:r>
            <a:r>
              <a:rPr lang="ko-KR" altLang="en-US" dirty="0" smtClean="0"/>
              <a:t>프로젝트 만들기</a:t>
            </a:r>
            <a:endParaRPr lang="ko-KR" altLang="en-US" dirty="0"/>
          </a:p>
        </p:txBody>
      </p:sp>
      <p:pic>
        <p:nvPicPr>
          <p:cNvPr id="1026" name="Picture 2" descr="C:\Users\rkddl\Desktop\winapi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1483122"/>
            <a:ext cx="6600832" cy="437477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en-US" altLang="ko-KR" sz="2800" dirty="0" err="1" smtClean="0">
                <a:solidFill>
                  <a:srgbClr val="0000FF"/>
                </a:solidFill>
                <a:latin typeface="돋움체"/>
                <a:ea typeface="돋움체"/>
              </a:rPr>
              <a:t>int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g_GetKeyX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= 0, 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g_GetAsyncKeyX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= 0;</a:t>
            </a:r>
            <a:endParaRPr lang="en-US" altLang="ko-KR" sz="2800" dirty="0" smtClean="0">
              <a:solidFill>
                <a:srgbClr val="0000FF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	case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smtClean="0">
                <a:solidFill>
                  <a:srgbClr val="6F008A"/>
                </a:solidFill>
                <a:latin typeface="돋움체"/>
                <a:ea typeface="돋움체"/>
              </a:rPr>
              <a:t>WM_CREATE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: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       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SetTimer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2800" dirty="0" err="1" smtClean="0">
                <a:solidFill>
                  <a:srgbClr val="808080"/>
                </a:solidFill>
                <a:latin typeface="돋움체"/>
                <a:ea typeface="돋움체"/>
              </a:rPr>
              <a:t>hWnd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, 1, 30, </a:t>
            </a:r>
            <a:r>
              <a:rPr lang="en-US" altLang="ko-KR" sz="2800" dirty="0" smtClean="0">
                <a:solidFill>
                  <a:srgbClr val="6F008A"/>
                </a:solidFill>
                <a:latin typeface="돋움체"/>
                <a:ea typeface="돋움체"/>
              </a:rPr>
              <a:t>NULL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);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       </a:t>
            </a: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break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   </a:t>
            </a: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case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smtClean="0">
                <a:solidFill>
                  <a:srgbClr val="6F008A"/>
                </a:solidFill>
                <a:latin typeface="돋움체"/>
                <a:ea typeface="돋움체"/>
              </a:rPr>
              <a:t>WM_TIMER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:</a:t>
            </a:r>
          </a:p>
          <a:p>
            <a:pPr>
              <a:buNone/>
            </a:pPr>
            <a:r>
              <a:rPr lang="ko-KR" altLang="en-US" sz="2800" dirty="0" smtClean="0">
                <a:solidFill>
                  <a:srgbClr val="000000"/>
                </a:solidFill>
                <a:latin typeface="돋움체"/>
                <a:ea typeface="돋움체"/>
              </a:rPr>
              <a:t>    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{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       </a:t>
            </a: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auto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hdc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= 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GetDC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2800" dirty="0" err="1" smtClean="0">
                <a:solidFill>
                  <a:srgbClr val="808080"/>
                </a:solidFill>
                <a:latin typeface="돋움체"/>
                <a:ea typeface="돋움체"/>
              </a:rPr>
              <a:t>hWnd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);</a:t>
            </a:r>
          </a:p>
          <a:p>
            <a:pPr>
              <a:buNone/>
            </a:pPr>
            <a:r>
              <a:rPr lang="en-US" altLang="ko-KR" sz="2800" b="1" dirty="0" smtClean="0">
                <a:solidFill>
                  <a:srgbClr val="000000"/>
                </a:solidFill>
                <a:latin typeface="돋움체"/>
                <a:ea typeface="돋움체"/>
              </a:rPr>
              <a:t>        </a:t>
            </a:r>
            <a:r>
              <a:rPr lang="en-US" altLang="ko-KR" sz="2800" b="1" dirty="0" smtClean="0">
                <a:solidFill>
                  <a:srgbClr val="0000FF"/>
                </a:solidFill>
                <a:latin typeface="돋움체"/>
                <a:ea typeface="돋움체"/>
              </a:rPr>
              <a:t>if</a:t>
            </a:r>
            <a:r>
              <a:rPr lang="en-US" altLang="ko-KR" sz="2800" b="1" dirty="0" smtClean="0">
                <a:solidFill>
                  <a:srgbClr val="000000"/>
                </a:solidFill>
                <a:latin typeface="돋움체"/>
                <a:ea typeface="돋움체"/>
              </a:rPr>
              <a:t> (</a:t>
            </a:r>
            <a:r>
              <a:rPr lang="en-US" altLang="ko-KR" sz="2800" b="1" dirty="0" err="1" smtClean="0">
                <a:solidFill>
                  <a:srgbClr val="000000"/>
                </a:solidFill>
                <a:latin typeface="돋움체"/>
                <a:ea typeface="돋움체"/>
              </a:rPr>
              <a:t>GetKeyState</a:t>
            </a:r>
            <a:r>
              <a:rPr lang="en-US" altLang="ko-KR" sz="2800" b="1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2800" b="1" dirty="0" smtClean="0">
                <a:solidFill>
                  <a:srgbClr val="6F008A"/>
                </a:solidFill>
                <a:latin typeface="돋움체"/>
                <a:ea typeface="돋움체"/>
              </a:rPr>
              <a:t>VK_SPACE</a:t>
            </a:r>
            <a:r>
              <a:rPr lang="en-US" altLang="ko-KR" sz="2800" b="1" dirty="0" smtClean="0">
                <a:solidFill>
                  <a:srgbClr val="000000"/>
                </a:solidFill>
                <a:latin typeface="돋움체"/>
                <a:ea typeface="돋움체"/>
              </a:rPr>
              <a:t>))</a:t>
            </a:r>
          </a:p>
          <a:p>
            <a:pPr>
              <a:buNone/>
            </a:pPr>
            <a:r>
              <a:rPr lang="ko-KR" altLang="en-US" sz="2800" dirty="0" smtClean="0">
                <a:solidFill>
                  <a:srgbClr val="000000"/>
                </a:solidFill>
                <a:latin typeface="돋움체"/>
                <a:ea typeface="돋움체"/>
              </a:rPr>
              <a:t>        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{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		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g_GetKeyX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+= 10;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           </a:t>
            </a:r>
            <a:r>
              <a:rPr lang="en-US" altLang="ko-KR" sz="2800" dirty="0" err="1" smtClean="0">
                <a:solidFill>
                  <a:srgbClr val="6F008A"/>
                </a:solidFill>
                <a:latin typeface="돋움체"/>
                <a:ea typeface="돋움체"/>
              </a:rPr>
              <a:t>TextOut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hdc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, 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g_GetKeyX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, 10, </a:t>
            </a:r>
            <a:r>
              <a:rPr lang="en-US" altLang="ko-KR" sz="2800" dirty="0" smtClean="0">
                <a:solidFill>
                  <a:srgbClr val="6F008A"/>
                </a:solidFill>
                <a:latin typeface="돋움체"/>
                <a:ea typeface="돋움체"/>
              </a:rPr>
              <a:t>TEXT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2800" dirty="0" smtClean="0">
                <a:solidFill>
                  <a:srgbClr val="A31515"/>
                </a:solidFill>
                <a:latin typeface="돋움체"/>
                <a:ea typeface="돋움체"/>
              </a:rPr>
              <a:t>"</a:t>
            </a:r>
            <a:r>
              <a:rPr lang="en-US" altLang="ko-KR" sz="2800" dirty="0" err="1" smtClean="0">
                <a:solidFill>
                  <a:srgbClr val="A31515"/>
                </a:solidFill>
                <a:latin typeface="돋움체"/>
                <a:ea typeface="돋움체"/>
              </a:rPr>
              <a:t>GetKeyState</a:t>
            </a:r>
            <a:r>
              <a:rPr lang="en-US" altLang="ko-KR" sz="2800" dirty="0" smtClean="0">
                <a:solidFill>
                  <a:srgbClr val="A31515"/>
                </a:solidFill>
                <a:latin typeface="돋움체"/>
                <a:ea typeface="돋움체"/>
              </a:rPr>
              <a:t>"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), 11);</a:t>
            </a:r>
          </a:p>
          <a:p>
            <a:pPr>
              <a:buNone/>
            </a:pPr>
            <a:r>
              <a:rPr lang="ko-KR" altLang="en-US" sz="2800" dirty="0" smtClean="0">
                <a:solidFill>
                  <a:srgbClr val="000000"/>
                </a:solidFill>
                <a:latin typeface="돋움체"/>
                <a:ea typeface="돋움체"/>
              </a:rPr>
              <a:t>        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}</a:t>
            </a:r>
          </a:p>
          <a:p>
            <a:pPr>
              <a:buNone/>
            </a:pPr>
            <a:r>
              <a:rPr lang="en-US" altLang="ko-KR" sz="2800" b="1" dirty="0" smtClean="0">
                <a:solidFill>
                  <a:srgbClr val="000000"/>
                </a:solidFill>
                <a:latin typeface="돋움체"/>
                <a:ea typeface="돋움체"/>
              </a:rPr>
              <a:t>        </a:t>
            </a:r>
            <a:r>
              <a:rPr lang="en-US" altLang="ko-KR" sz="2800" b="1" dirty="0" smtClean="0">
                <a:solidFill>
                  <a:srgbClr val="0000FF"/>
                </a:solidFill>
                <a:latin typeface="돋움체"/>
                <a:ea typeface="돋움체"/>
              </a:rPr>
              <a:t>if</a:t>
            </a:r>
            <a:r>
              <a:rPr lang="en-US" altLang="ko-KR" sz="2800" b="1" dirty="0" smtClean="0">
                <a:solidFill>
                  <a:srgbClr val="000000"/>
                </a:solidFill>
                <a:latin typeface="돋움체"/>
                <a:ea typeface="돋움체"/>
              </a:rPr>
              <a:t> (</a:t>
            </a:r>
            <a:r>
              <a:rPr lang="en-US" altLang="ko-KR" sz="2800" b="1" dirty="0" err="1" smtClean="0">
                <a:solidFill>
                  <a:srgbClr val="000000"/>
                </a:solidFill>
                <a:latin typeface="돋움체"/>
                <a:ea typeface="돋움체"/>
              </a:rPr>
              <a:t>GetAsyncKeyState</a:t>
            </a:r>
            <a:r>
              <a:rPr lang="en-US" altLang="ko-KR" sz="2800" b="1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2800" b="1" dirty="0" smtClean="0">
                <a:solidFill>
                  <a:srgbClr val="6F008A"/>
                </a:solidFill>
                <a:latin typeface="돋움체"/>
                <a:ea typeface="돋움체"/>
              </a:rPr>
              <a:t>VK_SPACE</a:t>
            </a:r>
            <a:r>
              <a:rPr lang="en-US" altLang="ko-KR" sz="2800" b="1" dirty="0" smtClean="0">
                <a:solidFill>
                  <a:srgbClr val="000000"/>
                </a:solidFill>
                <a:latin typeface="돋움체"/>
                <a:ea typeface="돋움체"/>
              </a:rPr>
              <a:t>))</a:t>
            </a:r>
          </a:p>
          <a:p>
            <a:pPr>
              <a:buNone/>
            </a:pPr>
            <a:r>
              <a:rPr lang="ko-KR" altLang="en-US" sz="2800" dirty="0" smtClean="0">
                <a:solidFill>
                  <a:srgbClr val="000000"/>
                </a:solidFill>
                <a:latin typeface="돋움체"/>
                <a:ea typeface="돋움체"/>
              </a:rPr>
              <a:t>        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{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           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g_GetAsyncKeyX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+= 10;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           </a:t>
            </a:r>
            <a:r>
              <a:rPr lang="en-US" altLang="ko-KR" sz="2800" dirty="0" err="1" smtClean="0">
                <a:solidFill>
                  <a:srgbClr val="6F008A"/>
                </a:solidFill>
                <a:latin typeface="돋움체"/>
                <a:ea typeface="돋움체"/>
              </a:rPr>
              <a:t>TextOut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hdc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, 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g_GetAsyncKeyX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, 30, </a:t>
            </a:r>
            <a:r>
              <a:rPr lang="en-US" altLang="ko-KR" sz="2800" dirty="0" smtClean="0">
                <a:solidFill>
                  <a:srgbClr val="6F008A"/>
                </a:solidFill>
                <a:latin typeface="돋움체"/>
                <a:ea typeface="돋움체"/>
              </a:rPr>
              <a:t>TEXT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2800" dirty="0" smtClean="0">
                <a:solidFill>
                  <a:srgbClr val="A31515"/>
                </a:solidFill>
                <a:latin typeface="돋움체"/>
                <a:ea typeface="돋움체"/>
              </a:rPr>
              <a:t>"</a:t>
            </a:r>
            <a:r>
              <a:rPr lang="en-US" altLang="ko-KR" sz="2800" dirty="0" err="1" smtClean="0">
                <a:solidFill>
                  <a:srgbClr val="A31515"/>
                </a:solidFill>
                <a:latin typeface="돋움체"/>
                <a:ea typeface="돋움체"/>
              </a:rPr>
              <a:t>GetAsyncKeyState</a:t>
            </a:r>
            <a:r>
              <a:rPr lang="en-US" altLang="ko-KR" sz="2800" dirty="0" smtClean="0">
                <a:solidFill>
                  <a:srgbClr val="A31515"/>
                </a:solidFill>
                <a:latin typeface="돋움체"/>
                <a:ea typeface="돋움체"/>
              </a:rPr>
              <a:t>"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), 16);</a:t>
            </a:r>
          </a:p>
          <a:p>
            <a:pPr>
              <a:buNone/>
            </a:pPr>
            <a:r>
              <a:rPr lang="ko-KR" altLang="en-US" sz="2800" dirty="0" smtClean="0">
                <a:solidFill>
                  <a:srgbClr val="000000"/>
                </a:solidFill>
                <a:latin typeface="돋움체"/>
                <a:ea typeface="돋움체"/>
              </a:rPr>
              <a:t>        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}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       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ReleaseDC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2800" dirty="0" err="1" smtClean="0">
                <a:solidFill>
                  <a:srgbClr val="808080"/>
                </a:solidFill>
                <a:latin typeface="돋움체"/>
                <a:ea typeface="돋움체"/>
              </a:rPr>
              <a:t>hWnd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, 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hdc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);</a:t>
            </a:r>
          </a:p>
          <a:p>
            <a:pPr>
              <a:buNone/>
            </a:pPr>
            <a:r>
              <a:rPr lang="ko-KR" altLang="en-US" sz="2800" dirty="0" smtClean="0">
                <a:solidFill>
                  <a:srgbClr val="000000"/>
                </a:solidFill>
                <a:latin typeface="돋움체"/>
                <a:ea typeface="돋움체"/>
              </a:rPr>
              <a:t>    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}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       </a:t>
            </a: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break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  <a:endParaRPr lang="ko-KR" altLang="en-US" sz="28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   </a:t>
            </a: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case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smtClean="0">
                <a:solidFill>
                  <a:srgbClr val="6F008A"/>
                </a:solidFill>
                <a:latin typeface="돋움체"/>
                <a:ea typeface="돋움체"/>
              </a:rPr>
              <a:t>WM_DESTROY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: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       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KillTimer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2800" dirty="0" err="1" smtClean="0">
                <a:solidFill>
                  <a:srgbClr val="808080"/>
                </a:solidFill>
                <a:latin typeface="돋움체"/>
                <a:ea typeface="돋움체"/>
              </a:rPr>
              <a:t>hWnd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, 1);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       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PostQuitMessage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(0);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       </a:t>
            </a: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break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Input2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b="1" dirty="0" smtClean="0"/>
              <a:t>더블 </a:t>
            </a:r>
            <a:r>
              <a:rPr lang="ko-KR" altLang="en-US" sz="2000" b="1" dirty="0" err="1" smtClean="0"/>
              <a:t>버퍼링이란</a:t>
            </a:r>
            <a:r>
              <a:rPr lang="en-US" altLang="ko-KR" sz="2000" b="1" dirty="0" smtClean="0"/>
              <a:t>?</a:t>
            </a:r>
          </a:p>
          <a:p>
            <a:pPr>
              <a:buFont typeface="Lucida Sans Unicode" pitchFamily="34" charset="0"/>
              <a:buChar char="⁻"/>
            </a:pPr>
            <a:r>
              <a:rPr lang="ko-KR" altLang="en-US" sz="1500" dirty="0" smtClean="0"/>
              <a:t>이중 </a:t>
            </a:r>
            <a:r>
              <a:rPr lang="ko-KR" altLang="en-US" sz="1500" dirty="0" err="1" smtClean="0"/>
              <a:t>버퍼링이라고도</a:t>
            </a:r>
            <a:r>
              <a:rPr lang="ko-KR" altLang="en-US" sz="1500" dirty="0" smtClean="0"/>
              <a:t> 불리며</a:t>
            </a:r>
            <a:r>
              <a:rPr lang="en-US" altLang="ko-KR" sz="1500" dirty="0" smtClean="0"/>
              <a:t>, </a:t>
            </a:r>
            <a:r>
              <a:rPr lang="ko-KR" altLang="en-US" sz="1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전위 버퍼</a:t>
            </a:r>
            <a:r>
              <a:rPr lang="en-US" altLang="ko-KR" sz="1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1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Primary/Front buffer</a:t>
            </a:r>
            <a:r>
              <a:rPr lang="en-US" altLang="ko-KR" sz="1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ko-KR" altLang="en-US" sz="1500" dirty="0" smtClean="0"/>
              <a:t>와 </a:t>
            </a:r>
            <a:r>
              <a:rPr lang="ko-KR" altLang="en-US" sz="1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후위 버퍼</a:t>
            </a:r>
            <a:r>
              <a:rPr lang="en-US" altLang="ko-KR" sz="1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(Back buffer)</a:t>
            </a:r>
            <a:r>
              <a:rPr lang="ko-KR" altLang="en-US" sz="1500" dirty="0" smtClean="0"/>
              <a:t>로 구분한다</a:t>
            </a:r>
            <a:endParaRPr lang="en-US" altLang="ko-KR" sz="1500" dirty="0" smtClean="0"/>
          </a:p>
          <a:p>
            <a:pPr>
              <a:buFont typeface="Lucida Sans Unicode" pitchFamily="34" charset="0"/>
              <a:buChar char="⁻"/>
            </a:pPr>
            <a:r>
              <a:rPr lang="ko-KR" altLang="en-US" sz="1500" dirty="0" smtClean="0"/>
              <a:t>일반적인 방법으로 그리기를 하면 발생하는 화면 </a:t>
            </a:r>
            <a:r>
              <a:rPr lang="ko-KR" altLang="en-US" sz="1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깜빡임</a:t>
            </a:r>
            <a:r>
              <a:rPr lang="en-US" altLang="ko-KR" sz="1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(Flickering) </a:t>
            </a:r>
            <a:r>
              <a:rPr lang="ko-KR" altLang="en-US" sz="1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현상을 보안</a:t>
            </a:r>
            <a:r>
              <a:rPr lang="ko-KR" altLang="en-US" sz="1500" dirty="0" smtClean="0"/>
              <a:t>하기 위한 기법</a:t>
            </a:r>
            <a:endParaRPr lang="en-US" altLang="ko-KR" sz="1500" dirty="0" smtClean="0"/>
          </a:p>
          <a:p>
            <a:pPr>
              <a:buFont typeface="Lucida Sans Unicode" pitchFamily="34" charset="0"/>
              <a:buChar char="⁻"/>
            </a:pPr>
            <a:r>
              <a:rPr lang="ko-KR" altLang="en-US" sz="1500" dirty="0" smtClean="0"/>
              <a:t>그리기를 할 때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화면에 바로 이미지를 그리는 것이 아닌 </a:t>
            </a:r>
            <a:r>
              <a:rPr lang="ko-KR" altLang="en-US" sz="1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미리 그려둔 전체 화면을 한 번에 덮어씌운다</a:t>
            </a:r>
            <a:endParaRPr lang="en-US" altLang="ko-KR" sz="15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Lucida Sans Unicode" pitchFamily="34" charset="0"/>
              <a:buChar char="⁻"/>
            </a:pPr>
            <a:r>
              <a:rPr lang="en-US" altLang="ko-KR" sz="1500" b="1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체"/>
                <a:ea typeface="돋움체"/>
              </a:rPr>
              <a:t>InvalidateRect</a:t>
            </a:r>
            <a:r>
              <a:rPr lang="en-US" altLang="ko-KR" sz="15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체"/>
                <a:ea typeface="돋움체"/>
              </a:rPr>
              <a:t>()</a:t>
            </a:r>
            <a:r>
              <a:rPr lang="en-US" altLang="ko-KR" sz="15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ko-KR" altLang="en-US" sz="1500" dirty="0" smtClean="0">
                <a:solidFill>
                  <a:srgbClr val="000000"/>
                </a:solidFill>
                <a:latin typeface="돋움체"/>
                <a:ea typeface="돋움체"/>
              </a:rPr>
              <a:t>함수의 </a:t>
            </a:r>
            <a:r>
              <a:rPr lang="ko-KR" altLang="en-US" sz="15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체"/>
                <a:ea typeface="돋움체"/>
              </a:rPr>
              <a:t>세 번째 인자</a:t>
            </a:r>
            <a:r>
              <a:rPr lang="ko-KR" altLang="en-US" sz="1500" dirty="0" smtClean="0">
                <a:solidFill>
                  <a:srgbClr val="000000"/>
                </a:solidFill>
                <a:latin typeface="돋움체"/>
                <a:ea typeface="돋움체"/>
              </a:rPr>
              <a:t>는 </a:t>
            </a:r>
            <a:r>
              <a:rPr lang="en-US" altLang="ko-KR" sz="15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체"/>
                <a:ea typeface="돋움체"/>
              </a:rPr>
              <a:t>false</a:t>
            </a:r>
            <a:r>
              <a:rPr lang="ko-KR" altLang="en-US" sz="1500" dirty="0" smtClean="0">
                <a:solidFill>
                  <a:srgbClr val="000000"/>
                </a:solidFill>
                <a:latin typeface="돋움체"/>
                <a:ea typeface="돋움체"/>
              </a:rPr>
              <a:t>를 쓰며</a:t>
            </a:r>
            <a:r>
              <a:rPr lang="en-US" altLang="ko-KR" sz="1500" dirty="0" smtClean="0">
                <a:solidFill>
                  <a:srgbClr val="000000"/>
                </a:solidFill>
                <a:latin typeface="돋움체"/>
                <a:ea typeface="돋움체"/>
              </a:rPr>
              <a:t>, </a:t>
            </a:r>
            <a:r>
              <a:rPr lang="ko-KR" altLang="en-US" sz="1500" dirty="0" smtClean="0">
                <a:solidFill>
                  <a:srgbClr val="000000"/>
                </a:solidFill>
                <a:latin typeface="돋움체"/>
                <a:ea typeface="돋움체"/>
              </a:rPr>
              <a:t>지우지 않고 갱신되게 한다</a:t>
            </a:r>
            <a:endParaRPr lang="en-US" altLang="ko-KR" sz="1500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더블 </a:t>
            </a:r>
            <a:r>
              <a:rPr lang="ko-KR" altLang="en-US" dirty="0" err="1" smtClean="0"/>
              <a:t>버퍼링</a:t>
            </a:r>
            <a:r>
              <a:rPr lang="en-US" altLang="ko-KR" dirty="0" smtClean="0"/>
              <a:t>(Double Buffering)</a:t>
            </a:r>
            <a:endParaRPr lang="ko-KR" altLang="en-US" dirty="0"/>
          </a:p>
        </p:txBody>
      </p:sp>
      <p:pic>
        <p:nvPicPr>
          <p:cNvPr id="4098" name="Picture 2" descr="C:\Users\rkddl\Desktop\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3714752"/>
            <a:ext cx="7010400" cy="23336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altLang="ko-KR" sz="850" dirty="0" smtClean="0">
                <a:solidFill>
                  <a:srgbClr val="0000FF"/>
                </a:solidFill>
                <a:latin typeface="돋움체"/>
                <a:ea typeface="돋움체"/>
              </a:rPr>
              <a:t>case</a:t>
            </a:r>
            <a:r>
              <a:rPr lang="en-US" altLang="ko-KR" sz="85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850" dirty="0" smtClean="0">
                <a:solidFill>
                  <a:srgbClr val="6F008A"/>
                </a:solidFill>
                <a:latin typeface="돋움체"/>
                <a:ea typeface="돋움체"/>
              </a:rPr>
              <a:t>WM_CREATE</a:t>
            </a:r>
            <a:r>
              <a:rPr lang="en-US" altLang="ko-KR" sz="850" dirty="0" smtClean="0">
                <a:solidFill>
                  <a:srgbClr val="000000"/>
                </a:solidFill>
                <a:latin typeface="돋움체"/>
                <a:ea typeface="돋움체"/>
              </a:rPr>
              <a:t>:</a:t>
            </a:r>
          </a:p>
          <a:p>
            <a:pPr>
              <a:buNone/>
            </a:pPr>
            <a:r>
              <a:rPr lang="en-US" altLang="ko-KR" sz="850" dirty="0" smtClean="0">
                <a:solidFill>
                  <a:srgbClr val="000000"/>
                </a:solidFill>
                <a:latin typeface="돋움체"/>
                <a:ea typeface="돋움체"/>
              </a:rPr>
              <a:t>        Chess = (</a:t>
            </a:r>
            <a:r>
              <a:rPr lang="en-US" altLang="ko-KR" sz="850" dirty="0" smtClean="0">
                <a:solidFill>
                  <a:srgbClr val="2B91AF"/>
                </a:solidFill>
                <a:latin typeface="돋움체"/>
                <a:ea typeface="돋움체"/>
              </a:rPr>
              <a:t>HBITMAP</a:t>
            </a:r>
            <a:r>
              <a:rPr lang="en-US" altLang="ko-KR" sz="850" dirty="0" smtClean="0">
                <a:solidFill>
                  <a:srgbClr val="000000"/>
                </a:solidFill>
                <a:latin typeface="돋움체"/>
                <a:ea typeface="돋움체"/>
              </a:rPr>
              <a:t>)</a:t>
            </a:r>
            <a:r>
              <a:rPr lang="en-US" altLang="ko-KR" sz="850" dirty="0" err="1" smtClean="0">
                <a:solidFill>
                  <a:srgbClr val="6F008A"/>
                </a:solidFill>
                <a:latin typeface="돋움체"/>
                <a:ea typeface="돋움체"/>
              </a:rPr>
              <a:t>LoadImage</a:t>
            </a:r>
            <a:r>
              <a:rPr lang="en-US" altLang="ko-KR" sz="85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850" dirty="0" smtClean="0">
                <a:solidFill>
                  <a:srgbClr val="6F008A"/>
                </a:solidFill>
                <a:latin typeface="돋움체"/>
                <a:ea typeface="돋움체"/>
              </a:rPr>
              <a:t>NULL</a:t>
            </a:r>
            <a:r>
              <a:rPr lang="en-US" altLang="ko-KR" sz="850" dirty="0" smtClean="0">
                <a:solidFill>
                  <a:srgbClr val="000000"/>
                </a:solidFill>
                <a:latin typeface="돋움체"/>
                <a:ea typeface="돋움체"/>
              </a:rPr>
              <a:t>, </a:t>
            </a:r>
            <a:r>
              <a:rPr lang="en-US" altLang="ko-KR" sz="850" dirty="0" smtClean="0">
                <a:solidFill>
                  <a:srgbClr val="A31515"/>
                </a:solidFill>
                <a:latin typeface="돋움체"/>
                <a:ea typeface="돋움체"/>
              </a:rPr>
              <a:t>L"block_w_00.bmp"</a:t>
            </a:r>
            <a:r>
              <a:rPr lang="en-US" altLang="ko-KR" sz="850" dirty="0" smtClean="0">
                <a:solidFill>
                  <a:srgbClr val="000000"/>
                </a:solidFill>
                <a:latin typeface="돋움체"/>
                <a:ea typeface="돋움체"/>
              </a:rPr>
              <a:t>, </a:t>
            </a:r>
            <a:r>
              <a:rPr lang="en-US" altLang="ko-KR" sz="850" dirty="0" smtClean="0">
                <a:solidFill>
                  <a:srgbClr val="6F008A"/>
                </a:solidFill>
                <a:latin typeface="돋움체"/>
                <a:ea typeface="돋움체"/>
              </a:rPr>
              <a:t>IMAGE_BITMAP</a:t>
            </a:r>
            <a:r>
              <a:rPr lang="en-US" altLang="ko-KR" sz="850" dirty="0" smtClean="0">
                <a:solidFill>
                  <a:srgbClr val="000000"/>
                </a:solidFill>
                <a:latin typeface="돋움체"/>
                <a:ea typeface="돋움체"/>
              </a:rPr>
              <a:t>, 0, 0, </a:t>
            </a:r>
            <a:r>
              <a:rPr lang="en-US" altLang="ko-KR" sz="850" dirty="0" smtClean="0">
                <a:solidFill>
                  <a:srgbClr val="6F008A"/>
                </a:solidFill>
                <a:latin typeface="돋움체"/>
                <a:ea typeface="돋움체"/>
              </a:rPr>
              <a:t>LR_LOADFROMFILE</a:t>
            </a:r>
            <a:r>
              <a:rPr lang="en-US" altLang="ko-KR" sz="850" dirty="0" smtClean="0">
                <a:solidFill>
                  <a:srgbClr val="000000"/>
                </a:solidFill>
                <a:latin typeface="돋움체"/>
                <a:ea typeface="돋움체"/>
              </a:rPr>
              <a:t> | </a:t>
            </a:r>
            <a:r>
              <a:rPr lang="en-US" altLang="ko-KR" sz="850" dirty="0" smtClean="0">
                <a:solidFill>
                  <a:srgbClr val="6F008A"/>
                </a:solidFill>
                <a:latin typeface="돋움체"/>
                <a:ea typeface="돋움체"/>
              </a:rPr>
              <a:t>LR_CREATEDIBSECTION</a:t>
            </a:r>
            <a:r>
              <a:rPr lang="en-US" altLang="ko-KR" sz="850" dirty="0" smtClean="0">
                <a:solidFill>
                  <a:srgbClr val="000000"/>
                </a:solidFill>
                <a:latin typeface="돋움체"/>
                <a:ea typeface="돋움체"/>
              </a:rPr>
              <a:t>);</a:t>
            </a:r>
          </a:p>
          <a:p>
            <a:pPr>
              <a:buNone/>
            </a:pPr>
            <a:r>
              <a:rPr lang="en-US" altLang="ko-KR" sz="850" dirty="0" smtClean="0">
                <a:solidFill>
                  <a:srgbClr val="000000"/>
                </a:solidFill>
                <a:latin typeface="돋움체"/>
                <a:ea typeface="돋움체"/>
              </a:rPr>
              <a:t>        Dog = (</a:t>
            </a:r>
            <a:r>
              <a:rPr lang="en-US" altLang="ko-KR" sz="850" dirty="0" smtClean="0">
                <a:solidFill>
                  <a:srgbClr val="2B91AF"/>
                </a:solidFill>
                <a:latin typeface="돋움체"/>
                <a:ea typeface="돋움체"/>
              </a:rPr>
              <a:t>HBITMAP</a:t>
            </a:r>
            <a:r>
              <a:rPr lang="en-US" altLang="ko-KR" sz="850" dirty="0" smtClean="0">
                <a:solidFill>
                  <a:srgbClr val="000000"/>
                </a:solidFill>
                <a:latin typeface="돋움체"/>
                <a:ea typeface="돋움체"/>
              </a:rPr>
              <a:t>)</a:t>
            </a:r>
            <a:r>
              <a:rPr lang="en-US" altLang="ko-KR" sz="850" dirty="0" err="1" smtClean="0">
                <a:solidFill>
                  <a:srgbClr val="6F008A"/>
                </a:solidFill>
                <a:latin typeface="돋움체"/>
                <a:ea typeface="돋움체"/>
              </a:rPr>
              <a:t>LoadImage</a:t>
            </a:r>
            <a:r>
              <a:rPr lang="en-US" altLang="ko-KR" sz="85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850" dirty="0" smtClean="0">
                <a:solidFill>
                  <a:srgbClr val="6F008A"/>
                </a:solidFill>
                <a:latin typeface="돋움체"/>
                <a:ea typeface="돋움체"/>
              </a:rPr>
              <a:t>NULL</a:t>
            </a:r>
            <a:r>
              <a:rPr lang="en-US" altLang="ko-KR" sz="850" dirty="0" smtClean="0">
                <a:solidFill>
                  <a:srgbClr val="000000"/>
                </a:solidFill>
                <a:latin typeface="돋움체"/>
                <a:ea typeface="돋움체"/>
              </a:rPr>
              <a:t>, </a:t>
            </a:r>
            <a:r>
              <a:rPr lang="en-US" altLang="ko-KR" sz="850" dirty="0" smtClean="0">
                <a:solidFill>
                  <a:srgbClr val="A31515"/>
                </a:solidFill>
                <a:latin typeface="돋움체"/>
                <a:ea typeface="돋움체"/>
              </a:rPr>
              <a:t>L"00.bmp"</a:t>
            </a:r>
            <a:r>
              <a:rPr lang="en-US" altLang="ko-KR" sz="850" dirty="0" smtClean="0">
                <a:solidFill>
                  <a:srgbClr val="000000"/>
                </a:solidFill>
                <a:latin typeface="돋움체"/>
                <a:ea typeface="돋움체"/>
              </a:rPr>
              <a:t>, </a:t>
            </a:r>
            <a:r>
              <a:rPr lang="en-US" altLang="ko-KR" sz="850" dirty="0" smtClean="0">
                <a:solidFill>
                  <a:srgbClr val="6F008A"/>
                </a:solidFill>
                <a:latin typeface="돋움체"/>
                <a:ea typeface="돋움체"/>
              </a:rPr>
              <a:t>IMAGE_BITMAP</a:t>
            </a:r>
            <a:r>
              <a:rPr lang="en-US" altLang="ko-KR" sz="850" dirty="0" smtClean="0">
                <a:solidFill>
                  <a:srgbClr val="000000"/>
                </a:solidFill>
                <a:latin typeface="돋움체"/>
                <a:ea typeface="돋움체"/>
              </a:rPr>
              <a:t>, 0, 0, </a:t>
            </a:r>
            <a:r>
              <a:rPr lang="en-US" altLang="ko-KR" sz="850" dirty="0" smtClean="0">
                <a:solidFill>
                  <a:srgbClr val="6F008A"/>
                </a:solidFill>
                <a:latin typeface="돋움체"/>
                <a:ea typeface="돋움체"/>
              </a:rPr>
              <a:t>LR_LOADFROMFILE</a:t>
            </a:r>
            <a:r>
              <a:rPr lang="en-US" altLang="ko-KR" sz="850" dirty="0" smtClean="0">
                <a:solidFill>
                  <a:srgbClr val="000000"/>
                </a:solidFill>
                <a:latin typeface="돋움체"/>
                <a:ea typeface="돋움체"/>
              </a:rPr>
              <a:t> | </a:t>
            </a:r>
            <a:r>
              <a:rPr lang="en-US" altLang="ko-KR" sz="850" dirty="0" smtClean="0">
                <a:solidFill>
                  <a:srgbClr val="6F008A"/>
                </a:solidFill>
                <a:latin typeface="돋움체"/>
                <a:ea typeface="돋움체"/>
              </a:rPr>
              <a:t>LR_CREATEDIBSECTION</a:t>
            </a:r>
            <a:r>
              <a:rPr lang="en-US" altLang="ko-KR" sz="850" dirty="0" smtClean="0">
                <a:solidFill>
                  <a:srgbClr val="000000"/>
                </a:solidFill>
                <a:latin typeface="돋움체"/>
                <a:ea typeface="돋움체"/>
              </a:rPr>
              <a:t>);</a:t>
            </a:r>
          </a:p>
          <a:p>
            <a:pPr>
              <a:buNone/>
            </a:pPr>
            <a:r>
              <a:rPr lang="en-US" altLang="ko-KR" sz="850" dirty="0" smtClean="0">
                <a:solidFill>
                  <a:srgbClr val="000000"/>
                </a:solidFill>
                <a:latin typeface="돋움체"/>
                <a:ea typeface="돋움체"/>
              </a:rPr>
              <a:t>        </a:t>
            </a:r>
            <a:r>
              <a:rPr lang="en-US" altLang="ko-KR" sz="850" dirty="0" err="1" smtClean="0">
                <a:solidFill>
                  <a:srgbClr val="000000"/>
                </a:solidFill>
                <a:latin typeface="돋움체"/>
                <a:ea typeface="돋움체"/>
              </a:rPr>
              <a:t>SetTimer</a:t>
            </a:r>
            <a:r>
              <a:rPr lang="en-US" altLang="ko-KR" sz="85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850" dirty="0" err="1" smtClean="0">
                <a:solidFill>
                  <a:srgbClr val="808080"/>
                </a:solidFill>
                <a:latin typeface="돋움체"/>
                <a:ea typeface="돋움체"/>
              </a:rPr>
              <a:t>hWnd</a:t>
            </a:r>
            <a:r>
              <a:rPr lang="en-US" altLang="ko-KR" sz="850" dirty="0" smtClean="0">
                <a:solidFill>
                  <a:srgbClr val="000000"/>
                </a:solidFill>
                <a:latin typeface="돋움체"/>
                <a:ea typeface="돋움체"/>
              </a:rPr>
              <a:t>, 1, 30, </a:t>
            </a:r>
            <a:r>
              <a:rPr lang="en-US" altLang="ko-KR" sz="850" dirty="0" smtClean="0">
                <a:solidFill>
                  <a:srgbClr val="6F008A"/>
                </a:solidFill>
                <a:latin typeface="돋움체"/>
                <a:ea typeface="돋움체"/>
              </a:rPr>
              <a:t>NULL</a:t>
            </a:r>
            <a:r>
              <a:rPr lang="en-US" altLang="ko-KR" sz="850" dirty="0" smtClean="0">
                <a:solidFill>
                  <a:srgbClr val="000000"/>
                </a:solidFill>
                <a:latin typeface="돋움체"/>
                <a:ea typeface="돋움체"/>
              </a:rPr>
              <a:t>);</a:t>
            </a:r>
          </a:p>
          <a:p>
            <a:pPr>
              <a:buNone/>
            </a:pPr>
            <a:r>
              <a:rPr lang="en-US" altLang="ko-KR" sz="850" dirty="0" smtClean="0">
                <a:solidFill>
                  <a:srgbClr val="000000"/>
                </a:solidFill>
                <a:latin typeface="돋움체"/>
                <a:ea typeface="돋움체"/>
              </a:rPr>
              <a:t>        </a:t>
            </a:r>
            <a:r>
              <a:rPr lang="en-US" altLang="ko-KR" sz="850" dirty="0" smtClean="0">
                <a:solidFill>
                  <a:srgbClr val="0000FF"/>
                </a:solidFill>
                <a:latin typeface="돋움체"/>
                <a:ea typeface="돋움체"/>
              </a:rPr>
              <a:t>break</a:t>
            </a:r>
            <a:r>
              <a:rPr lang="en-US" altLang="ko-KR" sz="850" dirty="0" smtClean="0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</a:p>
          <a:p>
            <a:pPr>
              <a:buNone/>
            </a:pPr>
            <a:r>
              <a:rPr lang="en-US" altLang="ko-KR" sz="850" dirty="0" smtClean="0">
                <a:solidFill>
                  <a:srgbClr val="000000"/>
                </a:solidFill>
                <a:latin typeface="돋움체"/>
                <a:ea typeface="돋움체"/>
              </a:rPr>
              <a:t>    </a:t>
            </a:r>
            <a:r>
              <a:rPr lang="en-US" altLang="ko-KR" sz="850" dirty="0" smtClean="0">
                <a:solidFill>
                  <a:srgbClr val="0000FF"/>
                </a:solidFill>
                <a:latin typeface="돋움체"/>
                <a:ea typeface="돋움체"/>
              </a:rPr>
              <a:t>case</a:t>
            </a:r>
            <a:r>
              <a:rPr lang="en-US" altLang="ko-KR" sz="85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850" dirty="0" smtClean="0">
                <a:solidFill>
                  <a:srgbClr val="6F008A"/>
                </a:solidFill>
                <a:latin typeface="돋움체"/>
                <a:ea typeface="돋움체"/>
              </a:rPr>
              <a:t>WM_TIMER</a:t>
            </a:r>
            <a:r>
              <a:rPr lang="en-US" altLang="ko-KR" sz="850" dirty="0" smtClean="0">
                <a:solidFill>
                  <a:srgbClr val="000000"/>
                </a:solidFill>
                <a:latin typeface="돋움체"/>
                <a:ea typeface="돋움체"/>
              </a:rPr>
              <a:t>:</a:t>
            </a:r>
          </a:p>
          <a:p>
            <a:pPr>
              <a:buNone/>
            </a:pPr>
            <a:r>
              <a:rPr lang="en-US" altLang="ko-KR" sz="850" dirty="0" smtClean="0">
                <a:solidFill>
                  <a:srgbClr val="000000"/>
                </a:solidFill>
                <a:latin typeface="돋움체"/>
                <a:ea typeface="돋움체"/>
              </a:rPr>
              <a:t>        </a:t>
            </a:r>
            <a:r>
              <a:rPr lang="en-US" altLang="ko-KR" sz="850" dirty="0" smtClean="0">
                <a:solidFill>
                  <a:srgbClr val="0000FF"/>
                </a:solidFill>
                <a:latin typeface="돋움체"/>
                <a:ea typeface="돋움체"/>
              </a:rPr>
              <a:t>if</a:t>
            </a:r>
            <a:r>
              <a:rPr lang="en-US" altLang="ko-KR" sz="850" dirty="0" smtClean="0">
                <a:solidFill>
                  <a:srgbClr val="000000"/>
                </a:solidFill>
                <a:latin typeface="돋움체"/>
                <a:ea typeface="돋움체"/>
              </a:rPr>
              <a:t> (</a:t>
            </a:r>
            <a:r>
              <a:rPr lang="en-US" altLang="ko-KR" sz="850" dirty="0" err="1" smtClean="0">
                <a:solidFill>
                  <a:srgbClr val="000000"/>
                </a:solidFill>
                <a:latin typeface="돋움체"/>
                <a:ea typeface="돋움체"/>
              </a:rPr>
              <a:t>GetAsyncKeyState</a:t>
            </a:r>
            <a:r>
              <a:rPr lang="en-US" altLang="ko-KR" sz="85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850" dirty="0" smtClean="0">
                <a:solidFill>
                  <a:srgbClr val="6F008A"/>
                </a:solidFill>
                <a:latin typeface="돋움체"/>
                <a:ea typeface="돋움체"/>
              </a:rPr>
              <a:t>VK_RIGHT</a:t>
            </a:r>
            <a:r>
              <a:rPr lang="en-US" altLang="ko-KR" sz="850" dirty="0" smtClean="0">
                <a:solidFill>
                  <a:srgbClr val="000000"/>
                </a:solidFill>
                <a:latin typeface="돋움체"/>
                <a:ea typeface="돋움체"/>
              </a:rPr>
              <a:t>)){</a:t>
            </a:r>
          </a:p>
          <a:p>
            <a:pPr>
              <a:buNone/>
            </a:pPr>
            <a:r>
              <a:rPr lang="en-US" altLang="ko-KR" sz="850" dirty="0" smtClean="0">
                <a:solidFill>
                  <a:srgbClr val="000000"/>
                </a:solidFill>
                <a:latin typeface="돋움체"/>
                <a:ea typeface="돋움체"/>
              </a:rPr>
              <a:t>            x += 10;</a:t>
            </a:r>
          </a:p>
          <a:p>
            <a:pPr>
              <a:buNone/>
            </a:pPr>
            <a:r>
              <a:rPr lang="en-US" altLang="ko-KR" sz="850" dirty="0" smtClean="0">
                <a:solidFill>
                  <a:srgbClr val="000000"/>
                </a:solidFill>
                <a:latin typeface="돋움체"/>
                <a:ea typeface="돋움체"/>
              </a:rPr>
              <a:t>            </a:t>
            </a:r>
            <a:r>
              <a:rPr lang="en-US" altLang="ko-KR" sz="850" b="1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체"/>
                <a:ea typeface="돋움체"/>
              </a:rPr>
              <a:t>InvalidateRect</a:t>
            </a:r>
            <a:r>
              <a:rPr lang="en-US" altLang="ko-KR" sz="85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체"/>
                <a:ea typeface="돋움체"/>
              </a:rPr>
              <a:t>(</a:t>
            </a:r>
            <a:r>
              <a:rPr lang="en-US" altLang="ko-KR" sz="850" b="1" dirty="0" err="1" smtClean="0">
                <a:solidFill>
                  <a:srgbClr val="8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체"/>
                <a:ea typeface="돋움체"/>
              </a:rPr>
              <a:t>hWnd</a:t>
            </a:r>
            <a:r>
              <a:rPr lang="en-US" altLang="ko-KR" sz="85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체"/>
                <a:ea typeface="돋움체"/>
              </a:rPr>
              <a:t>, </a:t>
            </a:r>
            <a:r>
              <a:rPr lang="en-US" altLang="ko-KR" sz="850" b="1" dirty="0" smtClean="0">
                <a:solidFill>
                  <a:srgbClr val="6F008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체"/>
                <a:ea typeface="돋움체"/>
              </a:rPr>
              <a:t>NULL</a:t>
            </a:r>
            <a:r>
              <a:rPr lang="en-US" altLang="ko-KR" sz="85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체"/>
                <a:ea typeface="돋움체"/>
              </a:rPr>
              <a:t>, </a:t>
            </a:r>
            <a:r>
              <a:rPr lang="en-US" altLang="ko-KR" sz="85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체"/>
                <a:ea typeface="돋움체"/>
              </a:rPr>
              <a:t>false</a:t>
            </a:r>
            <a:r>
              <a:rPr lang="en-US" altLang="ko-KR" sz="85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체"/>
                <a:ea typeface="돋움체"/>
              </a:rPr>
              <a:t>)</a:t>
            </a:r>
            <a:r>
              <a:rPr lang="en-US" altLang="ko-KR" sz="850" dirty="0" smtClean="0">
                <a:solidFill>
                  <a:srgbClr val="000000"/>
                </a:solidFill>
                <a:latin typeface="돋움체"/>
                <a:ea typeface="돋움체"/>
              </a:rPr>
              <a:t>;}</a:t>
            </a:r>
          </a:p>
          <a:p>
            <a:pPr>
              <a:buNone/>
            </a:pPr>
            <a:r>
              <a:rPr lang="en-US" altLang="ko-KR" sz="850" dirty="0" smtClean="0">
                <a:solidFill>
                  <a:srgbClr val="000000"/>
                </a:solidFill>
                <a:latin typeface="돋움체"/>
                <a:ea typeface="돋움체"/>
              </a:rPr>
              <a:t>        </a:t>
            </a:r>
            <a:r>
              <a:rPr lang="en-US" altLang="ko-KR" sz="850" dirty="0" smtClean="0">
                <a:solidFill>
                  <a:srgbClr val="0000FF"/>
                </a:solidFill>
                <a:latin typeface="돋움체"/>
                <a:ea typeface="돋움체"/>
              </a:rPr>
              <a:t>if</a:t>
            </a:r>
            <a:r>
              <a:rPr lang="en-US" altLang="ko-KR" sz="850" dirty="0" smtClean="0">
                <a:solidFill>
                  <a:srgbClr val="000000"/>
                </a:solidFill>
                <a:latin typeface="돋움체"/>
                <a:ea typeface="돋움체"/>
              </a:rPr>
              <a:t> (</a:t>
            </a:r>
            <a:r>
              <a:rPr lang="en-US" altLang="ko-KR" sz="850" dirty="0" err="1" smtClean="0">
                <a:solidFill>
                  <a:srgbClr val="000000"/>
                </a:solidFill>
                <a:latin typeface="돋움체"/>
                <a:ea typeface="돋움체"/>
              </a:rPr>
              <a:t>GetAsyncKeyState</a:t>
            </a:r>
            <a:r>
              <a:rPr lang="en-US" altLang="ko-KR" sz="85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850" dirty="0" smtClean="0">
                <a:solidFill>
                  <a:srgbClr val="6F008A"/>
                </a:solidFill>
                <a:latin typeface="돋움체"/>
                <a:ea typeface="돋움체"/>
              </a:rPr>
              <a:t>VK_LEFT</a:t>
            </a:r>
            <a:r>
              <a:rPr lang="en-US" altLang="ko-KR" sz="850" dirty="0" smtClean="0">
                <a:solidFill>
                  <a:srgbClr val="000000"/>
                </a:solidFill>
                <a:latin typeface="돋움체"/>
                <a:ea typeface="돋움체"/>
              </a:rPr>
              <a:t>)){</a:t>
            </a:r>
          </a:p>
          <a:p>
            <a:pPr>
              <a:buNone/>
            </a:pPr>
            <a:r>
              <a:rPr lang="en-US" altLang="ko-KR" sz="850" dirty="0" smtClean="0">
                <a:solidFill>
                  <a:srgbClr val="000000"/>
                </a:solidFill>
                <a:latin typeface="돋움체"/>
                <a:ea typeface="돋움체"/>
              </a:rPr>
              <a:t>            x -= 10;</a:t>
            </a:r>
          </a:p>
          <a:p>
            <a:pPr>
              <a:buNone/>
            </a:pPr>
            <a:r>
              <a:rPr lang="en-US" altLang="ko-KR" sz="850" dirty="0" smtClean="0">
                <a:solidFill>
                  <a:srgbClr val="000000"/>
                </a:solidFill>
                <a:latin typeface="돋움체"/>
                <a:ea typeface="돋움체"/>
              </a:rPr>
              <a:t>            </a:t>
            </a:r>
            <a:r>
              <a:rPr lang="en-US" altLang="ko-KR" sz="850" b="1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체"/>
                <a:ea typeface="돋움체"/>
              </a:rPr>
              <a:t>InvalidateRect</a:t>
            </a:r>
            <a:r>
              <a:rPr lang="en-US" altLang="ko-KR" sz="85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체"/>
                <a:ea typeface="돋움체"/>
              </a:rPr>
              <a:t>(</a:t>
            </a:r>
            <a:r>
              <a:rPr lang="en-US" altLang="ko-KR" sz="850" b="1" dirty="0" err="1" smtClean="0">
                <a:solidFill>
                  <a:srgbClr val="8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체"/>
                <a:ea typeface="돋움체"/>
              </a:rPr>
              <a:t>hWnd</a:t>
            </a:r>
            <a:r>
              <a:rPr lang="en-US" altLang="ko-KR" sz="85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체"/>
                <a:ea typeface="돋움체"/>
              </a:rPr>
              <a:t>, </a:t>
            </a:r>
            <a:r>
              <a:rPr lang="en-US" altLang="ko-KR" sz="850" b="1" dirty="0" smtClean="0">
                <a:solidFill>
                  <a:srgbClr val="6F008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체"/>
                <a:ea typeface="돋움체"/>
              </a:rPr>
              <a:t>NULL</a:t>
            </a:r>
            <a:r>
              <a:rPr lang="en-US" altLang="ko-KR" sz="85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체"/>
                <a:ea typeface="돋움체"/>
              </a:rPr>
              <a:t>, </a:t>
            </a:r>
            <a:r>
              <a:rPr lang="en-US" altLang="ko-KR" sz="85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체"/>
                <a:ea typeface="돋움체"/>
              </a:rPr>
              <a:t>false</a:t>
            </a:r>
            <a:r>
              <a:rPr lang="en-US" altLang="ko-KR" sz="85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체"/>
                <a:ea typeface="돋움체"/>
              </a:rPr>
              <a:t>)</a:t>
            </a:r>
            <a:r>
              <a:rPr lang="en-US" altLang="ko-KR" sz="850" dirty="0" smtClean="0">
                <a:solidFill>
                  <a:srgbClr val="000000"/>
                </a:solidFill>
                <a:latin typeface="돋움체"/>
                <a:ea typeface="돋움체"/>
              </a:rPr>
              <a:t>;}</a:t>
            </a:r>
          </a:p>
          <a:p>
            <a:pPr>
              <a:buNone/>
            </a:pPr>
            <a:r>
              <a:rPr lang="en-US" altLang="ko-KR" sz="850" dirty="0" smtClean="0">
                <a:solidFill>
                  <a:srgbClr val="000000"/>
                </a:solidFill>
                <a:latin typeface="돋움체"/>
                <a:ea typeface="돋움체"/>
              </a:rPr>
              <a:t>        </a:t>
            </a:r>
            <a:r>
              <a:rPr lang="en-US" altLang="ko-KR" sz="850" dirty="0" smtClean="0">
                <a:solidFill>
                  <a:srgbClr val="0000FF"/>
                </a:solidFill>
                <a:latin typeface="돋움체"/>
                <a:ea typeface="돋움체"/>
              </a:rPr>
              <a:t>break</a:t>
            </a:r>
            <a:r>
              <a:rPr lang="en-US" altLang="ko-KR" sz="850" dirty="0" smtClean="0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</a:p>
          <a:p>
            <a:pPr>
              <a:buNone/>
            </a:pPr>
            <a:r>
              <a:rPr lang="en-US" altLang="ko-KR" sz="850" dirty="0" smtClean="0">
                <a:solidFill>
                  <a:srgbClr val="000000"/>
                </a:solidFill>
                <a:latin typeface="돋움체"/>
                <a:ea typeface="돋움체"/>
              </a:rPr>
              <a:t>    </a:t>
            </a:r>
            <a:r>
              <a:rPr lang="en-US" altLang="ko-KR" sz="850" dirty="0" smtClean="0">
                <a:solidFill>
                  <a:srgbClr val="0000FF"/>
                </a:solidFill>
                <a:latin typeface="돋움체"/>
                <a:ea typeface="돋움체"/>
              </a:rPr>
              <a:t>case</a:t>
            </a:r>
            <a:r>
              <a:rPr lang="en-US" altLang="ko-KR" sz="85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850" dirty="0" smtClean="0">
                <a:solidFill>
                  <a:srgbClr val="6F008A"/>
                </a:solidFill>
                <a:latin typeface="돋움체"/>
                <a:ea typeface="돋움체"/>
              </a:rPr>
              <a:t>WM_PAINT</a:t>
            </a:r>
            <a:r>
              <a:rPr lang="en-US" altLang="ko-KR" sz="850" dirty="0" smtClean="0">
                <a:solidFill>
                  <a:srgbClr val="000000"/>
                </a:solidFill>
                <a:latin typeface="돋움체"/>
                <a:ea typeface="돋움체"/>
              </a:rPr>
              <a:t>:</a:t>
            </a:r>
          </a:p>
          <a:p>
            <a:pPr>
              <a:buNone/>
            </a:pPr>
            <a:r>
              <a:rPr lang="en-US" altLang="ko-KR" sz="850" dirty="0" smtClean="0">
                <a:solidFill>
                  <a:srgbClr val="2B91AF"/>
                </a:solidFill>
                <a:latin typeface="돋움체"/>
                <a:ea typeface="돋움체"/>
              </a:rPr>
              <a:t>	   PAINTSTRUCT</a:t>
            </a:r>
            <a:r>
              <a:rPr lang="en-US" altLang="ko-KR" sz="85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850" dirty="0" err="1" smtClean="0">
                <a:solidFill>
                  <a:srgbClr val="000000"/>
                </a:solidFill>
                <a:latin typeface="돋움체"/>
                <a:ea typeface="돋움체"/>
              </a:rPr>
              <a:t>ps</a:t>
            </a:r>
            <a:r>
              <a:rPr lang="en-US" altLang="ko-KR" sz="850" dirty="0" smtClean="0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</a:p>
          <a:p>
            <a:pPr>
              <a:buNone/>
            </a:pPr>
            <a:r>
              <a:rPr lang="en-US" altLang="ko-KR" sz="850" dirty="0" smtClean="0">
                <a:solidFill>
                  <a:srgbClr val="000000"/>
                </a:solidFill>
                <a:latin typeface="돋움체"/>
                <a:ea typeface="돋움체"/>
              </a:rPr>
              <a:t>        </a:t>
            </a:r>
            <a:r>
              <a:rPr lang="en-US" altLang="ko-KR" sz="850" dirty="0" smtClean="0">
                <a:solidFill>
                  <a:srgbClr val="2B91AF"/>
                </a:solidFill>
                <a:latin typeface="돋움체"/>
                <a:ea typeface="돋움체"/>
              </a:rPr>
              <a:t>HDC</a:t>
            </a:r>
            <a:r>
              <a:rPr lang="en-US" altLang="ko-KR" sz="85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850" dirty="0" err="1" smtClean="0">
                <a:solidFill>
                  <a:srgbClr val="000000"/>
                </a:solidFill>
                <a:latin typeface="돋움체"/>
                <a:ea typeface="돋움체"/>
              </a:rPr>
              <a:t>hdc</a:t>
            </a:r>
            <a:r>
              <a:rPr lang="en-US" altLang="ko-KR" sz="850" dirty="0" smtClean="0">
                <a:solidFill>
                  <a:srgbClr val="000000"/>
                </a:solidFill>
                <a:latin typeface="돋움체"/>
                <a:ea typeface="돋움체"/>
              </a:rPr>
              <a:t> = </a:t>
            </a:r>
            <a:r>
              <a:rPr lang="en-US" altLang="ko-KR" sz="850" dirty="0" err="1" smtClean="0">
                <a:solidFill>
                  <a:srgbClr val="000000"/>
                </a:solidFill>
                <a:latin typeface="돋움체"/>
                <a:ea typeface="돋움체"/>
              </a:rPr>
              <a:t>BeginPaint</a:t>
            </a:r>
            <a:r>
              <a:rPr lang="en-US" altLang="ko-KR" sz="85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850" dirty="0" err="1" smtClean="0">
                <a:solidFill>
                  <a:srgbClr val="808080"/>
                </a:solidFill>
                <a:latin typeface="돋움체"/>
                <a:ea typeface="돋움체"/>
              </a:rPr>
              <a:t>hWnd</a:t>
            </a:r>
            <a:r>
              <a:rPr lang="en-US" altLang="ko-KR" sz="850" dirty="0" smtClean="0">
                <a:solidFill>
                  <a:srgbClr val="000000"/>
                </a:solidFill>
                <a:latin typeface="돋움체"/>
                <a:ea typeface="돋움체"/>
              </a:rPr>
              <a:t>, &amp;</a:t>
            </a:r>
            <a:r>
              <a:rPr lang="en-US" altLang="ko-KR" sz="850" dirty="0" err="1" smtClean="0">
                <a:solidFill>
                  <a:srgbClr val="000000"/>
                </a:solidFill>
                <a:latin typeface="돋움체"/>
                <a:ea typeface="돋움체"/>
              </a:rPr>
              <a:t>ps</a:t>
            </a:r>
            <a:r>
              <a:rPr lang="en-US" altLang="ko-KR" sz="850" dirty="0" smtClean="0">
                <a:solidFill>
                  <a:srgbClr val="000000"/>
                </a:solidFill>
                <a:latin typeface="돋움체"/>
                <a:ea typeface="돋움체"/>
              </a:rPr>
              <a:t>);</a:t>
            </a:r>
          </a:p>
          <a:p>
            <a:pPr>
              <a:buNone/>
            </a:pPr>
            <a:r>
              <a:rPr lang="en-US" altLang="ko-KR" sz="850" dirty="0" smtClean="0">
                <a:solidFill>
                  <a:srgbClr val="000000"/>
                </a:solidFill>
                <a:latin typeface="돋움체"/>
                <a:ea typeface="돋움체"/>
              </a:rPr>
              <a:t>        </a:t>
            </a:r>
            <a:r>
              <a:rPr lang="en-US" altLang="ko-KR" sz="850" b="1" i="1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체"/>
                <a:ea typeface="돋움체"/>
              </a:rPr>
              <a:t>DoubleBuffer</a:t>
            </a:r>
            <a:r>
              <a:rPr lang="en-US" altLang="ko-KR" sz="850" b="1" i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체"/>
                <a:ea typeface="돋움체"/>
              </a:rPr>
              <a:t>(</a:t>
            </a:r>
            <a:r>
              <a:rPr lang="en-US" altLang="ko-KR" sz="850" b="1" i="1" dirty="0" err="1" smtClean="0">
                <a:solidFill>
                  <a:srgbClr val="8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체"/>
                <a:ea typeface="돋움체"/>
              </a:rPr>
              <a:t>hWnd</a:t>
            </a:r>
            <a:r>
              <a:rPr lang="en-US" altLang="ko-KR" sz="850" b="1" i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체"/>
                <a:ea typeface="돋움체"/>
              </a:rPr>
              <a:t>, </a:t>
            </a:r>
            <a:r>
              <a:rPr lang="en-US" altLang="ko-KR" sz="850" b="1" i="1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체"/>
                <a:ea typeface="돋움체"/>
              </a:rPr>
              <a:t>hdc</a:t>
            </a:r>
            <a:r>
              <a:rPr lang="en-US" altLang="ko-KR" sz="850" b="1" i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체"/>
                <a:ea typeface="돋움체"/>
              </a:rPr>
              <a:t>)</a:t>
            </a:r>
            <a:r>
              <a:rPr lang="en-US" altLang="ko-KR" sz="850" dirty="0" smtClean="0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  <a:endParaRPr lang="ko-KR" altLang="en-US" sz="85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850" dirty="0" smtClean="0">
                <a:solidFill>
                  <a:srgbClr val="000000"/>
                </a:solidFill>
                <a:latin typeface="돋움체"/>
                <a:ea typeface="돋움체"/>
              </a:rPr>
              <a:t>        </a:t>
            </a:r>
            <a:r>
              <a:rPr lang="en-US" altLang="ko-KR" sz="850" dirty="0" err="1" smtClean="0">
                <a:solidFill>
                  <a:srgbClr val="000000"/>
                </a:solidFill>
                <a:latin typeface="돋움체"/>
                <a:ea typeface="돋움체"/>
              </a:rPr>
              <a:t>EndPaint</a:t>
            </a:r>
            <a:r>
              <a:rPr lang="en-US" altLang="ko-KR" sz="85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850" dirty="0" err="1" smtClean="0">
                <a:solidFill>
                  <a:srgbClr val="808080"/>
                </a:solidFill>
                <a:latin typeface="돋움체"/>
                <a:ea typeface="돋움체"/>
              </a:rPr>
              <a:t>hWnd</a:t>
            </a:r>
            <a:r>
              <a:rPr lang="en-US" altLang="ko-KR" sz="850" dirty="0" smtClean="0">
                <a:solidFill>
                  <a:srgbClr val="000000"/>
                </a:solidFill>
                <a:latin typeface="돋움체"/>
                <a:ea typeface="돋움체"/>
              </a:rPr>
              <a:t>, &amp;</a:t>
            </a:r>
            <a:r>
              <a:rPr lang="en-US" altLang="ko-KR" sz="850" dirty="0" err="1" smtClean="0">
                <a:solidFill>
                  <a:srgbClr val="000000"/>
                </a:solidFill>
                <a:latin typeface="돋움체"/>
                <a:ea typeface="돋움체"/>
              </a:rPr>
              <a:t>ps</a:t>
            </a:r>
            <a:r>
              <a:rPr lang="en-US" altLang="ko-KR" sz="850" dirty="0" smtClean="0">
                <a:solidFill>
                  <a:srgbClr val="000000"/>
                </a:solidFill>
                <a:latin typeface="돋움체"/>
                <a:ea typeface="돋움체"/>
              </a:rPr>
              <a:t>);</a:t>
            </a:r>
          </a:p>
          <a:p>
            <a:pPr>
              <a:buNone/>
            </a:pPr>
            <a:r>
              <a:rPr lang="en-US" altLang="ko-KR" sz="850" dirty="0" smtClean="0">
                <a:solidFill>
                  <a:srgbClr val="000000"/>
                </a:solidFill>
                <a:latin typeface="돋움체"/>
                <a:ea typeface="돋움체"/>
              </a:rPr>
              <a:t>        </a:t>
            </a:r>
            <a:r>
              <a:rPr lang="en-US" altLang="ko-KR" sz="850" dirty="0" smtClean="0">
                <a:solidFill>
                  <a:srgbClr val="0000FF"/>
                </a:solidFill>
                <a:latin typeface="돋움체"/>
                <a:ea typeface="돋움체"/>
              </a:rPr>
              <a:t>break</a:t>
            </a:r>
            <a:r>
              <a:rPr lang="en-US" altLang="ko-KR" sz="850" dirty="0" smtClean="0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</a:p>
          <a:p>
            <a:pPr>
              <a:buNone/>
            </a:pPr>
            <a:r>
              <a:rPr lang="en-US" altLang="ko-KR" sz="850" dirty="0" smtClean="0">
                <a:solidFill>
                  <a:srgbClr val="000000"/>
                </a:solidFill>
                <a:latin typeface="돋움체"/>
                <a:ea typeface="돋움체"/>
              </a:rPr>
              <a:t>    </a:t>
            </a:r>
            <a:r>
              <a:rPr lang="en-US" altLang="ko-KR" sz="850" dirty="0" smtClean="0">
                <a:solidFill>
                  <a:srgbClr val="0000FF"/>
                </a:solidFill>
                <a:latin typeface="돋움체"/>
                <a:ea typeface="돋움체"/>
              </a:rPr>
              <a:t>case</a:t>
            </a:r>
            <a:r>
              <a:rPr lang="en-US" altLang="ko-KR" sz="85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850" dirty="0" smtClean="0">
                <a:solidFill>
                  <a:srgbClr val="6F008A"/>
                </a:solidFill>
                <a:latin typeface="돋움체"/>
                <a:ea typeface="돋움체"/>
              </a:rPr>
              <a:t>WM_DESTROY</a:t>
            </a:r>
            <a:r>
              <a:rPr lang="en-US" altLang="ko-KR" sz="850" dirty="0" smtClean="0">
                <a:solidFill>
                  <a:srgbClr val="000000"/>
                </a:solidFill>
                <a:latin typeface="돋움체"/>
                <a:ea typeface="돋움체"/>
              </a:rPr>
              <a:t>:</a:t>
            </a:r>
          </a:p>
          <a:p>
            <a:pPr>
              <a:buNone/>
            </a:pPr>
            <a:r>
              <a:rPr lang="en-US" altLang="ko-KR" sz="850" dirty="0" smtClean="0">
                <a:solidFill>
                  <a:srgbClr val="000000"/>
                </a:solidFill>
                <a:latin typeface="돋움체"/>
                <a:ea typeface="돋움체"/>
              </a:rPr>
              <a:t>        </a:t>
            </a:r>
            <a:r>
              <a:rPr lang="en-US" altLang="ko-KR" sz="850" dirty="0" err="1" smtClean="0">
                <a:solidFill>
                  <a:srgbClr val="000000"/>
                </a:solidFill>
                <a:latin typeface="돋움체"/>
                <a:ea typeface="돋움체"/>
              </a:rPr>
              <a:t>DeleteObject</a:t>
            </a:r>
            <a:r>
              <a:rPr lang="en-US" altLang="ko-KR" sz="850" dirty="0" smtClean="0">
                <a:solidFill>
                  <a:srgbClr val="000000"/>
                </a:solidFill>
                <a:latin typeface="돋움체"/>
                <a:ea typeface="돋움체"/>
              </a:rPr>
              <a:t>(Chess);</a:t>
            </a:r>
          </a:p>
          <a:p>
            <a:pPr>
              <a:buNone/>
            </a:pPr>
            <a:r>
              <a:rPr lang="en-US" altLang="ko-KR" sz="850" dirty="0" smtClean="0">
                <a:solidFill>
                  <a:srgbClr val="000000"/>
                </a:solidFill>
                <a:latin typeface="돋움체"/>
                <a:ea typeface="돋움체"/>
              </a:rPr>
              <a:t>        </a:t>
            </a:r>
            <a:r>
              <a:rPr lang="en-US" altLang="ko-KR" sz="850" dirty="0" err="1" smtClean="0">
                <a:solidFill>
                  <a:srgbClr val="000000"/>
                </a:solidFill>
                <a:latin typeface="돋움체"/>
                <a:ea typeface="돋움체"/>
              </a:rPr>
              <a:t>DeleteObject</a:t>
            </a:r>
            <a:r>
              <a:rPr lang="en-US" altLang="ko-KR" sz="850" dirty="0" smtClean="0">
                <a:solidFill>
                  <a:srgbClr val="000000"/>
                </a:solidFill>
                <a:latin typeface="돋움체"/>
                <a:ea typeface="돋움체"/>
              </a:rPr>
              <a:t>(Dog);</a:t>
            </a:r>
          </a:p>
          <a:p>
            <a:pPr>
              <a:buNone/>
            </a:pPr>
            <a:r>
              <a:rPr lang="en-US" altLang="ko-KR" sz="850" dirty="0" smtClean="0">
                <a:solidFill>
                  <a:srgbClr val="000000"/>
                </a:solidFill>
                <a:latin typeface="돋움체"/>
                <a:ea typeface="돋움체"/>
              </a:rPr>
              <a:t>        </a:t>
            </a:r>
            <a:r>
              <a:rPr lang="en-US" altLang="ko-KR" sz="850" dirty="0" err="1" smtClean="0">
                <a:solidFill>
                  <a:srgbClr val="000000"/>
                </a:solidFill>
                <a:latin typeface="돋움체"/>
                <a:ea typeface="돋움체"/>
              </a:rPr>
              <a:t>KillTimer</a:t>
            </a:r>
            <a:r>
              <a:rPr lang="en-US" altLang="ko-KR" sz="85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850" dirty="0" err="1" smtClean="0">
                <a:solidFill>
                  <a:srgbClr val="808080"/>
                </a:solidFill>
                <a:latin typeface="돋움체"/>
                <a:ea typeface="돋움체"/>
              </a:rPr>
              <a:t>hWnd</a:t>
            </a:r>
            <a:r>
              <a:rPr lang="en-US" altLang="ko-KR" sz="850" dirty="0" smtClean="0">
                <a:solidFill>
                  <a:srgbClr val="000000"/>
                </a:solidFill>
                <a:latin typeface="돋움체"/>
                <a:ea typeface="돋움체"/>
              </a:rPr>
              <a:t>, 1);</a:t>
            </a:r>
          </a:p>
          <a:p>
            <a:pPr>
              <a:buNone/>
            </a:pPr>
            <a:r>
              <a:rPr lang="en-US" altLang="ko-KR" sz="850" dirty="0" smtClean="0">
                <a:solidFill>
                  <a:srgbClr val="000000"/>
                </a:solidFill>
                <a:latin typeface="돋움체"/>
                <a:ea typeface="돋움체"/>
              </a:rPr>
              <a:t>        </a:t>
            </a:r>
            <a:r>
              <a:rPr lang="en-US" altLang="ko-KR" sz="850" dirty="0" err="1" smtClean="0">
                <a:solidFill>
                  <a:srgbClr val="000000"/>
                </a:solidFill>
                <a:latin typeface="돋움체"/>
                <a:ea typeface="돋움체"/>
              </a:rPr>
              <a:t>PostQuitMessage</a:t>
            </a:r>
            <a:r>
              <a:rPr lang="en-US" altLang="ko-KR" sz="850" dirty="0" smtClean="0">
                <a:solidFill>
                  <a:srgbClr val="000000"/>
                </a:solidFill>
                <a:latin typeface="돋움체"/>
                <a:ea typeface="돋움체"/>
              </a:rPr>
              <a:t>(0);</a:t>
            </a:r>
          </a:p>
          <a:p>
            <a:pPr>
              <a:buNone/>
            </a:pPr>
            <a:r>
              <a:rPr lang="en-US" altLang="ko-KR" sz="850" dirty="0" smtClean="0">
                <a:solidFill>
                  <a:srgbClr val="000000"/>
                </a:solidFill>
                <a:latin typeface="돋움체"/>
                <a:ea typeface="돋움체"/>
              </a:rPr>
              <a:t>        </a:t>
            </a:r>
            <a:r>
              <a:rPr lang="en-US" altLang="ko-KR" sz="850" dirty="0" smtClean="0">
                <a:solidFill>
                  <a:srgbClr val="0000FF"/>
                </a:solidFill>
                <a:latin typeface="돋움체"/>
                <a:ea typeface="돋움체"/>
              </a:rPr>
              <a:t>break</a:t>
            </a:r>
            <a:r>
              <a:rPr lang="en-US" altLang="ko-KR" sz="850" dirty="0" smtClean="0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  <a:endParaRPr lang="ko-KR" altLang="en-US" sz="85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더블 </a:t>
            </a:r>
            <a:r>
              <a:rPr lang="ko-KR" altLang="en-US" dirty="0" err="1" smtClean="0"/>
              <a:t>버퍼링</a:t>
            </a:r>
            <a:r>
              <a:rPr lang="en-US" altLang="ko-KR" dirty="0" smtClean="0"/>
              <a:t>(Double Buffering)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altLang="ko-KR" sz="1600" dirty="0" smtClean="0">
                <a:solidFill>
                  <a:srgbClr val="0000FF"/>
                </a:solidFill>
                <a:latin typeface="돋움체"/>
                <a:ea typeface="돋움체"/>
              </a:rPr>
              <a:t>void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1600" dirty="0" err="1" smtClean="0">
                <a:solidFill>
                  <a:srgbClr val="000000"/>
                </a:solidFill>
                <a:latin typeface="돋움체"/>
                <a:ea typeface="돋움체"/>
              </a:rPr>
              <a:t>DoubleBuffer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1600" dirty="0" smtClean="0">
                <a:solidFill>
                  <a:srgbClr val="2B91AF"/>
                </a:solidFill>
                <a:latin typeface="돋움체"/>
                <a:ea typeface="돋움체"/>
              </a:rPr>
              <a:t>HWND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1600" dirty="0" err="1" smtClean="0">
                <a:solidFill>
                  <a:srgbClr val="808080"/>
                </a:solidFill>
                <a:latin typeface="돋움체"/>
                <a:ea typeface="돋움체"/>
              </a:rPr>
              <a:t>hWnd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, </a:t>
            </a:r>
            <a:r>
              <a:rPr lang="en-US" altLang="ko-KR" sz="1600" dirty="0" smtClean="0">
                <a:solidFill>
                  <a:srgbClr val="2B91AF"/>
                </a:solidFill>
                <a:latin typeface="돋움체"/>
                <a:ea typeface="돋움체"/>
              </a:rPr>
              <a:t>HDC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1600" dirty="0" err="1" smtClean="0">
                <a:solidFill>
                  <a:srgbClr val="808080"/>
                </a:solidFill>
                <a:latin typeface="돋움체"/>
                <a:ea typeface="돋움체"/>
              </a:rPr>
              <a:t>hdc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)</a:t>
            </a:r>
          </a:p>
          <a:p>
            <a:pPr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{</a:t>
            </a:r>
          </a:p>
          <a:p>
            <a:pPr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    </a:t>
            </a:r>
            <a:r>
              <a:rPr lang="en-US" altLang="ko-KR" sz="1600" dirty="0" smtClean="0">
                <a:solidFill>
                  <a:srgbClr val="2B91AF"/>
                </a:solidFill>
                <a:latin typeface="돋움체"/>
                <a:ea typeface="돋움체"/>
              </a:rPr>
              <a:t>RECT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1600" dirty="0" err="1" smtClean="0">
                <a:solidFill>
                  <a:srgbClr val="000000"/>
                </a:solidFill>
                <a:latin typeface="돋움체"/>
                <a:ea typeface="돋움체"/>
              </a:rPr>
              <a:t>windowRect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</a:p>
          <a:p>
            <a:pPr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    </a:t>
            </a:r>
            <a:r>
              <a:rPr lang="en-US" altLang="ko-KR" sz="1600" b="1" dirty="0" err="1" smtClean="0">
                <a:solidFill>
                  <a:srgbClr val="000000"/>
                </a:solidFill>
                <a:latin typeface="돋움체"/>
                <a:ea typeface="돋움체"/>
              </a:rPr>
              <a:t>GetWindowRect</a:t>
            </a:r>
            <a:r>
              <a:rPr lang="en-US" altLang="ko-KR" sz="1600" b="1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1600" b="1" dirty="0" err="1" smtClean="0">
                <a:solidFill>
                  <a:srgbClr val="808080"/>
                </a:solidFill>
                <a:latin typeface="돋움체"/>
                <a:ea typeface="돋움체"/>
              </a:rPr>
              <a:t>hWnd</a:t>
            </a:r>
            <a:r>
              <a:rPr lang="en-US" altLang="ko-KR" sz="1600" b="1" dirty="0" smtClean="0">
                <a:solidFill>
                  <a:srgbClr val="000000"/>
                </a:solidFill>
                <a:latin typeface="돋움체"/>
                <a:ea typeface="돋움체"/>
              </a:rPr>
              <a:t>, &amp;</a:t>
            </a:r>
            <a:r>
              <a:rPr lang="en-US" altLang="ko-KR" sz="1600" b="1" dirty="0" err="1" smtClean="0">
                <a:solidFill>
                  <a:srgbClr val="000000"/>
                </a:solidFill>
                <a:latin typeface="돋움체"/>
                <a:ea typeface="돋움체"/>
              </a:rPr>
              <a:t>windowRect</a:t>
            </a:r>
            <a:r>
              <a:rPr lang="en-US" altLang="ko-KR" sz="1600" b="1" dirty="0" smtClean="0">
                <a:solidFill>
                  <a:srgbClr val="000000"/>
                </a:solidFill>
                <a:latin typeface="돋움체"/>
                <a:ea typeface="돋움체"/>
              </a:rPr>
              <a:t>)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</a:p>
          <a:p>
            <a:pPr>
              <a:buNone/>
            </a:pPr>
            <a:endParaRPr lang="ko-KR" altLang="en-US" sz="16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    </a:t>
            </a:r>
            <a:r>
              <a:rPr lang="en-US" altLang="ko-KR" sz="1600" b="1" dirty="0" smtClean="0">
                <a:solidFill>
                  <a:srgbClr val="2B91AF"/>
                </a:solidFill>
                <a:latin typeface="돋움체"/>
                <a:ea typeface="돋움체"/>
              </a:rPr>
              <a:t>HDC</a:t>
            </a:r>
            <a:r>
              <a:rPr lang="en-US" altLang="ko-KR" sz="1600" b="1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1600" b="1" dirty="0" err="1" smtClean="0">
                <a:solidFill>
                  <a:srgbClr val="000000"/>
                </a:solidFill>
                <a:latin typeface="돋움체"/>
                <a:ea typeface="돋움체"/>
              </a:rPr>
              <a:t>backDC</a:t>
            </a:r>
            <a:r>
              <a:rPr lang="en-US" altLang="ko-KR" sz="1600" b="1" dirty="0" smtClean="0">
                <a:solidFill>
                  <a:srgbClr val="000000"/>
                </a:solidFill>
                <a:latin typeface="돋움체"/>
                <a:ea typeface="돋움체"/>
              </a:rPr>
              <a:t> = </a:t>
            </a:r>
            <a:r>
              <a:rPr lang="en-US" altLang="ko-KR" sz="1600" b="1" dirty="0" err="1" smtClean="0">
                <a:solidFill>
                  <a:srgbClr val="000000"/>
                </a:solidFill>
                <a:latin typeface="돋움체"/>
                <a:ea typeface="돋움체"/>
              </a:rPr>
              <a:t>CreateCompatibleDC</a:t>
            </a:r>
            <a:r>
              <a:rPr lang="en-US" altLang="ko-KR" sz="1600" b="1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1600" b="1" dirty="0" err="1" smtClean="0">
                <a:solidFill>
                  <a:srgbClr val="808080"/>
                </a:solidFill>
                <a:latin typeface="돋움체"/>
                <a:ea typeface="돋움체"/>
              </a:rPr>
              <a:t>hdc</a:t>
            </a:r>
            <a:r>
              <a:rPr lang="en-US" altLang="ko-KR" sz="1600" b="1" dirty="0" smtClean="0">
                <a:solidFill>
                  <a:srgbClr val="000000"/>
                </a:solidFill>
                <a:latin typeface="돋움체"/>
                <a:ea typeface="돋움체"/>
              </a:rPr>
              <a:t>)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</a:p>
          <a:p>
            <a:pPr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    </a:t>
            </a:r>
            <a:r>
              <a:rPr lang="en-US" altLang="ko-KR" sz="1600" b="1" dirty="0" smtClean="0">
                <a:solidFill>
                  <a:srgbClr val="2B91AF"/>
                </a:solidFill>
                <a:latin typeface="돋움체"/>
                <a:ea typeface="돋움체"/>
              </a:rPr>
              <a:t>HBITMAP</a:t>
            </a:r>
            <a:r>
              <a:rPr lang="en-US" altLang="ko-KR" sz="1600" b="1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1600" b="1" dirty="0" err="1" smtClean="0">
                <a:solidFill>
                  <a:srgbClr val="000000"/>
                </a:solidFill>
                <a:latin typeface="돋움체"/>
                <a:ea typeface="돋움체"/>
              </a:rPr>
              <a:t>backBitmap</a:t>
            </a:r>
            <a:r>
              <a:rPr lang="en-US" altLang="ko-KR" sz="1600" b="1" dirty="0" smtClean="0">
                <a:solidFill>
                  <a:srgbClr val="000000"/>
                </a:solidFill>
                <a:latin typeface="돋움체"/>
                <a:ea typeface="돋움체"/>
              </a:rPr>
              <a:t> = </a:t>
            </a:r>
            <a:r>
              <a:rPr lang="en-US" altLang="ko-KR" sz="1600" b="1" i="1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체"/>
                <a:ea typeface="돋움체"/>
              </a:rPr>
              <a:t>CreateDIBSectionRe</a:t>
            </a:r>
            <a:r>
              <a:rPr lang="en-US" altLang="ko-KR" sz="1600" b="1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1600" b="1" dirty="0" err="1" smtClean="0">
                <a:solidFill>
                  <a:srgbClr val="808080"/>
                </a:solidFill>
                <a:latin typeface="돋움체"/>
                <a:ea typeface="돋움체"/>
              </a:rPr>
              <a:t>hdc</a:t>
            </a:r>
            <a:r>
              <a:rPr lang="en-US" altLang="ko-KR" sz="1600" b="1" dirty="0" smtClean="0">
                <a:solidFill>
                  <a:srgbClr val="000000"/>
                </a:solidFill>
                <a:latin typeface="돋움체"/>
                <a:ea typeface="돋움체"/>
              </a:rPr>
              <a:t>, </a:t>
            </a:r>
            <a:r>
              <a:rPr lang="en-US" altLang="ko-KR" sz="1600" b="1" dirty="0" err="1" smtClean="0">
                <a:solidFill>
                  <a:srgbClr val="000000"/>
                </a:solidFill>
                <a:latin typeface="돋움체"/>
                <a:ea typeface="돋움체"/>
              </a:rPr>
              <a:t>windowRect.right</a:t>
            </a:r>
            <a:r>
              <a:rPr lang="en-US" altLang="ko-KR" sz="1600" b="1" dirty="0" smtClean="0">
                <a:solidFill>
                  <a:srgbClr val="000000"/>
                </a:solidFill>
                <a:latin typeface="돋움체"/>
                <a:ea typeface="돋움체"/>
              </a:rPr>
              <a:t> - </a:t>
            </a:r>
            <a:r>
              <a:rPr lang="en-US" altLang="ko-KR" sz="1600" b="1" dirty="0" err="1" smtClean="0">
                <a:solidFill>
                  <a:srgbClr val="000000"/>
                </a:solidFill>
                <a:latin typeface="돋움체"/>
                <a:ea typeface="돋움체"/>
              </a:rPr>
              <a:t>windowRect.left</a:t>
            </a:r>
            <a:r>
              <a:rPr lang="en-US" altLang="ko-KR" sz="1600" b="1" dirty="0" smtClean="0">
                <a:solidFill>
                  <a:srgbClr val="000000"/>
                </a:solidFill>
                <a:latin typeface="돋움체"/>
                <a:ea typeface="돋움체"/>
              </a:rPr>
              <a:t>, </a:t>
            </a:r>
            <a:r>
              <a:rPr lang="en-US" altLang="ko-KR" sz="1600" b="1" dirty="0" err="1" smtClean="0">
                <a:solidFill>
                  <a:srgbClr val="000000"/>
                </a:solidFill>
                <a:latin typeface="돋움체"/>
                <a:ea typeface="돋움체"/>
              </a:rPr>
              <a:t>windowRect.bottom</a:t>
            </a:r>
            <a:r>
              <a:rPr lang="en-US" altLang="ko-KR" sz="1600" b="1" dirty="0" smtClean="0">
                <a:solidFill>
                  <a:srgbClr val="000000"/>
                </a:solidFill>
                <a:latin typeface="돋움체"/>
                <a:ea typeface="돋움체"/>
              </a:rPr>
              <a:t> - </a:t>
            </a:r>
            <a:r>
              <a:rPr lang="en-US" altLang="ko-KR" sz="1600" b="1" dirty="0" err="1" smtClean="0">
                <a:solidFill>
                  <a:srgbClr val="000000"/>
                </a:solidFill>
                <a:latin typeface="돋움체"/>
                <a:ea typeface="돋움체"/>
              </a:rPr>
              <a:t>windowRect.top</a:t>
            </a:r>
            <a:r>
              <a:rPr lang="en-US" altLang="ko-KR" sz="1600" b="1" dirty="0" smtClean="0">
                <a:solidFill>
                  <a:srgbClr val="000000"/>
                </a:solidFill>
                <a:latin typeface="돋움체"/>
                <a:ea typeface="돋움체"/>
              </a:rPr>
              <a:t>)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</a:p>
          <a:p>
            <a:pPr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    </a:t>
            </a:r>
            <a:r>
              <a:rPr lang="en-US" altLang="ko-KR" sz="1600" b="1" dirty="0" smtClean="0">
                <a:solidFill>
                  <a:srgbClr val="2B91AF"/>
                </a:solidFill>
                <a:latin typeface="돋움체"/>
                <a:ea typeface="돋움체"/>
              </a:rPr>
              <a:t>HBITMAP</a:t>
            </a:r>
            <a:r>
              <a:rPr lang="en-US" altLang="ko-KR" sz="1600" b="1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1600" b="1" dirty="0" err="1" smtClean="0">
                <a:solidFill>
                  <a:srgbClr val="000000"/>
                </a:solidFill>
                <a:latin typeface="돋움체"/>
                <a:ea typeface="돋움체"/>
              </a:rPr>
              <a:t>oldBack</a:t>
            </a:r>
            <a:r>
              <a:rPr lang="en-US" altLang="ko-KR" sz="1600" b="1" dirty="0" smtClean="0">
                <a:solidFill>
                  <a:srgbClr val="000000"/>
                </a:solidFill>
                <a:latin typeface="돋움체"/>
                <a:ea typeface="돋움체"/>
              </a:rPr>
              <a:t> = (</a:t>
            </a:r>
            <a:r>
              <a:rPr lang="en-US" altLang="ko-KR" sz="1600" b="1" dirty="0" smtClean="0">
                <a:solidFill>
                  <a:srgbClr val="2B91AF"/>
                </a:solidFill>
                <a:latin typeface="돋움체"/>
                <a:ea typeface="돋움체"/>
              </a:rPr>
              <a:t>HBITMAP</a:t>
            </a:r>
            <a:r>
              <a:rPr lang="en-US" altLang="ko-KR" sz="1600" b="1" dirty="0" smtClean="0">
                <a:solidFill>
                  <a:srgbClr val="000000"/>
                </a:solidFill>
                <a:latin typeface="돋움체"/>
                <a:ea typeface="돋움체"/>
              </a:rPr>
              <a:t>)</a:t>
            </a:r>
            <a:r>
              <a:rPr lang="en-US" altLang="ko-KR" sz="1600" b="1" dirty="0" err="1" smtClean="0">
                <a:solidFill>
                  <a:srgbClr val="000000"/>
                </a:solidFill>
                <a:latin typeface="돋움체"/>
                <a:ea typeface="돋움체"/>
              </a:rPr>
              <a:t>SelectObject</a:t>
            </a:r>
            <a:r>
              <a:rPr lang="en-US" altLang="ko-KR" sz="1600" b="1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1600" b="1" dirty="0" err="1" smtClean="0">
                <a:solidFill>
                  <a:srgbClr val="000000"/>
                </a:solidFill>
                <a:latin typeface="돋움체"/>
                <a:ea typeface="돋움체"/>
              </a:rPr>
              <a:t>backDC</a:t>
            </a:r>
            <a:r>
              <a:rPr lang="en-US" altLang="ko-KR" sz="1600" b="1" dirty="0" smtClean="0">
                <a:solidFill>
                  <a:srgbClr val="000000"/>
                </a:solidFill>
                <a:latin typeface="돋움체"/>
                <a:ea typeface="돋움체"/>
              </a:rPr>
              <a:t>, </a:t>
            </a:r>
            <a:r>
              <a:rPr lang="en-US" altLang="ko-KR" sz="1600" b="1" dirty="0" err="1" smtClean="0">
                <a:solidFill>
                  <a:srgbClr val="000000"/>
                </a:solidFill>
                <a:latin typeface="돋움체"/>
                <a:ea typeface="돋움체"/>
              </a:rPr>
              <a:t>backBitmap</a:t>
            </a:r>
            <a:r>
              <a:rPr lang="en-US" altLang="ko-KR" sz="1600" b="1" dirty="0" smtClean="0">
                <a:solidFill>
                  <a:srgbClr val="000000"/>
                </a:solidFill>
                <a:latin typeface="돋움체"/>
                <a:ea typeface="돋움체"/>
              </a:rPr>
              <a:t>)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</a:p>
          <a:p>
            <a:pPr>
              <a:buNone/>
            </a:pPr>
            <a:endParaRPr lang="ko-KR" altLang="en-US" sz="16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    </a:t>
            </a:r>
            <a:r>
              <a:rPr lang="en-US" altLang="ko-KR" sz="1600" dirty="0" smtClean="0">
                <a:solidFill>
                  <a:srgbClr val="2B91AF"/>
                </a:solidFill>
                <a:latin typeface="돋움체"/>
                <a:ea typeface="돋움체"/>
              </a:rPr>
              <a:t>HDC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1600" dirty="0" err="1" smtClean="0">
                <a:solidFill>
                  <a:srgbClr val="000000"/>
                </a:solidFill>
                <a:latin typeface="돋움체"/>
                <a:ea typeface="돋움체"/>
              </a:rPr>
              <a:t>memDC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 = </a:t>
            </a:r>
            <a:r>
              <a:rPr lang="en-US" altLang="ko-KR" sz="1600" dirty="0" err="1" smtClean="0">
                <a:solidFill>
                  <a:srgbClr val="000000"/>
                </a:solidFill>
                <a:latin typeface="돋움체"/>
                <a:ea typeface="돋움체"/>
              </a:rPr>
              <a:t>CreateCompatibleDC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1600" dirty="0" err="1" smtClean="0">
                <a:solidFill>
                  <a:srgbClr val="808080"/>
                </a:solidFill>
                <a:latin typeface="돋움체"/>
                <a:ea typeface="돋움체"/>
              </a:rPr>
              <a:t>hdc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);</a:t>
            </a:r>
          </a:p>
          <a:p>
            <a:pPr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    </a:t>
            </a:r>
            <a:r>
              <a:rPr lang="en-US" altLang="ko-KR" sz="1600" dirty="0" smtClean="0">
                <a:solidFill>
                  <a:srgbClr val="2B91AF"/>
                </a:solidFill>
                <a:latin typeface="돋움체"/>
                <a:ea typeface="돋움체"/>
              </a:rPr>
              <a:t>HBITMAP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1600" dirty="0" err="1" smtClean="0">
                <a:solidFill>
                  <a:srgbClr val="000000"/>
                </a:solidFill>
                <a:latin typeface="돋움체"/>
                <a:ea typeface="돋움체"/>
              </a:rPr>
              <a:t>oldBitmap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 = (</a:t>
            </a:r>
            <a:r>
              <a:rPr lang="en-US" altLang="ko-KR" sz="1600" dirty="0" smtClean="0">
                <a:solidFill>
                  <a:srgbClr val="2B91AF"/>
                </a:solidFill>
                <a:latin typeface="돋움체"/>
                <a:ea typeface="돋움체"/>
              </a:rPr>
              <a:t>HBITMAP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)</a:t>
            </a:r>
            <a:r>
              <a:rPr lang="en-US" altLang="ko-KR" sz="1600" dirty="0" err="1" smtClean="0">
                <a:solidFill>
                  <a:srgbClr val="000000"/>
                </a:solidFill>
                <a:latin typeface="돋움체"/>
                <a:ea typeface="돋움체"/>
              </a:rPr>
              <a:t>SelectObject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1600" dirty="0" err="1" smtClean="0">
                <a:solidFill>
                  <a:srgbClr val="000000"/>
                </a:solidFill>
                <a:latin typeface="돋움체"/>
                <a:ea typeface="돋움체"/>
              </a:rPr>
              <a:t>memDC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, Chess);</a:t>
            </a:r>
          </a:p>
          <a:p>
            <a:pPr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    </a:t>
            </a:r>
            <a:r>
              <a:rPr lang="en-US" altLang="ko-KR" sz="1600" dirty="0" err="1" smtClean="0">
                <a:solidFill>
                  <a:srgbClr val="000000"/>
                </a:solidFill>
                <a:latin typeface="돋움체"/>
                <a:ea typeface="돋움체"/>
              </a:rPr>
              <a:t>TransparentBlt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1900" b="1" i="1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체"/>
                <a:ea typeface="돋움체"/>
              </a:rPr>
              <a:t>backDC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, 100 + x, 100, 125, 125, </a:t>
            </a:r>
            <a:r>
              <a:rPr lang="en-US" altLang="ko-KR" sz="1900" b="1" i="1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체"/>
                <a:ea typeface="돋움체"/>
              </a:rPr>
              <a:t>memDC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, 0, 0, 125, 125, </a:t>
            </a:r>
            <a:r>
              <a:rPr lang="en-US" altLang="ko-KR" sz="1600" dirty="0" smtClean="0">
                <a:solidFill>
                  <a:srgbClr val="6F008A"/>
                </a:solidFill>
                <a:latin typeface="돋움체"/>
                <a:ea typeface="돋움체"/>
              </a:rPr>
              <a:t>RGB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(255, 0, 255));</a:t>
            </a:r>
          </a:p>
          <a:p>
            <a:pPr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    </a:t>
            </a:r>
            <a:r>
              <a:rPr lang="en-US" altLang="ko-KR" sz="1600" dirty="0" err="1" smtClean="0">
                <a:solidFill>
                  <a:srgbClr val="000000"/>
                </a:solidFill>
                <a:latin typeface="돋움체"/>
                <a:ea typeface="돋움체"/>
              </a:rPr>
              <a:t>SelectObject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1600" dirty="0" err="1" smtClean="0">
                <a:solidFill>
                  <a:srgbClr val="000000"/>
                </a:solidFill>
                <a:latin typeface="돋움체"/>
                <a:ea typeface="돋움체"/>
              </a:rPr>
              <a:t>memDC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, </a:t>
            </a:r>
            <a:r>
              <a:rPr lang="en-US" altLang="ko-KR" sz="1600" dirty="0" err="1" smtClean="0">
                <a:solidFill>
                  <a:srgbClr val="000000"/>
                </a:solidFill>
                <a:latin typeface="돋움체"/>
                <a:ea typeface="돋움체"/>
              </a:rPr>
              <a:t>oldBitmap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);</a:t>
            </a:r>
          </a:p>
          <a:p>
            <a:pPr>
              <a:buNone/>
            </a:pPr>
            <a:endParaRPr lang="ko-KR" altLang="en-US" sz="16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    </a:t>
            </a:r>
            <a:r>
              <a:rPr lang="en-US" altLang="ko-KR" sz="1600" dirty="0" err="1" smtClean="0">
                <a:solidFill>
                  <a:srgbClr val="000000"/>
                </a:solidFill>
                <a:latin typeface="돋움체"/>
                <a:ea typeface="돋움체"/>
              </a:rPr>
              <a:t>oldBitmap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 = (</a:t>
            </a:r>
            <a:r>
              <a:rPr lang="en-US" altLang="ko-KR" sz="1600" dirty="0" smtClean="0">
                <a:solidFill>
                  <a:srgbClr val="2B91AF"/>
                </a:solidFill>
                <a:latin typeface="돋움체"/>
                <a:ea typeface="돋움체"/>
              </a:rPr>
              <a:t>HBITMAP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)</a:t>
            </a:r>
            <a:r>
              <a:rPr lang="en-US" altLang="ko-KR" sz="1600" dirty="0" err="1" smtClean="0">
                <a:solidFill>
                  <a:srgbClr val="000000"/>
                </a:solidFill>
                <a:latin typeface="돋움체"/>
                <a:ea typeface="돋움체"/>
              </a:rPr>
              <a:t>SelectObject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1600" dirty="0" err="1" smtClean="0">
                <a:solidFill>
                  <a:srgbClr val="000000"/>
                </a:solidFill>
                <a:latin typeface="돋움체"/>
                <a:ea typeface="돋움체"/>
              </a:rPr>
              <a:t>memDC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, Dog);</a:t>
            </a:r>
          </a:p>
          <a:p>
            <a:pPr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    </a:t>
            </a:r>
            <a:r>
              <a:rPr lang="en-US" altLang="ko-KR" sz="1600" dirty="0" err="1" smtClean="0">
                <a:solidFill>
                  <a:srgbClr val="000000"/>
                </a:solidFill>
                <a:latin typeface="돋움체"/>
                <a:ea typeface="돋움체"/>
              </a:rPr>
              <a:t>BitBlt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1900" b="1" i="1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체"/>
                <a:ea typeface="돋움체"/>
              </a:rPr>
              <a:t>backDC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, 0, 0, 145, 245, </a:t>
            </a:r>
            <a:r>
              <a:rPr lang="en-US" altLang="ko-KR" sz="1900" b="1" i="1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체"/>
                <a:ea typeface="돋움체"/>
              </a:rPr>
              <a:t>memDC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, 0, 0, </a:t>
            </a:r>
            <a:r>
              <a:rPr lang="en-US" altLang="ko-KR" sz="1600" dirty="0" smtClean="0">
                <a:solidFill>
                  <a:srgbClr val="6F008A"/>
                </a:solidFill>
                <a:latin typeface="돋움체"/>
                <a:ea typeface="돋움체"/>
              </a:rPr>
              <a:t>SRCCOPY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);</a:t>
            </a:r>
          </a:p>
          <a:p>
            <a:pPr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    </a:t>
            </a:r>
            <a:r>
              <a:rPr lang="en-US" altLang="ko-KR" sz="1600" dirty="0" err="1" smtClean="0">
                <a:solidFill>
                  <a:srgbClr val="000000"/>
                </a:solidFill>
                <a:latin typeface="돋움체"/>
                <a:ea typeface="돋움체"/>
              </a:rPr>
              <a:t>StretchBlt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1900" b="1" i="1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체"/>
                <a:ea typeface="돋움체"/>
              </a:rPr>
              <a:t>backDC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, 200, 200, 245, 345, </a:t>
            </a:r>
            <a:r>
              <a:rPr lang="en-US" altLang="ko-KR" sz="1900" b="1" i="1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체"/>
                <a:ea typeface="돋움체"/>
              </a:rPr>
              <a:t>memDC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, 0, 0, 145, 245, </a:t>
            </a:r>
            <a:r>
              <a:rPr lang="en-US" altLang="ko-KR" sz="1600" dirty="0" smtClean="0">
                <a:solidFill>
                  <a:srgbClr val="6F008A"/>
                </a:solidFill>
                <a:latin typeface="돋움체"/>
                <a:ea typeface="돋움체"/>
              </a:rPr>
              <a:t>SRCCOPY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);</a:t>
            </a:r>
          </a:p>
          <a:p>
            <a:pPr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    </a:t>
            </a:r>
            <a:r>
              <a:rPr lang="en-US" altLang="ko-KR" sz="1600" dirty="0" err="1" smtClean="0">
                <a:solidFill>
                  <a:srgbClr val="000000"/>
                </a:solidFill>
                <a:latin typeface="돋움체"/>
                <a:ea typeface="돋움체"/>
              </a:rPr>
              <a:t>SelectObject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1600" dirty="0" err="1" smtClean="0">
                <a:solidFill>
                  <a:srgbClr val="000000"/>
                </a:solidFill>
                <a:latin typeface="돋움체"/>
                <a:ea typeface="돋움체"/>
              </a:rPr>
              <a:t>memDC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, </a:t>
            </a:r>
            <a:r>
              <a:rPr lang="en-US" altLang="ko-KR" sz="1600" dirty="0" err="1" smtClean="0">
                <a:solidFill>
                  <a:srgbClr val="000000"/>
                </a:solidFill>
                <a:latin typeface="돋움체"/>
                <a:ea typeface="돋움체"/>
              </a:rPr>
              <a:t>oldBitmap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);</a:t>
            </a:r>
          </a:p>
          <a:p>
            <a:pPr>
              <a:buNone/>
            </a:pPr>
            <a:endParaRPr lang="ko-KR" altLang="en-US" sz="16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    </a:t>
            </a:r>
            <a:r>
              <a:rPr lang="en-US" altLang="ko-KR" sz="1600" dirty="0" err="1" smtClean="0">
                <a:solidFill>
                  <a:srgbClr val="000000"/>
                </a:solidFill>
                <a:latin typeface="돋움체"/>
                <a:ea typeface="돋움체"/>
              </a:rPr>
              <a:t>DeleteDC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1600" dirty="0" err="1" smtClean="0">
                <a:solidFill>
                  <a:srgbClr val="000000"/>
                </a:solidFill>
                <a:latin typeface="돋움체"/>
                <a:ea typeface="돋움체"/>
              </a:rPr>
              <a:t>memDC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);    </a:t>
            </a:r>
          </a:p>
          <a:p>
            <a:pPr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    </a:t>
            </a:r>
            <a:r>
              <a:rPr lang="en-US" altLang="ko-KR" sz="1600" b="1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체"/>
                <a:ea typeface="돋움체"/>
              </a:rPr>
              <a:t>BitBlt</a:t>
            </a:r>
            <a:r>
              <a:rPr lang="en-US" altLang="ko-KR" sz="1600" b="1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1900" b="1" i="1" dirty="0" err="1" smtClean="0">
                <a:solidFill>
                  <a:srgbClr val="8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체"/>
                <a:ea typeface="돋움체"/>
              </a:rPr>
              <a:t>hdc</a:t>
            </a:r>
            <a:r>
              <a:rPr lang="en-US" altLang="ko-KR" sz="1600" b="1" dirty="0" smtClean="0">
                <a:solidFill>
                  <a:srgbClr val="000000"/>
                </a:solidFill>
                <a:latin typeface="돋움체"/>
                <a:ea typeface="돋움체"/>
              </a:rPr>
              <a:t>, 0, 0, </a:t>
            </a:r>
            <a:r>
              <a:rPr lang="en-US" altLang="ko-KR" sz="1600" b="1" dirty="0" err="1" smtClean="0">
                <a:solidFill>
                  <a:srgbClr val="000000"/>
                </a:solidFill>
                <a:latin typeface="돋움체"/>
                <a:ea typeface="돋움체"/>
              </a:rPr>
              <a:t>windowRect.right</a:t>
            </a:r>
            <a:r>
              <a:rPr lang="en-US" altLang="ko-KR" sz="1600" b="1" dirty="0" smtClean="0">
                <a:solidFill>
                  <a:srgbClr val="000000"/>
                </a:solidFill>
                <a:latin typeface="돋움체"/>
                <a:ea typeface="돋움체"/>
              </a:rPr>
              <a:t> - </a:t>
            </a:r>
            <a:r>
              <a:rPr lang="en-US" altLang="ko-KR" sz="1600" b="1" dirty="0" err="1" smtClean="0">
                <a:solidFill>
                  <a:srgbClr val="000000"/>
                </a:solidFill>
                <a:latin typeface="돋움체"/>
                <a:ea typeface="돋움체"/>
              </a:rPr>
              <a:t>windowRect.left</a:t>
            </a:r>
            <a:r>
              <a:rPr lang="en-US" altLang="ko-KR" sz="1600" b="1" dirty="0" smtClean="0">
                <a:solidFill>
                  <a:srgbClr val="000000"/>
                </a:solidFill>
                <a:latin typeface="돋움체"/>
                <a:ea typeface="돋움체"/>
              </a:rPr>
              <a:t>, </a:t>
            </a:r>
            <a:r>
              <a:rPr lang="en-US" altLang="ko-KR" sz="1600" b="1" dirty="0" err="1" smtClean="0">
                <a:solidFill>
                  <a:srgbClr val="000000"/>
                </a:solidFill>
                <a:latin typeface="돋움체"/>
                <a:ea typeface="돋움체"/>
              </a:rPr>
              <a:t>windowRect.bottom</a:t>
            </a:r>
            <a:r>
              <a:rPr lang="en-US" altLang="ko-KR" sz="1600" b="1" dirty="0" smtClean="0">
                <a:solidFill>
                  <a:srgbClr val="000000"/>
                </a:solidFill>
                <a:latin typeface="돋움체"/>
                <a:ea typeface="돋움체"/>
              </a:rPr>
              <a:t> - </a:t>
            </a:r>
            <a:r>
              <a:rPr lang="en-US" altLang="ko-KR" sz="1600" b="1" dirty="0" err="1" smtClean="0">
                <a:solidFill>
                  <a:srgbClr val="000000"/>
                </a:solidFill>
                <a:latin typeface="돋움체"/>
                <a:ea typeface="돋움체"/>
              </a:rPr>
              <a:t>windowRect.top</a:t>
            </a:r>
            <a:r>
              <a:rPr lang="en-US" altLang="ko-KR" sz="1600" b="1" dirty="0" smtClean="0">
                <a:solidFill>
                  <a:srgbClr val="000000"/>
                </a:solidFill>
                <a:latin typeface="돋움체"/>
                <a:ea typeface="돋움체"/>
              </a:rPr>
              <a:t>, </a:t>
            </a:r>
            <a:r>
              <a:rPr lang="en-US" altLang="ko-KR" sz="1900" b="1" i="1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체"/>
                <a:ea typeface="돋움체"/>
              </a:rPr>
              <a:t>backDC</a:t>
            </a:r>
            <a:r>
              <a:rPr lang="en-US" altLang="ko-KR" sz="1600" b="1" dirty="0" smtClean="0">
                <a:solidFill>
                  <a:srgbClr val="000000"/>
                </a:solidFill>
                <a:latin typeface="돋움체"/>
                <a:ea typeface="돋움체"/>
              </a:rPr>
              <a:t>, 0, 0, </a:t>
            </a:r>
            <a:r>
              <a:rPr lang="en-US" altLang="ko-KR" sz="1600" b="1" dirty="0" smtClean="0">
                <a:solidFill>
                  <a:srgbClr val="6F008A"/>
                </a:solidFill>
                <a:latin typeface="돋움체"/>
                <a:ea typeface="돋움체"/>
              </a:rPr>
              <a:t>SRCCOPY</a:t>
            </a:r>
            <a:r>
              <a:rPr lang="en-US" altLang="ko-KR" sz="1600" b="1" dirty="0" smtClean="0">
                <a:solidFill>
                  <a:srgbClr val="000000"/>
                </a:solidFill>
                <a:latin typeface="돋움체"/>
                <a:ea typeface="돋움체"/>
              </a:rPr>
              <a:t>)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</a:p>
          <a:p>
            <a:pPr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    </a:t>
            </a:r>
            <a:r>
              <a:rPr lang="en-US" altLang="ko-KR" sz="1600" dirty="0" err="1" smtClean="0">
                <a:solidFill>
                  <a:srgbClr val="000000"/>
                </a:solidFill>
                <a:latin typeface="돋움체"/>
                <a:ea typeface="돋움체"/>
              </a:rPr>
              <a:t>SelectObject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1600" dirty="0" err="1" smtClean="0">
                <a:solidFill>
                  <a:srgbClr val="000000"/>
                </a:solidFill>
                <a:latin typeface="돋움체"/>
                <a:ea typeface="돋움체"/>
              </a:rPr>
              <a:t>backDC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, </a:t>
            </a:r>
            <a:r>
              <a:rPr lang="en-US" altLang="ko-KR" sz="1600" dirty="0" err="1" smtClean="0">
                <a:solidFill>
                  <a:srgbClr val="000000"/>
                </a:solidFill>
                <a:latin typeface="돋움체"/>
                <a:ea typeface="돋움체"/>
              </a:rPr>
              <a:t>oldBack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);</a:t>
            </a:r>
          </a:p>
          <a:p>
            <a:pPr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    </a:t>
            </a:r>
            <a:r>
              <a:rPr lang="en-US" altLang="ko-KR" sz="1600" dirty="0" err="1" smtClean="0">
                <a:solidFill>
                  <a:srgbClr val="000000"/>
                </a:solidFill>
                <a:latin typeface="돋움체"/>
                <a:ea typeface="돋움체"/>
              </a:rPr>
              <a:t>DeleteObject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1600" dirty="0" err="1" smtClean="0">
                <a:solidFill>
                  <a:srgbClr val="000000"/>
                </a:solidFill>
                <a:latin typeface="돋움체"/>
                <a:ea typeface="돋움체"/>
              </a:rPr>
              <a:t>backBitmap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);</a:t>
            </a:r>
          </a:p>
          <a:p>
            <a:pPr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    </a:t>
            </a:r>
            <a:r>
              <a:rPr lang="en-US" altLang="ko-KR" sz="1600" dirty="0" err="1" smtClean="0">
                <a:solidFill>
                  <a:srgbClr val="000000"/>
                </a:solidFill>
                <a:latin typeface="돋움체"/>
                <a:ea typeface="돋움체"/>
              </a:rPr>
              <a:t>DeleteObject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1600" dirty="0" err="1" smtClean="0">
                <a:solidFill>
                  <a:srgbClr val="000000"/>
                </a:solidFill>
                <a:latin typeface="돋움체"/>
                <a:ea typeface="돋움체"/>
              </a:rPr>
              <a:t>backDC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);</a:t>
            </a:r>
          </a:p>
          <a:p>
            <a:pPr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}</a:t>
            </a:r>
            <a:endParaRPr lang="ko-KR" altLang="en-US" sz="16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더블 </a:t>
            </a:r>
            <a:r>
              <a:rPr lang="ko-KR" altLang="en-US" dirty="0" err="1" smtClean="0"/>
              <a:t>버퍼링</a:t>
            </a:r>
            <a:r>
              <a:rPr lang="en-US" altLang="ko-KR" dirty="0" smtClean="0"/>
              <a:t>(Double Buffering)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endParaRPr lang="en-US" altLang="ko-KR" sz="1400" dirty="0" smtClean="0">
              <a:solidFill>
                <a:srgbClr val="2B91AF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1400" dirty="0" smtClean="0">
                <a:solidFill>
                  <a:srgbClr val="2B91AF"/>
                </a:solidFill>
                <a:latin typeface="돋움체"/>
                <a:ea typeface="돋움체"/>
              </a:rPr>
              <a:t>HBITMAP</a:t>
            </a:r>
            <a:r>
              <a:rPr lang="en-US" altLang="ko-KR" sz="14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1400" dirty="0" err="1" smtClean="0">
                <a:solidFill>
                  <a:srgbClr val="000000"/>
                </a:solidFill>
                <a:latin typeface="돋움체"/>
                <a:ea typeface="돋움체"/>
              </a:rPr>
              <a:t>CreateDIBSectionRe</a:t>
            </a:r>
            <a:r>
              <a:rPr lang="en-US" altLang="ko-KR" sz="14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1400" dirty="0" smtClean="0">
                <a:solidFill>
                  <a:srgbClr val="2B91AF"/>
                </a:solidFill>
                <a:latin typeface="돋움체"/>
                <a:ea typeface="돋움체"/>
              </a:rPr>
              <a:t>HDC</a:t>
            </a:r>
            <a:r>
              <a:rPr lang="en-US" altLang="ko-KR" sz="14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1400" dirty="0" err="1" smtClean="0">
                <a:solidFill>
                  <a:srgbClr val="808080"/>
                </a:solidFill>
                <a:latin typeface="돋움체"/>
                <a:ea typeface="돋움체"/>
              </a:rPr>
              <a:t>hdc</a:t>
            </a:r>
            <a:r>
              <a:rPr lang="en-US" altLang="ko-KR" sz="1400" dirty="0" smtClean="0">
                <a:solidFill>
                  <a:srgbClr val="000000"/>
                </a:solidFill>
                <a:latin typeface="돋움체"/>
                <a:ea typeface="돋움체"/>
              </a:rPr>
              <a:t>, </a:t>
            </a:r>
            <a:r>
              <a:rPr lang="en-US" altLang="ko-KR" sz="1400" dirty="0" err="1" smtClean="0">
                <a:solidFill>
                  <a:srgbClr val="0000FF"/>
                </a:solidFill>
                <a:latin typeface="돋움체"/>
                <a:ea typeface="돋움체"/>
              </a:rPr>
              <a:t>int</a:t>
            </a:r>
            <a:r>
              <a:rPr lang="en-US" altLang="ko-KR" sz="14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1400" dirty="0" smtClean="0">
                <a:solidFill>
                  <a:srgbClr val="808080"/>
                </a:solidFill>
                <a:latin typeface="돋움체"/>
                <a:ea typeface="돋움체"/>
              </a:rPr>
              <a:t>width</a:t>
            </a:r>
            <a:r>
              <a:rPr lang="en-US" altLang="ko-KR" sz="1400" dirty="0" smtClean="0">
                <a:solidFill>
                  <a:srgbClr val="000000"/>
                </a:solidFill>
                <a:latin typeface="돋움체"/>
                <a:ea typeface="돋움체"/>
              </a:rPr>
              <a:t>, </a:t>
            </a:r>
            <a:r>
              <a:rPr lang="en-US" altLang="ko-KR" sz="1400" dirty="0" err="1" smtClean="0">
                <a:solidFill>
                  <a:srgbClr val="0000FF"/>
                </a:solidFill>
                <a:latin typeface="돋움체"/>
                <a:ea typeface="돋움체"/>
              </a:rPr>
              <a:t>int</a:t>
            </a:r>
            <a:r>
              <a:rPr lang="en-US" altLang="ko-KR" sz="14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1400" dirty="0" smtClean="0">
                <a:solidFill>
                  <a:srgbClr val="808080"/>
                </a:solidFill>
                <a:latin typeface="돋움체"/>
                <a:ea typeface="돋움체"/>
              </a:rPr>
              <a:t>height</a:t>
            </a:r>
            <a:r>
              <a:rPr lang="en-US" altLang="ko-KR" sz="1400" dirty="0" smtClean="0">
                <a:solidFill>
                  <a:srgbClr val="000000"/>
                </a:solidFill>
                <a:latin typeface="돋움체"/>
                <a:ea typeface="돋움체"/>
              </a:rPr>
              <a:t>)</a:t>
            </a:r>
          </a:p>
          <a:p>
            <a:pPr>
              <a:buNone/>
            </a:pPr>
            <a:r>
              <a:rPr lang="en-US" altLang="ko-KR" sz="1400" dirty="0" smtClean="0">
                <a:solidFill>
                  <a:srgbClr val="000000"/>
                </a:solidFill>
                <a:latin typeface="돋움체"/>
                <a:ea typeface="돋움체"/>
              </a:rPr>
              <a:t>{</a:t>
            </a:r>
          </a:p>
          <a:p>
            <a:pPr>
              <a:buNone/>
            </a:pPr>
            <a:r>
              <a:rPr lang="en-US" altLang="ko-KR" sz="1400" dirty="0" smtClean="0">
                <a:solidFill>
                  <a:srgbClr val="000000"/>
                </a:solidFill>
                <a:latin typeface="돋움체"/>
                <a:ea typeface="돋움체"/>
              </a:rPr>
              <a:t>    </a:t>
            </a:r>
            <a:r>
              <a:rPr lang="en-US" altLang="ko-KR" sz="1400" dirty="0" smtClean="0">
                <a:solidFill>
                  <a:srgbClr val="2B91AF"/>
                </a:solidFill>
                <a:latin typeface="돋움체"/>
                <a:ea typeface="돋움체"/>
              </a:rPr>
              <a:t>BITMAPINFO</a:t>
            </a:r>
            <a:r>
              <a:rPr lang="en-US" altLang="ko-KR" sz="14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1400" dirty="0" err="1" smtClean="0">
                <a:solidFill>
                  <a:srgbClr val="000000"/>
                </a:solidFill>
                <a:latin typeface="돋움체"/>
                <a:ea typeface="돋움체"/>
              </a:rPr>
              <a:t>bm_info</a:t>
            </a:r>
            <a:r>
              <a:rPr lang="en-US" altLang="ko-KR" sz="1400" dirty="0" smtClean="0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</a:p>
          <a:p>
            <a:pPr>
              <a:buNone/>
            </a:pPr>
            <a:r>
              <a:rPr lang="en-US" altLang="ko-KR" sz="1400" dirty="0" smtClean="0">
                <a:solidFill>
                  <a:srgbClr val="000000"/>
                </a:solidFill>
                <a:latin typeface="돋움체"/>
                <a:ea typeface="돋움체"/>
              </a:rPr>
              <a:t>    </a:t>
            </a:r>
            <a:r>
              <a:rPr lang="en-US" altLang="ko-KR" sz="1400" dirty="0" err="1" smtClean="0">
                <a:solidFill>
                  <a:srgbClr val="6F008A"/>
                </a:solidFill>
                <a:latin typeface="돋움체"/>
                <a:ea typeface="돋움체"/>
              </a:rPr>
              <a:t>ZeroMemory</a:t>
            </a:r>
            <a:r>
              <a:rPr lang="en-US" altLang="ko-KR" sz="1400" dirty="0" smtClean="0">
                <a:solidFill>
                  <a:srgbClr val="000000"/>
                </a:solidFill>
                <a:latin typeface="돋움체"/>
                <a:ea typeface="돋움체"/>
              </a:rPr>
              <a:t>(&amp;</a:t>
            </a:r>
            <a:r>
              <a:rPr lang="en-US" altLang="ko-KR" sz="1400" dirty="0" err="1" smtClean="0">
                <a:solidFill>
                  <a:srgbClr val="000000"/>
                </a:solidFill>
                <a:latin typeface="돋움체"/>
                <a:ea typeface="돋움체"/>
              </a:rPr>
              <a:t>bm_info.bmiHeader</a:t>
            </a:r>
            <a:r>
              <a:rPr lang="en-US" altLang="ko-KR" sz="1400" dirty="0" smtClean="0">
                <a:solidFill>
                  <a:srgbClr val="000000"/>
                </a:solidFill>
                <a:latin typeface="돋움체"/>
                <a:ea typeface="돋움체"/>
              </a:rPr>
              <a:t>, </a:t>
            </a:r>
            <a:r>
              <a:rPr lang="en-US" altLang="ko-KR" sz="1400" dirty="0" err="1" smtClean="0">
                <a:solidFill>
                  <a:srgbClr val="0000FF"/>
                </a:solidFill>
                <a:latin typeface="돋움체"/>
                <a:ea typeface="돋움체"/>
              </a:rPr>
              <a:t>sizeof</a:t>
            </a:r>
            <a:r>
              <a:rPr lang="en-US" altLang="ko-KR" sz="14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1400" dirty="0" smtClean="0">
                <a:solidFill>
                  <a:srgbClr val="2B91AF"/>
                </a:solidFill>
                <a:latin typeface="돋움체"/>
                <a:ea typeface="돋움체"/>
              </a:rPr>
              <a:t>BITMAPINFOHEADER</a:t>
            </a:r>
            <a:r>
              <a:rPr lang="en-US" altLang="ko-KR" sz="1400" dirty="0" smtClean="0">
                <a:solidFill>
                  <a:srgbClr val="000000"/>
                </a:solidFill>
                <a:latin typeface="돋움체"/>
                <a:ea typeface="돋움체"/>
              </a:rPr>
              <a:t>));</a:t>
            </a:r>
          </a:p>
          <a:p>
            <a:pPr>
              <a:buNone/>
            </a:pPr>
            <a:r>
              <a:rPr lang="en-US" altLang="ko-KR" sz="1400" dirty="0" smtClean="0">
                <a:solidFill>
                  <a:srgbClr val="000000"/>
                </a:solidFill>
                <a:latin typeface="돋움체"/>
                <a:ea typeface="돋움체"/>
              </a:rPr>
              <a:t>    </a:t>
            </a:r>
            <a:r>
              <a:rPr lang="en-US" altLang="ko-KR" sz="1400" dirty="0" err="1" smtClean="0">
                <a:solidFill>
                  <a:srgbClr val="000000"/>
                </a:solidFill>
                <a:latin typeface="돋움체"/>
                <a:ea typeface="돋움체"/>
              </a:rPr>
              <a:t>bm_info.bmiHeader.biSize</a:t>
            </a:r>
            <a:r>
              <a:rPr lang="en-US" altLang="ko-KR" sz="1400" dirty="0" smtClean="0">
                <a:solidFill>
                  <a:srgbClr val="000000"/>
                </a:solidFill>
                <a:latin typeface="돋움체"/>
                <a:ea typeface="돋움체"/>
              </a:rPr>
              <a:t> = </a:t>
            </a:r>
            <a:r>
              <a:rPr lang="en-US" altLang="ko-KR" sz="1400" dirty="0" err="1" smtClean="0">
                <a:solidFill>
                  <a:srgbClr val="0000FF"/>
                </a:solidFill>
                <a:latin typeface="돋움체"/>
                <a:ea typeface="돋움체"/>
              </a:rPr>
              <a:t>sizeof</a:t>
            </a:r>
            <a:r>
              <a:rPr lang="en-US" altLang="ko-KR" sz="14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1400" dirty="0" smtClean="0">
                <a:solidFill>
                  <a:srgbClr val="2B91AF"/>
                </a:solidFill>
                <a:latin typeface="돋움체"/>
                <a:ea typeface="돋움체"/>
              </a:rPr>
              <a:t>BITMAPINFOHEADER</a:t>
            </a:r>
            <a:r>
              <a:rPr lang="en-US" altLang="ko-KR" sz="1400" dirty="0" smtClean="0">
                <a:solidFill>
                  <a:srgbClr val="000000"/>
                </a:solidFill>
                <a:latin typeface="돋움체"/>
                <a:ea typeface="돋움체"/>
              </a:rPr>
              <a:t>);</a:t>
            </a:r>
          </a:p>
          <a:p>
            <a:pPr>
              <a:buNone/>
            </a:pPr>
            <a:r>
              <a:rPr lang="en-US" altLang="ko-KR" sz="1400" dirty="0" smtClean="0">
                <a:solidFill>
                  <a:srgbClr val="000000"/>
                </a:solidFill>
                <a:latin typeface="돋움체"/>
                <a:ea typeface="돋움체"/>
              </a:rPr>
              <a:t>    </a:t>
            </a:r>
            <a:r>
              <a:rPr lang="en-US" altLang="ko-KR" sz="1400" dirty="0" err="1" smtClean="0">
                <a:solidFill>
                  <a:srgbClr val="000000"/>
                </a:solidFill>
                <a:latin typeface="돋움체"/>
                <a:ea typeface="돋움체"/>
              </a:rPr>
              <a:t>bm_info.bmiHeader.biBitCount</a:t>
            </a:r>
            <a:r>
              <a:rPr lang="en-US" altLang="ko-KR" sz="1400" dirty="0" smtClean="0">
                <a:solidFill>
                  <a:srgbClr val="000000"/>
                </a:solidFill>
                <a:latin typeface="돋움체"/>
                <a:ea typeface="돋움체"/>
              </a:rPr>
              <a:t> = 24;  </a:t>
            </a:r>
            <a:r>
              <a:rPr lang="en-US" altLang="ko-KR" sz="1400" dirty="0" smtClean="0">
                <a:solidFill>
                  <a:srgbClr val="008000"/>
                </a:solidFill>
                <a:latin typeface="돋움체"/>
                <a:ea typeface="돋움체"/>
              </a:rPr>
              <a:t>// </a:t>
            </a:r>
            <a:r>
              <a:rPr lang="ko-KR" altLang="en-US" sz="1400" dirty="0" smtClean="0">
                <a:solidFill>
                  <a:srgbClr val="008000"/>
                </a:solidFill>
                <a:latin typeface="돋움체"/>
                <a:ea typeface="돋움체"/>
              </a:rPr>
              <a:t>컬러 수</a:t>
            </a:r>
            <a:r>
              <a:rPr lang="en-US" altLang="ko-KR" sz="1400" dirty="0" smtClean="0">
                <a:solidFill>
                  <a:srgbClr val="008000"/>
                </a:solidFill>
                <a:latin typeface="돋움체"/>
                <a:ea typeface="돋움체"/>
              </a:rPr>
              <a:t>(color bits) : 1, 4, 8, 16, 24, 31</a:t>
            </a:r>
            <a:endParaRPr lang="en-US" altLang="ko-KR" sz="14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1400" dirty="0" smtClean="0">
                <a:solidFill>
                  <a:srgbClr val="000000"/>
                </a:solidFill>
                <a:latin typeface="돋움체"/>
                <a:ea typeface="돋움체"/>
              </a:rPr>
              <a:t>    </a:t>
            </a:r>
            <a:r>
              <a:rPr lang="en-US" altLang="ko-KR" sz="1400" dirty="0" err="1" smtClean="0">
                <a:solidFill>
                  <a:srgbClr val="000000"/>
                </a:solidFill>
                <a:latin typeface="돋움체"/>
                <a:ea typeface="돋움체"/>
              </a:rPr>
              <a:t>bm_info.bmiHeader.biWidth</a:t>
            </a:r>
            <a:r>
              <a:rPr lang="en-US" altLang="ko-KR" sz="1400" dirty="0" smtClean="0">
                <a:solidFill>
                  <a:srgbClr val="000000"/>
                </a:solidFill>
                <a:latin typeface="돋움체"/>
                <a:ea typeface="돋움체"/>
              </a:rPr>
              <a:t> = </a:t>
            </a:r>
            <a:r>
              <a:rPr lang="en-US" altLang="ko-KR" sz="1400" dirty="0" smtClean="0">
                <a:solidFill>
                  <a:srgbClr val="808080"/>
                </a:solidFill>
                <a:latin typeface="돋움체"/>
                <a:ea typeface="돋움체"/>
              </a:rPr>
              <a:t>width</a:t>
            </a:r>
            <a:r>
              <a:rPr lang="en-US" altLang="ko-KR" sz="1400" dirty="0" smtClean="0">
                <a:solidFill>
                  <a:srgbClr val="000000"/>
                </a:solidFill>
                <a:latin typeface="돋움체"/>
                <a:ea typeface="돋움체"/>
              </a:rPr>
              <a:t>;  </a:t>
            </a:r>
            <a:r>
              <a:rPr lang="en-US" altLang="ko-KR" sz="1400" dirty="0" smtClean="0">
                <a:solidFill>
                  <a:srgbClr val="008000"/>
                </a:solidFill>
                <a:latin typeface="돋움체"/>
                <a:ea typeface="돋움체"/>
              </a:rPr>
              <a:t>// </a:t>
            </a:r>
            <a:r>
              <a:rPr lang="ko-KR" altLang="en-US" sz="1400" dirty="0" smtClean="0">
                <a:solidFill>
                  <a:srgbClr val="008000"/>
                </a:solidFill>
                <a:latin typeface="돋움체"/>
                <a:ea typeface="돋움체"/>
              </a:rPr>
              <a:t>너비</a:t>
            </a:r>
            <a:r>
              <a:rPr lang="en-US" altLang="ko-KR" sz="1400" dirty="0" smtClean="0">
                <a:solidFill>
                  <a:srgbClr val="008000"/>
                </a:solidFill>
                <a:latin typeface="돋움체"/>
                <a:ea typeface="돋움체"/>
              </a:rPr>
              <a:t>.</a:t>
            </a:r>
            <a:endParaRPr lang="ko-KR" altLang="en-US" sz="14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1400" dirty="0" smtClean="0">
                <a:solidFill>
                  <a:srgbClr val="000000"/>
                </a:solidFill>
                <a:latin typeface="돋움체"/>
                <a:ea typeface="돋움체"/>
              </a:rPr>
              <a:t>    </a:t>
            </a:r>
            <a:r>
              <a:rPr lang="en-US" altLang="ko-KR" sz="1400" dirty="0" err="1" smtClean="0">
                <a:solidFill>
                  <a:srgbClr val="000000"/>
                </a:solidFill>
                <a:latin typeface="돋움체"/>
                <a:ea typeface="돋움체"/>
              </a:rPr>
              <a:t>bm_info.bmiHeader.biHeight</a:t>
            </a:r>
            <a:r>
              <a:rPr lang="en-US" altLang="ko-KR" sz="1400" dirty="0" smtClean="0">
                <a:solidFill>
                  <a:srgbClr val="000000"/>
                </a:solidFill>
                <a:latin typeface="돋움체"/>
                <a:ea typeface="돋움체"/>
              </a:rPr>
              <a:t> = </a:t>
            </a:r>
            <a:r>
              <a:rPr lang="en-US" altLang="ko-KR" sz="1400" dirty="0" smtClean="0">
                <a:solidFill>
                  <a:srgbClr val="808080"/>
                </a:solidFill>
                <a:latin typeface="돋움체"/>
                <a:ea typeface="돋움체"/>
              </a:rPr>
              <a:t>height</a:t>
            </a:r>
            <a:r>
              <a:rPr lang="en-US" altLang="ko-KR" sz="1400" dirty="0" smtClean="0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  <a:r>
              <a:rPr lang="en-US" altLang="ko-KR" sz="1400" dirty="0" smtClean="0">
                <a:solidFill>
                  <a:srgbClr val="008000"/>
                </a:solidFill>
                <a:latin typeface="돋움체"/>
                <a:ea typeface="돋움체"/>
              </a:rPr>
              <a:t>// </a:t>
            </a:r>
            <a:r>
              <a:rPr lang="ko-KR" altLang="en-US" sz="1400" dirty="0" smtClean="0">
                <a:solidFill>
                  <a:srgbClr val="008000"/>
                </a:solidFill>
                <a:latin typeface="돋움체"/>
                <a:ea typeface="돋움체"/>
              </a:rPr>
              <a:t>높이</a:t>
            </a:r>
            <a:r>
              <a:rPr lang="en-US" altLang="ko-KR" sz="1400" dirty="0" smtClean="0">
                <a:solidFill>
                  <a:srgbClr val="008000"/>
                </a:solidFill>
                <a:latin typeface="돋움체"/>
                <a:ea typeface="돋움체"/>
              </a:rPr>
              <a:t>.</a:t>
            </a:r>
            <a:endParaRPr lang="ko-KR" altLang="en-US" sz="14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1400" dirty="0" smtClean="0">
                <a:solidFill>
                  <a:srgbClr val="000000"/>
                </a:solidFill>
                <a:latin typeface="돋움체"/>
                <a:ea typeface="돋움체"/>
              </a:rPr>
              <a:t>    </a:t>
            </a:r>
            <a:r>
              <a:rPr lang="en-US" altLang="ko-KR" sz="1400" dirty="0" err="1" smtClean="0">
                <a:solidFill>
                  <a:srgbClr val="000000"/>
                </a:solidFill>
                <a:latin typeface="돋움체"/>
                <a:ea typeface="돋움체"/>
              </a:rPr>
              <a:t>bm_info.bmiHeader.biPlanes</a:t>
            </a:r>
            <a:r>
              <a:rPr lang="en-US" altLang="ko-KR" sz="1400" dirty="0" smtClean="0">
                <a:solidFill>
                  <a:srgbClr val="000000"/>
                </a:solidFill>
                <a:latin typeface="돋움체"/>
                <a:ea typeface="돋움체"/>
              </a:rPr>
              <a:t> = 1;</a:t>
            </a:r>
          </a:p>
          <a:p>
            <a:pPr>
              <a:buNone/>
            </a:pPr>
            <a:endParaRPr lang="ko-KR" altLang="en-US" sz="14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1400" dirty="0" smtClean="0">
                <a:solidFill>
                  <a:srgbClr val="000000"/>
                </a:solidFill>
                <a:latin typeface="돋움체"/>
                <a:ea typeface="돋움체"/>
              </a:rPr>
              <a:t>    </a:t>
            </a:r>
            <a:r>
              <a:rPr lang="en-US" altLang="ko-KR" sz="1400" dirty="0" smtClean="0">
                <a:solidFill>
                  <a:srgbClr val="2B91AF"/>
                </a:solidFill>
                <a:latin typeface="돋움체"/>
                <a:ea typeface="돋움체"/>
              </a:rPr>
              <a:t>LPVOID</a:t>
            </a:r>
            <a:r>
              <a:rPr lang="en-US" altLang="ko-KR" sz="14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1400" dirty="0" err="1" smtClean="0">
                <a:solidFill>
                  <a:srgbClr val="000000"/>
                </a:solidFill>
                <a:latin typeface="돋움체"/>
                <a:ea typeface="돋움체"/>
              </a:rPr>
              <a:t>pBits</a:t>
            </a:r>
            <a:r>
              <a:rPr lang="en-US" altLang="ko-KR" sz="1400" dirty="0" smtClean="0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</a:p>
          <a:p>
            <a:pPr>
              <a:buNone/>
            </a:pPr>
            <a:r>
              <a:rPr lang="en-US" altLang="ko-KR" sz="1400" dirty="0" smtClean="0">
                <a:solidFill>
                  <a:srgbClr val="000000"/>
                </a:solidFill>
                <a:latin typeface="돋움체"/>
                <a:ea typeface="돋움체"/>
              </a:rPr>
              <a:t>    </a:t>
            </a:r>
            <a:r>
              <a:rPr lang="en-US" altLang="ko-KR" sz="1400" dirty="0" smtClean="0">
                <a:solidFill>
                  <a:srgbClr val="0000FF"/>
                </a:solidFill>
                <a:latin typeface="돋움체"/>
                <a:ea typeface="돋움체"/>
              </a:rPr>
              <a:t>return</a:t>
            </a:r>
            <a:r>
              <a:rPr lang="en-US" altLang="ko-KR" sz="14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1400" b="1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체"/>
                <a:ea typeface="돋움체"/>
              </a:rPr>
              <a:t>CreateDIBSection</a:t>
            </a:r>
            <a:r>
              <a:rPr lang="en-US" altLang="ko-KR" sz="14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체"/>
                <a:ea typeface="돋움체"/>
              </a:rPr>
              <a:t>(</a:t>
            </a:r>
            <a:r>
              <a:rPr lang="en-US" altLang="ko-KR" sz="1400" b="1" dirty="0" err="1" smtClean="0">
                <a:solidFill>
                  <a:srgbClr val="8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체"/>
                <a:ea typeface="돋움체"/>
              </a:rPr>
              <a:t>hdc</a:t>
            </a:r>
            <a:r>
              <a:rPr lang="en-US" altLang="ko-KR" sz="14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체"/>
                <a:ea typeface="돋움체"/>
              </a:rPr>
              <a:t>, &amp;</a:t>
            </a:r>
            <a:r>
              <a:rPr lang="en-US" altLang="ko-KR" sz="1400" b="1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체"/>
                <a:ea typeface="돋움체"/>
              </a:rPr>
              <a:t>bm_info</a:t>
            </a:r>
            <a:r>
              <a:rPr lang="en-US" altLang="ko-KR" sz="14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체"/>
                <a:ea typeface="돋움체"/>
              </a:rPr>
              <a:t>, </a:t>
            </a:r>
            <a:r>
              <a:rPr lang="en-US" altLang="ko-KR" sz="1400" b="1" dirty="0" smtClean="0">
                <a:solidFill>
                  <a:srgbClr val="6F008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체"/>
                <a:ea typeface="돋움체"/>
              </a:rPr>
              <a:t>DIB_RGB_COLORS</a:t>
            </a:r>
            <a:r>
              <a:rPr lang="en-US" altLang="ko-KR" sz="14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체"/>
                <a:ea typeface="돋움체"/>
              </a:rPr>
              <a:t>, (</a:t>
            </a:r>
            <a:r>
              <a:rPr lang="en-US" altLang="ko-KR" sz="1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체"/>
                <a:ea typeface="돋움체"/>
              </a:rPr>
              <a:t>void</a:t>
            </a:r>
            <a:r>
              <a:rPr lang="en-US" altLang="ko-KR" sz="14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체"/>
                <a:ea typeface="돋움체"/>
              </a:rPr>
              <a:t>**)&amp;</a:t>
            </a:r>
            <a:r>
              <a:rPr lang="en-US" altLang="ko-KR" sz="1400" b="1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체"/>
                <a:ea typeface="돋움체"/>
              </a:rPr>
              <a:t>pBits</a:t>
            </a:r>
            <a:r>
              <a:rPr lang="en-US" altLang="ko-KR" sz="14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체"/>
                <a:ea typeface="돋움체"/>
              </a:rPr>
              <a:t>, </a:t>
            </a:r>
            <a:r>
              <a:rPr lang="en-US" altLang="ko-KR" sz="1400" b="1" dirty="0" smtClean="0">
                <a:solidFill>
                  <a:srgbClr val="6F008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체"/>
                <a:ea typeface="돋움체"/>
              </a:rPr>
              <a:t>NULL</a:t>
            </a:r>
            <a:r>
              <a:rPr lang="en-US" altLang="ko-KR" sz="14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체"/>
                <a:ea typeface="돋움체"/>
              </a:rPr>
              <a:t>, 0)</a:t>
            </a:r>
            <a:r>
              <a:rPr lang="en-US" altLang="ko-KR" sz="1400" dirty="0" smtClean="0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</a:p>
          <a:p>
            <a:pPr>
              <a:buNone/>
            </a:pPr>
            <a:r>
              <a:rPr lang="en-US" altLang="ko-KR" sz="1400" dirty="0" smtClean="0">
                <a:solidFill>
                  <a:srgbClr val="000000"/>
                </a:solidFill>
                <a:latin typeface="돋움체"/>
                <a:ea typeface="돋움체"/>
              </a:rPr>
              <a:t>}</a:t>
            </a:r>
            <a:endParaRPr lang="ko-KR" altLang="en-US" sz="14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더블 </a:t>
            </a:r>
            <a:r>
              <a:rPr lang="ko-KR" altLang="en-US" dirty="0" err="1" smtClean="0"/>
              <a:t>버퍼링</a:t>
            </a:r>
            <a:r>
              <a:rPr lang="en-US" altLang="ko-KR" dirty="0" smtClean="0"/>
              <a:t>(Double Buffering)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ko-KR" sz="2000" b="1" dirty="0" smtClean="0"/>
              <a:t>BOOL </a:t>
            </a:r>
            <a:r>
              <a:rPr lang="en-US" altLang="ko-KR" sz="2000" b="1" dirty="0" err="1" smtClean="0"/>
              <a:t>GetWindowRect</a:t>
            </a:r>
            <a:r>
              <a:rPr lang="en-US" altLang="ko-KR" sz="2000" b="1" dirty="0" smtClean="0"/>
              <a:t>(HWND </a:t>
            </a:r>
            <a:r>
              <a:rPr lang="en-US" altLang="ko-KR" sz="2000" b="1" dirty="0" err="1" smtClean="0"/>
              <a:t>hWnd</a:t>
            </a:r>
            <a:r>
              <a:rPr lang="en-US" altLang="ko-KR" sz="2000" b="1" dirty="0" smtClean="0"/>
              <a:t>, LPRECT </a:t>
            </a:r>
            <a:r>
              <a:rPr lang="en-US" altLang="ko-KR" sz="2000" b="1" dirty="0" err="1" smtClean="0"/>
              <a:t>lpRect</a:t>
            </a:r>
            <a:r>
              <a:rPr lang="en-US" altLang="ko-KR" sz="2000" b="1" dirty="0" smtClean="0"/>
              <a:t>)</a:t>
            </a:r>
          </a:p>
          <a:p>
            <a:pPr>
              <a:buFont typeface="Lucida Sans Unicode" pitchFamily="34" charset="0"/>
              <a:buChar char="⁻"/>
            </a:pPr>
            <a:r>
              <a:rPr lang="ko-KR" altLang="en-US" sz="1600" dirty="0" smtClean="0"/>
              <a:t>클라이언트의 </a:t>
            </a:r>
            <a:r>
              <a:rPr lang="ko-KR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화면 만의 크기</a:t>
            </a:r>
            <a:r>
              <a:rPr lang="ko-KR" altLang="en-US" sz="1600" dirty="0" smtClean="0"/>
              <a:t>를 구해준다</a:t>
            </a:r>
            <a:endParaRPr lang="en-US" altLang="ko-KR" sz="1600" dirty="0" smtClean="0"/>
          </a:p>
          <a:p>
            <a:pPr>
              <a:buFont typeface="Lucida Sans Unicode" pitchFamily="34" charset="0"/>
              <a:buChar char="⁻"/>
            </a:pPr>
            <a:endParaRPr lang="en-US" altLang="ko-KR" sz="1600" dirty="0" smtClean="0"/>
          </a:p>
          <a:p>
            <a:r>
              <a:rPr lang="en-US" altLang="ko-KR" sz="2000" b="1" dirty="0" smtClean="0"/>
              <a:t>HBITMAP WINAPI </a:t>
            </a:r>
            <a:r>
              <a:rPr lang="en-US" altLang="ko-KR" sz="2000" b="1" dirty="0" err="1" smtClean="0"/>
              <a:t>CreateDIBSection</a:t>
            </a:r>
            <a:r>
              <a:rPr lang="en-US" altLang="ko-KR" sz="2000" b="1" dirty="0" smtClean="0"/>
              <a:t>(HDC </a:t>
            </a:r>
            <a:r>
              <a:rPr lang="en-US" altLang="ko-KR" sz="2000" b="1" dirty="0" err="1" smtClean="0"/>
              <a:t>hdc</a:t>
            </a:r>
            <a:r>
              <a:rPr lang="en-US" altLang="ko-KR" sz="2000" b="1" dirty="0" smtClean="0"/>
              <a:t>, CONST BITMAPINFO *</a:t>
            </a:r>
            <a:r>
              <a:rPr lang="en-US" altLang="ko-KR" sz="2000" b="1" dirty="0" err="1" smtClean="0"/>
              <a:t>pbmi</a:t>
            </a:r>
            <a:r>
              <a:rPr lang="en-US" altLang="ko-KR" sz="2000" b="1" dirty="0" smtClean="0"/>
              <a:t>, UINT usage, VOID **</a:t>
            </a:r>
            <a:r>
              <a:rPr lang="en-US" altLang="ko-KR" sz="2000" b="1" dirty="0" err="1" smtClean="0"/>
              <a:t>ppvBits</a:t>
            </a:r>
            <a:r>
              <a:rPr lang="en-US" altLang="ko-KR" sz="2000" b="1" dirty="0" smtClean="0"/>
              <a:t>, HANDLE </a:t>
            </a:r>
            <a:r>
              <a:rPr lang="en-US" altLang="ko-KR" sz="2000" b="1" dirty="0" err="1" smtClean="0"/>
              <a:t>hSection</a:t>
            </a:r>
            <a:r>
              <a:rPr lang="en-US" altLang="ko-KR" sz="2000" b="1" dirty="0" smtClean="0"/>
              <a:t>, DWORD offset)</a:t>
            </a:r>
          </a:p>
          <a:p>
            <a:pPr>
              <a:buFont typeface="Lucida Sans Unicode" pitchFamily="34" charset="0"/>
              <a:buChar char="⁻"/>
            </a:pPr>
            <a:r>
              <a:rPr lang="en-US" altLang="ko-KR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DIB</a:t>
            </a:r>
            <a:r>
              <a:rPr lang="ko-KR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를 생성</a:t>
            </a:r>
            <a:r>
              <a:rPr lang="ko-KR" altLang="en-US" sz="1600" dirty="0" smtClean="0"/>
              <a:t>해 준다</a:t>
            </a:r>
            <a:endParaRPr lang="en-US" altLang="ko-KR" sz="1600" dirty="0" smtClean="0"/>
          </a:p>
          <a:p>
            <a:pPr>
              <a:buFont typeface="Lucida Sans Unicode" pitchFamily="34" charset="0"/>
              <a:buChar char="⁻"/>
            </a:pPr>
            <a:r>
              <a:rPr lang="en-US" altLang="ko-KR" sz="1600" dirty="0" smtClean="0"/>
              <a:t>DIB(Device Independent Bitmap) : </a:t>
            </a:r>
            <a:r>
              <a:rPr lang="ko-KR" altLang="en-US" sz="1600" dirty="0" smtClean="0"/>
              <a:t>장치 독립적 비트맵</a:t>
            </a:r>
            <a:r>
              <a:rPr lang="en-US" altLang="ko-KR" sz="1600" dirty="0" smtClean="0"/>
              <a:t>, GDI </a:t>
            </a:r>
            <a:r>
              <a:rPr lang="ko-KR" altLang="en-US" sz="1600" dirty="0" smtClean="0"/>
              <a:t>함수를 사용할 수 없다</a:t>
            </a:r>
            <a:endParaRPr lang="en-US" altLang="ko-KR" sz="1600" dirty="0" smtClean="0"/>
          </a:p>
          <a:p>
            <a:pPr>
              <a:buFont typeface="Lucida Sans Unicode" pitchFamily="34" charset="0"/>
              <a:buChar char="⁻"/>
            </a:pPr>
            <a:r>
              <a:rPr lang="en-US" altLang="ko-KR" sz="1600" dirty="0" err="1" smtClean="0"/>
              <a:t>DIBSection</a:t>
            </a:r>
            <a:r>
              <a:rPr lang="ko-KR" altLang="en-US" sz="1600" dirty="0" smtClean="0"/>
              <a:t>은 </a:t>
            </a:r>
            <a:r>
              <a:rPr lang="en-US" altLang="ko-KR" sz="1600" dirty="0" smtClean="0"/>
              <a:t>DIB</a:t>
            </a:r>
            <a:r>
              <a:rPr lang="ko-KR" altLang="en-US" sz="1600" dirty="0" smtClean="0"/>
              <a:t>를 </a:t>
            </a:r>
            <a:r>
              <a:rPr lang="en-US" altLang="ko-KR" sz="1600" dirty="0" smtClean="0"/>
              <a:t>DDB(Device Dependent Bitmap : </a:t>
            </a:r>
            <a:r>
              <a:rPr lang="ko-KR" altLang="en-US" sz="1600" dirty="0" smtClean="0"/>
              <a:t>장치 종속적 비트맵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처럼 행동할 수 있게 하여 </a:t>
            </a:r>
            <a:r>
              <a:rPr lang="en-US" altLang="ko-KR" sz="1600" dirty="0" smtClean="0"/>
              <a:t>GDI </a:t>
            </a:r>
            <a:r>
              <a:rPr lang="ko-KR" altLang="en-US" sz="1600" dirty="0" smtClean="0"/>
              <a:t>함수를 사용할 수 있게 된다</a:t>
            </a:r>
            <a:endParaRPr lang="en-US" altLang="ko-KR" sz="1600" dirty="0" smtClean="0"/>
          </a:p>
          <a:p>
            <a:pPr>
              <a:buFont typeface="Lucida Sans Unicode" pitchFamily="34" charset="0"/>
              <a:buChar char="⁻"/>
            </a:pPr>
            <a:r>
              <a:rPr lang="en-US" altLang="ko-KR" sz="1600" dirty="0" err="1" smtClean="0"/>
              <a:t>pbmi</a:t>
            </a:r>
            <a:r>
              <a:rPr lang="en-US" altLang="ko-KR" sz="1600" dirty="0" smtClean="0"/>
              <a:t> : </a:t>
            </a:r>
            <a:r>
              <a:rPr lang="ko-KR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만들고자 하는 비트맵의 정보</a:t>
            </a:r>
            <a:r>
              <a:rPr lang="ko-KR" altLang="en-US" sz="1600" dirty="0" smtClean="0"/>
              <a:t>를 지정하는 구조체</a:t>
            </a:r>
            <a:endParaRPr lang="en-US" altLang="ko-KR" sz="1600" dirty="0" smtClean="0"/>
          </a:p>
          <a:p>
            <a:pPr>
              <a:buFont typeface="Lucida Sans Unicode" pitchFamily="34" charset="0"/>
              <a:buChar char="⁻"/>
            </a:pPr>
            <a:r>
              <a:rPr lang="en-US" altLang="ko-KR" sz="1600" dirty="0" smtClean="0"/>
              <a:t>usage : </a:t>
            </a:r>
            <a:r>
              <a:rPr lang="en-US" altLang="ko-KR" sz="1600" b="1" dirty="0" smtClean="0">
                <a:solidFill>
                  <a:srgbClr val="6F008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체"/>
                <a:ea typeface="돋움체"/>
              </a:rPr>
              <a:t>DIB_RGB_COLORS</a:t>
            </a:r>
            <a:r>
              <a:rPr lang="en-US" altLang="ko-KR" sz="1600" dirty="0" smtClean="0">
                <a:latin typeface="+mn-ea"/>
              </a:rPr>
              <a:t>(RGB </a:t>
            </a:r>
            <a:r>
              <a:rPr lang="ko-KR" altLang="en-US" sz="1600" dirty="0" smtClean="0">
                <a:latin typeface="+mn-ea"/>
              </a:rPr>
              <a:t>값의</a:t>
            </a:r>
            <a:r>
              <a:rPr lang="en-US" altLang="ko-KR" sz="1600" dirty="0" smtClean="0">
                <a:latin typeface="+mn-ea"/>
              </a:rPr>
              <a:t> </a:t>
            </a:r>
            <a:r>
              <a:rPr lang="ko-KR" altLang="en-US" sz="1600" dirty="0" smtClean="0">
                <a:latin typeface="+mn-ea"/>
              </a:rPr>
              <a:t>배열 사용</a:t>
            </a:r>
            <a:r>
              <a:rPr lang="en-US" altLang="ko-KR" sz="1600" dirty="0" smtClean="0">
                <a:latin typeface="+mn-ea"/>
              </a:rPr>
              <a:t>), </a:t>
            </a:r>
            <a:r>
              <a:rPr lang="en-US" altLang="ko-KR" sz="1600" dirty="0" smtClean="0">
                <a:solidFill>
                  <a:srgbClr val="6F008A"/>
                </a:solidFill>
                <a:latin typeface="돋움체"/>
                <a:ea typeface="돋움체"/>
              </a:rPr>
              <a:t>DIB_PAL_COLORS</a:t>
            </a:r>
            <a:r>
              <a:rPr lang="en-US" altLang="ko-KR" sz="1600" dirty="0" smtClean="0">
                <a:latin typeface="+mn-ea"/>
              </a:rPr>
              <a:t>(16</a:t>
            </a:r>
            <a:r>
              <a:rPr lang="ko-KR" altLang="en-US" sz="1600" dirty="0" smtClean="0">
                <a:latin typeface="+mn-ea"/>
              </a:rPr>
              <a:t>비트 인덱스 배열 사용</a:t>
            </a:r>
            <a:r>
              <a:rPr lang="en-US" altLang="ko-KR" sz="1600" dirty="0" smtClean="0">
                <a:latin typeface="+mn-ea"/>
              </a:rPr>
              <a:t>)</a:t>
            </a:r>
          </a:p>
          <a:p>
            <a:pPr>
              <a:buFont typeface="Lucida Sans Unicode" pitchFamily="34" charset="0"/>
              <a:buChar char="⁻"/>
            </a:pPr>
            <a:r>
              <a:rPr lang="en-US" altLang="ko-KR" sz="1600" dirty="0" err="1" smtClean="0">
                <a:latin typeface="+mn-ea"/>
              </a:rPr>
              <a:t>ppvBits</a:t>
            </a:r>
            <a:r>
              <a:rPr lang="en-US" altLang="ko-KR" sz="1600" dirty="0" smtClean="0">
                <a:latin typeface="+mn-ea"/>
              </a:rPr>
              <a:t> : DIB bit </a:t>
            </a:r>
            <a:r>
              <a:rPr lang="ko-KR" altLang="en-US" sz="1600" dirty="0" smtClean="0">
                <a:latin typeface="+mn-ea"/>
              </a:rPr>
              <a:t>값의 위치 포인터를 받기 위한 이중 포인터</a:t>
            </a:r>
            <a:endParaRPr lang="en-US" altLang="ko-KR" sz="1600" dirty="0" smtClean="0">
              <a:latin typeface="+mn-ea"/>
            </a:endParaRPr>
          </a:p>
          <a:p>
            <a:pPr>
              <a:buFont typeface="Lucida Sans Unicode" pitchFamily="34" charset="0"/>
              <a:buChar char="⁻"/>
            </a:pPr>
            <a:r>
              <a:rPr lang="en-US" altLang="ko-KR" sz="1600" dirty="0" err="1" smtClean="0">
                <a:latin typeface="+mn-ea"/>
              </a:rPr>
              <a:t>hSection</a:t>
            </a:r>
            <a:r>
              <a:rPr lang="en-US" altLang="ko-KR" sz="1600" dirty="0" smtClean="0">
                <a:latin typeface="+mn-ea"/>
              </a:rPr>
              <a:t> : NULL</a:t>
            </a:r>
          </a:p>
          <a:p>
            <a:pPr>
              <a:buFont typeface="Lucida Sans Unicode" pitchFamily="34" charset="0"/>
              <a:buChar char="⁻"/>
            </a:pPr>
            <a:r>
              <a:rPr lang="en-US" altLang="ko-KR" sz="1600" dirty="0" smtClean="0">
                <a:latin typeface="+mn-ea"/>
              </a:rPr>
              <a:t>offset : 0</a:t>
            </a:r>
            <a:endParaRPr lang="ko-KR" altLang="en-US" sz="1600" dirty="0">
              <a:latin typeface="+mn-ea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더블 </a:t>
            </a:r>
            <a:r>
              <a:rPr lang="ko-KR" altLang="en-US" dirty="0" err="1" smtClean="0"/>
              <a:t>버퍼링</a:t>
            </a:r>
            <a:r>
              <a:rPr lang="en-US" altLang="ko-KR" dirty="0" smtClean="0"/>
              <a:t>(Double Buffering)</a:t>
            </a:r>
            <a:endParaRPr lang="ko-KR" alt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ctr">
              <a:buNone/>
            </a:pPr>
            <a:r>
              <a:rPr lang="ko-KR" altLang="en-US" b="1" dirty="0" smtClean="0"/>
              <a:t>더블 </a:t>
            </a:r>
            <a:r>
              <a:rPr lang="ko-KR" altLang="en-US" b="1" dirty="0" err="1" smtClean="0"/>
              <a:t>버퍼링</a:t>
            </a:r>
            <a:r>
              <a:rPr lang="ko-KR" altLang="en-US" dirty="0" err="1" smtClean="0"/>
              <a:t>을</a:t>
            </a:r>
            <a:r>
              <a:rPr lang="ko-KR" altLang="en-US" dirty="0" smtClean="0"/>
              <a:t> 사용하여</a:t>
            </a:r>
            <a:endParaRPr lang="en-US" altLang="ko-KR" dirty="0" smtClean="0"/>
          </a:p>
          <a:p>
            <a:pPr algn="ctr">
              <a:buNone/>
            </a:pPr>
            <a:r>
              <a:rPr lang="ko-KR" altLang="en-US" dirty="0" smtClean="0"/>
              <a:t>서커스 </a:t>
            </a:r>
            <a:r>
              <a:rPr lang="ko-KR" altLang="en-US" dirty="0" err="1" smtClean="0"/>
              <a:t>찰리</a:t>
            </a:r>
            <a:r>
              <a:rPr lang="ko-KR" altLang="en-US" dirty="0" smtClean="0"/>
              <a:t> 게임을 만들어 봅시다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서커스 </a:t>
            </a:r>
            <a:r>
              <a:rPr lang="ko-KR" altLang="en-US" dirty="0" err="1" smtClean="0"/>
              <a:t>찰리</a:t>
            </a:r>
            <a:r>
              <a:rPr lang="ko-KR" altLang="en-US" dirty="0" smtClean="0"/>
              <a:t> 게임</a:t>
            </a:r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Win API </a:t>
            </a:r>
            <a:r>
              <a:rPr lang="ko-KR" altLang="en-US" dirty="0" smtClean="0"/>
              <a:t>프로젝트 만들기</a:t>
            </a:r>
            <a:endParaRPr lang="ko-KR" altLang="en-US" dirty="0"/>
          </a:p>
        </p:txBody>
      </p:sp>
      <p:pic>
        <p:nvPicPr>
          <p:cNvPr id="2050" name="Picture 2" descr="C:\Users\rkddl\Desktop\winapi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200" y="1483200"/>
            <a:ext cx="6602400" cy="437273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Win API </a:t>
            </a:r>
            <a:r>
              <a:rPr lang="ko-KR" altLang="en-US" dirty="0" smtClean="0"/>
              <a:t>프로젝트 만들기</a:t>
            </a:r>
            <a:endParaRPr lang="ko-KR" altLang="en-US" dirty="0"/>
          </a:p>
        </p:txBody>
      </p:sp>
      <p:pic>
        <p:nvPicPr>
          <p:cNvPr id="3074" name="Picture 2" descr="C:\Users\rkddl\Desktop\winapi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509726"/>
            <a:ext cx="4641850" cy="38481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5357818" y="1500174"/>
            <a:ext cx="350046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Visual Studio 2017</a:t>
            </a:r>
            <a:r>
              <a:rPr lang="ko-KR" altLang="en-US" dirty="0" smtClean="0"/>
              <a:t>에서 부터는 이전과 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프로젝트 생성</a:t>
            </a:r>
            <a:r>
              <a:rPr lang="ko-KR" altLang="en-US" dirty="0" smtClean="0"/>
              <a:t> 방식이 다르게 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변경</a:t>
            </a:r>
            <a:r>
              <a:rPr lang="ko-KR" altLang="en-US" dirty="0" smtClean="0"/>
              <a:t> 되었다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이후 버전에서는 이와 같은 방법으로 </a:t>
            </a:r>
            <a:r>
              <a:rPr lang="en-US" altLang="ko-KR" dirty="0" smtClean="0"/>
              <a:t>Win API</a:t>
            </a:r>
            <a:r>
              <a:rPr lang="ko-KR" altLang="en-US" dirty="0" smtClean="0"/>
              <a:t>프로젝트를 생성 하면 된다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>
                <a:solidFill>
                  <a:srgbClr val="FF0000"/>
                </a:solidFill>
              </a:rPr>
              <a:t>빈 프로젝트 </a:t>
            </a:r>
            <a:r>
              <a:rPr lang="ko-KR" altLang="en-US" b="1" dirty="0" smtClean="0">
                <a:solidFill>
                  <a:srgbClr val="FF0000"/>
                </a:solidFill>
              </a:rPr>
              <a:t>체크를 해제</a:t>
            </a:r>
            <a:r>
              <a:rPr lang="en-US" altLang="ko-KR" b="1" dirty="0" smtClean="0">
                <a:solidFill>
                  <a:srgbClr val="FF0000"/>
                </a:solidFill>
              </a:rPr>
              <a:t>!!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후 확인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altLang="ko-KR" sz="900" dirty="0" err="1" smtClean="0">
                <a:solidFill>
                  <a:srgbClr val="0000FF"/>
                </a:solidFill>
                <a:latin typeface="돋움체"/>
                <a:ea typeface="돋움체"/>
              </a:rPr>
              <a:t>int</a:t>
            </a:r>
            <a:r>
              <a:rPr lang="en-US" altLang="ko-KR" sz="9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900" dirty="0" smtClean="0">
                <a:solidFill>
                  <a:srgbClr val="6F008A"/>
                </a:solidFill>
                <a:latin typeface="돋움체"/>
                <a:ea typeface="돋움체"/>
              </a:rPr>
              <a:t>APIENTRY</a:t>
            </a:r>
            <a:r>
              <a:rPr lang="en-US" altLang="ko-KR" sz="9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900" dirty="0" err="1" smtClean="0">
                <a:solidFill>
                  <a:srgbClr val="000000"/>
                </a:solidFill>
                <a:latin typeface="돋움체"/>
                <a:ea typeface="돋움체"/>
              </a:rPr>
              <a:t>wWinMain</a:t>
            </a:r>
            <a:r>
              <a:rPr lang="en-US" altLang="ko-KR" sz="9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900" dirty="0" smtClean="0">
                <a:solidFill>
                  <a:srgbClr val="6F008A"/>
                </a:solidFill>
                <a:latin typeface="돋움체"/>
                <a:ea typeface="돋움체"/>
              </a:rPr>
              <a:t>_In_</a:t>
            </a:r>
            <a:r>
              <a:rPr lang="en-US" altLang="ko-KR" sz="9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900" dirty="0" smtClean="0">
                <a:solidFill>
                  <a:srgbClr val="2B91AF"/>
                </a:solidFill>
                <a:latin typeface="돋움체"/>
                <a:ea typeface="돋움체"/>
              </a:rPr>
              <a:t>HINSTANCE</a:t>
            </a:r>
            <a:r>
              <a:rPr lang="en-US" altLang="ko-KR" sz="9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900" dirty="0" err="1" smtClean="0">
                <a:solidFill>
                  <a:srgbClr val="808080"/>
                </a:solidFill>
                <a:latin typeface="돋움체"/>
                <a:ea typeface="돋움체"/>
              </a:rPr>
              <a:t>hInstance</a:t>
            </a:r>
            <a:r>
              <a:rPr lang="en-US" altLang="ko-KR" sz="900" dirty="0" smtClean="0">
                <a:solidFill>
                  <a:srgbClr val="000000"/>
                </a:solidFill>
                <a:latin typeface="돋움체"/>
                <a:ea typeface="돋움체"/>
              </a:rPr>
              <a:t>, </a:t>
            </a:r>
            <a:r>
              <a:rPr lang="en-US" altLang="ko-KR" sz="900" dirty="0" smtClean="0">
                <a:solidFill>
                  <a:srgbClr val="6F008A"/>
                </a:solidFill>
                <a:latin typeface="돋움체"/>
                <a:ea typeface="돋움체"/>
              </a:rPr>
              <a:t>_</a:t>
            </a:r>
            <a:r>
              <a:rPr lang="en-US" altLang="ko-KR" sz="900" dirty="0" err="1" smtClean="0">
                <a:solidFill>
                  <a:srgbClr val="6F008A"/>
                </a:solidFill>
                <a:latin typeface="돋움체"/>
                <a:ea typeface="돋움체"/>
              </a:rPr>
              <a:t>In_opt</a:t>
            </a:r>
            <a:r>
              <a:rPr lang="en-US" altLang="ko-KR" sz="900" dirty="0" smtClean="0">
                <a:solidFill>
                  <a:srgbClr val="6F008A"/>
                </a:solidFill>
                <a:latin typeface="돋움체"/>
                <a:ea typeface="돋움체"/>
              </a:rPr>
              <a:t>_</a:t>
            </a:r>
            <a:r>
              <a:rPr lang="en-US" altLang="ko-KR" sz="9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900" dirty="0" smtClean="0">
                <a:solidFill>
                  <a:srgbClr val="2B91AF"/>
                </a:solidFill>
                <a:latin typeface="돋움체"/>
                <a:ea typeface="돋움체"/>
              </a:rPr>
              <a:t>HINSTANCE</a:t>
            </a:r>
            <a:r>
              <a:rPr lang="en-US" altLang="ko-KR" sz="9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900" dirty="0" err="1" smtClean="0">
                <a:solidFill>
                  <a:srgbClr val="808080"/>
                </a:solidFill>
                <a:latin typeface="돋움체"/>
                <a:ea typeface="돋움체"/>
              </a:rPr>
              <a:t>hPrevInstance</a:t>
            </a:r>
            <a:r>
              <a:rPr lang="en-US" altLang="ko-KR" sz="900" dirty="0" smtClean="0">
                <a:solidFill>
                  <a:srgbClr val="000000"/>
                </a:solidFill>
                <a:latin typeface="돋움체"/>
                <a:ea typeface="돋움체"/>
              </a:rPr>
              <a:t>, </a:t>
            </a:r>
            <a:r>
              <a:rPr lang="en-US" altLang="ko-KR" sz="900" dirty="0" smtClean="0">
                <a:solidFill>
                  <a:srgbClr val="6F008A"/>
                </a:solidFill>
                <a:latin typeface="돋움체"/>
                <a:ea typeface="돋움체"/>
              </a:rPr>
              <a:t>_In_</a:t>
            </a:r>
            <a:r>
              <a:rPr lang="en-US" altLang="ko-KR" sz="9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900" dirty="0" smtClean="0">
                <a:solidFill>
                  <a:srgbClr val="2B91AF"/>
                </a:solidFill>
                <a:latin typeface="돋움체"/>
                <a:ea typeface="돋움체"/>
              </a:rPr>
              <a:t>LPWSTR</a:t>
            </a:r>
            <a:r>
              <a:rPr lang="en-US" altLang="ko-KR" sz="9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900" dirty="0" err="1" smtClean="0">
                <a:solidFill>
                  <a:srgbClr val="808080"/>
                </a:solidFill>
                <a:latin typeface="돋움체"/>
                <a:ea typeface="돋움체"/>
              </a:rPr>
              <a:t>lpCmdLine</a:t>
            </a:r>
            <a:r>
              <a:rPr lang="en-US" altLang="ko-KR" sz="900" dirty="0" smtClean="0">
                <a:solidFill>
                  <a:srgbClr val="000000"/>
                </a:solidFill>
                <a:latin typeface="돋움체"/>
                <a:ea typeface="돋움체"/>
              </a:rPr>
              <a:t>, </a:t>
            </a:r>
            <a:r>
              <a:rPr lang="en-US" altLang="ko-KR" sz="900" dirty="0" smtClean="0">
                <a:solidFill>
                  <a:srgbClr val="6F008A"/>
                </a:solidFill>
                <a:latin typeface="돋움체"/>
                <a:ea typeface="돋움체"/>
              </a:rPr>
              <a:t>_In_</a:t>
            </a:r>
            <a:r>
              <a:rPr lang="en-US" altLang="ko-KR" sz="9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900" dirty="0" err="1" smtClean="0">
                <a:solidFill>
                  <a:srgbClr val="0000FF"/>
                </a:solidFill>
                <a:latin typeface="돋움체"/>
                <a:ea typeface="돋움체"/>
              </a:rPr>
              <a:t>int</a:t>
            </a:r>
            <a:r>
              <a:rPr lang="en-US" altLang="ko-KR" sz="9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900" dirty="0" err="1" smtClean="0">
                <a:solidFill>
                  <a:srgbClr val="808080"/>
                </a:solidFill>
                <a:latin typeface="돋움체"/>
                <a:ea typeface="돋움체"/>
              </a:rPr>
              <a:t>nCmdShow</a:t>
            </a:r>
            <a:r>
              <a:rPr lang="en-US" altLang="ko-KR" sz="900" dirty="0" smtClean="0">
                <a:solidFill>
                  <a:srgbClr val="000000"/>
                </a:solidFill>
                <a:latin typeface="돋움체"/>
                <a:ea typeface="돋움체"/>
              </a:rPr>
              <a:t>)</a:t>
            </a:r>
          </a:p>
          <a:p>
            <a:pPr>
              <a:buNone/>
            </a:pPr>
            <a:r>
              <a:rPr lang="en-US" altLang="ko-KR" sz="900" dirty="0" smtClean="0">
                <a:solidFill>
                  <a:srgbClr val="000000"/>
                </a:solidFill>
                <a:latin typeface="돋움체"/>
                <a:ea typeface="돋움체"/>
              </a:rPr>
              <a:t>{</a:t>
            </a:r>
          </a:p>
          <a:p>
            <a:pPr>
              <a:buNone/>
            </a:pPr>
            <a:r>
              <a:rPr lang="en-US" altLang="ko-KR" sz="900" dirty="0" smtClean="0">
                <a:solidFill>
                  <a:srgbClr val="000000"/>
                </a:solidFill>
                <a:latin typeface="돋움체"/>
                <a:ea typeface="돋움체"/>
              </a:rPr>
              <a:t>    </a:t>
            </a:r>
            <a:r>
              <a:rPr lang="en-US" altLang="ko-KR" sz="900" dirty="0" smtClean="0">
                <a:solidFill>
                  <a:srgbClr val="6F008A"/>
                </a:solidFill>
                <a:latin typeface="돋움체"/>
                <a:ea typeface="돋움체"/>
              </a:rPr>
              <a:t>UNREFERENCED_PARAMETER</a:t>
            </a:r>
            <a:r>
              <a:rPr lang="en-US" altLang="ko-KR" sz="9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900" dirty="0" err="1" smtClean="0">
                <a:solidFill>
                  <a:srgbClr val="808080"/>
                </a:solidFill>
                <a:latin typeface="돋움체"/>
                <a:ea typeface="돋움체"/>
              </a:rPr>
              <a:t>hPrevInstance</a:t>
            </a:r>
            <a:r>
              <a:rPr lang="en-US" altLang="ko-KR" sz="900" dirty="0" smtClean="0">
                <a:solidFill>
                  <a:srgbClr val="000000"/>
                </a:solidFill>
                <a:latin typeface="돋움체"/>
                <a:ea typeface="돋움체"/>
              </a:rPr>
              <a:t>);</a:t>
            </a:r>
          </a:p>
          <a:p>
            <a:pPr>
              <a:buNone/>
            </a:pPr>
            <a:r>
              <a:rPr lang="en-US" altLang="ko-KR" sz="900" dirty="0" smtClean="0">
                <a:solidFill>
                  <a:srgbClr val="000000"/>
                </a:solidFill>
                <a:latin typeface="돋움체"/>
                <a:ea typeface="돋움체"/>
              </a:rPr>
              <a:t>    </a:t>
            </a:r>
            <a:r>
              <a:rPr lang="en-US" altLang="ko-KR" sz="900" dirty="0" smtClean="0">
                <a:solidFill>
                  <a:srgbClr val="6F008A"/>
                </a:solidFill>
                <a:latin typeface="돋움체"/>
                <a:ea typeface="돋움체"/>
              </a:rPr>
              <a:t>UNREFERENCED_PARAMETER</a:t>
            </a:r>
            <a:r>
              <a:rPr lang="en-US" altLang="ko-KR" sz="9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900" dirty="0" err="1" smtClean="0">
                <a:solidFill>
                  <a:srgbClr val="808080"/>
                </a:solidFill>
                <a:latin typeface="돋움체"/>
                <a:ea typeface="돋움체"/>
              </a:rPr>
              <a:t>lpCmdLine</a:t>
            </a:r>
            <a:r>
              <a:rPr lang="en-US" altLang="ko-KR" sz="900" dirty="0" smtClean="0">
                <a:solidFill>
                  <a:srgbClr val="000000"/>
                </a:solidFill>
                <a:latin typeface="돋움체"/>
                <a:ea typeface="돋움체"/>
              </a:rPr>
              <a:t>);</a:t>
            </a:r>
            <a:endParaRPr lang="ko-KR" altLang="en-US" sz="9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ko-KR" altLang="en-US" sz="900" dirty="0" smtClean="0">
                <a:solidFill>
                  <a:srgbClr val="000000"/>
                </a:solidFill>
                <a:latin typeface="돋움체"/>
                <a:ea typeface="돋움체"/>
              </a:rPr>
              <a:t>    </a:t>
            </a:r>
            <a:r>
              <a:rPr lang="en-US" altLang="ko-KR" sz="900" dirty="0" smtClean="0">
                <a:solidFill>
                  <a:srgbClr val="008000"/>
                </a:solidFill>
                <a:latin typeface="돋움체"/>
                <a:ea typeface="돋움체"/>
              </a:rPr>
              <a:t>// </a:t>
            </a:r>
            <a:r>
              <a:rPr lang="ko-KR" altLang="en-US" sz="900" dirty="0" smtClean="0">
                <a:solidFill>
                  <a:srgbClr val="008000"/>
                </a:solidFill>
                <a:latin typeface="돋움체"/>
                <a:ea typeface="돋움체"/>
              </a:rPr>
              <a:t>전역 문자열을 초기화합니다</a:t>
            </a:r>
            <a:r>
              <a:rPr lang="en-US" altLang="ko-KR" sz="900" dirty="0" smtClean="0">
                <a:solidFill>
                  <a:srgbClr val="008000"/>
                </a:solidFill>
                <a:latin typeface="돋움체"/>
                <a:ea typeface="돋움체"/>
              </a:rPr>
              <a:t>.</a:t>
            </a:r>
            <a:endParaRPr lang="en-US" altLang="ko-KR" sz="9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900" dirty="0" smtClean="0">
                <a:solidFill>
                  <a:srgbClr val="000000"/>
                </a:solidFill>
                <a:latin typeface="돋움체"/>
                <a:ea typeface="돋움체"/>
              </a:rPr>
              <a:t>    </a:t>
            </a:r>
            <a:r>
              <a:rPr lang="en-US" altLang="ko-KR" sz="900" dirty="0" err="1" smtClean="0">
                <a:solidFill>
                  <a:srgbClr val="000000"/>
                </a:solidFill>
                <a:latin typeface="돋움체"/>
                <a:ea typeface="돋움체"/>
              </a:rPr>
              <a:t>LoadStringW</a:t>
            </a:r>
            <a:r>
              <a:rPr lang="en-US" altLang="ko-KR" sz="9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900" dirty="0" err="1" smtClean="0">
                <a:solidFill>
                  <a:srgbClr val="808080"/>
                </a:solidFill>
                <a:latin typeface="돋움체"/>
                <a:ea typeface="돋움체"/>
              </a:rPr>
              <a:t>hInstance</a:t>
            </a:r>
            <a:r>
              <a:rPr lang="en-US" altLang="ko-KR" sz="900" dirty="0" smtClean="0">
                <a:solidFill>
                  <a:srgbClr val="000000"/>
                </a:solidFill>
                <a:latin typeface="돋움체"/>
                <a:ea typeface="돋움체"/>
              </a:rPr>
              <a:t>, </a:t>
            </a:r>
            <a:r>
              <a:rPr lang="en-US" altLang="ko-KR" sz="900" dirty="0" smtClean="0">
                <a:solidFill>
                  <a:srgbClr val="6F008A"/>
                </a:solidFill>
                <a:latin typeface="돋움체"/>
                <a:ea typeface="돋움체"/>
              </a:rPr>
              <a:t>IDC_WINAPI</a:t>
            </a:r>
            <a:r>
              <a:rPr lang="en-US" altLang="ko-KR" sz="900" dirty="0" smtClean="0">
                <a:solidFill>
                  <a:srgbClr val="000000"/>
                </a:solidFill>
                <a:latin typeface="돋움체"/>
                <a:ea typeface="돋움체"/>
              </a:rPr>
              <a:t>, </a:t>
            </a:r>
            <a:r>
              <a:rPr lang="en-US" altLang="ko-KR" sz="900" dirty="0" err="1" smtClean="0">
                <a:solidFill>
                  <a:srgbClr val="000000"/>
                </a:solidFill>
                <a:latin typeface="돋움체"/>
                <a:ea typeface="돋움체"/>
              </a:rPr>
              <a:t>szWindowClass</a:t>
            </a:r>
            <a:r>
              <a:rPr lang="en-US" altLang="ko-KR" sz="900" dirty="0" smtClean="0">
                <a:solidFill>
                  <a:srgbClr val="000000"/>
                </a:solidFill>
                <a:latin typeface="돋움체"/>
                <a:ea typeface="돋움체"/>
              </a:rPr>
              <a:t>, </a:t>
            </a:r>
            <a:r>
              <a:rPr lang="en-US" altLang="ko-KR" sz="900" dirty="0" smtClean="0">
                <a:solidFill>
                  <a:srgbClr val="6F008A"/>
                </a:solidFill>
                <a:latin typeface="돋움체"/>
                <a:ea typeface="돋움체"/>
              </a:rPr>
              <a:t>MAX_LOADSTRING</a:t>
            </a:r>
            <a:r>
              <a:rPr lang="en-US" altLang="ko-KR" sz="900" dirty="0" smtClean="0">
                <a:solidFill>
                  <a:srgbClr val="000000"/>
                </a:solidFill>
                <a:latin typeface="돋움체"/>
                <a:ea typeface="돋움체"/>
              </a:rPr>
              <a:t>);</a:t>
            </a:r>
          </a:p>
          <a:p>
            <a:pPr>
              <a:buNone/>
            </a:pPr>
            <a:r>
              <a:rPr lang="en-US" altLang="ko-KR" sz="900" dirty="0" smtClean="0">
                <a:solidFill>
                  <a:srgbClr val="000000"/>
                </a:solidFill>
                <a:latin typeface="돋움체"/>
                <a:ea typeface="돋움체"/>
              </a:rPr>
              <a:t>    </a:t>
            </a:r>
            <a:r>
              <a:rPr lang="en-US" altLang="ko-KR" sz="900" dirty="0" err="1" smtClean="0">
                <a:solidFill>
                  <a:srgbClr val="000000"/>
                </a:solidFill>
                <a:latin typeface="돋움체"/>
                <a:ea typeface="돋움체"/>
              </a:rPr>
              <a:t>MyRegisterClass</a:t>
            </a:r>
            <a:r>
              <a:rPr lang="en-US" altLang="ko-KR" sz="9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900" dirty="0" err="1" smtClean="0">
                <a:solidFill>
                  <a:srgbClr val="808080"/>
                </a:solidFill>
                <a:latin typeface="돋움체"/>
                <a:ea typeface="돋움체"/>
              </a:rPr>
              <a:t>hInstance</a:t>
            </a:r>
            <a:r>
              <a:rPr lang="en-US" altLang="ko-KR" sz="900" dirty="0" smtClean="0">
                <a:solidFill>
                  <a:srgbClr val="000000"/>
                </a:solidFill>
                <a:latin typeface="돋움체"/>
                <a:ea typeface="돋움체"/>
              </a:rPr>
              <a:t>);</a:t>
            </a:r>
            <a:endParaRPr lang="ko-KR" altLang="en-US" sz="9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ko-KR" altLang="en-US" sz="900" dirty="0" smtClean="0">
                <a:solidFill>
                  <a:srgbClr val="000000"/>
                </a:solidFill>
                <a:latin typeface="돋움체"/>
                <a:ea typeface="돋움체"/>
              </a:rPr>
              <a:t>    </a:t>
            </a:r>
            <a:r>
              <a:rPr lang="en-US" altLang="ko-KR" sz="900" dirty="0" smtClean="0">
                <a:solidFill>
                  <a:srgbClr val="008000"/>
                </a:solidFill>
                <a:latin typeface="돋움체"/>
                <a:ea typeface="돋움체"/>
              </a:rPr>
              <a:t>// </a:t>
            </a:r>
            <a:r>
              <a:rPr lang="ko-KR" altLang="en-US" sz="900" dirty="0" smtClean="0">
                <a:solidFill>
                  <a:srgbClr val="008000"/>
                </a:solidFill>
                <a:latin typeface="돋움체"/>
                <a:ea typeface="돋움체"/>
              </a:rPr>
              <a:t>애플리케이션 초기화를 수행합니다</a:t>
            </a:r>
            <a:r>
              <a:rPr lang="en-US" altLang="ko-KR" sz="900" dirty="0" smtClean="0">
                <a:solidFill>
                  <a:srgbClr val="008000"/>
                </a:solidFill>
                <a:latin typeface="돋움체"/>
                <a:ea typeface="돋움체"/>
              </a:rPr>
              <a:t>:</a:t>
            </a:r>
            <a:endParaRPr lang="ko-KR" altLang="en-US" sz="9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900" dirty="0" smtClean="0">
                <a:solidFill>
                  <a:srgbClr val="000000"/>
                </a:solidFill>
                <a:latin typeface="돋움체"/>
                <a:ea typeface="돋움체"/>
              </a:rPr>
              <a:t>    </a:t>
            </a:r>
            <a:r>
              <a:rPr lang="en-US" altLang="ko-KR" sz="900" dirty="0" smtClean="0">
                <a:solidFill>
                  <a:srgbClr val="0000FF"/>
                </a:solidFill>
                <a:latin typeface="돋움체"/>
                <a:ea typeface="돋움체"/>
              </a:rPr>
              <a:t>if</a:t>
            </a:r>
            <a:r>
              <a:rPr lang="en-US" altLang="ko-KR" sz="900" dirty="0" smtClean="0">
                <a:solidFill>
                  <a:srgbClr val="000000"/>
                </a:solidFill>
                <a:latin typeface="돋움체"/>
                <a:ea typeface="돋움체"/>
              </a:rPr>
              <a:t> (!</a:t>
            </a:r>
            <a:r>
              <a:rPr lang="en-US" altLang="ko-KR" sz="900" dirty="0" err="1" smtClean="0">
                <a:solidFill>
                  <a:srgbClr val="000000"/>
                </a:solidFill>
                <a:latin typeface="돋움체"/>
                <a:ea typeface="돋움체"/>
              </a:rPr>
              <a:t>InitInstance</a:t>
            </a:r>
            <a:r>
              <a:rPr lang="en-US" altLang="ko-KR" sz="900" dirty="0" smtClean="0">
                <a:solidFill>
                  <a:srgbClr val="000000"/>
                </a:solidFill>
                <a:latin typeface="돋움체"/>
                <a:ea typeface="돋움체"/>
              </a:rPr>
              <a:t> (</a:t>
            </a:r>
            <a:r>
              <a:rPr lang="en-US" altLang="ko-KR" sz="900" dirty="0" err="1" smtClean="0">
                <a:solidFill>
                  <a:srgbClr val="808080"/>
                </a:solidFill>
                <a:latin typeface="돋움체"/>
                <a:ea typeface="돋움체"/>
              </a:rPr>
              <a:t>hInstance</a:t>
            </a:r>
            <a:r>
              <a:rPr lang="en-US" altLang="ko-KR" sz="900" dirty="0" smtClean="0">
                <a:solidFill>
                  <a:srgbClr val="000000"/>
                </a:solidFill>
                <a:latin typeface="돋움체"/>
                <a:ea typeface="돋움체"/>
              </a:rPr>
              <a:t>, </a:t>
            </a:r>
            <a:r>
              <a:rPr lang="en-US" altLang="ko-KR" sz="900" dirty="0" err="1" smtClean="0">
                <a:solidFill>
                  <a:srgbClr val="808080"/>
                </a:solidFill>
                <a:latin typeface="돋움체"/>
                <a:ea typeface="돋움체"/>
              </a:rPr>
              <a:t>nCmdShow</a:t>
            </a:r>
            <a:r>
              <a:rPr lang="en-US" altLang="ko-KR" sz="900" dirty="0" smtClean="0">
                <a:solidFill>
                  <a:srgbClr val="000000"/>
                </a:solidFill>
                <a:latin typeface="돋움체"/>
                <a:ea typeface="돋움체"/>
              </a:rPr>
              <a:t>) </a:t>
            </a:r>
            <a:r>
              <a:rPr lang="en-US" altLang="ko-KR" sz="900" dirty="0" smtClean="0">
                <a:solidFill>
                  <a:srgbClr val="0000FF"/>
                </a:solidFill>
                <a:latin typeface="돋움체"/>
                <a:ea typeface="돋움체"/>
              </a:rPr>
              <a:t>return</a:t>
            </a:r>
            <a:r>
              <a:rPr lang="en-US" altLang="ko-KR" sz="9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900" dirty="0" smtClean="0">
                <a:solidFill>
                  <a:srgbClr val="6F008A"/>
                </a:solidFill>
                <a:latin typeface="돋움체"/>
                <a:ea typeface="돋움체"/>
              </a:rPr>
              <a:t>FALSE</a:t>
            </a:r>
            <a:r>
              <a:rPr lang="en-US" altLang="ko-KR" sz="900" dirty="0" smtClean="0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  <a:endParaRPr lang="ko-KR" altLang="en-US" sz="9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900" dirty="0" smtClean="0">
                <a:solidFill>
                  <a:srgbClr val="000000"/>
                </a:solidFill>
                <a:latin typeface="돋움체"/>
                <a:ea typeface="돋움체"/>
              </a:rPr>
              <a:t>    </a:t>
            </a:r>
            <a:r>
              <a:rPr lang="en-US" altLang="ko-KR" sz="900" dirty="0" smtClean="0">
                <a:solidFill>
                  <a:srgbClr val="2B91AF"/>
                </a:solidFill>
                <a:latin typeface="돋움체"/>
                <a:ea typeface="돋움체"/>
              </a:rPr>
              <a:t>MSG</a:t>
            </a:r>
            <a:r>
              <a:rPr lang="en-US" altLang="ko-KR" sz="9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900" dirty="0" err="1" smtClean="0">
                <a:solidFill>
                  <a:srgbClr val="000000"/>
                </a:solidFill>
                <a:latin typeface="돋움체"/>
                <a:ea typeface="돋움체"/>
              </a:rPr>
              <a:t>msg</a:t>
            </a:r>
            <a:r>
              <a:rPr lang="en-US" altLang="ko-KR" sz="900" dirty="0" smtClean="0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</a:p>
          <a:p>
            <a:pPr>
              <a:buNone/>
            </a:pPr>
            <a:r>
              <a:rPr lang="ko-KR" altLang="en-US" sz="900" dirty="0" smtClean="0">
                <a:solidFill>
                  <a:srgbClr val="000000"/>
                </a:solidFill>
                <a:latin typeface="돋움체"/>
                <a:ea typeface="돋움체"/>
              </a:rPr>
              <a:t>    </a:t>
            </a:r>
            <a:r>
              <a:rPr lang="en-US" altLang="ko-KR" sz="900" dirty="0" smtClean="0">
                <a:solidFill>
                  <a:srgbClr val="008000"/>
                </a:solidFill>
                <a:latin typeface="돋움체"/>
                <a:ea typeface="돋움체"/>
              </a:rPr>
              <a:t>// </a:t>
            </a:r>
            <a:r>
              <a:rPr lang="ko-KR" altLang="en-US" sz="900" dirty="0" smtClean="0">
                <a:solidFill>
                  <a:srgbClr val="008000"/>
                </a:solidFill>
                <a:latin typeface="돋움체"/>
                <a:ea typeface="돋움체"/>
              </a:rPr>
              <a:t>기본 메시지 루프입니다</a:t>
            </a:r>
            <a:r>
              <a:rPr lang="en-US" altLang="ko-KR" sz="900" dirty="0" smtClean="0">
                <a:solidFill>
                  <a:srgbClr val="008000"/>
                </a:solidFill>
                <a:latin typeface="돋움체"/>
                <a:ea typeface="돋움체"/>
              </a:rPr>
              <a:t>:</a:t>
            </a:r>
            <a:endParaRPr lang="ko-KR" altLang="en-US" sz="9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ko-KR" altLang="en-US" sz="900" dirty="0" smtClean="0">
                <a:solidFill>
                  <a:srgbClr val="000000"/>
                </a:solidFill>
                <a:latin typeface="돋움체"/>
                <a:ea typeface="돋움체"/>
              </a:rPr>
              <a:t>    </a:t>
            </a:r>
            <a:r>
              <a:rPr lang="en-US" altLang="ko-KR" sz="900" dirty="0" smtClean="0">
                <a:solidFill>
                  <a:srgbClr val="0000FF"/>
                </a:solidFill>
                <a:latin typeface="돋움체"/>
                <a:ea typeface="돋움체"/>
              </a:rPr>
              <a:t>while</a:t>
            </a:r>
            <a:r>
              <a:rPr lang="ko-KR" altLang="en-US" sz="9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9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900" dirty="0" smtClean="0">
                <a:solidFill>
                  <a:srgbClr val="0000FF"/>
                </a:solidFill>
                <a:latin typeface="돋움체"/>
                <a:ea typeface="돋움체"/>
              </a:rPr>
              <a:t>true</a:t>
            </a:r>
            <a:r>
              <a:rPr lang="en-US" altLang="ko-KR" sz="900" dirty="0" smtClean="0">
                <a:solidFill>
                  <a:srgbClr val="000000"/>
                </a:solidFill>
                <a:latin typeface="돋움체"/>
                <a:ea typeface="돋움체"/>
              </a:rPr>
              <a:t>)</a:t>
            </a:r>
            <a:endParaRPr lang="ko-KR" altLang="en-US" sz="9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ko-KR" altLang="en-US" sz="900" dirty="0" smtClean="0">
                <a:solidFill>
                  <a:srgbClr val="000000"/>
                </a:solidFill>
                <a:latin typeface="돋움체"/>
                <a:ea typeface="돋움체"/>
              </a:rPr>
              <a:t>    </a:t>
            </a:r>
            <a:r>
              <a:rPr lang="en-US" altLang="ko-KR" sz="900" dirty="0" smtClean="0">
                <a:solidFill>
                  <a:srgbClr val="000000"/>
                </a:solidFill>
                <a:latin typeface="돋움체"/>
                <a:ea typeface="돋움체"/>
              </a:rPr>
              <a:t>{</a:t>
            </a:r>
            <a:endParaRPr lang="ko-KR" altLang="en-US" sz="9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900" dirty="0" smtClean="0">
                <a:solidFill>
                  <a:srgbClr val="000000"/>
                </a:solidFill>
                <a:latin typeface="돋움체"/>
                <a:ea typeface="돋움체"/>
              </a:rPr>
              <a:t>        </a:t>
            </a:r>
            <a:r>
              <a:rPr lang="en-US" altLang="ko-KR" sz="900" dirty="0" smtClean="0">
                <a:solidFill>
                  <a:srgbClr val="0000FF"/>
                </a:solidFill>
                <a:latin typeface="돋움체"/>
                <a:ea typeface="돋움체"/>
              </a:rPr>
              <a:t>if</a:t>
            </a:r>
            <a:r>
              <a:rPr lang="en-US" altLang="ko-KR" sz="900" dirty="0" smtClean="0">
                <a:solidFill>
                  <a:srgbClr val="000000"/>
                </a:solidFill>
                <a:latin typeface="돋움체"/>
                <a:ea typeface="돋움체"/>
              </a:rPr>
              <a:t> (</a:t>
            </a:r>
            <a:r>
              <a:rPr lang="en-US" altLang="ko-KR" sz="900" dirty="0" err="1" smtClean="0">
                <a:solidFill>
                  <a:srgbClr val="6F008A"/>
                </a:solidFill>
                <a:latin typeface="돋움체"/>
                <a:ea typeface="돋움체"/>
              </a:rPr>
              <a:t>PeekMessage</a:t>
            </a:r>
            <a:r>
              <a:rPr lang="en-US" altLang="ko-KR" sz="900" dirty="0" smtClean="0">
                <a:solidFill>
                  <a:srgbClr val="000000"/>
                </a:solidFill>
                <a:latin typeface="돋움체"/>
                <a:ea typeface="돋움체"/>
              </a:rPr>
              <a:t>(&amp;</a:t>
            </a:r>
            <a:r>
              <a:rPr lang="en-US" altLang="ko-KR" sz="900" dirty="0" err="1" smtClean="0">
                <a:solidFill>
                  <a:srgbClr val="000000"/>
                </a:solidFill>
                <a:latin typeface="돋움체"/>
                <a:ea typeface="돋움체"/>
              </a:rPr>
              <a:t>msg</a:t>
            </a:r>
            <a:r>
              <a:rPr lang="en-US" altLang="ko-KR" sz="900" dirty="0" smtClean="0">
                <a:solidFill>
                  <a:srgbClr val="000000"/>
                </a:solidFill>
                <a:latin typeface="돋움체"/>
                <a:ea typeface="돋움체"/>
              </a:rPr>
              <a:t>, </a:t>
            </a:r>
            <a:r>
              <a:rPr lang="en-US" altLang="ko-KR" sz="900" dirty="0" smtClean="0">
                <a:solidFill>
                  <a:srgbClr val="6F008A"/>
                </a:solidFill>
                <a:latin typeface="돋움체"/>
                <a:ea typeface="돋움체"/>
              </a:rPr>
              <a:t>NULL</a:t>
            </a:r>
            <a:r>
              <a:rPr lang="en-US" altLang="ko-KR" sz="900" dirty="0" smtClean="0">
                <a:solidFill>
                  <a:srgbClr val="000000"/>
                </a:solidFill>
                <a:latin typeface="돋움체"/>
                <a:ea typeface="돋움체"/>
              </a:rPr>
              <a:t>, 0U, 0U, </a:t>
            </a:r>
            <a:r>
              <a:rPr lang="en-US" altLang="ko-KR" sz="900" dirty="0" smtClean="0">
                <a:solidFill>
                  <a:srgbClr val="6F008A"/>
                </a:solidFill>
                <a:latin typeface="돋움체"/>
                <a:ea typeface="돋움체"/>
              </a:rPr>
              <a:t>PM_REMOVE</a:t>
            </a:r>
            <a:r>
              <a:rPr lang="en-US" altLang="ko-KR" sz="900" dirty="0" smtClean="0">
                <a:solidFill>
                  <a:srgbClr val="000000"/>
                </a:solidFill>
                <a:latin typeface="돋움체"/>
                <a:ea typeface="돋움체"/>
              </a:rPr>
              <a:t>))</a:t>
            </a:r>
          </a:p>
          <a:p>
            <a:pPr>
              <a:buNone/>
            </a:pPr>
            <a:r>
              <a:rPr lang="ko-KR" altLang="en-US" sz="900" dirty="0" smtClean="0">
                <a:solidFill>
                  <a:srgbClr val="000000"/>
                </a:solidFill>
                <a:latin typeface="돋움체"/>
                <a:ea typeface="돋움체"/>
              </a:rPr>
              <a:t>        </a:t>
            </a:r>
            <a:r>
              <a:rPr lang="en-US" altLang="ko-KR" sz="900" dirty="0" smtClean="0">
                <a:solidFill>
                  <a:srgbClr val="000000"/>
                </a:solidFill>
                <a:latin typeface="돋움체"/>
                <a:ea typeface="돋움체"/>
              </a:rPr>
              <a:t>{</a:t>
            </a:r>
            <a:endParaRPr lang="ko-KR" altLang="en-US" sz="9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900" dirty="0" smtClean="0">
                <a:solidFill>
                  <a:srgbClr val="000000"/>
                </a:solidFill>
                <a:latin typeface="돋움체"/>
                <a:ea typeface="돋움체"/>
              </a:rPr>
              <a:t>            </a:t>
            </a:r>
            <a:r>
              <a:rPr lang="en-US" altLang="ko-KR" sz="900" dirty="0" smtClean="0">
                <a:solidFill>
                  <a:srgbClr val="0000FF"/>
                </a:solidFill>
                <a:latin typeface="돋움체"/>
                <a:ea typeface="돋움체"/>
              </a:rPr>
              <a:t>if</a:t>
            </a:r>
            <a:r>
              <a:rPr lang="en-US" altLang="ko-KR" sz="900" dirty="0" smtClean="0">
                <a:solidFill>
                  <a:srgbClr val="000000"/>
                </a:solidFill>
                <a:latin typeface="돋움체"/>
                <a:ea typeface="돋움체"/>
              </a:rPr>
              <a:t> (</a:t>
            </a:r>
            <a:r>
              <a:rPr lang="en-US" altLang="ko-KR" sz="900" dirty="0" smtClean="0">
                <a:solidFill>
                  <a:srgbClr val="6F008A"/>
                </a:solidFill>
                <a:latin typeface="돋움체"/>
                <a:ea typeface="돋움체"/>
              </a:rPr>
              <a:t>WM_QUIT</a:t>
            </a:r>
            <a:r>
              <a:rPr lang="en-US" altLang="ko-KR" sz="900" dirty="0" smtClean="0">
                <a:solidFill>
                  <a:srgbClr val="000000"/>
                </a:solidFill>
                <a:latin typeface="돋움체"/>
                <a:ea typeface="돋움체"/>
              </a:rPr>
              <a:t> == </a:t>
            </a:r>
            <a:r>
              <a:rPr lang="en-US" altLang="ko-KR" sz="900" dirty="0" err="1" smtClean="0">
                <a:solidFill>
                  <a:srgbClr val="000000"/>
                </a:solidFill>
                <a:latin typeface="돋움체"/>
                <a:ea typeface="돋움체"/>
              </a:rPr>
              <a:t>msg.message</a:t>
            </a:r>
            <a:r>
              <a:rPr lang="en-US" altLang="ko-KR" sz="900" dirty="0" smtClean="0">
                <a:solidFill>
                  <a:srgbClr val="000000"/>
                </a:solidFill>
                <a:latin typeface="돋움체"/>
                <a:ea typeface="돋움체"/>
              </a:rPr>
              <a:t>) </a:t>
            </a:r>
            <a:r>
              <a:rPr lang="en-US" altLang="ko-KR" sz="900" dirty="0" smtClean="0">
                <a:solidFill>
                  <a:srgbClr val="0000FF"/>
                </a:solidFill>
                <a:latin typeface="돋움체"/>
                <a:ea typeface="돋움체"/>
              </a:rPr>
              <a:t>break</a:t>
            </a:r>
            <a:r>
              <a:rPr lang="en-US" altLang="ko-KR" sz="900" dirty="0" smtClean="0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</a:p>
          <a:p>
            <a:endParaRPr lang="ko-KR" altLang="en-US" sz="9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900" dirty="0" smtClean="0">
                <a:solidFill>
                  <a:srgbClr val="000000"/>
                </a:solidFill>
                <a:latin typeface="돋움체"/>
                <a:ea typeface="돋움체"/>
              </a:rPr>
              <a:t>            </a:t>
            </a:r>
            <a:r>
              <a:rPr lang="en-US" altLang="ko-KR" sz="900" dirty="0" err="1" smtClean="0">
                <a:solidFill>
                  <a:srgbClr val="000000"/>
                </a:solidFill>
                <a:latin typeface="돋움체"/>
                <a:ea typeface="돋움체"/>
              </a:rPr>
              <a:t>TranslateMessage</a:t>
            </a:r>
            <a:r>
              <a:rPr lang="en-US" altLang="ko-KR" sz="900" dirty="0" smtClean="0">
                <a:solidFill>
                  <a:srgbClr val="000000"/>
                </a:solidFill>
                <a:latin typeface="돋움체"/>
                <a:ea typeface="돋움체"/>
              </a:rPr>
              <a:t>(&amp;</a:t>
            </a:r>
            <a:r>
              <a:rPr lang="en-US" altLang="ko-KR" sz="900" dirty="0" err="1" smtClean="0">
                <a:solidFill>
                  <a:srgbClr val="000000"/>
                </a:solidFill>
                <a:latin typeface="돋움체"/>
                <a:ea typeface="돋움체"/>
              </a:rPr>
              <a:t>msg</a:t>
            </a:r>
            <a:r>
              <a:rPr lang="en-US" altLang="ko-KR" sz="900" dirty="0" smtClean="0">
                <a:solidFill>
                  <a:srgbClr val="000000"/>
                </a:solidFill>
                <a:latin typeface="돋움체"/>
                <a:ea typeface="돋움체"/>
              </a:rPr>
              <a:t>);</a:t>
            </a:r>
          </a:p>
          <a:p>
            <a:pPr>
              <a:buNone/>
            </a:pPr>
            <a:r>
              <a:rPr lang="en-US" altLang="ko-KR" sz="900" dirty="0" smtClean="0">
                <a:solidFill>
                  <a:srgbClr val="000000"/>
                </a:solidFill>
                <a:latin typeface="돋움체"/>
                <a:ea typeface="돋움체"/>
              </a:rPr>
              <a:t>            </a:t>
            </a:r>
            <a:r>
              <a:rPr lang="en-US" altLang="ko-KR" sz="900" dirty="0" err="1" smtClean="0">
                <a:solidFill>
                  <a:srgbClr val="6F008A"/>
                </a:solidFill>
                <a:latin typeface="돋움체"/>
                <a:ea typeface="돋움체"/>
              </a:rPr>
              <a:t>DispatchMessage</a:t>
            </a:r>
            <a:r>
              <a:rPr lang="en-US" altLang="ko-KR" sz="900" dirty="0" smtClean="0">
                <a:solidFill>
                  <a:srgbClr val="000000"/>
                </a:solidFill>
                <a:latin typeface="돋움체"/>
                <a:ea typeface="돋움체"/>
              </a:rPr>
              <a:t>(&amp;</a:t>
            </a:r>
            <a:r>
              <a:rPr lang="en-US" altLang="ko-KR" sz="900" dirty="0" err="1" smtClean="0">
                <a:solidFill>
                  <a:srgbClr val="000000"/>
                </a:solidFill>
                <a:latin typeface="돋움체"/>
                <a:ea typeface="돋움체"/>
              </a:rPr>
              <a:t>msg</a:t>
            </a:r>
            <a:r>
              <a:rPr lang="en-US" altLang="ko-KR" sz="900" dirty="0" smtClean="0">
                <a:solidFill>
                  <a:srgbClr val="000000"/>
                </a:solidFill>
                <a:latin typeface="돋움체"/>
                <a:ea typeface="돋움체"/>
              </a:rPr>
              <a:t>);</a:t>
            </a:r>
          </a:p>
          <a:p>
            <a:pPr>
              <a:buNone/>
            </a:pPr>
            <a:r>
              <a:rPr lang="ko-KR" altLang="en-US" sz="900" dirty="0" smtClean="0">
                <a:solidFill>
                  <a:srgbClr val="000000"/>
                </a:solidFill>
                <a:latin typeface="돋움체"/>
                <a:ea typeface="돋움체"/>
              </a:rPr>
              <a:t>        </a:t>
            </a:r>
            <a:r>
              <a:rPr lang="en-US" altLang="ko-KR" sz="900" dirty="0" smtClean="0">
                <a:solidFill>
                  <a:srgbClr val="000000"/>
                </a:solidFill>
                <a:latin typeface="돋움체"/>
                <a:ea typeface="돋움체"/>
              </a:rPr>
              <a:t>}</a:t>
            </a:r>
          </a:p>
          <a:p>
            <a:pPr>
              <a:buNone/>
            </a:pPr>
            <a:r>
              <a:rPr lang="ko-KR" altLang="en-US" sz="900" dirty="0" smtClean="0">
                <a:solidFill>
                  <a:srgbClr val="000000"/>
                </a:solidFill>
                <a:latin typeface="돋움체"/>
                <a:ea typeface="돋움체"/>
              </a:rPr>
              <a:t>    </a:t>
            </a:r>
            <a:r>
              <a:rPr lang="en-US" altLang="ko-KR" sz="900" dirty="0" smtClean="0">
                <a:solidFill>
                  <a:srgbClr val="000000"/>
                </a:solidFill>
                <a:latin typeface="돋움체"/>
                <a:ea typeface="돋움체"/>
              </a:rPr>
              <a:t>}</a:t>
            </a:r>
            <a:endParaRPr lang="ko-KR" altLang="en-US" sz="9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900" dirty="0" smtClean="0">
                <a:solidFill>
                  <a:srgbClr val="000000"/>
                </a:solidFill>
                <a:latin typeface="돋움체"/>
                <a:ea typeface="돋움체"/>
              </a:rPr>
              <a:t>    </a:t>
            </a:r>
            <a:r>
              <a:rPr lang="en-US" altLang="ko-KR" sz="900" dirty="0" smtClean="0">
                <a:solidFill>
                  <a:srgbClr val="0000FF"/>
                </a:solidFill>
                <a:latin typeface="돋움체"/>
                <a:ea typeface="돋움체"/>
              </a:rPr>
              <a:t>return</a:t>
            </a:r>
            <a:r>
              <a:rPr lang="en-US" altLang="ko-KR" sz="900" dirty="0" smtClean="0">
                <a:solidFill>
                  <a:srgbClr val="000000"/>
                </a:solidFill>
                <a:latin typeface="돋움체"/>
                <a:ea typeface="돋움체"/>
              </a:rPr>
              <a:t> (</a:t>
            </a:r>
            <a:r>
              <a:rPr lang="en-US" altLang="ko-KR" sz="900" dirty="0" err="1" smtClean="0">
                <a:solidFill>
                  <a:srgbClr val="0000FF"/>
                </a:solidFill>
                <a:latin typeface="돋움체"/>
                <a:ea typeface="돋움체"/>
              </a:rPr>
              <a:t>int</a:t>
            </a:r>
            <a:r>
              <a:rPr lang="en-US" altLang="ko-KR" sz="900" dirty="0" smtClean="0">
                <a:solidFill>
                  <a:srgbClr val="000000"/>
                </a:solidFill>
                <a:latin typeface="돋움체"/>
                <a:ea typeface="돋움체"/>
              </a:rPr>
              <a:t>) </a:t>
            </a:r>
            <a:r>
              <a:rPr lang="en-US" altLang="ko-KR" sz="900" dirty="0" err="1" smtClean="0">
                <a:solidFill>
                  <a:srgbClr val="000000"/>
                </a:solidFill>
                <a:latin typeface="돋움체"/>
                <a:ea typeface="돋움체"/>
              </a:rPr>
              <a:t>msg.wParam</a:t>
            </a:r>
            <a:r>
              <a:rPr lang="en-US" altLang="ko-KR" sz="900" dirty="0" smtClean="0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</a:p>
          <a:p>
            <a:pPr>
              <a:buNone/>
            </a:pPr>
            <a:r>
              <a:rPr lang="en-US" altLang="ko-KR" sz="900" dirty="0" smtClean="0">
                <a:solidFill>
                  <a:srgbClr val="000000"/>
                </a:solidFill>
                <a:latin typeface="돋움체"/>
                <a:ea typeface="돋움체"/>
              </a:rPr>
              <a:t>}</a:t>
            </a:r>
            <a:endParaRPr lang="ko-KR" altLang="en-US" sz="9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WinAPI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Main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altLang="ko-KR" sz="2800" dirty="0" smtClean="0">
                <a:solidFill>
                  <a:srgbClr val="2B91AF"/>
                </a:solidFill>
                <a:latin typeface="돋움체"/>
                <a:ea typeface="돋움체"/>
              </a:rPr>
              <a:t>ATOM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MyRegisterClass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2800" dirty="0" smtClean="0">
                <a:solidFill>
                  <a:srgbClr val="2B91AF"/>
                </a:solidFill>
                <a:latin typeface="돋움체"/>
                <a:ea typeface="돋움체"/>
              </a:rPr>
              <a:t>HINSTANCE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err="1" smtClean="0">
                <a:solidFill>
                  <a:srgbClr val="808080"/>
                </a:solidFill>
                <a:latin typeface="돋움체"/>
                <a:ea typeface="돋움체"/>
              </a:rPr>
              <a:t>hInstance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)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{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   </a:t>
            </a:r>
            <a:r>
              <a:rPr lang="en-US" altLang="ko-KR" sz="2800" dirty="0" smtClean="0">
                <a:solidFill>
                  <a:srgbClr val="2B91AF"/>
                </a:solidFill>
                <a:latin typeface="돋움체"/>
                <a:ea typeface="돋움체"/>
              </a:rPr>
              <a:t>WNDCLASSEXW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wcex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</a:p>
          <a:p>
            <a:pPr>
              <a:buNone/>
            </a:pPr>
            <a:endParaRPr lang="ko-KR" altLang="en-US" sz="28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   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wcex.cbSize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= </a:t>
            </a:r>
            <a:r>
              <a:rPr lang="en-US" altLang="ko-KR" sz="2800" dirty="0" err="1" smtClean="0">
                <a:solidFill>
                  <a:srgbClr val="0000FF"/>
                </a:solidFill>
                <a:latin typeface="돋움체"/>
                <a:ea typeface="돋움체"/>
              </a:rPr>
              <a:t>sizeof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2800" dirty="0" smtClean="0">
                <a:solidFill>
                  <a:srgbClr val="2B91AF"/>
                </a:solidFill>
                <a:latin typeface="돋움체"/>
                <a:ea typeface="돋움체"/>
              </a:rPr>
              <a:t>WNDCLASSEX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);</a:t>
            </a:r>
          </a:p>
          <a:p>
            <a:pPr>
              <a:buNone/>
            </a:pPr>
            <a:endParaRPr lang="ko-KR" altLang="en-US" sz="28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   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wcex.style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         = </a:t>
            </a:r>
            <a:r>
              <a:rPr lang="en-US" altLang="ko-KR" sz="2800" dirty="0" smtClean="0">
                <a:solidFill>
                  <a:srgbClr val="6F008A"/>
                </a:solidFill>
                <a:latin typeface="돋움체"/>
                <a:ea typeface="돋움체"/>
              </a:rPr>
              <a:t>CS_HREDRAW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| </a:t>
            </a:r>
            <a:r>
              <a:rPr lang="en-US" altLang="ko-KR" sz="2800" dirty="0" smtClean="0">
                <a:solidFill>
                  <a:srgbClr val="6F008A"/>
                </a:solidFill>
                <a:latin typeface="돋움체"/>
                <a:ea typeface="돋움체"/>
              </a:rPr>
              <a:t>CS_VREDRAW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   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wcex.lpfnWndProc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   = 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WndProc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   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wcex.cbClsExtra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    = 0;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   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wcex.cbWndExtra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    = 0;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   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wcex.hInstance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     = </a:t>
            </a:r>
            <a:r>
              <a:rPr lang="en-US" altLang="ko-KR" sz="2800" dirty="0" err="1" smtClean="0">
                <a:solidFill>
                  <a:srgbClr val="808080"/>
                </a:solidFill>
                <a:latin typeface="돋움체"/>
                <a:ea typeface="돋움체"/>
              </a:rPr>
              <a:t>hInstance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   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wcex.hIcon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         = </a:t>
            </a:r>
            <a:r>
              <a:rPr lang="en-US" altLang="ko-KR" sz="2800" dirty="0" err="1" smtClean="0">
                <a:solidFill>
                  <a:srgbClr val="6F008A"/>
                </a:solidFill>
                <a:latin typeface="돋움체"/>
                <a:ea typeface="돋움체"/>
              </a:rPr>
              <a:t>LoadIcon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2800" dirty="0" err="1" smtClean="0">
                <a:solidFill>
                  <a:srgbClr val="808080"/>
                </a:solidFill>
                <a:latin typeface="돋움체"/>
                <a:ea typeface="돋움체"/>
              </a:rPr>
              <a:t>hInstance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, </a:t>
            </a:r>
            <a:r>
              <a:rPr lang="en-US" altLang="ko-KR" sz="2800" dirty="0" smtClean="0">
                <a:solidFill>
                  <a:srgbClr val="6F008A"/>
                </a:solidFill>
                <a:latin typeface="돋움체"/>
                <a:ea typeface="돋움체"/>
              </a:rPr>
              <a:t>MAKEINTRESOURCE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2800" dirty="0" smtClean="0">
                <a:solidFill>
                  <a:srgbClr val="6F008A"/>
                </a:solidFill>
                <a:latin typeface="돋움체"/>
                <a:ea typeface="돋움체"/>
              </a:rPr>
              <a:t>IDI_WINAPI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));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   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wcex.hCursor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       = </a:t>
            </a:r>
            <a:r>
              <a:rPr lang="en-US" altLang="ko-KR" sz="2800" dirty="0" err="1" smtClean="0">
                <a:solidFill>
                  <a:srgbClr val="6F008A"/>
                </a:solidFill>
                <a:latin typeface="돋움체"/>
                <a:ea typeface="돋움체"/>
              </a:rPr>
              <a:t>LoadCursor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2800" dirty="0" err="1" smtClean="0">
                <a:solidFill>
                  <a:srgbClr val="0000FF"/>
                </a:solidFill>
                <a:latin typeface="돋움체"/>
                <a:ea typeface="돋움체"/>
              </a:rPr>
              <a:t>nullptr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, </a:t>
            </a:r>
            <a:r>
              <a:rPr lang="en-US" altLang="ko-KR" sz="2800" dirty="0" smtClean="0">
                <a:solidFill>
                  <a:srgbClr val="6F008A"/>
                </a:solidFill>
                <a:latin typeface="돋움체"/>
                <a:ea typeface="돋움체"/>
              </a:rPr>
              <a:t>IDC_ARROW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);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   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wcex.hbrBackground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 = (</a:t>
            </a:r>
            <a:r>
              <a:rPr lang="en-US" altLang="ko-KR" sz="2800" dirty="0" smtClean="0">
                <a:solidFill>
                  <a:srgbClr val="2B91AF"/>
                </a:solidFill>
                <a:latin typeface="돋움체"/>
                <a:ea typeface="돋움체"/>
              </a:rPr>
              <a:t>HBRUSH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)(</a:t>
            </a:r>
            <a:r>
              <a:rPr lang="en-US" altLang="ko-KR" sz="2800" dirty="0" smtClean="0">
                <a:solidFill>
                  <a:srgbClr val="6F008A"/>
                </a:solidFill>
                <a:latin typeface="돋움체"/>
                <a:ea typeface="돋움체"/>
              </a:rPr>
              <a:t>COLOR_WINDOW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+1);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   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wcex.lpszMenuName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  = </a:t>
            </a:r>
            <a:r>
              <a:rPr lang="en-US" altLang="ko-KR" sz="2800" dirty="0" smtClean="0">
                <a:solidFill>
                  <a:srgbClr val="6F008A"/>
                </a:solidFill>
                <a:latin typeface="돋움체"/>
                <a:ea typeface="돋움체"/>
              </a:rPr>
              <a:t>NULL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  <a:endParaRPr lang="ko-KR" altLang="en-US" sz="28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   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wcex.lpszClassName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 = 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szWindowClass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   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wcex.hIconSm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       = </a:t>
            </a:r>
            <a:r>
              <a:rPr lang="en-US" altLang="ko-KR" sz="2800" dirty="0" smtClean="0">
                <a:solidFill>
                  <a:srgbClr val="6F008A"/>
                </a:solidFill>
                <a:latin typeface="돋움체"/>
                <a:ea typeface="돋움체"/>
              </a:rPr>
              <a:t>NULL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</a:p>
          <a:p>
            <a:pPr>
              <a:buNone/>
            </a:pPr>
            <a:endParaRPr lang="ko-KR" altLang="en-US" sz="28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   </a:t>
            </a: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return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RegisterClassExW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(&amp;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wcex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);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}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윈도우 클래스 정의</a:t>
            </a:r>
            <a:endParaRPr lang="ko-KR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altLang="ko-KR" sz="2800" dirty="0" smtClean="0">
                <a:solidFill>
                  <a:srgbClr val="2B91AF"/>
                </a:solidFill>
                <a:latin typeface="돋움체"/>
                <a:ea typeface="돋움체"/>
              </a:rPr>
              <a:t>BOOL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InitInstance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2800" dirty="0" smtClean="0">
                <a:solidFill>
                  <a:srgbClr val="2B91AF"/>
                </a:solidFill>
                <a:latin typeface="돋움체"/>
                <a:ea typeface="돋움체"/>
              </a:rPr>
              <a:t>HINSTANCE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err="1" smtClean="0">
                <a:solidFill>
                  <a:srgbClr val="808080"/>
                </a:solidFill>
                <a:latin typeface="돋움체"/>
                <a:ea typeface="돋움체"/>
              </a:rPr>
              <a:t>hInstance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, </a:t>
            </a:r>
            <a:r>
              <a:rPr lang="en-US" altLang="ko-KR" sz="2800" dirty="0" err="1" smtClean="0">
                <a:solidFill>
                  <a:srgbClr val="0000FF"/>
                </a:solidFill>
                <a:latin typeface="돋움체"/>
                <a:ea typeface="돋움체"/>
              </a:rPr>
              <a:t>int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err="1" smtClean="0">
                <a:solidFill>
                  <a:srgbClr val="808080"/>
                </a:solidFill>
                <a:latin typeface="돋움체"/>
                <a:ea typeface="돋움체"/>
              </a:rPr>
              <a:t>nCmdShow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)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{</a:t>
            </a:r>
          </a:p>
          <a:p>
            <a:pPr>
              <a:buNone/>
            </a:pPr>
            <a:r>
              <a:rPr lang="ko-KR" altLang="en-US" sz="2800" dirty="0" smtClean="0">
                <a:solidFill>
                  <a:srgbClr val="000000"/>
                </a:solidFill>
                <a:latin typeface="돋움체"/>
                <a:ea typeface="돋움체"/>
              </a:rPr>
              <a:t>   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hInst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= </a:t>
            </a:r>
            <a:r>
              <a:rPr lang="en-US" altLang="ko-KR" sz="2800" dirty="0" err="1" smtClean="0">
                <a:solidFill>
                  <a:srgbClr val="808080"/>
                </a:solidFill>
                <a:latin typeface="돋움체"/>
                <a:ea typeface="돋움체"/>
              </a:rPr>
              <a:t>hInstance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</a:p>
          <a:p>
            <a:pPr>
              <a:buNone/>
            </a:pPr>
            <a:endParaRPr lang="ko-KR" altLang="en-US" sz="28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  </a:t>
            </a:r>
            <a:r>
              <a:rPr lang="en-US" altLang="ko-KR" sz="2800" dirty="0" smtClean="0">
                <a:solidFill>
                  <a:srgbClr val="2B91AF"/>
                </a:solidFill>
                <a:latin typeface="돋움체"/>
                <a:ea typeface="돋움체"/>
              </a:rPr>
              <a:t>HWND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hWnd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= </a:t>
            </a:r>
            <a:r>
              <a:rPr lang="en-US" altLang="ko-KR" sz="2800" dirty="0" err="1" smtClean="0">
                <a:solidFill>
                  <a:srgbClr val="6F008A"/>
                </a:solidFill>
                <a:latin typeface="돋움체"/>
                <a:ea typeface="돋움체"/>
              </a:rPr>
              <a:t>CreateWindowW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szWindowClass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, </a:t>
            </a:r>
            <a:r>
              <a:rPr lang="en-US" altLang="ko-KR" sz="2800" dirty="0" smtClean="0">
                <a:solidFill>
                  <a:srgbClr val="A31515"/>
                </a:solidFill>
                <a:latin typeface="돋움체"/>
                <a:ea typeface="돋움체"/>
              </a:rPr>
              <a:t>L"</a:t>
            </a:r>
            <a:r>
              <a:rPr lang="ko-KR" altLang="en-US" sz="2800" dirty="0" smtClean="0">
                <a:solidFill>
                  <a:srgbClr val="A31515"/>
                </a:solidFill>
                <a:latin typeface="돋움체"/>
                <a:ea typeface="돋움체"/>
              </a:rPr>
              <a:t>타이틀 이름</a:t>
            </a:r>
            <a:r>
              <a:rPr lang="en-US" altLang="ko-KR" sz="2800" smtClean="0">
                <a:solidFill>
                  <a:srgbClr val="A31515"/>
                </a:solidFill>
                <a:latin typeface="돋움체"/>
                <a:ea typeface="돋움체"/>
              </a:rPr>
              <a:t>!!"</a:t>
            </a:r>
            <a:r>
              <a:rPr lang="en-US" altLang="ko-KR" sz="2800" smtClean="0">
                <a:solidFill>
                  <a:srgbClr val="000000"/>
                </a:solidFill>
                <a:latin typeface="돋움체"/>
                <a:ea typeface="돋움체"/>
              </a:rPr>
              <a:t>, </a:t>
            </a:r>
            <a:r>
              <a:rPr lang="en-US" altLang="ko-KR" sz="2800" dirty="0" smtClean="0">
                <a:solidFill>
                  <a:srgbClr val="6F008A"/>
                </a:solidFill>
                <a:latin typeface="돋움체"/>
                <a:ea typeface="돋움체"/>
              </a:rPr>
              <a:t>WS_CAPTION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| </a:t>
            </a:r>
            <a:r>
              <a:rPr lang="en-US" altLang="ko-KR" sz="2800" dirty="0" smtClean="0">
                <a:solidFill>
                  <a:srgbClr val="6F008A"/>
                </a:solidFill>
                <a:latin typeface="돋움체"/>
                <a:ea typeface="돋움체"/>
              </a:rPr>
              <a:t>WS_SYSMENU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| </a:t>
            </a:r>
            <a:r>
              <a:rPr lang="en-US" altLang="ko-KR" sz="2800" dirty="0" smtClean="0">
                <a:solidFill>
                  <a:srgbClr val="6F008A"/>
                </a:solidFill>
                <a:latin typeface="돋움체"/>
                <a:ea typeface="돋움체"/>
              </a:rPr>
              <a:t>WS_MINIMIZEBOX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, </a:t>
            </a:r>
            <a:r>
              <a:rPr lang="en-US" altLang="ko-KR" sz="2800" dirty="0" smtClean="0">
                <a:solidFill>
                  <a:srgbClr val="6F008A"/>
                </a:solidFill>
                <a:latin typeface="돋움체"/>
                <a:ea typeface="돋움체"/>
              </a:rPr>
              <a:t>CW_USEDEFAULT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, 0, </a:t>
            </a:r>
            <a:r>
              <a:rPr lang="en-US" altLang="ko-KR" sz="2800" dirty="0" smtClean="0">
                <a:solidFill>
                  <a:srgbClr val="6F008A"/>
                </a:solidFill>
                <a:latin typeface="돋움체"/>
                <a:ea typeface="돋움체"/>
              </a:rPr>
              <a:t>CW_USEDEFAULT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, 0, </a:t>
            </a:r>
            <a:r>
              <a:rPr lang="en-US" altLang="ko-KR" sz="2800" dirty="0" err="1" smtClean="0">
                <a:solidFill>
                  <a:srgbClr val="0000FF"/>
                </a:solidFill>
                <a:latin typeface="돋움체"/>
                <a:ea typeface="돋움체"/>
              </a:rPr>
              <a:t>nullptr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, </a:t>
            </a:r>
            <a:r>
              <a:rPr lang="en-US" altLang="ko-KR" sz="2800" dirty="0" err="1" smtClean="0">
                <a:solidFill>
                  <a:srgbClr val="0000FF"/>
                </a:solidFill>
                <a:latin typeface="돋움체"/>
                <a:ea typeface="돋움체"/>
              </a:rPr>
              <a:t>nullptr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, </a:t>
            </a:r>
            <a:r>
              <a:rPr lang="en-US" altLang="ko-KR" sz="2800" dirty="0" err="1" smtClean="0">
                <a:solidFill>
                  <a:srgbClr val="808080"/>
                </a:solidFill>
                <a:latin typeface="돋움체"/>
                <a:ea typeface="돋움체"/>
              </a:rPr>
              <a:t>hInstance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, </a:t>
            </a:r>
            <a:r>
              <a:rPr lang="en-US" altLang="ko-KR" sz="2800" dirty="0" err="1" smtClean="0">
                <a:solidFill>
                  <a:srgbClr val="0000FF"/>
                </a:solidFill>
                <a:latin typeface="돋움체"/>
                <a:ea typeface="돋움체"/>
              </a:rPr>
              <a:t>nullptr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);</a:t>
            </a:r>
          </a:p>
          <a:p>
            <a:endParaRPr lang="ko-KR" altLang="en-US" sz="28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  </a:t>
            </a: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if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(!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hWnd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)</a:t>
            </a:r>
          </a:p>
          <a:p>
            <a:pPr>
              <a:buNone/>
            </a:pPr>
            <a:r>
              <a:rPr lang="ko-KR" altLang="en-US" sz="2800" dirty="0" smtClean="0">
                <a:solidFill>
                  <a:srgbClr val="000000"/>
                </a:solidFill>
                <a:latin typeface="돋움체"/>
                <a:ea typeface="돋움체"/>
              </a:rPr>
              <a:t>   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{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     </a:t>
            </a: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return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smtClean="0">
                <a:solidFill>
                  <a:srgbClr val="6F008A"/>
                </a:solidFill>
                <a:latin typeface="돋움체"/>
                <a:ea typeface="돋움체"/>
              </a:rPr>
              <a:t>FALSE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</a:p>
          <a:p>
            <a:pPr>
              <a:buNone/>
            </a:pPr>
            <a:r>
              <a:rPr lang="ko-KR" altLang="en-US" sz="2800" dirty="0" smtClean="0">
                <a:solidFill>
                  <a:srgbClr val="000000"/>
                </a:solidFill>
                <a:latin typeface="돋움체"/>
                <a:ea typeface="돋움체"/>
              </a:rPr>
              <a:t>   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}</a:t>
            </a:r>
          </a:p>
          <a:p>
            <a:endParaRPr lang="ko-KR" altLang="en-US" sz="28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  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ShowWindow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hWnd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, </a:t>
            </a:r>
            <a:r>
              <a:rPr lang="en-US" altLang="ko-KR" sz="2800" dirty="0" err="1" smtClean="0">
                <a:solidFill>
                  <a:srgbClr val="808080"/>
                </a:solidFill>
                <a:latin typeface="돋움체"/>
                <a:ea typeface="돋움체"/>
              </a:rPr>
              <a:t>nCmdShow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);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  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UpdateWindow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hWnd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);</a:t>
            </a:r>
          </a:p>
          <a:p>
            <a:endParaRPr lang="ko-KR" altLang="en-US" sz="28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  </a:t>
            </a: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return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smtClean="0">
                <a:solidFill>
                  <a:srgbClr val="6F008A"/>
                </a:solidFill>
                <a:latin typeface="돋움체"/>
                <a:ea typeface="돋움체"/>
              </a:rPr>
              <a:t>TRUE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}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윈도우 생성</a:t>
            </a:r>
            <a:endParaRPr lang="ko-KR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3254</TotalTime>
  <Words>2918</Words>
  <Application>Microsoft Office PowerPoint</Application>
  <PresentationFormat>화면 슬라이드 쇼(4:3)</PresentationFormat>
  <Paragraphs>593</Paragraphs>
  <Slides>46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46</vt:i4>
      </vt:variant>
    </vt:vector>
  </HeadingPairs>
  <TitlesOfParts>
    <vt:vector size="54" baseType="lpstr">
      <vt:lpstr>HY견고딕</vt:lpstr>
      <vt:lpstr>돋움체</vt:lpstr>
      <vt:lpstr>맑은 고딕</vt:lpstr>
      <vt:lpstr>Lucida Sans Unicode</vt:lpstr>
      <vt:lpstr>Verdana</vt:lpstr>
      <vt:lpstr>Wingdings 2</vt:lpstr>
      <vt:lpstr>Wingdings 3</vt:lpstr>
      <vt:lpstr>광장</vt:lpstr>
      <vt:lpstr>WinAPI</vt:lpstr>
      <vt:lpstr>WinAPI란?</vt:lpstr>
      <vt:lpstr>핸들(Handle)과 인스턴스(Instance)</vt:lpstr>
      <vt:lpstr>Win API 프로젝트 만들기</vt:lpstr>
      <vt:lpstr>Win API 프로젝트 만들기</vt:lpstr>
      <vt:lpstr>Win API 프로젝트 만들기</vt:lpstr>
      <vt:lpstr>WinAPI의 Main</vt:lpstr>
      <vt:lpstr>윈도우 클래스 정의</vt:lpstr>
      <vt:lpstr>윈도우 생성</vt:lpstr>
      <vt:lpstr>윈도우 프로시저</vt:lpstr>
      <vt:lpstr>DC(Device Context)</vt:lpstr>
      <vt:lpstr>WM_PAINT</vt:lpstr>
      <vt:lpstr>문자 출력</vt:lpstr>
      <vt:lpstr>문자 출력</vt:lpstr>
      <vt:lpstr>문자 출력</vt:lpstr>
      <vt:lpstr>문자 출력</vt:lpstr>
      <vt:lpstr>문자 출력</vt:lpstr>
      <vt:lpstr>그래픽 출력</vt:lpstr>
      <vt:lpstr>그래픽 출력</vt:lpstr>
      <vt:lpstr>그래픽 출력</vt:lpstr>
      <vt:lpstr>그래픽 출력</vt:lpstr>
      <vt:lpstr>Input</vt:lpstr>
      <vt:lpstr>Input</vt:lpstr>
      <vt:lpstr>Input</vt:lpstr>
      <vt:lpstr>타이머</vt:lpstr>
      <vt:lpstr>타이머</vt:lpstr>
      <vt:lpstr>메시지 박스</vt:lpstr>
      <vt:lpstr>메시지 박스</vt:lpstr>
      <vt:lpstr>이미지</vt:lpstr>
      <vt:lpstr>이미지</vt:lpstr>
      <vt:lpstr>이미지</vt:lpstr>
      <vt:lpstr>이미지</vt:lpstr>
      <vt:lpstr>이미지</vt:lpstr>
      <vt:lpstr>이미지</vt:lpstr>
      <vt:lpstr>투명처리</vt:lpstr>
      <vt:lpstr>투명처리</vt:lpstr>
      <vt:lpstr>충돌체크</vt:lpstr>
      <vt:lpstr>카드 맞추기 게임</vt:lpstr>
      <vt:lpstr>Input2</vt:lpstr>
      <vt:lpstr>Input2</vt:lpstr>
      <vt:lpstr>더블 버퍼링(Double Buffering)</vt:lpstr>
      <vt:lpstr>더블 버퍼링(Double Buffering)</vt:lpstr>
      <vt:lpstr>더블 버퍼링(Double Buffering)</vt:lpstr>
      <vt:lpstr>더블 버퍼링(Double Buffering)</vt:lpstr>
      <vt:lpstr>더블 버퍼링(Double Buffering)</vt:lpstr>
      <vt:lpstr>서커스 찰리 게임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WinAPI</dc:title>
  <dc:creator>Microsoft Corporation</dc:creator>
  <cp:lastModifiedBy>A-00</cp:lastModifiedBy>
  <cp:revision>172</cp:revision>
  <dcterms:created xsi:type="dcterms:W3CDTF">2006-10-05T04:04:58Z</dcterms:created>
  <dcterms:modified xsi:type="dcterms:W3CDTF">2021-05-27T09:00:07Z</dcterms:modified>
</cp:coreProperties>
</file>