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5" r:id="rId19"/>
    <p:sldId id="275" r:id="rId20"/>
    <p:sldId id="279" r:id="rId21"/>
    <p:sldId id="280" r:id="rId22"/>
    <p:sldId id="282" r:id="rId23"/>
    <p:sldId id="283" r:id="rId24"/>
    <p:sldId id="284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MFC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마우스 왼쪽 버튼 클릭</a:t>
            </a:r>
            <a:endParaRPr lang="en-US" altLang="ko-KR" dirty="0" smtClean="0"/>
          </a:p>
          <a:p>
            <a:pPr marL="452628" indent="-3429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선택</a:t>
            </a:r>
            <a:endParaRPr lang="en-US" altLang="ko-KR" sz="2000" dirty="0" smtClean="0"/>
          </a:p>
          <a:p>
            <a:pPr marL="452628" indent="-3429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메시지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아이콘    을 선택</a:t>
            </a:r>
            <a:endParaRPr lang="en-US" altLang="ko-KR" sz="2000" dirty="0" smtClean="0"/>
          </a:p>
          <a:p>
            <a:pPr marL="452628" indent="-342900">
              <a:buFont typeface="+mj-lt"/>
              <a:buAutoNum type="arabicPeriod"/>
            </a:pPr>
            <a:r>
              <a:rPr lang="ko-KR" altLang="en-US" sz="2000" dirty="0" smtClean="0"/>
              <a:t>리스트에서 </a:t>
            </a:r>
            <a:r>
              <a:rPr lang="en-US" altLang="ko-KR" sz="2000" dirty="0" smtClean="0"/>
              <a:t>WM_LBUTTONDOWN</a:t>
            </a:r>
            <a:r>
              <a:rPr lang="ko-KR" altLang="en-US" sz="2000" dirty="0" smtClean="0"/>
              <a:t>을 선택</a:t>
            </a:r>
            <a:endParaRPr lang="en-US" altLang="ko-KR" sz="2000" dirty="0" smtClean="0"/>
          </a:p>
          <a:p>
            <a:pPr marL="452628" indent="-342900">
              <a:buFont typeface="+mj-lt"/>
              <a:buAutoNum type="arabicPeriod"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을 선택하여 </a:t>
            </a:r>
            <a:r>
              <a:rPr lang="en-US" altLang="ko-KR" sz="2000" dirty="0" smtClean="0"/>
              <a:t>&lt;Add&gt;</a:t>
            </a:r>
            <a:r>
              <a:rPr lang="ko-KR" altLang="en-US" sz="2000" dirty="0" smtClean="0"/>
              <a:t>로 추가할 수 있다</a:t>
            </a:r>
            <a:endParaRPr lang="en-US" altLang="ko-KR" sz="2000" dirty="0" smtClean="0"/>
          </a:p>
          <a:p>
            <a:pPr marL="452628" indent="-342900">
              <a:buNone/>
            </a:pPr>
            <a:endParaRPr lang="en-US" altLang="ko-KR" sz="2000" dirty="0" smtClean="0"/>
          </a:p>
          <a:p>
            <a:pPr marL="452628" indent="-342900"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11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1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1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1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1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1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1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11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11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11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11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1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1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1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1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1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1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5122" name="Picture 2" descr="C:\Users\rkddl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8196" y="428604"/>
            <a:ext cx="2685770" cy="5929354"/>
          </a:xfrm>
          <a:prstGeom prst="rect">
            <a:avLst/>
          </a:prstGeom>
          <a:noFill/>
        </p:spPr>
      </p:pic>
      <p:pic>
        <p:nvPicPr>
          <p:cNvPr id="5123" name="Picture 3" descr="C:\Users\rkddl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357430"/>
            <a:ext cx="234950" cy="215900"/>
          </a:xfrm>
          <a:prstGeom prst="rect">
            <a:avLst/>
          </a:prstGeom>
          <a:noFill/>
        </p:spPr>
      </p:pic>
      <p:pic>
        <p:nvPicPr>
          <p:cNvPr id="5124" name="Picture 4" descr="C:\Users\rkddl\Desktop\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111500"/>
            <a:ext cx="171450" cy="17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3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3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3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3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3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3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CString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	str.Format(</a:t>
            </a:r>
            <a:r>
              <a:rPr lang="fr-FR" altLang="ko-KR" sz="23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2300" dirty="0" smtClean="0">
                <a:solidFill>
                  <a:srgbClr val="A31515"/>
                </a:solidFill>
                <a:latin typeface="돋움체"/>
                <a:ea typeface="돋움체"/>
              </a:rPr>
              <a:t>"[%d, %d]"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fr-FR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.x, </a:t>
            </a:r>
            <a:r>
              <a:rPr lang="fr-FR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.y);</a:t>
            </a:r>
          </a:p>
          <a:p>
            <a:pPr>
              <a:buNone/>
            </a:pPr>
            <a:endParaRPr lang="ko-KR" altLang="en-US" sz="23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CClientDC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dc(</a:t>
            </a:r>
            <a:r>
              <a:rPr lang="en-US" altLang="ko-KR" sz="23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dc.TextOutW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3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View 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클래스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는 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작업 영역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을 관리하는 클래스 이기 때문에 해당 영역을 넘어서면 작동하지 않는다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기존과 같이 해당 클래스에 직접 추가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해당 클래스를 선택하여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변수 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항목을 이용하여 추가할 수 있다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614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3441362" cy="2500330"/>
          </a:xfrm>
          <a:prstGeom prst="rect">
            <a:avLst/>
          </a:prstGeom>
          <a:noFill/>
        </p:spPr>
      </p:pic>
      <p:pic>
        <p:nvPicPr>
          <p:cNvPr id="6147" name="Picture 3" descr="C:\Users\rkddl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029919"/>
            <a:ext cx="4429156" cy="3328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SetCapture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m_ptPrev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OnLButtonUp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ReleaseCapture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OnLButtonUp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OnMouseMove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GetCapture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!=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dc(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dc.MoveTo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m_ptPrev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dc.LineTo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m_ptPrev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OnMouseMove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SetCapture</a:t>
            </a:r>
            <a:r>
              <a:rPr lang="en-US" altLang="ko-KR" b="1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마우스가 활성화된 윈도우 영역 밖으로 이동했을 경우의 지속적으로 마우스 메시지를 받기 위하여 사용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err="1" smtClean="0"/>
              <a:t>SetCapture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사용 후 반드시 </a:t>
            </a:r>
            <a:r>
              <a:rPr lang="en-US" altLang="ko-KR" sz="2000" dirty="0" err="1" smtClean="0"/>
              <a:t>ReleaseCapture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호출 해야 한다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ReleaseCapture</a:t>
            </a:r>
            <a:r>
              <a:rPr lang="en-US" altLang="ko-KR" b="1" dirty="0" smtClean="0"/>
              <a:t>()</a:t>
            </a:r>
          </a:p>
          <a:p>
            <a:pPr marL="566928" indent="-457200">
              <a:buFont typeface="Lucida Sans Unicode" pitchFamily="34" charset="0"/>
              <a:buChar char="⁻"/>
            </a:pPr>
            <a:r>
              <a:rPr lang="en-US" altLang="ko-KR" sz="2000" dirty="0" err="1" smtClean="0"/>
              <a:t>SetCapture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사용이 끝났을 때 호출 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b="1" dirty="0" err="1" smtClean="0"/>
              <a:t>GetCapture</a:t>
            </a:r>
            <a:r>
              <a:rPr lang="en-US" altLang="ko-KR" b="1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현재 마우스를 </a:t>
            </a:r>
            <a:r>
              <a:rPr lang="ko-KR" altLang="en-US" sz="2000" dirty="0" err="1" smtClean="0"/>
              <a:t>캡쳐하고</a:t>
            </a:r>
            <a:r>
              <a:rPr lang="ko-KR" altLang="en-US" sz="2000" dirty="0" smtClean="0"/>
              <a:t> 있는 윈도우의 포인터를 리턴 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현재 마우스가 활성화 윈도우 영역 밖에 있는지 아닌지 확인을 위하여 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z="4200" dirty="0" smtClean="0">
                <a:latin typeface="+mn-ea"/>
              </a:rPr>
              <a:t>키보드 입력에 따라 사각형을 이동시킨다</a:t>
            </a:r>
            <a:endParaRPr lang="en-US" altLang="ko-KR" sz="42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CSize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m_ViewSize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영역의 좌표를 저장할 변수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사각형을 출력할 좌표를 저장하기 위한 변수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800" dirty="0" smtClean="0"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-&gt;Rectangle(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- 10,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- 10,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+ 10);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nType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// WM_SIZE : </a:t>
            </a:r>
            <a:r>
              <a:rPr lang="ko-KR" altLang="en-US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윈도우 크기가 변경되면 호출</a:t>
            </a:r>
            <a:r>
              <a:rPr lang="en-US" altLang="ko-KR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59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nType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추가합니다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m_ViewSize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영역의 크기를 저장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0.5f,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0.5f);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사각형이 그려질 위치를 화면의 중앙으로 한다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OnKeyDown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nChar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nRepCnt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// WM_KEYDOWN</a:t>
            </a:r>
            <a:endParaRPr lang="en-US" altLang="ko-KR" sz="59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switch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nChar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{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VK_UP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-=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(0 &gt;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m_ViewSize.cy;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VK_DOWN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(m_ViewSize.cy &lt;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VK_LEFT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-=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(0 &gt;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m_ViewSize.cx;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VK_RIGHT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(m_ViewSize.cx &lt;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Invalidate();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en-US" altLang="ko-KR" sz="590" dirty="0" err="1" smtClean="0">
                <a:solidFill>
                  <a:srgbClr val="008000"/>
                </a:solidFill>
                <a:latin typeface="돋움체"/>
                <a:ea typeface="돋움체"/>
              </a:rPr>
              <a:t>OnDraw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()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함수 호출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기본 </a:t>
            </a:r>
            <a:r>
              <a:rPr lang="en-US" altLang="ko-KR" sz="590" dirty="0" err="1" smtClean="0">
                <a:solidFill>
                  <a:srgbClr val="008000"/>
                </a:solidFill>
                <a:latin typeface="돋움체"/>
                <a:ea typeface="돋움체"/>
              </a:rPr>
              <a:t>bErase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= 1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OnKeyDown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nChar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nRepCnt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59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프로젝트를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대화 상자 기반</a:t>
            </a:r>
            <a:r>
              <a:rPr lang="en-US" altLang="ko-KR" sz="2000" b="1" dirty="0" smtClean="0"/>
              <a:t>]</a:t>
            </a:r>
            <a:r>
              <a:rPr lang="ko-KR" altLang="en-US" sz="2000" dirty="0" smtClean="0"/>
              <a:t>으로 만든다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7170" name="Picture 2" descr="C:\Users\rkddl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40" y="1971248"/>
            <a:ext cx="5351466" cy="4172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Socket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</a:t>
            </a:r>
            <a:r>
              <a:rPr lang="ko-KR" altLang="en-US" dirty="0" smtClean="0"/>
              <a:t>하기 위해서는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고급 기능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소켓을 체크</a:t>
            </a:r>
            <a:r>
              <a:rPr lang="ko-KR" altLang="en-US" dirty="0" smtClean="0"/>
              <a:t>하여야 한다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4098" name="Picture 2" descr="C:\Users\rkddl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708296"/>
            <a:ext cx="45339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도구 상자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도구 상자에서 지원하는 여러 컨트롤들을 이용하여 대화 상자에 추가 할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도구 상자는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대화 상자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를 선택하면 추가할 수 있다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8194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214554"/>
            <a:ext cx="1830688" cy="4256812"/>
          </a:xfrm>
          <a:prstGeom prst="rect">
            <a:avLst/>
          </a:prstGeom>
          <a:noFill/>
        </p:spPr>
      </p:pic>
      <p:pic>
        <p:nvPicPr>
          <p:cNvPr id="8195" name="Picture 3" descr="C:\Users\rkddl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53" y="2714620"/>
            <a:ext cx="3866333" cy="2857520"/>
          </a:xfrm>
          <a:prstGeom prst="rect">
            <a:avLst/>
          </a:prstGeom>
          <a:noFill/>
        </p:spPr>
      </p:pic>
      <p:pic>
        <p:nvPicPr>
          <p:cNvPr id="8196" name="Picture 4" descr="C:\Users\rkddl\Desktop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695597"/>
            <a:ext cx="2000264" cy="3076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Microsoft Foundation Class</a:t>
            </a:r>
            <a:r>
              <a:rPr lang="ko-KR" altLang="en-US" sz="2000" dirty="0" smtClean="0"/>
              <a:t>의 줄임말로</a:t>
            </a:r>
            <a:r>
              <a:rPr lang="en-US" altLang="ko-KR" sz="2000" dirty="0" smtClean="0"/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마이크로소프트사</a:t>
            </a:r>
            <a:r>
              <a:rPr lang="ko-KR" altLang="en-US" sz="2000" dirty="0" smtClean="0"/>
              <a:t>에서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윈도우 애플리케이션을 제작</a:t>
            </a:r>
            <a:r>
              <a:rPr lang="ko-KR" altLang="en-US" sz="2000" dirty="0" smtClean="0"/>
              <a:t>하라고 제공해주는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라이브러리의 집합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특징으로는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GUI(Graphic User Interface)</a:t>
            </a:r>
            <a:r>
              <a:rPr lang="ko-KR" altLang="en-US" sz="2000" dirty="0" smtClean="0"/>
              <a:t>를 제공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00757" y="3571876"/>
            <a:ext cx="5932516" cy="1848635"/>
            <a:chOff x="736599" y="3429000"/>
            <a:chExt cx="5932516" cy="1848635"/>
          </a:xfrm>
        </p:grpSpPr>
        <p:pic>
          <p:nvPicPr>
            <p:cNvPr id="1027" name="Picture 3" descr="C:\Users\rkddl\Desktop\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6599" y="3643314"/>
              <a:ext cx="3835401" cy="1587500"/>
            </a:xfrm>
            <a:prstGeom prst="rect">
              <a:avLst/>
            </a:prstGeom>
            <a:noFill/>
          </p:spPr>
        </p:pic>
        <p:cxnSp>
          <p:nvCxnSpPr>
            <p:cNvPr id="9" name="직선 화살표 연결선 8"/>
            <p:cNvCxnSpPr/>
            <p:nvPr/>
          </p:nvCxnSpPr>
          <p:spPr>
            <a:xfrm flipV="1">
              <a:off x="4572000" y="3571876"/>
              <a:ext cx="114300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4572000" y="3929066"/>
              <a:ext cx="114300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572000" y="4214818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572000" y="4714884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572000" y="5143512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15008" y="34290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/>
                <a:t>제목줄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8" y="379494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8" y="40719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도구모음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3955" y="4572008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작업 영역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8" y="500063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상태표시줄</a:t>
              </a:r>
              <a:endParaRPr lang="ko-KR" alt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Window </a:t>
            </a:r>
            <a:r>
              <a:rPr lang="ko-KR" altLang="en-US" sz="1600" b="1" dirty="0" smtClean="0"/>
              <a:t>소켓</a:t>
            </a:r>
            <a:r>
              <a:rPr lang="ko-KR" altLang="en-US" sz="1600" dirty="0" smtClean="0"/>
              <a:t>을 </a:t>
            </a:r>
            <a:r>
              <a:rPr lang="ko-KR" altLang="en-US" sz="1600" b="1" dirty="0" smtClean="0"/>
              <a:t>추가</a:t>
            </a:r>
            <a:r>
              <a:rPr lang="ko-KR" altLang="en-US" sz="1600" dirty="0" smtClean="0"/>
              <a:t>하여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대화 상자 기반</a:t>
            </a:r>
            <a:r>
              <a:rPr lang="en-US" altLang="ko-KR" sz="1600" b="1" dirty="0" smtClean="0"/>
              <a:t>]</a:t>
            </a:r>
            <a:r>
              <a:rPr lang="ko-KR" altLang="en-US" sz="1600" dirty="0" smtClean="0"/>
              <a:t>의 </a:t>
            </a:r>
            <a:r>
              <a:rPr lang="en-US" altLang="ko-KR" sz="1600" b="1" dirty="0" err="1" smtClean="0"/>
              <a:t>ClientSocket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프로젝트</a:t>
            </a:r>
            <a:r>
              <a:rPr lang="ko-KR" altLang="en-US" sz="1600" dirty="0" smtClean="0"/>
              <a:t>를 만든다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에디트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커트롤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텍스트 작성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보내기 버튼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③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내용을 입력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입력된 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리스트 박스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끝내기 버튼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④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눌러 애플리케이션을 종료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938354"/>
            <a:ext cx="3959987" cy="2919406"/>
          </a:xfrm>
          <a:prstGeom prst="rect">
            <a:avLst/>
          </a:prstGeom>
          <a:noFill/>
        </p:spPr>
      </p:pic>
      <p:pic>
        <p:nvPicPr>
          <p:cNvPr id="4" name="Picture 2" descr="C:\Users\rkddl\Desktop\00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967308"/>
            <a:ext cx="5683250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5000" b="1" dirty="0" smtClean="0">
                <a:latin typeface="+mn-ea"/>
              </a:rPr>
              <a:t>[</a:t>
            </a:r>
            <a:r>
              <a:rPr lang="ko-KR" altLang="en-US" sz="5000" b="1" dirty="0" smtClean="0">
                <a:latin typeface="+mn-ea"/>
              </a:rPr>
              <a:t>변수 추가</a:t>
            </a:r>
            <a:r>
              <a:rPr lang="en-US" altLang="ko-KR" sz="5000" b="1" dirty="0" smtClean="0">
                <a:latin typeface="+mn-ea"/>
              </a:rPr>
              <a:t>]</a:t>
            </a:r>
            <a:r>
              <a:rPr lang="ko-KR" altLang="en-US" sz="5000" dirty="0" smtClean="0">
                <a:latin typeface="+mn-ea"/>
              </a:rPr>
              <a:t>를 하면 해당 클래스에 자동으로 변수가 추가된다</a:t>
            </a:r>
            <a:endParaRPr lang="en-US" altLang="ko-KR" sz="50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4000" dirty="0" smtClean="0">
                <a:latin typeface="+mn-ea"/>
              </a:rPr>
              <a:t>실제로 값을 쓰기 위해서는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/>
                <a:ea typeface="돋움체"/>
              </a:rPr>
              <a:t>DoDataExchange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에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/>
                <a:ea typeface="돋움체"/>
              </a:rPr>
              <a:t>DDX_Control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4000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컨트롤 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ID, 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변수 명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형식으로 등록 해야 한다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([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변수 추가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]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하기로 등록 할 경우 자동으로 등록된다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en-US" altLang="ko-KR" sz="40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CListBox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m_List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DoDataExchange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CDataExchange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DoDataExchange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DDX_Control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IDC_LIST_CHAT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m_List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뷰</a:t>
            </a:r>
            <a:r>
              <a:rPr lang="en-US" altLang="ko-KR" sz="1600" b="1" dirty="0" smtClean="0"/>
              <a:t>]</a:t>
            </a:r>
            <a:r>
              <a:rPr lang="ko-KR" altLang="en-US" sz="1600" dirty="0" smtClean="0"/>
              <a:t>에서 프로젝트를 마우스 우 클릭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메뉴의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추가</a:t>
            </a:r>
            <a:r>
              <a:rPr lang="en-US" altLang="ko-KR" sz="1600" b="1" dirty="0" smtClean="0"/>
              <a:t>]-[</a:t>
            </a:r>
            <a:r>
              <a:rPr lang="ko-KR" altLang="en-US" sz="1600" b="1" dirty="0" smtClean="0"/>
              <a:t>클래스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CSocket</a:t>
            </a:r>
            <a:r>
              <a:rPr lang="ko-KR" altLang="en-US" sz="1600" dirty="0" smtClean="0"/>
              <a:t>라는 기본 클래스를 지닌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CClient</a:t>
            </a:r>
            <a:r>
              <a:rPr lang="ko-KR" altLang="en-US" sz="1600" dirty="0" smtClean="0"/>
              <a:t>라는 클래스를 만든다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뷰</a:t>
            </a:r>
            <a:r>
              <a:rPr lang="en-US" altLang="ko-KR" sz="1600" b="1" dirty="0" smtClean="0"/>
              <a:t>]</a:t>
            </a:r>
            <a:r>
              <a:rPr lang="ko-KR" altLang="en-US" sz="1600" dirty="0" smtClean="0"/>
              <a:t>에서 생성한 </a:t>
            </a:r>
            <a:r>
              <a:rPr lang="en-US" altLang="ko-KR" sz="1600" dirty="0" err="1" smtClean="0"/>
              <a:t>CClient</a:t>
            </a:r>
            <a:r>
              <a:rPr lang="ko-KR" altLang="en-US" sz="1600" dirty="0" smtClean="0"/>
              <a:t>를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속성 창에서 재정의    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선택여</a:t>
            </a:r>
            <a:r>
              <a:rPr lang="ko-KR" altLang="en-US" sz="1600" dirty="0" smtClean="0"/>
              <a:t>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OnClose</a:t>
            </a:r>
            <a:r>
              <a:rPr lang="ko-KR" altLang="en-US" sz="1600" dirty="0" smtClean="0"/>
              <a:t>와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OnRecieve</a:t>
            </a:r>
            <a:r>
              <a:rPr lang="ko-KR" altLang="en-US" sz="1600" dirty="0" smtClean="0"/>
              <a:t>를 추가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2050" name="Picture 2" descr="C:\Users\rkddl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857628"/>
            <a:ext cx="260350" cy="241300"/>
          </a:xfrm>
          <a:prstGeom prst="rect">
            <a:avLst/>
          </a:prstGeom>
          <a:noFill/>
        </p:spPr>
      </p:pic>
      <p:pic>
        <p:nvPicPr>
          <p:cNvPr id="2051" name="Picture 3" descr="C:\Users\rkddl\Desktop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57166"/>
            <a:ext cx="2591742" cy="1943086"/>
          </a:xfrm>
          <a:prstGeom prst="rect">
            <a:avLst/>
          </a:prstGeom>
          <a:noFill/>
        </p:spPr>
      </p:pic>
      <p:pic>
        <p:nvPicPr>
          <p:cNvPr id="2052" name="Picture 4" descr="C:\Users\rkddl\Desktop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6831" y="4207933"/>
            <a:ext cx="2637147" cy="2364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sz="2900" b="1" dirty="0" smtClean="0">
                <a:latin typeface="+mn-ea"/>
              </a:rPr>
              <a:t>클라이언트 소켓이 닫히면 자동으로 호출된다</a:t>
            </a:r>
            <a:endParaRPr lang="en-US" altLang="ko-KR" sz="2900" b="1" dirty="0" smtClean="0">
              <a:latin typeface="+mn-ea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OnClose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en-US" altLang="ko-KR" sz="1900" dirty="0" err="1" smtClean="0">
                <a:solidFill>
                  <a:srgbClr val="008000"/>
                </a:solidFill>
                <a:latin typeface="돋움체"/>
                <a:ea typeface="돋움체"/>
              </a:rPr>
              <a:t>ShutDown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()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함수와 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Close()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함수는 기본으로 있는 함수로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그냥 추가하면 된다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ShutDown</a:t>
            </a:r>
            <a:r>
              <a:rPr lang="en-US" altLang="ko-KR" sz="19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b="1" dirty="0" smtClean="0">
                <a:solidFill>
                  <a:srgbClr val="000000"/>
                </a:solidFill>
                <a:latin typeface="돋움체"/>
                <a:ea typeface="돋움체"/>
              </a:rPr>
              <a:t>Close()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900" dirty="0" err="1" smtClean="0">
                <a:solidFill>
                  <a:srgbClr val="2B91AF"/>
                </a:solidFill>
                <a:latin typeface="돋움체"/>
                <a:ea typeface="돋움체"/>
              </a:rPr>
              <a:t>CSocket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OnClose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AfxMessageBox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smtClean="0">
                <a:solidFill>
                  <a:srgbClr val="A31515"/>
                </a:solidFill>
                <a:latin typeface="돋움체"/>
                <a:ea typeface="돋움체"/>
              </a:rPr>
              <a:t>"ERROR : Disconnected From Server!!"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2900" b="1" dirty="0" smtClean="0"/>
              <a:t>서버에서 데이터를 받으면 자동으로 </a:t>
            </a:r>
            <a:r>
              <a:rPr lang="ko-KR" altLang="en-US" sz="2900" b="1" dirty="0" smtClean="0"/>
              <a:t>호출된다</a:t>
            </a:r>
            <a:endParaRPr lang="en-US" altLang="ko-KR" sz="2900" b="1" dirty="0" smtClean="0"/>
          </a:p>
          <a:p>
            <a:pPr>
              <a:buNone/>
            </a:pPr>
            <a:r>
              <a:rPr lang="en-US" altLang="ko-KR" sz="2000" b="1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b="1" dirty="0" smtClean="0">
                <a:solidFill>
                  <a:srgbClr val="A31515"/>
                </a:solidFill>
                <a:latin typeface="돋움체"/>
                <a:ea typeface="돋움체"/>
              </a:rPr>
              <a:t>“</a:t>
            </a:r>
            <a:r>
              <a:rPr lang="en-US" altLang="ko-KR" sz="2000" b="1" dirty="0" err="1" smtClean="0">
                <a:solidFill>
                  <a:srgbClr val="A31515"/>
                </a:solidFill>
                <a:latin typeface="돋움체"/>
                <a:ea typeface="돋움체"/>
              </a:rPr>
              <a:t>CClientSocketDlg.h</a:t>
            </a:r>
            <a:r>
              <a:rPr lang="en-US" altLang="ko-KR" sz="2000" b="1" dirty="0" smtClean="0">
                <a:solidFill>
                  <a:srgbClr val="A31515"/>
                </a:solidFill>
                <a:latin typeface="돋움체"/>
                <a:ea typeface="돋움체"/>
              </a:rPr>
              <a:t>“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OnReceive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여기에 특수화된 코드를 추가 및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 클래스를 호출합니다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서버에서 받은 데이터 처리를 여기서 하면 된다</a:t>
            </a:r>
            <a:r>
              <a:rPr lang="en-US" altLang="ko-KR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char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0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2000" b="1" dirty="0" smtClean="0">
                <a:latin typeface="돋움체"/>
                <a:ea typeface="돋움체"/>
              </a:rPr>
              <a:t> + 1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];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  <a:endParaRPr lang="en-US" altLang="ko-KR" sz="2000" b="1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Receive(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)) &gt; 0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2000" b="1" dirty="0" err="1" smtClean="0">
                <a:solidFill>
                  <a:srgbClr val="008000"/>
                </a:solidFill>
                <a:latin typeface="돋움체"/>
                <a:ea typeface="돋움체"/>
              </a:rPr>
              <a:t>Dlg</a:t>
            </a:r>
            <a:r>
              <a:rPr lang="en-US" altLang="ko-KR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ko-KR" altLang="en-US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클래스에 선언 해둔 </a:t>
            </a:r>
            <a:r>
              <a:rPr lang="ko-KR" altLang="en-US" sz="2000" b="1" dirty="0" err="1" smtClean="0">
                <a:solidFill>
                  <a:srgbClr val="008000"/>
                </a:solidFill>
                <a:latin typeface="돋움체"/>
                <a:ea typeface="돋움체"/>
              </a:rPr>
              <a:t>맴버</a:t>
            </a:r>
            <a:r>
              <a:rPr lang="ko-KR" altLang="en-US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 변수 등을 가져와서 쓸 수 있다</a:t>
            </a:r>
            <a:r>
              <a:rPr lang="en-US" altLang="ko-KR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2B91AF"/>
                </a:solidFill>
                <a:latin typeface="돋움체"/>
                <a:ea typeface="돋움체"/>
              </a:rPr>
              <a:t>		</a:t>
            </a:r>
            <a:r>
              <a:rPr lang="en-US" altLang="ko-KR" sz="20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000" b="1" dirty="0" smtClean="0">
                <a:solidFill>
                  <a:srgbClr val="2B91AF"/>
                </a:solidFill>
                <a:latin typeface="돋움체"/>
                <a:ea typeface="돋움체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pMain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000" b="1" dirty="0" smtClean="0">
                <a:solidFill>
                  <a:srgbClr val="2B91AF"/>
                </a:solidFill>
                <a:latin typeface="돋움체"/>
                <a:ea typeface="돋움체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*)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AfxGetMainWnd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  <a:endParaRPr lang="en-US" altLang="ko-KR" sz="200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	…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</a:p>
          <a:p>
            <a:pPr>
              <a:buNone/>
            </a:pP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CSocket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OnReceive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2DA2BF"/>
              </a:buClr>
            </a:pPr>
            <a:r>
              <a:rPr lang="ko-KR" altLang="en-US" sz="2000" dirty="0" smtClean="0">
                <a:latin typeface="+mn-ea"/>
              </a:rPr>
              <a:t>대화 상자 클래스에 새로 만든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CClient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추가</a:t>
            </a:r>
            <a:r>
              <a:rPr lang="ko-KR" altLang="en-US" sz="2000" dirty="0" smtClean="0">
                <a:latin typeface="+mn-ea"/>
              </a:rPr>
              <a:t>한다</a:t>
            </a:r>
            <a:endParaRPr lang="en-US" altLang="ko-KR" sz="2000" dirty="0" smtClean="0">
              <a:latin typeface="+mn-ea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endParaRPr lang="en-US" altLang="ko-KR" sz="2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1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</a:t>
            </a:r>
            <a:r>
              <a:rPr lang="en-US" altLang="ko-KR" sz="21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서버와의 연결시도는 </a:t>
            </a:r>
            <a:r>
              <a:rPr lang="en-US" altLang="ko-KR" sz="2100" dirty="0" err="1" smtClean="0">
                <a:solidFill>
                  <a:srgbClr val="000000"/>
                </a:solidFill>
                <a:latin typeface="돋움체"/>
                <a:ea typeface="돋움체"/>
              </a:rPr>
              <a:t>OnInitDialog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ko-KR" altLang="en-US" sz="2100" dirty="0" smtClean="0">
                <a:solidFill>
                  <a:srgbClr val="000000"/>
                </a:solidFill>
                <a:latin typeface="+mn-ea"/>
              </a:rPr>
              <a:t>에서 처리한다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BOOL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OnInitDialog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여기에 추가 초기화 작업을 추가합니다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m_Client.Create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                      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소켓 생성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m_Client.Connect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smtClean="0">
                <a:solidFill>
                  <a:srgbClr val="A31515"/>
                </a:solidFill>
                <a:latin typeface="돋움체"/>
                <a:ea typeface="돋움체"/>
              </a:rPr>
              <a:t>"127.0.0.1"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), 9000)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서버의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IP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주소와 포트 번호를 이용하여 연결시도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TRUE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 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포커스를 컨트롤에 설정하지 않으면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TRUE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를 반환합니다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sz="4000" dirty="0" smtClean="0"/>
              <a:t>사용할 컨트롤을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더블 클릭</a:t>
            </a:r>
            <a:r>
              <a:rPr lang="ko-KR" altLang="en-US" sz="4000" dirty="0" smtClean="0"/>
              <a:t>을 하면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자동으로 해당 함수가 등록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ko-KR" altLang="en-US" sz="4000" dirty="0" smtClean="0"/>
              <a:t> 된다</a:t>
            </a:r>
            <a:endParaRPr lang="en-US" altLang="ko-KR" sz="4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  <a:endParaRPr lang="ko-KR" altLang="en-US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3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afx_msg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OnBnClickedButtonSend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b="1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OnBnClickedButtonSend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여기에서 서버로 보낼 데이터 처리를 하면 된다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32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CString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3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GetDlgItemText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smtClean="0">
                <a:solidFill>
                  <a:srgbClr val="6F008A"/>
                </a:solidFill>
                <a:latin typeface="돋움체"/>
                <a:ea typeface="돋움체"/>
              </a:rPr>
              <a:t>IDC_EDIT_CHAT_TEXT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           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// Edit Control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에 쓴 내용은 가져온다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!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msg.IsEmpty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                                //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가져온 내용이 있는지 확인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{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m_List.AddString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                     //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내용이 있다면 해당 문자를 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List Box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에서 출력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6F008A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SetDlgItemText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smtClean="0">
                <a:solidFill>
                  <a:srgbClr val="6F008A"/>
                </a:solidFill>
                <a:latin typeface="돋움체"/>
                <a:ea typeface="돋움체"/>
              </a:rPr>
              <a:t>IDC_EDIT_CHAT_TEXT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b="1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smtClean="0">
                <a:solidFill>
                  <a:srgbClr val="A31515"/>
                </a:solidFill>
                <a:latin typeface="돋움체"/>
                <a:ea typeface="돋움체"/>
              </a:rPr>
              <a:t>""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// Edit Control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에 적혀있는 내용을 지운다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endParaRPr lang="en-US" altLang="ko-KR" sz="32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	//  </a:t>
            </a:r>
            <a:r>
              <a:rPr lang="en-US" altLang="ko-KR" sz="3200" dirty="0" err="1" smtClean="0">
                <a:solidFill>
                  <a:srgbClr val="008000"/>
                </a:solidFill>
                <a:latin typeface="돋움체"/>
                <a:ea typeface="돋움체"/>
              </a:rPr>
              <a:t>Cstring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으로 받은 문자열을 아래와 같이 버퍼에 넣을 수 있다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		char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[10];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2B91AF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smtClean="0">
                <a:solidFill>
                  <a:srgbClr val="2B91AF"/>
                </a:solidFill>
                <a:latin typeface="돋움체"/>
                <a:ea typeface="돋움체"/>
              </a:rPr>
              <a:t>CW2A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message(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msg.GetString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strcpy_s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message.m_szBuffer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	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	// </a:t>
            </a:r>
            <a:r>
              <a:rPr lang="en-US" altLang="ko-KR" sz="3200" dirty="0" err="1" smtClean="0">
                <a:solidFill>
                  <a:srgbClr val="008000"/>
                </a:solidFill>
                <a:latin typeface="돋움체"/>
                <a:ea typeface="돋움체"/>
              </a:rPr>
              <a:t>m_Client.Send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()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함수를 이용하여 데이터를 전송할 수 있다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m_Client.Send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3074" name="Picture 2" descr="C:\Users\rkdd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049458"/>
            <a:ext cx="1530350" cy="73660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V="1">
            <a:off x="6822297" y="2821777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512" y="320254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Double Click!!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91" y="1285860"/>
            <a:ext cx="7993075" cy="444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2050" name="Picture 2" descr="C:\Users\rkddl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39892"/>
            <a:ext cx="6803525" cy="451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4" name="Picture 2" descr="C:\Users\rkddl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738819" cy="4467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화면의 출력은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클래스에서 담당한다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출력 할 내용은 </a:t>
            </a:r>
            <a:r>
              <a:rPr lang="en-US" altLang="ko-KR" sz="2000" dirty="0" err="1" smtClean="0"/>
              <a:t>OnDraw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내에 정의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7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7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/*</a:t>
            </a:r>
            <a:r>
              <a:rPr lang="en-US" altLang="ko-KR" sz="17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*/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7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endParaRPr lang="ko-KR" altLang="en-US" sz="17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17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7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 descr="C:\Users\rkdd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77492"/>
            <a:ext cx="2295518" cy="355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000" b="1" dirty="0" smtClean="0"/>
              <a:t>DC</a:t>
            </a:r>
            <a:r>
              <a:rPr lang="ko-KR" altLang="en-US" sz="2000" b="1" dirty="0" smtClean="0"/>
              <a:t>를 가져오는 세 가지 방법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GetDC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를 사용 후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RealseDC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 해제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CClientDC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ko-KR" altLang="en-US" sz="1600" dirty="0" smtClean="0"/>
              <a:t> 함수로 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를 사용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OnDraw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 변수의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pDC</a:t>
            </a:r>
            <a:r>
              <a:rPr lang="ko-KR" altLang="en-US" sz="1600" dirty="0" smtClean="0"/>
              <a:t>를 사용 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 적으로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주석 처리 되어 있으나 해제 후 사용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60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GetDC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pdc-&gt;TextOutW(100, 50, </a:t>
            </a:r>
            <a:r>
              <a:rPr lang="fr-FR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"MFC Application"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ReleaseDC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err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CClientDC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dc(</a:t>
            </a:r>
            <a:r>
              <a:rPr lang="en-US" altLang="ko-KR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this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dc.TextOutW(100, 100, </a:t>
            </a:r>
            <a:r>
              <a:rPr lang="fr-FR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"MFC Application"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fr-FR" altLang="ko-KR" sz="1600" b="1" dirty="0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-&gt;TextOutW(100, 150, </a:t>
            </a:r>
            <a:r>
              <a:rPr lang="fr-FR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"MFC Application"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TextOutW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x,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y, const </a:t>
            </a:r>
            <a:r>
              <a:rPr lang="en-US" altLang="ko-KR" sz="2000" b="1" dirty="0" err="1" smtClean="0"/>
              <a:t>CString</a:t>
            </a:r>
            <a:r>
              <a:rPr lang="en-US" altLang="ko-KR" sz="2000" b="1" dirty="0" smtClean="0"/>
              <a:t>&amp; </a:t>
            </a:r>
            <a:r>
              <a:rPr lang="en-US" altLang="ko-KR" sz="2000" b="1" dirty="0" err="1" smtClean="0"/>
              <a:t>str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화면에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텍스트를 출력</a:t>
            </a:r>
            <a:r>
              <a:rPr lang="ko-KR" altLang="en-US" sz="1600" dirty="0" smtClean="0"/>
              <a:t>해 준다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x, y : </a:t>
            </a:r>
            <a:r>
              <a:rPr lang="ko-KR" altLang="en-US" sz="1600" dirty="0" smtClean="0"/>
              <a:t>출력될 화면의 </a:t>
            </a:r>
            <a:r>
              <a:rPr lang="en-US" altLang="ko-KR" sz="1600" dirty="0" smtClean="0"/>
              <a:t>x, y 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화면에 출력될 내용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_T()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유니코드 플랫폼 환경</a:t>
            </a:r>
            <a:r>
              <a:rPr lang="ko-KR" altLang="en-US" sz="1600" dirty="0" smtClean="0"/>
              <a:t>에서 사용된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 형태로 변환</a:t>
            </a:r>
            <a:r>
              <a:rPr lang="ko-KR" altLang="en-US" sz="1600" dirty="0" smtClean="0"/>
              <a:t>하기 위하여 사용하는 매크로 함수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000" b="1" dirty="0" smtClean="0"/>
              <a:t>유니코드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나라별로 서로 다른 언어 체계를 가지고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국가별 모든 언어에 대해서 고유 번호를 제공하여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플랫폼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언어에 상관없이 모든 문자를 처리할 수 있도록 한 코드 체계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CPoint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pt1(100, 100), pt2(200, 200);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MoveTo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(pt1);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MoveTo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(100, 100);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LineTo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(pt2);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LineTo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(200, 200);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CRect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rc1(300, 100, 400, 200);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-&gt;Rectangle(&amp;rc1);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-&gt;Rectangle(300, 100, 400, 200);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CRect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rc2(500, 100, 600, 200);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-&gt;Ellipse(&amp;rc2);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-&gt;Ellipse(500, 100, 600, 200);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2140</TotalTime>
  <Words>686</Words>
  <Application>Microsoft Office PowerPoint</Application>
  <PresentationFormat>화면 슬라이드 쇼(4:3)</PresentationFormat>
  <Paragraphs>334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광장</vt:lpstr>
      <vt:lpstr>MFC</vt:lpstr>
      <vt:lpstr>MFC란?</vt:lpstr>
      <vt:lpstr>MFC 프로젝트 만들기</vt:lpstr>
      <vt:lpstr>MFC 프로젝트 만들기</vt:lpstr>
      <vt:lpstr>MFC 프로젝트 만들기</vt:lpstr>
      <vt:lpstr>출력</vt:lpstr>
      <vt:lpstr>문자 출력</vt:lpstr>
      <vt:lpstr>문자 출력</vt:lpstr>
      <vt:lpstr>그래픽 출력</vt:lpstr>
      <vt:lpstr>입력</vt:lpstr>
      <vt:lpstr>입력</vt:lpstr>
      <vt:lpstr>입력</vt:lpstr>
      <vt:lpstr>마우스</vt:lpstr>
      <vt:lpstr>마우스</vt:lpstr>
      <vt:lpstr>키보드</vt:lpstr>
      <vt:lpstr>키보드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</dc:title>
  <dc:creator>Microsoft Corporation</dc:creator>
  <cp:lastModifiedBy>남동강</cp:lastModifiedBy>
  <cp:revision>103</cp:revision>
  <dcterms:created xsi:type="dcterms:W3CDTF">2006-10-05T04:04:58Z</dcterms:created>
  <dcterms:modified xsi:type="dcterms:W3CDTF">2021-05-28T10:33:17Z</dcterms:modified>
</cp:coreProperties>
</file>