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2021-04-30(Fri)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자료구조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왼쪽 자식은 자신보다 작은 값이 들어가고 오른쪽 자식에게는 자신보다 큰 값이 들어간다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대표적으로 </a:t>
            </a:r>
            <a:r>
              <a:rPr lang="en-US" altLang="ko-KR" sz="2000" dirty="0" smtClean="0"/>
              <a:t>AVL-tree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중복된 값을 가져선 </a:t>
            </a:r>
            <a:r>
              <a:rPr lang="ko-KR" altLang="en-US" sz="2000" dirty="0" err="1" smtClean="0"/>
              <a:t>안된다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pic>
        <p:nvPicPr>
          <p:cNvPr id="4098" name="Picture 2" descr="C:\Users\rkddl\Desktop\tre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617465"/>
            <a:ext cx="2857520" cy="3954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집합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  <a:r>
              <a:rPr lang="ko-KR" altLang="en-US" dirty="0" smtClean="0"/>
              <a:t>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구조적으로 표현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원소들이 논리적으로 정의된 규칙에 의해 나열되며 처리를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효율적으로 수행할 수 있게</a:t>
            </a:r>
            <a:r>
              <a:rPr lang="ko-KR" altLang="en-US" dirty="0" smtClean="0"/>
              <a:t> 자료를 구분하여 표현한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선형 구조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400" dirty="0" smtClean="0"/>
              <a:t>배열</a:t>
            </a:r>
            <a:r>
              <a:rPr lang="en-US" altLang="ko-KR" sz="2400" dirty="0" smtClean="0"/>
              <a:t>(Array), </a:t>
            </a: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(Linked List), </a:t>
            </a:r>
            <a:r>
              <a:rPr lang="ko-KR" altLang="en-US" sz="2400" dirty="0" err="1" smtClean="0"/>
              <a:t>스택</a:t>
            </a:r>
            <a:r>
              <a:rPr lang="en-US" altLang="ko-KR" sz="2400" dirty="0" smtClean="0"/>
              <a:t>(Stack), </a:t>
            </a:r>
            <a:r>
              <a:rPr lang="ko-KR" altLang="en-US" sz="2400" dirty="0" smtClean="0"/>
              <a:t>큐</a:t>
            </a:r>
            <a:r>
              <a:rPr lang="en-US" altLang="ko-KR" sz="2400" dirty="0" smtClean="0"/>
              <a:t>(Queue)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비선형 구조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400" dirty="0" smtClean="0"/>
              <a:t>트리</a:t>
            </a:r>
            <a:r>
              <a:rPr lang="en-US" altLang="ko-KR" sz="2400" dirty="0" smtClean="0"/>
              <a:t>(Tree)…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r>
              <a:rPr lang="en-US" altLang="ko-KR" dirty="0" smtClean="0"/>
              <a:t>(Data Structure)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같은 타입의 데이터를 나열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그룹핑화</a:t>
            </a:r>
            <a:r>
              <a:rPr lang="ko-KR" altLang="en-US" sz="2000" dirty="0" smtClean="0"/>
              <a:t> 하여 관리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연속된 메모리 공간에 순차적 저장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데이터를 순차적으로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불연속 메모리 공간에 저장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sz="2100" dirty="0" smtClean="0">
                <a:latin typeface="+mn-ea"/>
              </a:rPr>
              <a:t>LIFO (Last In First Out) </a:t>
            </a:r>
            <a:r>
              <a:rPr lang="ko-KR" altLang="en-US" sz="2100" dirty="0" smtClean="0">
                <a:latin typeface="+mn-ea"/>
              </a:rPr>
              <a:t>구조</a:t>
            </a:r>
            <a:endParaRPr lang="en-US" altLang="ko-KR" sz="2100" dirty="0" smtClean="0">
              <a:latin typeface="+mn-ea"/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100" dirty="0" smtClean="0">
                <a:latin typeface="+mn-ea"/>
              </a:rPr>
              <a:t>데이터를 한 쪽 끝에서만 넣고 뺄 수 있다</a:t>
            </a:r>
            <a:endParaRPr lang="en-US" altLang="ko-KR" sz="21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sz="2100" dirty="0" smtClean="0">
                <a:latin typeface="+mn-ea"/>
              </a:rPr>
              <a:t>FIFO(First-In-First-Out) </a:t>
            </a:r>
            <a:r>
              <a:rPr lang="ko-KR" altLang="en-US" sz="2100" dirty="0" smtClean="0">
                <a:latin typeface="+mn-ea"/>
              </a:rPr>
              <a:t>구조</a:t>
            </a:r>
            <a:endParaRPr lang="en-US" altLang="ko-KR" sz="21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100" dirty="0" smtClean="0">
                <a:latin typeface="+mn-ea"/>
              </a:rPr>
              <a:t>먼저 넣은 데이터가 먼저 나온다</a:t>
            </a:r>
            <a:endParaRPr lang="ko-KR" altLang="en-US" sz="21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600" dirty="0" smtClean="0"/>
              <a:t>트리</a:t>
            </a:r>
            <a:endParaRPr lang="en-US" altLang="ko-KR" sz="3600" dirty="0" smtClean="0"/>
          </a:p>
          <a:p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400" dirty="0" smtClean="0"/>
              <a:t>node</a:t>
            </a:r>
            <a:r>
              <a:rPr lang="ko-KR" altLang="en-US" sz="2400" dirty="0" smtClean="0"/>
              <a:t>로 이루어진 자료 구조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ko-KR" altLang="en-US" sz="2400" dirty="0" smtClean="0"/>
              <a:t>를 가진다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  <a:r>
              <a:rPr lang="ko-KR" altLang="en-US" sz="2400" dirty="0" smtClean="0"/>
              <a:t>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이상의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node</a:t>
            </a:r>
            <a:r>
              <a:rPr lang="ko-KR" altLang="en-US" sz="2400" dirty="0" smtClean="0"/>
              <a:t>를 가진다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2400" dirty="0" smtClean="0"/>
              <a:t>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연결 트리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라고도 불린다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 모델</a:t>
            </a:r>
            <a:r>
              <a:rPr lang="ko-KR" altLang="en-US" sz="2400" dirty="0" smtClean="0"/>
              <a:t>이다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00184" y="1214422"/>
            <a:ext cx="6800840" cy="5143536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err="1" smtClean="0"/>
              <a:t>노드</a:t>
            </a:r>
            <a:r>
              <a:rPr lang="en-US" altLang="ko-KR" sz="1200" dirty="0" smtClean="0"/>
              <a:t>(node): </a:t>
            </a:r>
            <a:r>
              <a:rPr lang="ko-KR" altLang="en-US" sz="1200" dirty="0" err="1" smtClean="0"/>
              <a:t>트리를</a:t>
            </a:r>
            <a:r>
              <a:rPr lang="ko-KR" altLang="en-US" sz="1200" dirty="0" smtClean="0"/>
              <a:t> 구성하는 기본 원소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루트 </a:t>
            </a:r>
            <a:r>
              <a:rPr lang="en-US" altLang="ko-KR" sz="1200" dirty="0" smtClean="0"/>
              <a:t>(root): </a:t>
            </a:r>
            <a:r>
              <a:rPr lang="ko-KR" altLang="en-US" sz="1200" dirty="0" err="1" smtClean="0"/>
              <a:t>트리에서</a:t>
            </a:r>
            <a:r>
              <a:rPr lang="ko-KR" altLang="en-US" sz="1200" dirty="0" smtClean="0"/>
              <a:t> 부모가 없는 최상위 </a:t>
            </a:r>
            <a:r>
              <a:rPr lang="ko-KR" altLang="en-US" sz="1200" dirty="0" err="1" smtClean="0"/>
              <a:t>노드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트리의</a:t>
            </a:r>
            <a:r>
              <a:rPr lang="ko-KR" altLang="en-US" sz="1200" dirty="0" smtClean="0"/>
              <a:t> 시작점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부모 </a:t>
            </a:r>
            <a:r>
              <a:rPr lang="en-US" altLang="ko-KR" sz="1200" dirty="0" smtClean="0"/>
              <a:t>(parent): </a:t>
            </a:r>
            <a:r>
              <a:rPr lang="ko-KR" altLang="en-US" sz="1200" dirty="0" smtClean="0"/>
              <a:t>루트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방향으로 직접 연결된 </a:t>
            </a:r>
            <a:r>
              <a:rPr lang="ko-KR" altLang="en-US" sz="1200" dirty="0" err="1" smtClean="0"/>
              <a:t>노드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자식 </a:t>
            </a:r>
            <a:r>
              <a:rPr lang="en-US" altLang="ko-KR" sz="1200" dirty="0" smtClean="0"/>
              <a:t>(child): </a:t>
            </a:r>
            <a:r>
              <a:rPr lang="ko-KR" altLang="en-US" sz="1200" dirty="0" smtClean="0"/>
              <a:t>루트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반대방향으로 직접 연결된 </a:t>
            </a:r>
            <a:r>
              <a:rPr lang="ko-KR" altLang="en-US" sz="1200" dirty="0" err="1" smtClean="0"/>
              <a:t>노드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형제 </a:t>
            </a:r>
            <a:r>
              <a:rPr lang="en-US" altLang="ko-KR" sz="1200" dirty="0" smtClean="0"/>
              <a:t>(siblings): </a:t>
            </a:r>
            <a:r>
              <a:rPr lang="ko-KR" altLang="en-US" sz="1200" dirty="0" smtClean="0"/>
              <a:t>같은 부모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갖는 </a:t>
            </a:r>
            <a:r>
              <a:rPr lang="ko-KR" altLang="en-US" sz="1200" dirty="0" err="1" smtClean="0"/>
              <a:t>노드들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리프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(leaf):</a:t>
            </a:r>
            <a:r>
              <a:rPr lang="ko-KR" altLang="en-US" sz="1200" dirty="0" smtClean="0"/>
              <a:t>자식이 없는 </a:t>
            </a:r>
            <a:r>
              <a:rPr lang="ko-KR" altLang="en-US" sz="1200" dirty="0" err="1" smtClean="0"/>
              <a:t>노드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길이</a:t>
            </a:r>
            <a:r>
              <a:rPr lang="en-US" altLang="ko-KR" sz="1200" dirty="0" smtClean="0"/>
              <a:t>(length): </a:t>
            </a:r>
            <a:r>
              <a:rPr lang="ko-KR" altLang="en-US" sz="1200" dirty="0" smtClean="0"/>
              <a:t>출발 </a:t>
            </a:r>
            <a:r>
              <a:rPr lang="ko-KR" altLang="en-US" sz="1200" dirty="0" err="1" smtClean="0"/>
              <a:t>노드에서</a:t>
            </a:r>
            <a:r>
              <a:rPr lang="ko-KR" altLang="en-US" sz="1200" dirty="0" smtClean="0"/>
              <a:t> 도착 </a:t>
            </a:r>
            <a:r>
              <a:rPr lang="ko-KR" altLang="en-US" sz="1200" dirty="0" err="1" smtClean="0"/>
              <a:t>노드까지</a:t>
            </a:r>
            <a:r>
              <a:rPr lang="ko-KR" altLang="en-US" sz="1200" dirty="0" smtClean="0"/>
              <a:t> 거치는 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개수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깊이</a:t>
            </a:r>
            <a:r>
              <a:rPr lang="en-US" altLang="ko-KR" sz="1200" dirty="0" smtClean="0"/>
              <a:t>(depth): </a:t>
            </a:r>
            <a:r>
              <a:rPr lang="ko-KR" altLang="en-US" sz="1200" dirty="0" smtClean="0"/>
              <a:t>루트 경로의 길이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레벨</a:t>
            </a:r>
            <a:r>
              <a:rPr lang="en-US" altLang="ko-KR" sz="1200" dirty="0" smtClean="0"/>
              <a:t>(level): </a:t>
            </a:r>
            <a:r>
              <a:rPr lang="ko-KR" altLang="en-US" sz="1200" dirty="0" smtClean="0"/>
              <a:t>루트 </a:t>
            </a:r>
            <a:r>
              <a:rPr lang="ko-KR" altLang="en-US" sz="1200" dirty="0" err="1" smtClean="0"/>
              <a:t>노드</a:t>
            </a:r>
            <a:r>
              <a:rPr lang="en-US" altLang="ko-KR" sz="1200" dirty="0" smtClean="0"/>
              <a:t>(level 1)</a:t>
            </a:r>
            <a:r>
              <a:rPr lang="ko-KR" altLang="en-US" sz="1200" dirty="0" smtClean="0"/>
              <a:t>부터 </a:t>
            </a:r>
            <a:r>
              <a:rPr lang="ko-KR" altLang="en-US" sz="1200" dirty="0" err="1" smtClean="0"/>
              <a:t>노드까지</a:t>
            </a:r>
            <a:r>
              <a:rPr lang="ko-KR" altLang="en-US" sz="1200" dirty="0" smtClean="0"/>
              <a:t> 연결된 링크 수의 합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높이</a:t>
            </a:r>
            <a:r>
              <a:rPr lang="en-US" altLang="ko-KR" sz="1200" dirty="0" smtClean="0"/>
              <a:t>(height): </a:t>
            </a:r>
            <a:r>
              <a:rPr lang="ko-KR" altLang="en-US" sz="1200" dirty="0" smtClean="0"/>
              <a:t>가장 긴 루트 경로의 길이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차수</a:t>
            </a:r>
            <a:r>
              <a:rPr lang="en-US" altLang="ko-KR" sz="1200" dirty="0" smtClean="0"/>
              <a:t>(degree): </a:t>
            </a:r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자식의 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크기</a:t>
            </a:r>
            <a:r>
              <a:rPr lang="en-US" altLang="ko-KR" sz="1200" dirty="0" smtClean="0"/>
              <a:t>(size): 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개수</a:t>
            </a:r>
          </a:p>
          <a:p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pic>
        <p:nvPicPr>
          <p:cNvPr id="2050" name="Picture 2" descr="C:\Users\rkddl\Desktop\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351588" cy="426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이진 트리</a:t>
            </a:r>
            <a:r>
              <a:rPr lang="en-US" altLang="ko-KR" dirty="0" smtClean="0"/>
              <a:t>(Binary Tree)</a:t>
            </a:r>
          </a:p>
          <a:p>
            <a:pPr>
              <a:buFont typeface="Lucida Sans Unicode" pitchFamily="34" charset="0"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수가 최대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개로 제한</a:t>
            </a:r>
            <a:r>
              <a:rPr lang="ko-KR" altLang="en-US" dirty="0" smtClean="0"/>
              <a:t>하는 가장 간단한 형태의 트리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600" b="1" dirty="0" smtClean="0"/>
              <a:t>정 이진 트리</a:t>
            </a:r>
            <a:r>
              <a:rPr lang="en-US" altLang="ko-KR" sz="2600" b="1" dirty="0" smtClean="0"/>
              <a:t>(Full Binary Tree)</a:t>
            </a:r>
          </a:p>
          <a:p>
            <a:pPr>
              <a:buNone/>
            </a:pPr>
            <a:r>
              <a:rPr lang="en-US" altLang="ko-KR" sz="2200" dirty="0" smtClean="0"/>
              <a:t>	: 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</a:t>
            </a:r>
            <a:r>
              <a:rPr lang="ko-KR" alt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트리의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자식</a:t>
            </a:r>
            <a:r>
              <a:rPr lang="ko-KR" altLang="en-US" sz="2200" dirty="0" smtClean="0"/>
              <a:t>은 </a:t>
            </a:r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r>
              <a:rPr lang="ko-KR" altLang="en-US" sz="2200" dirty="0" smtClean="0"/>
              <a:t> 또는 </a:t>
            </a:r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r>
              <a:rPr lang="ko-KR" altLang="en-US" sz="2200" dirty="0" smtClean="0"/>
              <a:t>를 가진다</a:t>
            </a:r>
            <a:endParaRPr lang="en-US" altLang="ko-KR" sz="2200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600" b="1" dirty="0" smtClean="0"/>
              <a:t>포화 이진 트리</a:t>
            </a:r>
            <a:r>
              <a:rPr lang="en-US" altLang="ko-KR" sz="2600" b="1" dirty="0" smtClean="0"/>
              <a:t>(Perfect Binary Tree)</a:t>
            </a:r>
          </a:p>
          <a:p>
            <a:pPr>
              <a:buNone/>
            </a:pPr>
            <a:r>
              <a:rPr lang="en-US" altLang="ko-KR" sz="2200" dirty="0" smtClean="0"/>
              <a:t>	: 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</a:t>
            </a:r>
            <a:r>
              <a:rPr lang="ko-KR" alt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리프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노드의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높이가 같고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리프가</a:t>
            </a:r>
            <a:r>
              <a:rPr lang="ko-KR" altLang="en-US" sz="2200" dirty="0" smtClean="0"/>
              <a:t> 아닌 </a:t>
            </a:r>
            <a:r>
              <a:rPr lang="ko-KR" altLang="en-US" sz="2200" dirty="0" err="1" smtClean="0"/>
              <a:t>노드는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 </a:t>
            </a:r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자식을 가진다</a:t>
            </a:r>
            <a:endParaRPr lang="en-US" altLang="ko-K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ko-KR" altLang="en-US" sz="2600" b="1" dirty="0" smtClean="0"/>
              <a:t>완전 이진 트리</a:t>
            </a:r>
            <a:r>
              <a:rPr lang="en-US" altLang="ko-KR" sz="2600" b="1" dirty="0" smtClean="0"/>
              <a:t>(Complete Binary Tree)</a:t>
            </a:r>
          </a:p>
          <a:p>
            <a:pPr>
              <a:buNone/>
            </a:pPr>
            <a:r>
              <a:rPr lang="en-US" altLang="ko-KR" sz="2200" dirty="0" smtClean="0"/>
              <a:t>	: 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</a:t>
            </a:r>
            <a:r>
              <a:rPr lang="ko-KR" alt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리프의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높이가 최대 </a:t>
            </a:r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차이</a:t>
            </a:r>
            <a:r>
              <a:rPr lang="ko-KR" altLang="en-US" sz="2200" dirty="0" smtClean="0"/>
              <a:t>가 나고 모든 </a:t>
            </a:r>
            <a:r>
              <a:rPr lang="ko-KR" altLang="en-US" sz="2200" dirty="0" err="1" smtClean="0"/>
              <a:t>노드의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자식이 있다면 왼쪽 자식이 있다</a:t>
            </a:r>
            <a:endParaRPr lang="en-US" altLang="ko-K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785786" y="2571744"/>
            <a:ext cx="7572428" cy="2351317"/>
            <a:chOff x="785786" y="3234094"/>
            <a:chExt cx="7572428" cy="2351317"/>
          </a:xfrm>
        </p:grpSpPr>
        <p:grpSp>
          <p:nvGrpSpPr>
            <p:cNvPr id="4" name="그룹 57"/>
            <p:cNvGrpSpPr/>
            <p:nvPr/>
          </p:nvGrpSpPr>
          <p:grpSpPr>
            <a:xfrm>
              <a:off x="785786" y="3234094"/>
              <a:ext cx="2143140" cy="2351317"/>
              <a:chOff x="785786" y="3234094"/>
              <a:chExt cx="2143140" cy="2351317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85786" y="5000636"/>
                <a:ext cx="2143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중위 순회</a:t>
                </a:r>
                <a:endParaRPr lang="en-US" altLang="ko-KR" dirty="0" smtClean="0"/>
              </a:p>
              <a:p>
                <a:pPr algn="ctr"/>
                <a:r>
                  <a:rPr lang="en-US" altLang="ko-KR" sz="1400" dirty="0" smtClean="0"/>
                  <a:t>(In-</a:t>
                </a:r>
                <a:r>
                  <a:rPr lang="en-US" altLang="ko-KR" sz="1400" dirty="0" err="1" smtClean="0"/>
                  <a:t>oder</a:t>
                </a:r>
                <a:r>
                  <a:rPr lang="en-US" altLang="ko-KR" sz="1400" dirty="0" smtClean="0"/>
                  <a:t> traversal)</a:t>
                </a:r>
                <a:endParaRPr lang="ko-KR" altLang="en-US" sz="1400" dirty="0"/>
              </a:p>
            </p:txBody>
          </p:sp>
          <p:grpSp>
            <p:nvGrpSpPr>
              <p:cNvPr id="5" name="그룹 38"/>
              <p:cNvGrpSpPr/>
              <p:nvPr/>
            </p:nvGrpSpPr>
            <p:grpSpPr>
              <a:xfrm>
                <a:off x="857224" y="3234094"/>
                <a:ext cx="2021970" cy="1623666"/>
                <a:chOff x="3489007" y="2339588"/>
                <a:chExt cx="2021970" cy="1623666"/>
              </a:xfrm>
            </p:grpSpPr>
            <p:grpSp>
              <p:nvGrpSpPr>
                <p:cNvPr id="6" name="그룹 73"/>
                <p:cNvGrpSpPr/>
                <p:nvPr/>
              </p:nvGrpSpPr>
              <p:grpSpPr>
                <a:xfrm>
                  <a:off x="3489007" y="2339588"/>
                  <a:ext cx="2021970" cy="1623666"/>
                  <a:chOff x="3489007" y="2132856"/>
                  <a:chExt cx="2021970" cy="1623666"/>
                </a:xfrm>
              </p:grpSpPr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254903" y="2132856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A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3489007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B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5004048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46" name="직선 연결선 45"/>
                  <p:cNvCxnSpPr>
                    <a:stCxn id="43" idx="2"/>
                    <a:endCxn id="44" idx="0"/>
                  </p:cNvCxnSpPr>
                  <p:nvPr/>
                </p:nvCxnSpPr>
                <p:spPr>
                  <a:xfrm flipH="1">
                    <a:off x="3742472" y="2604394"/>
                    <a:ext cx="765896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" name="직선 연결선 46"/>
                  <p:cNvCxnSpPr>
                    <a:stCxn id="43" idx="2"/>
                    <a:endCxn id="45" idx="0"/>
                  </p:cNvCxnSpPr>
                  <p:nvPr/>
                </p:nvCxnSpPr>
                <p:spPr>
                  <a:xfrm>
                    <a:off x="4508368" y="2604394"/>
                    <a:ext cx="749145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41" name="직선 화살표 연결선 40"/>
                <p:cNvCxnSpPr/>
                <p:nvPr/>
              </p:nvCxnSpPr>
              <p:spPr>
                <a:xfrm flipH="1">
                  <a:off x="3495866" y="2811126"/>
                  <a:ext cx="636414" cy="576064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/>
                <p:nvPr/>
              </p:nvCxnSpPr>
              <p:spPr>
                <a:xfrm>
                  <a:off x="4882941" y="2811126"/>
                  <a:ext cx="628036" cy="576064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0"/>
            <p:cNvGrpSpPr/>
            <p:nvPr/>
          </p:nvGrpSpPr>
          <p:grpSpPr>
            <a:xfrm>
              <a:off x="3500430" y="3234094"/>
              <a:ext cx="2143140" cy="2351317"/>
              <a:chOff x="3500430" y="3234094"/>
              <a:chExt cx="2143140" cy="2351317"/>
            </a:xfrm>
          </p:grpSpPr>
          <p:grpSp>
            <p:nvGrpSpPr>
              <p:cNvPr id="8" name="그룹 37"/>
              <p:cNvGrpSpPr/>
              <p:nvPr/>
            </p:nvGrpSpPr>
            <p:grpSpPr>
              <a:xfrm>
                <a:off x="3571868" y="3234094"/>
                <a:ext cx="2021970" cy="1623666"/>
                <a:chOff x="539552" y="2339588"/>
                <a:chExt cx="2021970" cy="1623666"/>
              </a:xfrm>
            </p:grpSpPr>
            <p:grpSp>
              <p:nvGrpSpPr>
                <p:cNvPr id="9" name="그룹 59"/>
                <p:cNvGrpSpPr/>
                <p:nvPr/>
              </p:nvGrpSpPr>
              <p:grpSpPr>
                <a:xfrm>
                  <a:off x="539552" y="2339588"/>
                  <a:ext cx="2021970" cy="1623666"/>
                  <a:chOff x="539552" y="2132856"/>
                  <a:chExt cx="2021970" cy="1623666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1305448" y="2132856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A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539552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B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2054593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54" name="직선 연결선 53"/>
                  <p:cNvCxnSpPr>
                    <a:stCxn id="51" idx="2"/>
                    <a:endCxn id="52" idx="0"/>
                  </p:cNvCxnSpPr>
                  <p:nvPr/>
                </p:nvCxnSpPr>
                <p:spPr>
                  <a:xfrm flipH="1">
                    <a:off x="793017" y="2604394"/>
                    <a:ext cx="765896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" name="직선 연결선 54"/>
                  <p:cNvCxnSpPr>
                    <a:stCxn id="51" idx="2"/>
                    <a:endCxn id="53" idx="0"/>
                  </p:cNvCxnSpPr>
                  <p:nvPr/>
                </p:nvCxnSpPr>
                <p:spPr>
                  <a:xfrm>
                    <a:off x="1558913" y="2604394"/>
                    <a:ext cx="749145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49" name="직선 화살표 연결선 48"/>
                <p:cNvCxnSpPr/>
                <p:nvPr/>
              </p:nvCxnSpPr>
              <p:spPr>
                <a:xfrm flipH="1">
                  <a:off x="539552" y="2811126"/>
                  <a:ext cx="636414" cy="576064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/>
                <p:nvPr/>
              </p:nvCxnSpPr>
              <p:spPr>
                <a:xfrm>
                  <a:off x="1175965" y="3727485"/>
                  <a:ext cx="757520" cy="0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3500430" y="5000636"/>
                <a:ext cx="2143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전위 순회</a:t>
                </a:r>
                <a:endParaRPr lang="en-US" altLang="ko-KR" dirty="0" smtClean="0"/>
              </a:p>
              <a:p>
                <a:pPr algn="ctr"/>
                <a:r>
                  <a:rPr lang="en-US" altLang="ko-KR" sz="1400" dirty="0" smtClean="0"/>
                  <a:t>(Pre-</a:t>
                </a:r>
                <a:r>
                  <a:rPr lang="en-US" altLang="ko-KR" sz="1400" dirty="0" err="1" smtClean="0"/>
                  <a:t>oder</a:t>
                </a:r>
                <a:r>
                  <a:rPr lang="en-US" altLang="ko-KR" sz="1400" dirty="0" smtClean="0"/>
                  <a:t> traversal)</a:t>
                </a:r>
                <a:endParaRPr lang="ko-KR" altLang="en-US" sz="1400" dirty="0"/>
              </a:p>
            </p:txBody>
          </p:sp>
        </p:grpSp>
        <p:grpSp>
          <p:nvGrpSpPr>
            <p:cNvPr id="10" name="그룹 61"/>
            <p:cNvGrpSpPr/>
            <p:nvPr/>
          </p:nvGrpSpPr>
          <p:grpSpPr>
            <a:xfrm>
              <a:off x="6215074" y="3234094"/>
              <a:ext cx="2143140" cy="2351317"/>
              <a:chOff x="6215074" y="3234094"/>
              <a:chExt cx="2143140" cy="2351317"/>
            </a:xfrm>
          </p:grpSpPr>
          <p:grpSp>
            <p:nvGrpSpPr>
              <p:cNvPr id="11" name="그룹 39"/>
              <p:cNvGrpSpPr/>
              <p:nvPr/>
            </p:nvGrpSpPr>
            <p:grpSpPr>
              <a:xfrm>
                <a:off x="6264806" y="3234094"/>
                <a:ext cx="2021970" cy="1623666"/>
                <a:chOff x="6369327" y="2339588"/>
                <a:chExt cx="2021970" cy="1623666"/>
              </a:xfrm>
            </p:grpSpPr>
            <p:grpSp>
              <p:nvGrpSpPr>
                <p:cNvPr id="12" name="그룹 81"/>
                <p:cNvGrpSpPr/>
                <p:nvPr/>
              </p:nvGrpSpPr>
              <p:grpSpPr>
                <a:xfrm>
                  <a:off x="6369327" y="2339588"/>
                  <a:ext cx="2021970" cy="1623666"/>
                  <a:chOff x="6369327" y="2132856"/>
                  <a:chExt cx="2021970" cy="1623666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7135223" y="2132856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A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369327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B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7884368" y="3284984"/>
                    <a:ext cx="506929" cy="471538"/>
                  </a:xfrm>
                  <a:prstGeom prst="rect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38" name="직선 연결선 37"/>
                  <p:cNvCxnSpPr>
                    <a:stCxn id="35" idx="2"/>
                    <a:endCxn id="36" idx="0"/>
                  </p:cNvCxnSpPr>
                  <p:nvPr/>
                </p:nvCxnSpPr>
                <p:spPr>
                  <a:xfrm flipH="1">
                    <a:off x="6622792" y="2604394"/>
                    <a:ext cx="765896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" name="직선 연결선 38"/>
                  <p:cNvCxnSpPr>
                    <a:stCxn id="35" idx="2"/>
                    <a:endCxn id="37" idx="0"/>
                  </p:cNvCxnSpPr>
                  <p:nvPr/>
                </p:nvCxnSpPr>
                <p:spPr>
                  <a:xfrm>
                    <a:off x="7388688" y="2604394"/>
                    <a:ext cx="749145" cy="680590"/>
                  </a:xfrm>
                  <a:prstGeom prst="line">
                    <a:avLst/>
                  </a:prstGeom>
                  <a:ln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7005740" y="3727485"/>
                  <a:ext cx="757520" cy="0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7763261" y="2811126"/>
                  <a:ext cx="628036" cy="576064"/>
                </a:xfrm>
                <a:prstGeom prst="straightConnector1">
                  <a:avLst/>
                </a:prstGeom>
                <a:ln w="2540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6215074" y="5000636"/>
                <a:ext cx="2143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후위 순회</a:t>
                </a:r>
                <a:endParaRPr lang="en-US" altLang="ko-KR" dirty="0" smtClean="0"/>
              </a:p>
              <a:p>
                <a:pPr algn="ctr"/>
                <a:r>
                  <a:rPr lang="en-US" altLang="ko-KR" sz="1400" dirty="0" smtClean="0"/>
                  <a:t>(Post-</a:t>
                </a:r>
                <a:r>
                  <a:rPr lang="en-US" altLang="ko-KR" sz="1400" dirty="0" err="1" smtClean="0"/>
                  <a:t>oder</a:t>
                </a:r>
                <a:r>
                  <a:rPr lang="en-US" altLang="ko-KR" sz="1400" dirty="0" smtClean="0"/>
                  <a:t> traversal)</a:t>
                </a:r>
                <a:endParaRPr lang="ko-KR" altLang="en-US" sz="1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 방법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순서 순회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너비 우선 순회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레벨 순서로 방문하는 순회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1600" dirty="0" smtClean="0"/>
              <a:t>In-</a:t>
            </a:r>
            <a:r>
              <a:rPr lang="en-US" altLang="ko-KR" sz="1600" dirty="0" err="1" smtClean="0"/>
              <a:t>oder</a:t>
            </a:r>
            <a:r>
              <a:rPr lang="en-US" altLang="ko-KR" sz="1600" dirty="0" smtClean="0"/>
              <a:t>      : 1&gt;3&gt;4&gt;6&gt;7&gt;8&gt;10&gt;13&gt;14</a:t>
            </a:r>
          </a:p>
          <a:p>
            <a:pPr>
              <a:buFont typeface="Lucida Sans Unicode" pitchFamily="34" charset="0"/>
              <a:buChar char="-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1600" dirty="0" smtClean="0"/>
              <a:t>Pre-</a:t>
            </a:r>
            <a:r>
              <a:rPr lang="en-US" altLang="ko-KR" sz="1600" dirty="0" err="1" smtClean="0"/>
              <a:t>oder</a:t>
            </a:r>
            <a:r>
              <a:rPr lang="en-US" altLang="ko-KR" sz="1600" dirty="0" smtClean="0"/>
              <a:t>    : 8&gt;3&gt;1&gt;6&gt;4&gt;7&gt;10&gt;14&gt;13</a:t>
            </a:r>
          </a:p>
          <a:p>
            <a:pPr>
              <a:buFont typeface="Lucida Sans Unicode" pitchFamily="34" charset="0"/>
              <a:buChar char="-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1600" dirty="0" smtClean="0"/>
              <a:t>Post-</a:t>
            </a:r>
            <a:r>
              <a:rPr lang="en-US" altLang="ko-KR" sz="1600" dirty="0" err="1" smtClean="0"/>
              <a:t>oder</a:t>
            </a:r>
            <a:r>
              <a:rPr lang="en-US" altLang="ko-KR" sz="1600" dirty="0" smtClean="0"/>
              <a:t>  : 1&gt;4&gt;7&gt;6&gt;3&gt;13&gt;14&gt;10&gt;8</a:t>
            </a:r>
          </a:p>
          <a:p>
            <a:pPr>
              <a:buFont typeface="Lucida Sans Unicode" pitchFamily="34" charset="0"/>
              <a:buChar char="-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sz="1600" dirty="0" smtClean="0"/>
              <a:t>Level-</a:t>
            </a:r>
            <a:r>
              <a:rPr lang="en-US" altLang="ko-KR" sz="1600" dirty="0" err="1" smtClean="0"/>
              <a:t>oder</a:t>
            </a:r>
            <a:r>
              <a:rPr lang="en-US" altLang="ko-KR" sz="1600" dirty="0" smtClean="0"/>
              <a:t> : 8&gt;3&gt;10&gt;1&gt;6&gt;14&gt;4&gt;7&gt;13</a:t>
            </a:r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pic>
        <p:nvPicPr>
          <p:cNvPr id="3074" name="Picture 2" descr="C:\Users\rkddl\Desktop\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333634"/>
            <a:ext cx="28575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421</TotalTime>
  <Words>384</Words>
  <Application>Microsoft Office PowerPoint</Application>
  <PresentationFormat>화면 슬라이드 쇼(4:3)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자료구조</vt:lpstr>
      <vt:lpstr>자료구조(Data Structure)란?</vt:lpstr>
      <vt:lpstr>선형 구조</vt:lpstr>
      <vt:lpstr>비선형 구조</vt:lpstr>
      <vt:lpstr>비선형 구조</vt:lpstr>
      <vt:lpstr>비선형 구조</vt:lpstr>
      <vt:lpstr>비선형 구조</vt:lpstr>
      <vt:lpstr>비선형 구조</vt:lpstr>
      <vt:lpstr>비선형 구조</vt:lpstr>
      <vt:lpstr>비선형 구조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Microsoft Corporation</dc:creator>
  <cp:lastModifiedBy>남동강</cp:lastModifiedBy>
  <cp:revision>53</cp:revision>
  <dcterms:created xsi:type="dcterms:W3CDTF">2006-10-05T04:04:58Z</dcterms:created>
  <dcterms:modified xsi:type="dcterms:W3CDTF">2021-04-30T09:47:34Z</dcterms:modified>
</cp:coreProperties>
</file>