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73" r:id="rId4"/>
    <p:sldId id="275" r:id="rId5"/>
    <p:sldId id="276" r:id="rId6"/>
    <p:sldId id="277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pPr/>
              <a:t>2021-04-27(Tue)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2021-04-27(Tue)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2021-04-27(Tue)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2021-04-27(Tue)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2021-04-27(Tue)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2021-04-27(Tue)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2021-04-27(Tue)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2021-04-27(Tue)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2021-04-27(Tue)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2021-04-27(Tue)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pPr/>
              <a:t>2021-04-27(Tue)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pPr/>
              <a:t>2021-04-27(Tue)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함수 포인터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함수를 가리키는 변수</a:t>
            </a:r>
            <a:endParaRPr lang="en-US" altLang="ko-KR" dirty="0" smtClean="0"/>
          </a:p>
          <a:p>
            <a:r>
              <a:rPr lang="ko-KR" altLang="en-US" dirty="0" smtClean="0"/>
              <a:t>함수의 주소를 저장하는 변수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Callback</a:t>
            </a:r>
          </a:p>
          <a:p>
            <a:pPr>
              <a:buNone/>
            </a:pPr>
            <a:r>
              <a:rPr lang="en-US" altLang="ko-KR" dirty="0" smtClean="0"/>
              <a:t> </a:t>
            </a:r>
            <a:r>
              <a:rPr lang="en-US" altLang="ko-KR" sz="1800" dirty="0" smtClean="0"/>
              <a:t>- </a:t>
            </a:r>
            <a:r>
              <a:rPr lang="ko-KR" altLang="en-US" sz="1800" dirty="0" smtClean="0"/>
              <a:t>특정한 사건 또는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메시지가 발발했을 때 호출되도록 지정하여 사용</a:t>
            </a:r>
            <a:endParaRPr lang="en-US" altLang="ko-KR" sz="1800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코드의 유연성을 높이는 반면 </a:t>
            </a:r>
            <a:r>
              <a:rPr lang="ko-KR" altLang="en-US" dirty="0" err="1" smtClean="0"/>
              <a:t>가독성은</a:t>
            </a:r>
            <a:r>
              <a:rPr lang="ko-KR" altLang="en-US" dirty="0" smtClean="0"/>
              <a:t> 떨어진다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포인터</a:t>
            </a:r>
            <a:r>
              <a:rPr lang="en-US" altLang="ko-KR" dirty="0" smtClean="0"/>
              <a:t>(function pointer)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void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func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value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cout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8080"/>
                </a:solidFill>
                <a:latin typeface="돋움체"/>
                <a:ea typeface="돋움체"/>
              </a:rPr>
              <a:t>&lt;&lt;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A31515"/>
                </a:solidFill>
                <a:latin typeface="돋움체"/>
                <a:ea typeface="돋움체"/>
              </a:rPr>
              <a:t>"</a:t>
            </a:r>
            <a:r>
              <a:rPr lang="en-US" altLang="ko-KR" sz="2800" dirty="0" err="1" smtClean="0">
                <a:solidFill>
                  <a:srgbClr val="A31515"/>
                </a:solidFill>
                <a:latin typeface="돋움체"/>
                <a:ea typeface="돋움체"/>
              </a:rPr>
              <a:t>func</a:t>
            </a:r>
            <a:r>
              <a:rPr lang="en-US" altLang="ko-KR" sz="2800" dirty="0" smtClean="0">
                <a:solidFill>
                  <a:srgbClr val="A31515"/>
                </a:solidFill>
                <a:latin typeface="돋움체"/>
                <a:ea typeface="돋움체"/>
              </a:rPr>
              <a:t> : "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8080"/>
                </a:solidFill>
                <a:latin typeface="돋움체"/>
                <a:ea typeface="돋움체"/>
              </a:rPr>
              <a:t>&lt;&lt;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value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8080"/>
                </a:solidFill>
                <a:latin typeface="돋움체"/>
                <a:ea typeface="돋움체"/>
              </a:rPr>
              <a:t>&lt;&lt;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endl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  void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func_print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void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(*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fp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)(</a:t>
            </a:r>
            <a:r>
              <a:rPr lang="en-US" altLang="ko-KR" sz="280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), </a:t>
            </a:r>
            <a:r>
              <a:rPr lang="en-US" altLang="ko-KR" sz="280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value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  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fp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value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</a:p>
          <a:p>
            <a:pPr>
              <a:buNone/>
            </a:pPr>
            <a:r>
              <a:rPr lang="en-US" altLang="ko-KR" sz="280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main()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func_print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func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1);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</a:p>
          <a:p>
            <a:pPr>
              <a:buNone/>
            </a:pP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…</a:t>
            </a:r>
          </a:p>
          <a:p>
            <a:pPr>
              <a:buNone/>
            </a:pPr>
            <a:r>
              <a:rPr lang="en-US" altLang="ko-KR" sz="240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 main()</a:t>
            </a:r>
          </a:p>
          <a:p>
            <a:pPr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400" dirty="0" smtClean="0">
                <a:solidFill>
                  <a:srgbClr val="0000FF"/>
                </a:solidFill>
                <a:latin typeface="돋움체"/>
                <a:ea typeface="돋움체"/>
              </a:rPr>
              <a:t>  void</a:t>
            </a: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(*</a:t>
            </a:r>
            <a:r>
              <a:rPr lang="en-US" altLang="ko-KR" sz="2400" dirty="0" err="1" smtClean="0">
                <a:solidFill>
                  <a:srgbClr val="000000"/>
                </a:solidFill>
                <a:latin typeface="돋움체"/>
                <a:ea typeface="돋움체"/>
              </a:rPr>
              <a:t>funcp</a:t>
            </a: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)(</a:t>
            </a:r>
            <a:r>
              <a:rPr lang="en-US" altLang="ko-KR" sz="240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) = </a:t>
            </a:r>
            <a:r>
              <a:rPr lang="en-US" altLang="ko-KR" sz="2400" dirty="0" err="1" smtClean="0">
                <a:solidFill>
                  <a:srgbClr val="000000"/>
                </a:solidFill>
                <a:latin typeface="돋움체"/>
                <a:ea typeface="돋움체"/>
              </a:rPr>
              <a:t>func</a:t>
            </a: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  <a:endParaRPr lang="ko-KR" altLang="en-US" sz="24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  </a:t>
            </a:r>
            <a:r>
              <a:rPr lang="en-US" altLang="ko-KR" sz="2400" dirty="0" err="1" smtClean="0">
                <a:solidFill>
                  <a:srgbClr val="000000"/>
                </a:solidFill>
                <a:latin typeface="돋움체"/>
                <a:ea typeface="돋움체"/>
              </a:rPr>
              <a:t>func_print</a:t>
            </a: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400" dirty="0" err="1" smtClean="0">
                <a:solidFill>
                  <a:srgbClr val="000000"/>
                </a:solidFill>
                <a:latin typeface="돋움체"/>
                <a:ea typeface="돋움체"/>
              </a:rPr>
              <a:t>funcp</a:t>
            </a: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, 1);</a:t>
            </a:r>
          </a:p>
          <a:p>
            <a:pPr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포인터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altLang="ko-KR" sz="2800" dirty="0" err="1" smtClean="0">
                <a:solidFill>
                  <a:srgbClr val="0000FF"/>
                </a:solidFill>
                <a:latin typeface="돋움체"/>
                <a:ea typeface="돋움체"/>
              </a:rPr>
              <a:t>typedef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void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(*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FP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)(</a:t>
            </a:r>
            <a:r>
              <a:rPr lang="en-US" altLang="ko-KR" sz="280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void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func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value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cout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8080"/>
                </a:solidFill>
                <a:latin typeface="돋움체"/>
                <a:ea typeface="돋움체"/>
              </a:rPr>
              <a:t>&lt;&lt;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A31515"/>
                </a:solidFill>
                <a:latin typeface="돋움체"/>
                <a:ea typeface="돋움체"/>
              </a:rPr>
              <a:t>"</a:t>
            </a:r>
            <a:r>
              <a:rPr lang="en-US" altLang="ko-KR" sz="2800" dirty="0" err="1" smtClean="0">
                <a:solidFill>
                  <a:srgbClr val="A31515"/>
                </a:solidFill>
                <a:latin typeface="돋움체"/>
                <a:ea typeface="돋움체"/>
              </a:rPr>
              <a:t>func</a:t>
            </a:r>
            <a:r>
              <a:rPr lang="en-US" altLang="ko-KR" sz="2800" dirty="0" smtClean="0">
                <a:solidFill>
                  <a:srgbClr val="A31515"/>
                </a:solidFill>
                <a:latin typeface="돋움체"/>
                <a:ea typeface="돋움체"/>
              </a:rPr>
              <a:t> : "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8080"/>
                </a:solidFill>
                <a:latin typeface="돋움체"/>
                <a:ea typeface="돋움체"/>
              </a:rPr>
              <a:t>&lt;&lt;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value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8080"/>
                </a:solidFill>
                <a:latin typeface="돋움체"/>
                <a:ea typeface="돋움체"/>
              </a:rPr>
              <a:t>&lt;&lt;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endl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void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func_print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FP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func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80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value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  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func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value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</a:p>
          <a:p>
            <a:pPr>
              <a:buNone/>
            </a:pPr>
            <a:r>
              <a:rPr lang="en-US" altLang="ko-KR" sz="280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main()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  FP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fp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=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func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func_print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fp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1);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</a:p>
          <a:p>
            <a:pPr>
              <a:buNone/>
            </a:pP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using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FP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=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void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(*)(</a:t>
            </a:r>
            <a:r>
              <a:rPr lang="en-US" altLang="ko-KR" sz="280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…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포인터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857784"/>
          </a:xfrm>
        </p:spPr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altLang="ko-KR" sz="2800" dirty="0" smtClean="0">
                <a:solidFill>
                  <a:srgbClr val="008000"/>
                </a:solidFill>
                <a:latin typeface="돋움체"/>
                <a:ea typeface="돋움체"/>
              </a:rPr>
              <a:t>//server</a:t>
            </a: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using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CALLBACK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=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void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(*)(</a:t>
            </a:r>
            <a:r>
              <a:rPr lang="en-US" altLang="ko-KR" sz="280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CALLBACK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cb_func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= </a:t>
            </a:r>
            <a:r>
              <a:rPr lang="en-US" altLang="ko-KR" sz="2800" dirty="0" smtClean="0">
                <a:solidFill>
                  <a:srgbClr val="6F008A"/>
                </a:solidFill>
                <a:latin typeface="돋움체"/>
                <a:ea typeface="돋움체"/>
              </a:rPr>
              <a:t>NULL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void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RegistCallback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CALLBACK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cb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cb_func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= 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cb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void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StartCallback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()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  if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(</a:t>
            </a:r>
            <a:r>
              <a:rPr lang="en-US" altLang="ko-KR" sz="2800" dirty="0" smtClean="0">
                <a:solidFill>
                  <a:srgbClr val="6F008A"/>
                </a:solidFill>
                <a:latin typeface="돋움체"/>
                <a:ea typeface="돋움체"/>
              </a:rPr>
              <a:t>NULL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==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cb_func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{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cout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8080"/>
                </a:solidFill>
                <a:latin typeface="돋움체"/>
                <a:ea typeface="돋움체"/>
              </a:rPr>
              <a:t>&lt;&lt;</a:t>
            </a:r>
            <a:r>
              <a:rPr lang="ko-KR" altLang="en-US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A31515"/>
                </a:solidFill>
                <a:latin typeface="돋움체"/>
                <a:ea typeface="돋움체"/>
              </a:rPr>
              <a:t>"</a:t>
            </a:r>
            <a:r>
              <a:rPr lang="ko-KR" altLang="en-US" sz="2800" dirty="0" smtClean="0">
                <a:solidFill>
                  <a:srgbClr val="A31515"/>
                </a:solidFill>
                <a:latin typeface="돋움체"/>
                <a:ea typeface="돋움체"/>
              </a:rPr>
              <a:t>등록된 </a:t>
            </a:r>
            <a:r>
              <a:rPr lang="en-US" altLang="ko-KR" sz="2800" dirty="0" smtClean="0">
                <a:solidFill>
                  <a:srgbClr val="A31515"/>
                </a:solidFill>
                <a:latin typeface="돋움체"/>
                <a:ea typeface="돋움체"/>
              </a:rPr>
              <a:t>Callback </a:t>
            </a:r>
            <a:r>
              <a:rPr lang="ko-KR" altLang="en-US" sz="2800" dirty="0" smtClean="0">
                <a:solidFill>
                  <a:srgbClr val="A31515"/>
                </a:solidFill>
                <a:latin typeface="돋움체"/>
                <a:ea typeface="돋움체"/>
              </a:rPr>
              <a:t>함수가 없습니다</a:t>
            </a:r>
            <a:r>
              <a:rPr lang="en-US" altLang="ko-KR" sz="2800" dirty="0" smtClean="0">
                <a:solidFill>
                  <a:srgbClr val="A31515"/>
                </a:solidFill>
                <a:latin typeface="돋움체"/>
                <a:ea typeface="돋움체"/>
              </a:rPr>
              <a:t>."</a:t>
            </a:r>
            <a:r>
              <a:rPr lang="ko-KR" altLang="en-US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8080"/>
                </a:solidFill>
                <a:latin typeface="돋움체"/>
                <a:ea typeface="돋움체"/>
              </a:rPr>
              <a:t>&lt;&lt;</a:t>
            </a:r>
            <a:r>
              <a:rPr lang="ko-KR" altLang="en-US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endl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    return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}</a:t>
            </a:r>
            <a:endParaRPr lang="ko-KR" altLang="en-US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cout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8080"/>
                </a:solidFill>
                <a:latin typeface="돋움체"/>
                <a:ea typeface="돋움체"/>
              </a:rPr>
              <a:t>&lt;&lt;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A31515"/>
                </a:solidFill>
                <a:latin typeface="돋움체"/>
                <a:ea typeface="돋움체"/>
              </a:rPr>
              <a:t>"Callback </a:t>
            </a:r>
            <a:r>
              <a:rPr lang="ko-KR" altLang="en-US" sz="2800" dirty="0" smtClean="0">
                <a:solidFill>
                  <a:srgbClr val="A31515"/>
                </a:solidFill>
                <a:latin typeface="돋움체"/>
                <a:ea typeface="돋움체"/>
              </a:rPr>
              <a:t>호출</a:t>
            </a:r>
            <a:r>
              <a:rPr lang="en-US" altLang="ko-KR" sz="2800" dirty="0" smtClean="0">
                <a:solidFill>
                  <a:srgbClr val="A31515"/>
                </a:solidFill>
                <a:latin typeface="돋움체"/>
                <a:ea typeface="돋움체"/>
              </a:rPr>
              <a:t>!"</a:t>
            </a:r>
            <a:r>
              <a:rPr lang="ko-KR" altLang="en-US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8080"/>
                </a:solidFill>
                <a:latin typeface="돋움체"/>
                <a:ea typeface="돋움체"/>
              </a:rPr>
              <a:t>&lt;&lt;</a:t>
            </a:r>
            <a:r>
              <a:rPr lang="ko-KR" altLang="en-US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endl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cb_func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(0);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</a:p>
          <a:p>
            <a:pPr>
              <a:buNone/>
            </a:pP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8000"/>
                </a:solidFill>
                <a:latin typeface="돋움체"/>
                <a:ea typeface="돋움체"/>
              </a:rPr>
              <a:t>//client</a:t>
            </a: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void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UserCallback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param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cout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8080"/>
                </a:solidFill>
                <a:latin typeface="돋움체"/>
                <a:ea typeface="돋움체"/>
              </a:rPr>
              <a:t>&lt;&lt;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A31515"/>
                </a:solidFill>
                <a:latin typeface="돋움체"/>
                <a:ea typeface="돋움체"/>
              </a:rPr>
              <a:t>"Parameter : "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8080"/>
                </a:solidFill>
                <a:latin typeface="돋움체"/>
                <a:ea typeface="돋움체"/>
              </a:rPr>
              <a:t>&lt;&lt;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param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8080"/>
                </a:solidFill>
                <a:latin typeface="돋움체"/>
                <a:ea typeface="돋움체"/>
              </a:rPr>
              <a:t>&lt;&lt;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endl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</a:p>
          <a:p>
            <a:pPr>
              <a:buNone/>
            </a:pP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8000"/>
                </a:solidFill>
                <a:latin typeface="돋움체"/>
                <a:ea typeface="돋움체"/>
              </a:rPr>
              <a:t>//client</a:t>
            </a: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RegistCallback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UserCallback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  <a:r>
              <a:rPr lang="en-US" altLang="ko-KR" sz="2800" dirty="0" smtClean="0">
                <a:solidFill>
                  <a:srgbClr val="008000"/>
                </a:solidFill>
                <a:latin typeface="돋움체"/>
                <a:ea typeface="돋움체"/>
              </a:rPr>
              <a:t> //callback </a:t>
            </a:r>
            <a:r>
              <a:rPr lang="ko-KR" altLang="en-US" sz="2800" dirty="0" smtClean="0">
                <a:solidFill>
                  <a:srgbClr val="008000"/>
                </a:solidFill>
                <a:latin typeface="돋움체"/>
                <a:ea typeface="돋움체"/>
              </a:rPr>
              <a:t>등록</a:t>
            </a:r>
            <a:r>
              <a:rPr lang="en-US" altLang="ko-KR" sz="28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endParaRPr lang="ko-KR" altLang="en-US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8000"/>
                </a:solidFill>
                <a:latin typeface="돋움체"/>
                <a:ea typeface="돋움체"/>
              </a:rPr>
              <a:t>//server</a:t>
            </a: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StartCallback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();</a:t>
            </a:r>
            <a:r>
              <a:rPr lang="en-US" altLang="ko-KR" sz="2400" dirty="0" smtClean="0">
                <a:solidFill>
                  <a:srgbClr val="008000"/>
                </a:solidFill>
                <a:latin typeface="돋움체"/>
                <a:ea typeface="돋움체"/>
              </a:rPr>
              <a:t> //event </a:t>
            </a:r>
            <a:r>
              <a:rPr lang="ko-KR" altLang="en-US" sz="2400" dirty="0" smtClean="0">
                <a:solidFill>
                  <a:srgbClr val="008000"/>
                </a:solidFill>
                <a:latin typeface="돋움체"/>
                <a:ea typeface="돋움체"/>
              </a:rPr>
              <a:t>발생</a:t>
            </a:r>
            <a:r>
              <a:rPr lang="en-US" altLang="ko-KR" sz="2400" dirty="0" smtClean="0">
                <a:solidFill>
                  <a:srgbClr val="008000"/>
                </a:solidFill>
                <a:latin typeface="돋움체"/>
                <a:ea typeface="돋움체"/>
              </a:rPr>
              <a:t>!! =&gt; Client</a:t>
            </a:r>
            <a:r>
              <a:rPr lang="ko-KR" altLang="en-US" sz="2400" dirty="0" smtClean="0">
                <a:solidFill>
                  <a:srgbClr val="008000"/>
                </a:solidFill>
                <a:latin typeface="돋움체"/>
                <a:ea typeface="돋움체"/>
              </a:rPr>
              <a:t>의 </a:t>
            </a:r>
            <a:r>
              <a:rPr lang="en-US" altLang="ko-KR" sz="2400" dirty="0" err="1" smtClean="0">
                <a:solidFill>
                  <a:srgbClr val="008000"/>
                </a:solidFill>
                <a:latin typeface="돋움체"/>
                <a:ea typeface="돋움체"/>
              </a:rPr>
              <a:t>UserCallback</a:t>
            </a:r>
            <a:r>
              <a:rPr lang="en-US" altLang="ko-KR" sz="2400" dirty="0" smtClean="0">
                <a:solidFill>
                  <a:srgbClr val="008000"/>
                </a:solidFill>
                <a:latin typeface="돋움체"/>
                <a:ea typeface="돋움체"/>
              </a:rPr>
              <a:t> </a:t>
            </a:r>
            <a:r>
              <a:rPr lang="ko-KR" altLang="en-US" sz="2400" dirty="0" smtClean="0">
                <a:solidFill>
                  <a:srgbClr val="008000"/>
                </a:solidFill>
                <a:latin typeface="돋움체"/>
                <a:ea typeface="돋움체"/>
              </a:rPr>
              <a:t>함수가 호출된다</a:t>
            </a:r>
            <a:r>
              <a:rPr lang="en-US" altLang="ko-KR" sz="2400" dirty="0" smtClean="0">
                <a:solidFill>
                  <a:srgbClr val="008000"/>
                </a:solidFill>
                <a:latin typeface="돋움체"/>
                <a:ea typeface="돋움체"/>
              </a:rPr>
              <a:t>!!</a:t>
            </a:r>
            <a:endParaRPr lang="ko-KR" altLang="en-US" sz="24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Callback </a:t>
            </a:r>
            <a:r>
              <a:rPr lang="ko-KR" altLang="en-US" dirty="0" smtClean="0"/>
              <a:t>함수의 사용 예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원하는 형식의 함수 포인터를 만든다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callback</a:t>
            </a:r>
            <a:r>
              <a:rPr lang="ko-KR" altLang="en-US" dirty="0" smtClean="0"/>
              <a:t> 함수를 등록하고 호출하는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를 만든다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m</a:t>
            </a:r>
            <a:r>
              <a:rPr lang="en-US" altLang="ko-KR" dirty="0" smtClean="0"/>
              <a:t>ain</a:t>
            </a:r>
            <a:r>
              <a:rPr lang="ko-KR" altLang="en-US" dirty="0" smtClean="0"/>
              <a:t>에 무한 루프를 만들어 </a:t>
            </a:r>
            <a:r>
              <a:rPr lang="en-US" altLang="ko-KR" dirty="0" smtClean="0"/>
              <a:t>0</a:t>
            </a:r>
            <a:r>
              <a:rPr lang="ko-KR" altLang="en-US" dirty="0" smtClean="0"/>
              <a:t>값이 들어오면 </a:t>
            </a:r>
            <a:r>
              <a:rPr lang="en-US" altLang="ko-KR" dirty="0" smtClean="0"/>
              <a:t>callback</a:t>
            </a:r>
            <a:r>
              <a:rPr lang="ko-KR" altLang="en-US" dirty="0" smtClean="0"/>
              <a:t>을 호출하고 루프를 빠져나오고 아니라면 해당 값을 출력하게 한다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</a:t>
            </a:r>
            <a:r>
              <a:rPr lang="ko-KR" altLang="en-US" dirty="0" smtClean="0"/>
              <a:t>제</a:t>
            </a:r>
            <a:endParaRPr lang="ko-KR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373</TotalTime>
  <Words>312</Words>
  <Application>Microsoft Office PowerPoint</Application>
  <PresentationFormat>화면 슬라이드 쇼(4:3)</PresentationFormat>
  <Paragraphs>87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광장</vt:lpstr>
      <vt:lpstr>함수 포인터</vt:lpstr>
      <vt:lpstr>함수 포인터(function pointer)란?</vt:lpstr>
      <vt:lpstr>함수 포인터</vt:lpstr>
      <vt:lpstr>함수 포인터</vt:lpstr>
      <vt:lpstr>Callback 함수의 사용 예</vt:lpstr>
      <vt:lpstr>연습문제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namespace</dc:title>
  <dc:creator>Microsoft Corporation</dc:creator>
  <cp:lastModifiedBy>남동강</cp:lastModifiedBy>
  <cp:revision>42</cp:revision>
  <dcterms:created xsi:type="dcterms:W3CDTF">2006-10-05T04:04:58Z</dcterms:created>
  <dcterms:modified xsi:type="dcterms:W3CDTF">2021-04-27T07:51:55Z</dcterms:modified>
</cp:coreProperties>
</file>