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6" r:id="rId3"/>
    <p:sldId id="257" r:id="rId4"/>
    <p:sldId id="262" r:id="rId5"/>
    <p:sldId id="263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7" r:id="rId14"/>
    <p:sldId id="273" r:id="rId15"/>
    <p:sldId id="274" r:id="rId16"/>
    <p:sldId id="275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D8FEC-1A47-4D76-9161-92CCC8FD940B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36C61-EC55-4171-AEA4-08AB727BF7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36C61-EC55-4171-AEA4-08AB727BF73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Direct3D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후면 추려내기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dirty="0" smtClean="0"/>
              <a:t>카메라에 보이지 않는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후면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폴리곤들을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제거</a:t>
            </a:r>
            <a:r>
              <a:rPr lang="ko-KR" altLang="en-US" dirty="0" smtClean="0"/>
              <a:t> 하는 작업</a:t>
            </a: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Direct3D</a:t>
            </a:r>
            <a:r>
              <a:rPr lang="ko-KR" altLang="en-US" dirty="0" smtClean="0"/>
              <a:t>는 왼손 좌표계를 쓰기 때문에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시계방향 두르기</a:t>
            </a:r>
            <a:r>
              <a:rPr lang="ko-KR" altLang="en-US" dirty="0" smtClean="0"/>
              <a:t>를 한다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Device-&gt;</a:t>
            </a:r>
            <a:r>
              <a:rPr lang="en-US" altLang="ko-KR" sz="2000" dirty="0" err="1" smtClean="0"/>
              <a:t>SetRenderState</a:t>
            </a:r>
            <a:r>
              <a:rPr lang="en-US" altLang="ko-KR" sz="2000" dirty="0" smtClean="0"/>
              <a:t>(D3DRS_CULLMODE, value)</a:t>
            </a:r>
          </a:p>
          <a:p>
            <a:pPr>
              <a:buNone/>
            </a:pPr>
            <a:r>
              <a:rPr lang="en-US" altLang="ko-KR" sz="1900" dirty="0" smtClean="0"/>
              <a:t>value:</a:t>
            </a:r>
          </a:p>
          <a:p>
            <a:pPr>
              <a:buNone/>
            </a:pPr>
            <a:r>
              <a:rPr lang="en-US" altLang="ko-KR" sz="1400" dirty="0" smtClean="0"/>
              <a:t>D3DCULL_NONE – </a:t>
            </a:r>
            <a:r>
              <a:rPr lang="ko-KR" altLang="en-US" sz="1400" dirty="0" smtClean="0"/>
              <a:t>후면추리기를 완전히 끊다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D3DCULL_CW     - </a:t>
            </a:r>
            <a:r>
              <a:rPr lang="ko-KR" altLang="en-US" sz="1400" dirty="0" smtClean="0"/>
              <a:t>시계 방향 두르기를 가진 </a:t>
            </a:r>
            <a:r>
              <a:rPr lang="ko-KR" altLang="en-US" sz="1400" dirty="0" err="1" smtClean="0"/>
              <a:t>폴리곤</a:t>
            </a:r>
            <a:r>
              <a:rPr lang="ko-KR" altLang="en-US" sz="1400" dirty="0" smtClean="0"/>
              <a:t> 추리기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D3DCULL_CCW</a:t>
            </a:r>
            <a:r>
              <a:rPr lang="en-US" altLang="ko-KR" sz="1400" dirty="0" smtClean="0"/>
              <a:t>   - </a:t>
            </a:r>
            <a:r>
              <a:rPr lang="ko-KR" altLang="en-US" sz="1400" dirty="0" err="1" smtClean="0"/>
              <a:t>반시계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방햔</a:t>
            </a:r>
            <a:r>
              <a:rPr lang="ko-KR" altLang="en-US" sz="1400" dirty="0" smtClean="0"/>
              <a:t> 두르기를 가지 </a:t>
            </a:r>
            <a:r>
              <a:rPr lang="ko-KR" altLang="en-US" sz="1400" dirty="0" err="1" smtClean="0"/>
              <a:t>폴리곤</a:t>
            </a:r>
            <a:r>
              <a:rPr lang="ko-KR" altLang="en-US" sz="1400" dirty="0" smtClean="0"/>
              <a:t> 추리기</a:t>
            </a:r>
            <a:endParaRPr lang="en-US" altLang="ko-KR" sz="1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렌더링</a:t>
            </a:r>
            <a:r>
              <a:rPr lang="ko-KR" altLang="en-US" dirty="0" smtClean="0"/>
              <a:t> 파이프라인</a:t>
            </a:r>
            <a:endParaRPr lang="ko-KR" altLang="en-US" dirty="0"/>
          </a:p>
        </p:txBody>
      </p:sp>
      <p:pic>
        <p:nvPicPr>
          <p:cNvPr id="11266" name="Picture 2" descr="C:\Users\rkddl\Desktop\backcul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428604"/>
            <a:ext cx="3438937" cy="17814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조명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물체에 명암을 주어 사실감을 더해준다</a:t>
            </a:r>
            <a:endParaRPr lang="en-US" altLang="ko-KR" dirty="0" smtClean="0"/>
          </a:p>
          <a:p>
            <a:endParaRPr lang="en-US" altLang="ko-KR" sz="18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800" dirty="0" smtClean="0"/>
              <a:t>조명의 요소로 </a:t>
            </a:r>
            <a:r>
              <a:rPr lang="ko-KR" altLang="en-US" sz="1800" dirty="0" err="1" smtClean="0"/>
              <a:t>정반사광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Specular</a:t>
            </a:r>
            <a:r>
              <a:rPr lang="en-US" altLang="ko-KR" sz="1800" dirty="0" smtClean="0"/>
              <a:t>), </a:t>
            </a:r>
            <a:r>
              <a:rPr lang="ko-KR" altLang="en-US" sz="1800" dirty="0" err="1" smtClean="0"/>
              <a:t>난반사광</a:t>
            </a:r>
            <a:r>
              <a:rPr lang="en-US" altLang="ko-KR" sz="1800" dirty="0" smtClean="0"/>
              <a:t>(Diffuse), </a:t>
            </a:r>
            <a:r>
              <a:rPr lang="ko-KR" altLang="en-US" sz="1800" dirty="0" err="1" smtClean="0"/>
              <a:t>환경광</a:t>
            </a:r>
            <a:r>
              <a:rPr lang="en-US" altLang="ko-KR" sz="1800" dirty="0" smtClean="0"/>
              <a:t>(Ambient)</a:t>
            </a:r>
            <a:r>
              <a:rPr lang="ko-KR" altLang="en-US" sz="1800" dirty="0" smtClean="0"/>
              <a:t>등이 있다</a:t>
            </a:r>
            <a:endParaRPr lang="en-US" altLang="ko-KR" sz="18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18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800" dirty="0" smtClean="0"/>
              <a:t>광원은 방향성 광원</a:t>
            </a:r>
            <a:r>
              <a:rPr lang="en-US" altLang="ko-KR" sz="1800" dirty="0" smtClean="0"/>
              <a:t>(Directional Light), </a:t>
            </a:r>
            <a:r>
              <a:rPr lang="ko-KR" altLang="en-US" sz="1800" dirty="0" smtClean="0"/>
              <a:t>점 광원</a:t>
            </a:r>
            <a:r>
              <a:rPr lang="en-US" altLang="ko-KR" sz="1800" dirty="0" smtClean="0"/>
              <a:t>(Point Light), </a:t>
            </a:r>
            <a:r>
              <a:rPr lang="ko-KR" altLang="en-US" sz="1800" dirty="0" err="1" smtClean="0"/>
              <a:t>스포트</a:t>
            </a:r>
            <a:r>
              <a:rPr lang="ko-KR" altLang="en-US" sz="1800" dirty="0" smtClean="0"/>
              <a:t> 광원</a:t>
            </a:r>
            <a:r>
              <a:rPr lang="en-US" altLang="ko-KR" sz="1800" dirty="0" smtClean="0"/>
              <a:t>(Spot Light)</a:t>
            </a:r>
            <a:r>
              <a:rPr lang="ko-KR" altLang="en-US" sz="1800" dirty="0" smtClean="0"/>
              <a:t>가 있가</a:t>
            </a:r>
            <a:endParaRPr lang="en-US" altLang="ko-KR" sz="1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렌더링</a:t>
            </a:r>
            <a:r>
              <a:rPr lang="ko-KR" altLang="en-US" dirty="0" smtClean="0"/>
              <a:t> 파이프라인</a:t>
            </a:r>
            <a:endParaRPr lang="ko-KR" altLang="en-US" dirty="0"/>
          </a:p>
        </p:txBody>
      </p:sp>
      <p:pic>
        <p:nvPicPr>
          <p:cNvPr id="1026" name="Picture 2" descr="C:\Users\rkddl\Desktop\그림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09086" y="3929066"/>
            <a:ext cx="3049194" cy="25923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err="1" smtClean="0"/>
              <a:t>클리핑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시야 외부의 물체를 추려낸다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절두체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컬링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절두체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투영행렬을 계산할 때 범위</a:t>
            </a:r>
            <a:r>
              <a:rPr lang="ko-KR" altLang="en-US" sz="2400" dirty="0" smtClean="0"/>
              <a:t>의 모양이 삼각뿔의 머리를 잘라둔 것처럼 생겨서 </a:t>
            </a:r>
            <a:r>
              <a:rPr lang="ko-KR" altLang="en-US" sz="2400" dirty="0" err="1" smtClean="0"/>
              <a:t>절두체라고</a:t>
            </a:r>
            <a:r>
              <a:rPr lang="ko-KR" altLang="en-US" sz="2400" dirty="0" smtClean="0"/>
              <a:t> 한다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절두체를</a:t>
            </a:r>
            <a:r>
              <a:rPr lang="ko-KR" altLang="en-US" sz="2400" dirty="0" smtClean="0"/>
              <a:t> 이루는 </a:t>
            </a:r>
            <a:r>
              <a:rPr lang="en-US" altLang="ko-KR" sz="2400" dirty="0" smtClean="0"/>
              <a:t>6</a:t>
            </a:r>
            <a:r>
              <a:rPr lang="ko-KR" altLang="en-US" sz="2400" dirty="0" smtClean="0"/>
              <a:t>개의 평면</a:t>
            </a:r>
            <a:endParaRPr lang="en-US" altLang="ko-KR" sz="2400" dirty="0" smtClean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렌더링</a:t>
            </a:r>
            <a:r>
              <a:rPr lang="ko-KR" altLang="en-US" dirty="0" smtClean="0"/>
              <a:t> 파이프라인</a:t>
            </a:r>
            <a:endParaRPr lang="ko-KR" altLang="en-US" dirty="0"/>
          </a:p>
        </p:txBody>
      </p:sp>
      <p:pic>
        <p:nvPicPr>
          <p:cNvPr id="13315" name="Picture 3" descr="C:\Users\rkddl\Desktop\절두체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929066"/>
            <a:ext cx="5378450" cy="2228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dirty="0" err="1" smtClean="0"/>
              <a:t>클리핑</a:t>
            </a:r>
            <a:endParaRPr lang="en-US" altLang="ko-KR" sz="24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/>
              <a:t>완전한 내부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 : </a:t>
            </a:r>
            <a:r>
              <a:rPr lang="ko-KR" altLang="en-US" sz="2000" dirty="0" err="1" smtClean="0"/>
              <a:t>폴리곤이</a:t>
            </a:r>
            <a:r>
              <a:rPr lang="ko-KR" altLang="en-US" sz="2000" dirty="0" smtClean="0"/>
              <a:t> 완전히 </a:t>
            </a:r>
            <a:r>
              <a:rPr lang="ko-KR" altLang="en-US" sz="2000" dirty="0" err="1" smtClean="0"/>
              <a:t>절두체</a:t>
            </a:r>
            <a:r>
              <a:rPr lang="ko-KR" altLang="en-US" sz="2000" dirty="0" smtClean="0"/>
              <a:t> 내부에 위치하면 그대로 보존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/>
              <a:t>완전한 외부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 : </a:t>
            </a:r>
            <a:r>
              <a:rPr lang="ko-KR" altLang="en-US" sz="2000" dirty="0" err="1" smtClean="0"/>
              <a:t>폴리곤이</a:t>
            </a:r>
            <a:r>
              <a:rPr lang="ko-KR" altLang="en-US" sz="2000" dirty="0" smtClean="0"/>
              <a:t> 완전히 </a:t>
            </a:r>
            <a:r>
              <a:rPr lang="ko-KR" altLang="en-US" sz="2000" dirty="0" err="1" smtClean="0"/>
              <a:t>절두체</a:t>
            </a:r>
            <a:r>
              <a:rPr lang="ko-KR" altLang="en-US" sz="2000" dirty="0" smtClean="0"/>
              <a:t> 외부에 위치하면 추려 낸다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/>
              <a:t>부분적 내부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부분적 외부</a:t>
            </a:r>
            <a:r>
              <a:rPr lang="en-US" altLang="ko-KR" sz="2000" dirty="0" smtClean="0"/>
              <a:t>)</a:t>
            </a:r>
          </a:p>
          <a:p>
            <a:pPr>
              <a:buNone/>
            </a:pPr>
            <a:r>
              <a:rPr lang="en-US" altLang="ko-KR" sz="2000" dirty="0" smtClean="0"/>
              <a:t>	 : </a:t>
            </a:r>
            <a:r>
              <a:rPr lang="ko-KR" altLang="en-US" sz="2000" dirty="0" err="1" smtClean="0"/>
              <a:t>폴리곤이</a:t>
            </a:r>
            <a:r>
              <a:rPr lang="ko-KR" altLang="en-US" sz="2000" dirty="0" smtClean="0"/>
              <a:t> 부분적으로 </a:t>
            </a:r>
            <a:r>
              <a:rPr lang="ko-KR" altLang="en-US" sz="2000" dirty="0" err="1" smtClean="0"/>
              <a:t>절두체</a:t>
            </a:r>
            <a:r>
              <a:rPr lang="ko-KR" altLang="en-US" sz="2000" dirty="0" smtClean="0"/>
              <a:t> 내부에 위치하면 </a:t>
            </a:r>
            <a:r>
              <a:rPr lang="ko-KR" altLang="en-US" sz="2000" dirty="0" err="1" smtClean="0"/>
              <a:t>폴리곤은</a:t>
            </a:r>
            <a:r>
              <a:rPr lang="ko-KR" altLang="en-US" sz="2000" dirty="0" smtClean="0"/>
              <a:t> 두 부분으로 나누어 내부에 위치한 부분은 보존하고 나머지는 추려진다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렌더링</a:t>
            </a:r>
            <a:r>
              <a:rPr lang="ko-KR" altLang="en-US" dirty="0" smtClean="0"/>
              <a:t> 파이프라인</a:t>
            </a:r>
            <a:endParaRPr lang="ko-KR" altLang="en-US" dirty="0"/>
          </a:p>
        </p:txBody>
      </p:sp>
      <p:pic>
        <p:nvPicPr>
          <p:cNvPr id="13314" name="Picture 2" descr="C:\Users\rkddl\Desktop\clipp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2692" y="357166"/>
            <a:ext cx="2724150" cy="2486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투영 </a:t>
            </a:r>
            <a:r>
              <a:rPr lang="en-US" altLang="ko-KR" dirty="0" smtClean="0"/>
              <a:t>: 3D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2D</a:t>
            </a:r>
            <a:r>
              <a:rPr lang="ko-KR" altLang="en-US" dirty="0" smtClean="0"/>
              <a:t>로 표현</a:t>
            </a: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900" dirty="0" smtClean="0"/>
              <a:t>n</a:t>
            </a:r>
            <a:r>
              <a:rPr lang="ko-KR" altLang="en-US" sz="1900" dirty="0" smtClean="0"/>
              <a:t>차원에서 </a:t>
            </a:r>
            <a:r>
              <a:rPr lang="en-US" altLang="ko-KR" sz="1900" dirty="0" smtClean="0"/>
              <a:t>n-1</a:t>
            </a:r>
            <a:r>
              <a:rPr lang="ko-KR" altLang="en-US" sz="1900" dirty="0" smtClean="0"/>
              <a:t>차원을 얻는 과정을 투영이라 한다</a:t>
            </a:r>
            <a:endParaRPr lang="en-US" altLang="ko-KR" sz="19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900" dirty="0" smtClean="0"/>
              <a:t>여러 투영 방법 중에 원근 투영</a:t>
            </a:r>
            <a:r>
              <a:rPr lang="en-US" altLang="ko-KR" sz="1900" dirty="0" smtClean="0"/>
              <a:t>(perspective projection)</a:t>
            </a:r>
            <a:r>
              <a:rPr lang="ko-KR" altLang="en-US" sz="1900" dirty="0" smtClean="0"/>
              <a:t> 방법을 사용</a:t>
            </a:r>
            <a:endParaRPr lang="en-US" altLang="ko-KR" sz="1900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렌더링</a:t>
            </a:r>
            <a:r>
              <a:rPr lang="ko-KR" altLang="en-US" dirty="0" smtClean="0"/>
              <a:t> 파이프라인</a:t>
            </a:r>
            <a:endParaRPr lang="ko-KR" altLang="en-US" dirty="0"/>
          </a:p>
        </p:txBody>
      </p:sp>
      <p:pic>
        <p:nvPicPr>
          <p:cNvPr id="14338" name="Picture 2" descr="C:\Users\rkddl\Desktop\projec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2643182"/>
            <a:ext cx="5716588" cy="3133725"/>
          </a:xfrm>
          <a:prstGeom prst="rect">
            <a:avLst/>
          </a:prstGeom>
          <a:noFill/>
        </p:spPr>
      </p:pic>
      <p:pic>
        <p:nvPicPr>
          <p:cNvPr id="14339" name="Picture 3" descr="C:\Users\rkddl\Desktop\projection 속성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5286397"/>
            <a:ext cx="4457700" cy="1285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뷰</a:t>
            </a:r>
            <a:r>
              <a:rPr lang="ko-KR" altLang="en-US" dirty="0" smtClean="0"/>
              <a:t> 포트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화면에 표시되는 영역</a:t>
            </a: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투영된 이미지</a:t>
            </a:r>
            <a:r>
              <a:rPr lang="ko-KR" altLang="en-US" sz="1800" dirty="0" smtClean="0"/>
              <a:t>들을 </a:t>
            </a:r>
            <a:r>
              <a:rPr lang="ko-KR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모니터에 표시</a:t>
            </a:r>
            <a:r>
              <a:rPr lang="ko-KR" altLang="en-US" sz="1800" dirty="0" smtClean="0"/>
              <a:t>할 수 있는 크기로 다시 변환하는 작업</a:t>
            </a:r>
            <a:endParaRPr lang="en-US" altLang="ko-KR" sz="18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800" dirty="0" smtClean="0"/>
              <a:t>화면의 해상도 등을 설정</a:t>
            </a:r>
            <a:endParaRPr lang="en-US" altLang="ko-KR" sz="18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1800" dirty="0" smtClean="0"/>
          </a:p>
          <a:p>
            <a:pPr>
              <a:buFont typeface="Wingdings 3" pitchFamily="18" charset="2"/>
              <a:buChar char="}"/>
            </a:pPr>
            <a:r>
              <a:rPr lang="en-US" altLang="ko-KR" sz="1800" dirty="0" smtClean="0"/>
              <a:t>D3D</a:t>
            </a:r>
            <a:r>
              <a:rPr lang="ko-KR" altLang="en-US" sz="1800" dirty="0" smtClean="0"/>
              <a:t>에서는 자동으로 뷰포트 변환을 수행하여 준다</a:t>
            </a:r>
            <a:endParaRPr lang="en-US" altLang="ko-KR" sz="1800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렌더링</a:t>
            </a:r>
            <a:r>
              <a:rPr lang="ko-KR" altLang="en-US" dirty="0" smtClean="0"/>
              <a:t> 파이프라인</a:t>
            </a:r>
            <a:endParaRPr lang="ko-KR" altLang="en-US" dirty="0"/>
          </a:p>
        </p:txBody>
      </p:sp>
      <p:pic>
        <p:nvPicPr>
          <p:cNvPr id="15362" name="Picture 2" descr="C:\Users\rkddl\Desktop\viewpor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286124"/>
            <a:ext cx="3257550" cy="476250"/>
          </a:xfrm>
          <a:prstGeom prst="rect">
            <a:avLst/>
          </a:prstGeom>
          <a:noFill/>
        </p:spPr>
      </p:pic>
      <p:pic>
        <p:nvPicPr>
          <p:cNvPr id="15363" name="Picture 3" descr="C:\Users\rkddl\Desktop\viewport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2052" y="3777010"/>
            <a:ext cx="4329104" cy="29381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래스터라이즈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sz="2000" dirty="0" err="1" smtClean="0"/>
              <a:t>폴리곤을</a:t>
            </a:r>
            <a:r>
              <a:rPr lang="ko-KR" altLang="en-US" sz="2000" dirty="0" smtClean="0"/>
              <a:t> 그리는데 필요한 픽셀 컬러 계산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픽셀 하나하나를 계산</a:t>
            </a:r>
            <a:r>
              <a:rPr lang="ko-KR" altLang="en-US" sz="2000" dirty="0" smtClean="0"/>
              <a:t>하는 작업을 하기에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엄청난 양의 연산 처리</a:t>
            </a:r>
            <a:r>
              <a:rPr lang="ko-KR" altLang="en-US" sz="2000" dirty="0" smtClean="0"/>
              <a:t>가 되므로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반드시 전용 그래픽 하드웨어에서 처리</a:t>
            </a:r>
            <a:r>
              <a:rPr lang="ko-KR" altLang="en-US" sz="2000" dirty="0" smtClean="0"/>
              <a:t>되어야 한다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렌더링</a:t>
            </a:r>
            <a:r>
              <a:rPr lang="ko-KR" altLang="en-US" dirty="0" smtClean="0"/>
              <a:t> 파이프라인</a:t>
            </a:r>
            <a:endParaRPr lang="ko-KR" altLang="en-US" dirty="0"/>
          </a:p>
        </p:txBody>
      </p:sp>
      <p:pic>
        <p:nvPicPr>
          <p:cNvPr id="16386" name="Picture 2" descr="C:\Users\rkddl\Desktop\resteriz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3390913"/>
            <a:ext cx="7050087" cy="1895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D3D</a:t>
            </a:r>
            <a:r>
              <a:rPr lang="ko-KR" altLang="en-US" dirty="0" smtClean="0"/>
              <a:t>에서는 기본적으로 오른손 좌표계를 쓴다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좌표계</a:t>
            </a:r>
            <a:endParaRPr lang="ko-KR" altLang="en-US" dirty="0"/>
          </a:p>
        </p:txBody>
      </p:sp>
      <p:pic>
        <p:nvPicPr>
          <p:cNvPr id="8194" name="Picture 2" descr="C:\Users\rkddl\Desktop\좌표계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143116"/>
            <a:ext cx="7618413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400" dirty="0" err="1" smtClean="0">
                <a:solidFill>
                  <a:srgbClr val="0000FF"/>
                </a:solidFill>
                <a:latin typeface="돋움체"/>
                <a:ea typeface="돋움체"/>
              </a:rPr>
              <a:t>struct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smtClean="0">
                <a:solidFill>
                  <a:srgbClr val="2B91AF"/>
                </a:solidFill>
                <a:latin typeface="돋움체"/>
                <a:ea typeface="돋움체"/>
              </a:rPr>
              <a:t>Vector3</a:t>
            </a:r>
            <a:endParaRPr lang="en-US" altLang="ko-KR" sz="2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FF"/>
                </a:solidFill>
                <a:latin typeface="돋움체"/>
                <a:ea typeface="돋움체"/>
              </a:rPr>
              <a:t>	 float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x, y, z;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  <a:endParaRPr lang="en-US" altLang="ko-KR" sz="2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3D</a:t>
            </a:r>
            <a:r>
              <a:rPr lang="ko-KR" altLang="en-US" dirty="0" smtClean="0"/>
              <a:t> 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수학</a:t>
            </a:r>
            <a:endParaRPr lang="ko-KR" altLang="en-US" dirty="0"/>
          </a:p>
        </p:txBody>
      </p:sp>
      <p:pic>
        <p:nvPicPr>
          <p:cNvPr id="1027" name="Picture 3" descr="C:\Users\rkddl\Desktop\3d 벡터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95673" y="1928802"/>
            <a:ext cx="3391037" cy="33575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벡터의 내적</a:t>
            </a:r>
            <a:endParaRPr lang="en-US" altLang="ko-KR" dirty="0" smtClean="0"/>
          </a:p>
          <a:p>
            <a:pPr>
              <a:buNone/>
            </a:pPr>
            <a:r>
              <a:rPr lang="en-US" altLang="ko-KR" sz="2400" dirty="0" smtClean="0"/>
              <a:t> : </a:t>
            </a:r>
            <a:r>
              <a:rPr lang="ko-KR" altLang="en-US" sz="2400" dirty="0" smtClean="0"/>
              <a:t>두 벡터 사이의 각도로 </a:t>
            </a:r>
            <a:r>
              <a:rPr lang="en-US" altLang="ko-KR" sz="2400" dirty="0" smtClean="0"/>
              <a:t>-1~1</a:t>
            </a:r>
            <a:r>
              <a:rPr lang="ko-KR" altLang="en-US" sz="2400" dirty="0" smtClean="0"/>
              <a:t>사이의 값이 나온다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 </a:t>
            </a:r>
            <a:r>
              <a:rPr lang="ko-KR" altLang="en-US" sz="2400" dirty="0" smtClean="0"/>
              <a:t>적의 시야에 내가 들어갔는지 등을 확인할 때 사용</a:t>
            </a:r>
            <a:endParaRPr lang="en-US" altLang="ko-KR" sz="2400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1600" dirty="0" err="1" smtClean="0"/>
              <a:t>v⋅w</a:t>
            </a:r>
            <a:r>
              <a:rPr lang="en-US" sz="1600" dirty="0" smtClean="0"/>
              <a:t> = 0 </a:t>
            </a:r>
            <a:r>
              <a:rPr lang="ko-KR" altLang="en-US" sz="1600" dirty="0" smtClean="0"/>
              <a:t>두 벡터는 직각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</a:t>
            </a:r>
            <a:r>
              <a:rPr lang="en-US" sz="1600" dirty="0" err="1" smtClean="0"/>
              <a:t>v⋅w</a:t>
            </a:r>
            <a:r>
              <a:rPr lang="en-US" sz="1600" dirty="0" smtClean="0"/>
              <a:t> &gt; 0 </a:t>
            </a:r>
            <a:r>
              <a:rPr lang="ko-KR" altLang="en-US" sz="1600" dirty="0" smtClean="0"/>
              <a:t>두 </a:t>
            </a:r>
            <a:r>
              <a:rPr lang="ko-KR" altLang="en-US" sz="1600" dirty="0" err="1" smtClean="0"/>
              <a:t>벅터의</a:t>
            </a:r>
            <a:r>
              <a:rPr lang="ko-KR" altLang="en-US" sz="1600" dirty="0" smtClean="0"/>
              <a:t> 내각은 </a:t>
            </a:r>
            <a:r>
              <a:rPr lang="en-US" altLang="ko-KR" sz="1600" dirty="0" smtClean="0"/>
              <a:t>90</a:t>
            </a:r>
            <a:r>
              <a:rPr lang="ko-KR" altLang="en-US" sz="1600" dirty="0" smtClean="0"/>
              <a:t>보다 작다</a:t>
            </a: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     </a:t>
            </a:r>
            <a:r>
              <a:rPr lang="en-US" sz="1600" dirty="0" err="1" smtClean="0"/>
              <a:t>v⋅w</a:t>
            </a:r>
            <a:r>
              <a:rPr lang="en-US" sz="1600" dirty="0" smtClean="0"/>
              <a:t> = 0 </a:t>
            </a:r>
            <a:r>
              <a:rPr lang="ko-KR" altLang="en-US" sz="1600" dirty="0" smtClean="0"/>
              <a:t>두 벡터의 내각은 </a:t>
            </a:r>
            <a:r>
              <a:rPr lang="en-US" altLang="ko-KR" sz="1600" dirty="0" smtClean="0"/>
              <a:t>90</a:t>
            </a:r>
            <a:r>
              <a:rPr lang="ko-KR" altLang="en-US" sz="1600" dirty="0" smtClean="0"/>
              <a:t>보다 크다</a:t>
            </a:r>
            <a:endParaRPr lang="en-US" altLang="ko-KR" sz="1600" dirty="0" smtClean="0"/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  <a:latin typeface="verdana"/>
            </a:endParaRPr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  <a:latin typeface="verdana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verdana"/>
              </a:rPr>
              <a:t>FLOAT D3DXVec3Dot(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verdana"/>
              </a:rPr>
              <a:t>	CONST D3DXVECTOR3 *</a:t>
            </a:r>
            <a:r>
              <a:rPr lang="en-US" sz="1600" i="1" dirty="0" smtClean="0">
                <a:solidFill>
                  <a:srgbClr val="000000"/>
                </a:solidFill>
                <a:latin typeface="verdana"/>
              </a:rPr>
              <a:t>pV1</a:t>
            </a:r>
            <a:r>
              <a:rPr lang="en-US" sz="1600" dirty="0" smtClean="0">
                <a:solidFill>
                  <a:srgbClr val="000000"/>
                </a:solidFill>
                <a:latin typeface="verdana"/>
              </a:rPr>
              <a:t>,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verdana"/>
              </a:rPr>
              <a:t>	CONST D3DXVECTOR3 *</a:t>
            </a:r>
            <a:r>
              <a:rPr lang="en-US" sz="1600" i="1" dirty="0" smtClean="0">
                <a:solidFill>
                  <a:srgbClr val="000000"/>
                </a:solidFill>
                <a:latin typeface="verdana"/>
              </a:rPr>
              <a:t>pV2</a:t>
            </a:r>
            <a:r>
              <a:rPr lang="en-US" sz="1600" dirty="0" smtClean="0">
                <a:solidFill>
                  <a:srgbClr val="000000"/>
                </a:solidFill>
                <a:latin typeface="verdana"/>
              </a:rPr>
              <a:t> );</a:t>
            </a:r>
            <a:endParaRPr lang="en-US" altLang="ko-KR" sz="16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3D </a:t>
            </a:r>
            <a:r>
              <a:rPr lang="ko-KR" altLang="en-US" dirty="0" smtClean="0"/>
              <a:t>기본 수학</a:t>
            </a:r>
            <a:endParaRPr lang="ko-KR" altLang="en-US" dirty="0"/>
          </a:p>
        </p:txBody>
      </p:sp>
      <p:pic>
        <p:nvPicPr>
          <p:cNvPr id="6146" name="Picture 2" descr="C:\Users\rkddl\Desktop\다운로드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3589735"/>
            <a:ext cx="3971953" cy="24824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백터의</a:t>
            </a:r>
            <a:r>
              <a:rPr lang="ko-KR" altLang="en-US" dirty="0" smtClean="0"/>
              <a:t> 외적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sz="1400" dirty="0" smtClean="0"/>
              <a:t>D3DXVECTOR3 *D3DXVec3Cross(</a:t>
            </a:r>
          </a:p>
          <a:p>
            <a:pPr>
              <a:buNone/>
            </a:pPr>
            <a:r>
              <a:rPr lang="en-US" sz="1400" dirty="0" smtClean="0"/>
              <a:t>	D3DXVECTOR3 *</a:t>
            </a:r>
            <a:r>
              <a:rPr lang="en-US" sz="1400" i="1" dirty="0" err="1" smtClean="0"/>
              <a:t>pOut</a:t>
            </a:r>
            <a:r>
              <a:rPr lang="en-US" sz="1400" dirty="0" smtClean="0"/>
              <a:t>,</a:t>
            </a:r>
          </a:p>
          <a:p>
            <a:pPr>
              <a:buNone/>
            </a:pPr>
            <a:r>
              <a:rPr lang="en-US" sz="1400" dirty="0" smtClean="0"/>
              <a:t>	CONST D3DXVECTOR3 *</a:t>
            </a:r>
            <a:r>
              <a:rPr lang="en-US" sz="1400" i="1" dirty="0" smtClean="0"/>
              <a:t>pV1</a:t>
            </a:r>
            <a:r>
              <a:rPr lang="en-US" sz="1400" dirty="0" smtClean="0"/>
              <a:t>,</a:t>
            </a:r>
          </a:p>
          <a:p>
            <a:pPr>
              <a:buNone/>
            </a:pPr>
            <a:r>
              <a:rPr lang="en-US" sz="1400" dirty="0" smtClean="0"/>
              <a:t>	CONST D3DXVECTOR3 *</a:t>
            </a:r>
            <a:r>
              <a:rPr lang="en-US" sz="1400" i="1" dirty="0" smtClean="0"/>
              <a:t>pV2</a:t>
            </a:r>
            <a:r>
              <a:rPr lang="en-US" sz="1400" dirty="0" smtClean="0"/>
              <a:t> );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3D </a:t>
            </a:r>
            <a:r>
              <a:rPr lang="ko-KR" altLang="en-US" dirty="0" smtClean="0"/>
              <a:t>기본 수학</a:t>
            </a:r>
            <a:endParaRPr lang="ko-KR" altLang="en-US" dirty="0"/>
          </a:p>
        </p:txBody>
      </p:sp>
      <p:pic>
        <p:nvPicPr>
          <p:cNvPr id="7171" name="Picture 3" descr="C:\Users\rkddl\Desktop\다운로드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3857628"/>
            <a:ext cx="3650160" cy="21716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3D</a:t>
            </a:r>
            <a:r>
              <a:rPr lang="ko-KR" altLang="en-US" dirty="0" smtClean="0"/>
              <a:t>세계에 대한 기하학 표현과 이를 바라보는 관점을 가상의 카메라를 이용하여 </a:t>
            </a:r>
            <a:r>
              <a:rPr lang="en-US" altLang="ko-KR" dirty="0" smtClean="0"/>
              <a:t>2D </a:t>
            </a:r>
            <a:r>
              <a:rPr lang="ko-KR" altLang="en-US" dirty="0" smtClean="0"/>
              <a:t>이미지로 만들어내는 과정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랜더링</a:t>
            </a:r>
            <a:r>
              <a:rPr lang="ko-KR" altLang="en-US" dirty="0" smtClean="0"/>
              <a:t> 파이프라인</a:t>
            </a:r>
            <a:endParaRPr lang="ko-KR" altLang="en-US" dirty="0"/>
          </a:p>
        </p:txBody>
      </p:sp>
      <p:pic>
        <p:nvPicPr>
          <p:cNvPr id="9218" name="Picture 2" descr="C:\Users\rkddl\Desktop\파이프라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352812"/>
            <a:ext cx="6402387" cy="1790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로컬 스페이스</a:t>
            </a: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Lucida Sans Unicode" pitchFamily="34" charset="0"/>
              <a:buChar char="⁻"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모델링 스페이스</a:t>
            </a:r>
            <a:r>
              <a:rPr lang="ko-KR" altLang="en-US" dirty="0" smtClean="0"/>
              <a:t>라고도 불린다</a:t>
            </a: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dirty="0" smtClean="0"/>
              <a:t>로컬 스페이스는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모델링 과정을 쉽고 단순하게 만들어</a:t>
            </a:r>
            <a:r>
              <a:rPr lang="ko-KR" altLang="en-US" dirty="0" smtClean="0"/>
              <a:t>주고 자체의 로컬 좌표 시스템을 이용하는 것이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월드에 직접 구성하는 것 보다 쉽다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Lucida Sans Unicode" pitchFamily="34" charset="0"/>
              <a:buChar char="⁻"/>
            </a:pP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Lucida Sans Unicode" pitchFamily="34" charset="0"/>
              <a:buChar char="⁻"/>
            </a:pPr>
            <a:r>
              <a:rPr lang="ko-KR" altLang="en-US" dirty="0" smtClean="0"/>
              <a:t>로컬 스페이스에서는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위치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크기</a:t>
            </a:r>
            <a:r>
              <a:rPr lang="ko-KR" altLang="en-US" dirty="0" smtClean="0"/>
              <a:t>와 월드 내에서의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다른 물체와의 관계를 고려하지 않고 구성이 가능</a:t>
            </a:r>
            <a:r>
              <a:rPr lang="ko-KR" altLang="en-US" dirty="0" smtClean="0"/>
              <a:t>하다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렌더링</a:t>
            </a:r>
            <a:r>
              <a:rPr lang="ko-KR" altLang="en-US" dirty="0" smtClean="0"/>
              <a:t> 파이프라인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월드 스페이스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월드 변환 작업을 한다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dirty="0" smtClean="0"/>
              <a:t>로컬 스페이스에서 구성해둔 물체들을 이용하여 하나의 장면을 만든다</a:t>
            </a: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dirty="0" smtClean="0"/>
              <a:t>로컬 스페이스의 물체들의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위치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회전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크기의 변경작업을 수행</a:t>
            </a:r>
            <a:r>
              <a:rPr lang="ko-KR" altLang="en-US" dirty="0" smtClean="0"/>
              <a:t>하게 된다</a:t>
            </a: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endParaRPr lang="en-US" altLang="ko-KR" dirty="0" smtClean="0"/>
          </a:p>
          <a:p>
            <a:pPr>
              <a:buNone/>
            </a:pPr>
            <a:r>
              <a:rPr lang="en-US" dirty="0" smtClean="0"/>
              <a:t>D3DXMatrixTranslation	&lt;=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>
              <a:buNone/>
            </a:pPr>
            <a:r>
              <a:rPr lang="en-US" dirty="0" smtClean="0"/>
              <a:t>D3DXMatrixRotationX,Y,Z	&lt;= </a:t>
            </a:r>
            <a:r>
              <a:rPr lang="ko-KR" altLang="en-US" dirty="0" smtClean="0"/>
              <a:t>회전</a:t>
            </a:r>
            <a:endParaRPr lang="en-US" altLang="ko-KR" dirty="0" smtClean="0"/>
          </a:p>
          <a:p>
            <a:pPr>
              <a:buNone/>
            </a:pPr>
            <a:r>
              <a:rPr lang="en-US" dirty="0" smtClean="0"/>
              <a:t>D3DXMatrixScaling		&lt;=</a:t>
            </a:r>
            <a:r>
              <a:rPr lang="ko-KR" altLang="en-US" dirty="0" smtClean="0"/>
              <a:t>크기조절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렌더링</a:t>
            </a:r>
            <a:r>
              <a:rPr lang="ko-KR" altLang="en-US" dirty="0" smtClean="0"/>
              <a:t> 파이프라인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뷰</a:t>
            </a:r>
            <a:r>
              <a:rPr lang="ko-KR" altLang="en-US" dirty="0" smtClean="0"/>
              <a:t> 스페이스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월드 좌표에서 카메라를 중심으로 하는 좌표로 변환</a:t>
            </a:r>
            <a:endParaRPr lang="en-US" altLang="ko-KR" dirty="0" smtClean="0"/>
          </a:p>
          <a:p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/>
              <a:t>카메라를 월드 내의 임의의 위치나 방위를 가지면 투영 및 </a:t>
            </a:r>
            <a:r>
              <a:rPr lang="ko-KR" altLang="en-US" sz="2000" dirty="0" err="1" smtClean="0"/>
              <a:t>그밖의</a:t>
            </a:r>
            <a:r>
              <a:rPr lang="ko-KR" altLang="en-US" sz="2000" dirty="0" smtClean="0"/>
              <a:t> 작업이 어렵거나 비효율 적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/>
              <a:t>카메라를 월드의 원점으로 변경하고 양의 </a:t>
            </a:r>
            <a:r>
              <a:rPr lang="en-US" altLang="ko-KR" sz="2000" dirty="0" smtClean="0"/>
              <a:t>z</a:t>
            </a:r>
            <a:r>
              <a:rPr lang="ko-KR" altLang="en-US" sz="2000" dirty="0" smtClean="0"/>
              <a:t>축을 보도록 한다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렌더링</a:t>
            </a:r>
            <a:r>
              <a:rPr lang="ko-KR" altLang="en-US" dirty="0" smtClean="0"/>
              <a:t> 파이프라인</a:t>
            </a:r>
            <a:endParaRPr lang="ko-KR" altLang="en-US" dirty="0"/>
          </a:p>
        </p:txBody>
      </p:sp>
      <p:pic>
        <p:nvPicPr>
          <p:cNvPr id="10242" name="Picture 2" descr="C:\Users\rkddl\Desktop\vi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6347" y="4357694"/>
            <a:ext cx="5305285" cy="21431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823</TotalTime>
  <Words>417</Words>
  <Application>Microsoft Office PowerPoint</Application>
  <PresentationFormat>화면 슬라이드 쇼(4:3)</PresentationFormat>
  <Paragraphs>109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돋움체</vt:lpstr>
      <vt:lpstr>맑은 고딕</vt:lpstr>
      <vt:lpstr>Lucida Sans Unicode</vt:lpstr>
      <vt:lpstr>verdana</vt:lpstr>
      <vt:lpstr>verdana</vt:lpstr>
      <vt:lpstr>Wingdings 2</vt:lpstr>
      <vt:lpstr>Wingdings 3</vt:lpstr>
      <vt:lpstr>광장</vt:lpstr>
      <vt:lpstr>Direct3D</vt:lpstr>
      <vt:lpstr>좌표계</vt:lpstr>
      <vt:lpstr>3D 기본 수학</vt:lpstr>
      <vt:lpstr>3D 기본 수학</vt:lpstr>
      <vt:lpstr>3D 기본 수학</vt:lpstr>
      <vt:lpstr>랜더링 파이프라인</vt:lpstr>
      <vt:lpstr>렌더링 파이프라인</vt:lpstr>
      <vt:lpstr>렌더링 파이프라인</vt:lpstr>
      <vt:lpstr>렌더링 파이프라인</vt:lpstr>
      <vt:lpstr>렌더링 파이프라인</vt:lpstr>
      <vt:lpstr>렌더링 파이프라인</vt:lpstr>
      <vt:lpstr>렌더링 파이프라인</vt:lpstr>
      <vt:lpstr>렌더링 파이프라인</vt:lpstr>
      <vt:lpstr>렌더링 파이프라인</vt:lpstr>
      <vt:lpstr>렌더링 파이프라인</vt:lpstr>
      <vt:lpstr>렌더링 파이프라인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</dc:title>
  <dc:creator>Microsoft Corporation</dc:creator>
  <cp:lastModifiedBy>A-00</cp:lastModifiedBy>
  <cp:revision>42</cp:revision>
  <dcterms:created xsi:type="dcterms:W3CDTF">2006-10-05T04:04:58Z</dcterms:created>
  <dcterms:modified xsi:type="dcterms:W3CDTF">2021-05-10T04:59:49Z</dcterms:modified>
</cp:coreProperties>
</file>