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게임 수학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물체의 시작 위치와 속도를 알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물체가 수평 이동을 하면서 얼마나 높이 올라 갔는지 알기 위하여 사용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r>
              <a:rPr lang="ko-KR" altLang="en-US" sz="2800" dirty="0" smtClean="0"/>
              <a:t>수직축의 포물선</a:t>
            </a:r>
            <a:endParaRPr lang="en-US" altLang="ko-KR" sz="28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정점</a:t>
            </a:r>
            <a:r>
              <a:rPr lang="en-US" altLang="ko-KR" sz="2000" dirty="0" smtClean="0"/>
              <a:t>(h, k)</a:t>
            </a:r>
            <a:r>
              <a:rPr lang="ko-KR" altLang="en-US" sz="2000" dirty="0" smtClean="0"/>
              <a:t>를 가지는 포물선의 방정식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y</a:t>
            </a:r>
            <a:r>
              <a:rPr lang="en-US" altLang="ko-KR" sz="2000" dirty="0" smtClean="0"/>
              <a:t> = a(x - h)^2 + k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a &gt; 0</a:t>
            </a:r>
            <a:r>
              <a:rPr lang="ko-KR" altLang="en-US" sz="2000" dirty="0" smtClean="0"/>
              <a:t>이면 포물선은 아래로 </a:t>
            </a:r>
            <a:r>
              <a:rPr lang="en-US" altLang="ko-KR" sz="2000" dirty="0" smtClean="0"/>
              <a:t>a &lt; 0</a:t>
            </a:r>
            <a:r>
              <a:rPr lang="ko-KR" altLang="en-US" sz="2000" dirty="0" smtClean="0"/>
              <a:t>이면 포물선은 위로 향한다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r>
              <a:rPr lang="ko-KR" altLang="en-US" sz="2800" dirty="0" smtClean="0"/>
              <a:t>수평축의 </a:t>
            </a:r>
            <a:r>
              <a:rPr lang="ko-KR" altLang="en-US" sz="2800" dirty="0" smtClean="0"/>
              <a:t>포물선</a:t>
            </a:r>
            <a:endParaRPr lang="en-US" altLang="ko-KR" sz="28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정점</a:t>
            </a:r>
            <a:r>
              <a:rPr lang="en-US" altLang="ko-KR" sz="2000" dirty="0" smtClean="0"/>
              <a:t>(h, k)</a:t>
            </a:r>
            <a:r>
              <a:rPr lang="ko-KR" altLang="en-US" sz="2000" dirty="0" smtClean="0"/>
              <a:t>를 가지는 포물선의 방정식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x </a:t>
            </a:r>
            <a:r>
              <a:rPr lang="en-US" altLang="ko-KR" sz="2000" dirty="0" smtClean="0"/>
              <a:t>= </a:t>
            </a:r>
            <a:r>
              <a:rPr lang="en-US" altLang="ko-KR" sz="2000" dirty="0" smtClean="0"/>
              <a:t>a(y 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k)^</a:t>
            </a:r>
            <a:r>
              <a:rPr lang="en-US" altLang="ko-KR" sz="2000" dirty="0" smtClean="0"/>
              <a:t>2 + h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a &gt; 0</a:t>
            </a:r>
            <a:r>
              <a:rPr lang="ko-KR" altLang="en-US" sz="2000" dirty="0" smtClean="0"/>
              <a:t>이면 포물선이 왼</a:t>
            </a:r>
            <a:r>
              <a:rPr lang="ko-KR" altLang="en-US" sz="2000" dirty="0" smtClean="0"/>
              <a:t>쪽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a &lt; 0 </a:t>
            </a:r>
            <a:r>
              <a:rPr lang="ko-KR" altLang="en-US" sz="2000" dirty="0" smtClean="0"/>
              <a:t>포물선이 오른쪽으로 향한다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포물</a:t>
            </a:r>
            <a:r>
              <a:rPr lang="ko-KR" altLang="en-US" dirty="0" smtClean="0"/>
              <a:t>선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사각형을 이용한 충돌처리보다 좀 더 명확한 처리를 하기 위하여 주로 사용한다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x^2 + y^2 = r^2</a:t>
            </a:r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Wingdings 3" pitchFamily="18" charset="2"/>
              <a:buChar char="}"/>
            </a:pPr>
            <a:r>
              <a:rPr lang="ko-KR" altLang="en-US" dirty="0" smtClean="0"/>
              <a:t>두 원의 충돌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두 원 사이의 거리</a:t>
            </a:r>
            <a:r>
              <a:rPr lang="en-US" altLang="ko-KR" sz="2000" dirty="0" smtClean="0"/>
              <a:t>(d)</a:t>
            </a:r>
            <a:r>
              <a:rPr lang="ko-KR" altLang="en-US" sz="2000" dirty="0" smtClean="0"/>
              <a:t>가 두 원의 반지름의 합</a:t>
            </a:r>
            <a:r>
              <a:rPr lang="en-US" altLang="ko-KR" sz="2000" dirty="0" smtClean="0"/>
              <a:t>(r + r’)</a:t>
            </a:r>
            <a:r>
              <a:rPr lang="ko-KR" altLang="en-US" sz="2000" dirty="0" smtClean="0"/>
              <a:t>보다 작거나 같다면 두 원은 충돌 상태이다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/>
          </a:p>
          <a:p>
            <a:pPr>
              <a:buNone/>
            </a:pPr>
            <a:r>
              <a:rPr lang="fr-FR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bool</a:t>
            </a:r>
            <a:r>
              <a:rPr lang="fr-FR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CircleCollision(</a:t>
            </a:r>
            <a:r>
              <a:rPr lang="fr-FR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fr-FR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1700" dirty="0" smtClean="0">
                <a:solidFill>
                  <a:srgbClr val="2B91AF"/>
                </a:solidFill>
                <a:latin typeface="돋움체"/>
                <a:ea typeface="돋움체"/>
              </a:rPr>
              <a:t>Circle</a:t>
            </a:r>
            <a:r>
              <a:rPr lang="fr-FR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fr-FR" altLang="ko-KR" sz="1700" dirty="0" smtClean="0">
                <a:solidFill>
                  <a:srgbClr val="808080"/>
                </a:solidFill>
                <a:latin typeface="돋움체"/>
                <a:ea typeface="돋움체"/>
              </a:rPr>
              <a:t>c1</a:t>
            </a:r>
            <a:r>
              <a:rPr lang="fr-FR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fr-FR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fr-FR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1700" dirty="0" smtClean="0">
                <a:solidFill>
                  <a:srgbClr val="2B91AF"/>
                </a:solidFill>
                <a:latin typeface="돋움체"/>
                <a:ea typeface="돋움체"/>
              </a:rPr>
              <a:t>Circle</a:t>
            </a:r>
            <a:r>
              <a:rPr lang="fr-FR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fr-FR" altLang="ko-KR" sz="1700" dirty="0" smtClean="0">
                <a:solidFill>
                  <a:srgbClr val="808080"/>
                </a:solidFill>
                <a:latin typeface="돋움체"/>
                <a:ea typeface="돋움체"/>
              </a:rPr>
              <a:t>c2</a:t>
            </a:r>
            <a:r>
              <a:rPr lang="fr-FR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(Distance2D(</a:t>
            </a:r>
            <a:r>
              <a:rPr lang="en-US" altLang="ko-KR" sz="1700" dirty="0" smtClean="0">
                <a:solidFill>
                  <a:srgbClr val="808080"/>
                </a:solidFill>
                <a:latin typeface="돋움체"/>
                <a:ea typeface="돋움체"/>
              </a:rPr>
              <a:t>c1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.center, </a:t>
            </a:r>
            <a:r>
              <a:rPr lang="en-US" altLang="ko-KR" sz="1700" dirty="0" smtClean="0">
                <a:solidFill>
                  <a:srgbClr val="808080"/>
                </a:solidFill>
                <a:latin typeface="돋움체"/>
                <a:ea typeface="돋움체"/>
              </a:rPr>
              <a:t>c2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.center) &lt;= (</a:t>
            </a:r>
            <a:r>
              <a:rPr lang="en-US" altLang="ko-KR" sz="1700" dirty="0" smtClean="0">
                <a:solidFill>
                  <a:srgbClr val="808080"/>
                </a:solidFill>
                <a:latin typeface="돋움체"/>
                <a:ea typeface="돋움체"/>
              </a:rPr>
              <a:t>c1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.radius + </a:t>
            </a:r>
            <a:r>
              <a:rPr lang="en-US" altLang="ko-KR" sz="1700" dirty="0" smtClean="0">
                <a:solidFill>
                  <a:srgbClr val="808080"/>
                </a:solidFill>
                <a:latin typeface="돋움체"/>
                <a:ea typeface="돋움체"/>
              </a:rPr>
              <a:t>c2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.radius));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4098" name="Picture 2" descr="C:\Users\rkddl\Desktop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3209" y="2129924"/>
            <a:ext cx="2425005" cy="1227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도</a:t>
            </a:r>
            <a:r>
              <a:rPr lang="en-US" altLang="ko-KR" dirty="0" smtClean="0"/>
              <a:t>(Degree)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원 한 바퀴를 </a:t>
            </a:r>
            <a:r>
              <a:rPr lang="en-US" altLang="ko-KR" dirty="0" smtClean="0"/>
              <a:t>360</a:t>
            </a:r>
            <a:r>
              <a:rPr lang="ko-KR" altLang="en-US" dirty="0" smtClean="0"/>
              <a:t>으로 표현하는 방법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r>
              <a:rPr lang="ko-KR" altLang="en-US" dirty="0" smtClean="0"/>
              <a:t>라디</a:t>
            </a:r>
            <a:r>
              <a:rPr lang="ko-KR" altLang="en-US" dirty="0" smtClean="0"/>
              <a:t>안</a:t>
            </a:r>
            <a:r>
              <a:rPr lang="en-US" altLang="ko-KR" dirty="0" smtClean="0"/>
              <a:t>(Radian)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부채꼴의 중심각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호의 길이가 원의 반지름과 같을 때를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라디안이라 정의 한다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>
                <a:solidFill>
                  <a:srgbClr val="808080"/>
                </a:solidFill>
                <a:latin typeface="돋움체"/>
                <a:ea typeface="돋움체"/>
              </a:rPr>
              <a:t>#define</a:t>
            </a:r>
            <a:r>
              <a:rPr lang="en-US" altLang="ko-KR" sz="2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200" dirty="0" smtClean="0">
                <a:solidFill>
                  <a:srgbClr val="6F008A"/>
                </a:solidFill>
                <a:latin typeface="돋움체"/>
                <a:ea typeface="돋움체"/>
              </a:rPr>
              <a:t>Rad2Deg</a:t>
            </a:r>
            <a:r>
              <a:rPr lang="en-US" altLang="ko-KR" sz="2200" dirty="0" smtClean="0">
                <a:solidFill>
                  <a:srgbClr val="000000"/>
                </a:solidFill>
                <a:latin typeface="돋움체"/>
                <a:ea typeface="돋움체"/>
              </a:rPr>
              <a:t> 57.29577951f</a:t>
            </a:r>
          </a:p>
          <a:p>
            <a:pPr>
              <a:buNone/>
            </a:pPr>
            <a:r>
              <a:rPr lang="en-US" altLang="ko-KR" sz="2200" dirty="0" smtClean="0">
                <a:solidFill>
                  <a:srgbClr val="808080"/>
                </a:solidFill>
                <a:latin typeface="돋움체"/>
                <a:ea typeface="돋움체"/>
              </a:rPr>
              <a:t>#define</a:t>
            </a:r>
            <a:r>
              <a:rPr lang="en-US" altLang="ko-KR" sz="2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2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돋움체"/>
                <a:ea typeface="돋움체"/>
              </a:rPr>
              <a:t>0.017453293f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200" dirty="0" smtClean="0"/>
              <a:t>라디안에서 도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도에서 라디안을 구할 때 해당 값을 곱하여 알아올 수 있다</a:t>
            </a:r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도와 라디안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Sans Unicode" pitchFamily="34" charset="0"/>
              <a:buChar char="⁻"/>
            </a:pPr>
            <a:r>
              <a:rPr lang="en-US" altLang="ko-KR" dirty="0" smtClean="0"/>
              <a:t>sin(</a:t>
            </a:r>
            <a:r>
              <a:rPr lang="ko-KR" altLang="en-US" dirty="0" smtClean="0"/>
              <a:t>사인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cos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코사인</a:t>
            </a:r>
            <a:r>
              <a:rPr lang="en-US" altLang="ko-KR" dirty="0" smtClean="0"/>
              <a:t>), tan(</a:t>
            </a:r>
            <a:r>
              <a:rPr lang="ko-KR" altLang="en-US" dirty="0" smtClean="0"/>
              <a:t>탄젠트</a:t>
            </a:r>
            <a:r>
              <a:rPr lang="en-US" altLang="ko-KR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삼각함수는 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물리학을 다루는 방법으로 자주 사용 된다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dirty="0" smtClean="0"/>
              <a:t>sin, </a:t>
            </a:r>
            <a:r>
              <a:rPr lang="en-US" altLang="ko-KR" dirty="0" err="1" smtClean="0"/>
              <a:t>cos</a:t>
            </a:r>
            <a:r>
              <a:rPr lang="ko-KR" altLang="en-US" dirty="0" smtClean="0"/>
              <a:t>은 흔히 진동 현상에서 사용된다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삼각함수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95700" y="3571876"/>
          <a:ext cx="490539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8"/>
                <a:gridCol w="981078"/>
                <a:gridCol w="981078"/>
                <a:gridCol w="981078"/>
                <a:gridCol w="981078"/>
              </a:tblGrid>
              <a:tr h="121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라디안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sin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cos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tan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𝝅</a:t>
                      </a:r>
                      <a:r>
                        <a:rPr lang="en-US" altLang="ko-KR" sz="1050" dirty="0" smtClean="0"/>
                        <a:t>/6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0.5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0.8660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0.5774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𝝅</a:t>
                      </a:r>
                      <a:r>
                        <a:rPr lang="en-US" altLang="ko-KR" sz="1050" dirty="0" smtClean="0"/>
                        <a:t>/4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0.7071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0.7071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𝝅</a:t>
                      </a:r>
                      <a:r>
                        <a:rPr lang="en-US" altLang="ko-KR" sz="1050" dirty="0" smtClean="0"/>
                        <a:t>/3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0.8660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0.5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1.7321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𝝅</a:t>
                      </a:r>
                      <a:r>
                        <a:rPr lang="en-US" altLang="ko-KR" sz="1050" dirty="0" smtClean="0"/>
                        <a:t>/2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r>
                        <a:rPr lang="ko-KR" altLang="en-US" sz="1050" dirty="0" smtClean="0"/>
                        <a:t>𝝅</a:t>
                      </a:r>
                      <a:r>
                        <a:rPr lang="en-US" altLang="ko-KR" sz="1050" dirty="0" smtClean="0"/>
                        <a:t>/3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0.8660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-0.5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-1.7321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180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𝝅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r>
                        <a:rPr lang="ko-KR" altLang="en-US" sz="1050" dirty="0" smtClean="0"/>
                        <a:t>𝝅</a:t>
                      </a:r>
                      <a:r>
                        <a:rPr lang="en-US" altLang="ko-KR" sz="1050" dirty="0" smtClean="0"/>
                        <a:t>/2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178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360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r>
                        <a:rPr lang="ko-KR" altLang="en-US" sz="1050" dirty="0" smtClean="0"/>
                        <a:t>𝝅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Lucida Sans Unicode" pitchFamily="34" charset="0"/>
              <a:buChar char="⁻"/>
            </a:pPr>
            <a:r>
              <a:rPr lang="en-US" altLang="ko-KR" sz="2900" dirty="0" err="1" smtClean="0"/>
              <a:t>a</a:t>
            </a:r>
            <a:r>
              <a:rPr lang="en-US" altLang="ko-KR" sz="2900" dirty="0" err="1" smtClean="0"/>
              <a:t>tan</a:t>
            </a:r>
            <a:r>
              <a:rPr lang="en-US" altLang="ko-KR" sz="2900" dirty="0" smtClean="0"/>
              <a:t>(</a:t>
            </a:r>
            <a:r>
              <a:rPr lang="ko-KR" altLang="en-US" sz="2900" dirty="0" err="1" smtClean="0"/>
              <a:t>아크탄젠트</a:t>
            </a:r>
            <a:r>
              <a:rPr lang="en-US" altLang="ko-KR" sz="2900" dirty="0" smtClean="0"/>
              <a:t>)</a:t>
            </a:r>
            <a:endParaRPr lang="en-US" altLang="ko-KR" sz="2900" dirty="0" smtClean="0"/>
          </a:p>
          <a:p>
            <a:endParaRPr lang="en-US" altLang="ko-KR" sz="2900" dirty="0" smtClean="0"/>
          </a:p>
          <a:p>
            <a:endParaRPr lang="en-US" altLang="ko-KR" sz="2900" dirty="0" smtClean="0"/>
          </a:p>
          <a:p>
            <a:r>
              <a:rPr lang="ko-KR" altLang="en-US" sz="2900" dirty="0" smtClean="0"/>
              <a:t>물체와 목표의 위치를 알고 물체와 목표의 각도를 구하여야 할 경우</a:t>
            </a:r>
            <a:endParaRPr lang="en-US" altLang="ko-KR" sz="2900" dirty="0" smtClean="0"/>
          </a:p>
          <a:p>
            <a:pPr>
              <a:buNone/>
            </a:pP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900" dirty="0" smtClean="0">
                <a:solidFill>
                  <a:srgbClr val="008000"/>
                </a:solidFill>
                <a:latin typeface="돋움체"/>
                <a:ea typeface="돋움체"/>
              </a:rPr>
              <a:t>두 점 사이의 각도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(Degree)</a:t>
            </a:r>
            <a:endParaRPr lang="ko-KR" altLang="en-US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CalculatorAngle2D(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angle = (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atan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((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.GetY() -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.GetY()) / (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.GetX() -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.GetX())) * </a:t>
            </a:r>
            <a:r>
              <a:rPr lang="en-US" altLang="ko-KR" sz="1900" dirty="0" smtClean="0">
                <a:solidFill>
                  <a:srgbClr val="6F008A"/>
                </a:solidFill>
                <a:latin typeface="돋움체"/>
                <a:ea typeface="돋움체"/>
              </a:rPr>
              <a:t>Rad2Deg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.GetY() &lt;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.GetY() &amp;&amp;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.GetX() &gt;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.GetX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	 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angle;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	 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else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((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.GetY() &lt;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.GetY() &amp;&amp;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.GetX() &lt;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.GetX())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|| (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.GetY() &gt;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.GetY() &amp;&amp;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.GetX() &lt; </a:t>
            </a:r>
            <a:r>
              <a:rPr lang="en-US" altLang="ko-KR" sz="19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.GetX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()))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	 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angle + 180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	 else</a:t>
            </a: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 	 </a:t>
            </a: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angle + 360;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탄젠트의 역함수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원의 반지름을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 하여 </a:t>
            </a:r>
            <a:r>
              <a:rPr lang="en-US" altLang="ko-KR" sz="2000" dirty="0" smtClean="0"/>
              <a:t>x, y</a:t>
            </a:r>
            <a:r>
              <a:rPr lang="ko-KR" altLang="en-US" sz="2000" dirty="0" smtClean="0"/>
              <a:t>의 값은 </a:t>
            </a:r>
            <a:r>
              <a:rPr lang="en-US" altLang="ko-KR" sz="2000" dirty="0" smtClean="0"/>
              <a:t>-1 ~ 1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값을 가진다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흔히 물체가 나아갈 방향을 구하는데 도움이 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데카르트 좌표 기준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x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cos</a:t>
            </a:r>
            <a:r>
              <a:rPr lang="en-US" altLang="ko-KR" sz="2000" dirty="0" smtClean="0"/>
              <a:t>(radian)</a:t>
            </a:r>
          </a:p>
          <a:p>
            <a:pPr>
              <a:buNone/>
            </a:pPr>
            <a:r>
              <a:rPr lang="en-US" altLang="ko-KR" sz="2000" dirty="0" smtClean="0"/>
              <a:t>y</a:t>
            </a:r>
            <a:r>
              <a:rPr lang="en-US" altLang="ko-KR" sz="2000" dirty="0" smtClean="0"/>
              <a:t> = sin(radian)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화면 좌표 기준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x = </a:t>
            </a:r>
            <a:r>
              <a:rPr lang="en-US" altLang="ko-KR" sz="2000" dirty="0" err="1" smtClean="0"/>
              <a:t>cos</a:t>
            </a:r>
            <a:r>
              <a:rPr lang="en-US" altLang="ko-KR" sz="2000" dirty="0" smtClean="0"/>
              <a:t>(radian)</a:t>
            </a:r>
          </a:p>
          <a:p>
            <a:pPr>
              <a:buNone/>
            </a:pPr>
            <a:r>
              <a:rPr lang="en-US" altLang="ko-KR" sz="2000" dirty="0" smtClean="0"/>
              <a:t>y = </a:t>
            </a:r>
            <a:r>
              <a:rPr lang="en-US" altLang="ko-KR" sz="2000" dirty="0" smtClean="0"/>
              <a:t>-sin(radian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원</a:t>
            </a:r>
            <a:endParaRPr lang="ko-KR" altLang="en-US" dirty="0"/>
          </a:p>
        </p:txBody>
      </p:sp>
      <p:pic>
        <p:nvPicPr>
          <p:cNvPr id="5122" name="Picture 2" descr="C:\Users\rkddl\Desktop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3483" y="2700351"/>
            <a:ext cx="2657475" cy="2657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Direction2DWithRad(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radian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x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radian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y = -sin(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radian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(x, y);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Direction2DWithDeg(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degree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Direction2DWithRad(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degree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스칼라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크기만 가진다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벡터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방향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x, 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</a:t>
            </a:r>
            <a:r>
              <a:rPr lang="ko-KR" altLang="en-US" dirty="0" smtClean="0"/>
              <a:t>터</a:t>
            </a:r>
            <a:endParaRPr lang="ko-KR" altLang="en-US" dirty="0"/>
          </a:p>
        </p:txBody>
      </p:sp>
      <p:pic>
        <p:nvPicPr>
          <p:cNvPr id="6146" name="Picture 2" descr="C:\Users\rkddl\Desktop\vecto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1586" y="2438386"/>
            <a:ext cx="2919438" cy="2919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벡터는 </a:t>
            </a:r>
            <a:r>
              <a:rPr lang="ko-KR" altLang="en-US" dirty="0" smtClean="0"/>
              <a:t>위치를 나타내는 개념이 아니다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벡</a:t>
            </a:r>
            <a:r>
              <a:rPr lang="ko-KR" altLang="en-US" dirty="0" smtClean="0"/>
              <a:t>터</a:t>
            </a:r>
            <a:r>
              <a:rPr lang="en-US" altLang="ko-KR" dirty="0" smtClean="0"/>
              <a:t>AB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CD</a:t>
            </a:r>
            <a:r>
              <a:rPr lang="ko-KR" altLang="en-US" dirty="0" smtClean="0"/>
              <a:t>는 크기와 방향이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같으므로 서로 상등하다</a:t>
            </a:r>
            <a:r>
              <a:rPr lang="en-US" altLang="ko-KR" dirty="0" smtClean="0"/>
              <a:t>”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상등</a:t>
            </a:r>
            <a:endParaRPr lang="ko-KR" altLang="en-US" dirty="0"/>
          </a:p>
        </p:txBody>
      </p:sp>
      <p:pic>
        <p:nvPicPr>
          <p:cNvPr id="7170" name="Picture 2" descr="C:\Users\rkddl\Desktop\벡터 상등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31" y="3714752"/>
            <a:ext cx="3209921" cy="2632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물리 </a:t>
            </a:r>
            <a:r>
              <a:rPr lang="ko-KR" altLang="en-US" dirty="0" smtClean="0"/>
              <a:t>힘 관련 처리시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None/>
            </a:pP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endParaRPr lang="en-US" altLang="ko-KR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x, y;</a:t>
            </a:r>
          </a:p>
          <a:p>
            <a:pPr>
              <a:buNone/>
            </a:pPr>
            <a:endParaRPr lang="ko-KR" altLang="en-US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2B91AF"/>
                </a:solidFill>
                <a:latin typeface="돋움체"/>
                <a:ea typeface="돋움체"/>
              </a:rPr>
              <a:t>	 Vector2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8080"/>
                </a:solidFill>
                <a:latin typeface="돋움체"/>
                <a:ea typeface="돋움체"/>
              </a:rPr>
              <a:t>operator+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600" dirty="0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  <a:endParaRPr lang="en-US" altLang="ko-KR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2B91AF"/>
                </a:solidFill>
                <a:latin typeface="돋움체"/>
                <a:ea typeface="돋움체"/>
              </a:rPr>
              <a:t>	 	 Vector2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	 	 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temp.x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-&gt;x + </a:t>
            </a:r>
            <a:r>
              <a:rPr lang="en-US" altLang="ko-KR" sz="26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.x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	 	 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temp.y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-&gt;y + </a:t>
            </a:r>
            <a:r>
              <a:rPr lang="en-US" altLang="ko-KR" sz="26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600" dirty="0" err="1" smtClean="0">
                <a:solidFill>
                  <a:srgbClr val="000000"/>
                </a:solidFill>
                <a:latin typeface="돋움체"/>
                <a:ea typeface="돋움체"/>
              </a:rPr>
              <a:t>.y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600" dirty="0" smtClean="0">
                <a:solidFill>
                  <a:srgbClr val="0000FF"/>
                </a:solidFill>
                <a:latin typeface="돋움체"/>
                <a:ea typeface="돋움체"/>
              </a:rPr>
              <a:t>	 	 return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</a:p>
          <a:p>
            <a:pPr>
              <a:buNone/>
            </a:pPr>
            <a:r>
              <a:rPr lang="en-US" altLang="ko-KR" sz="26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sz="26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더하기</a:t>
            </a:r>
            <a:endParaRPr lang="ko-KR" altLang="en-US" dirty="0"/>
          </a:p>
        </p:txBody>
      </p:sp>
      <p:pic>
        <p:nvPicPr>
          <p:cNvPr id="3074" name="Picture 2" descr="C:\Users\rkddl\Desktop\벡터의 더하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201" y="2500306"/>
            <a:ext cx="4494641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pic>
        <p:nvPicPr>
          <p:cNvPr id="1026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91498"/>
            <a:ext cx="8001056" cy="38377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내가 </a:t>
            </a:r>
            <a:r>
              <a:rPr lang="ko-KR" altLang="en-US" dirty="0" err="1" smtClean="0"/>
              <a:t>타겟을</a:t>
            </a:r>
            <a:r>
              <a:rPr lang="ko-KR" altLang="en-US" dirty="0" smtClean="0"/>
              <a:t> 향해 가기 위한 방향을  구하기 위하여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x, y;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operator-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	 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-&gt;x -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-&gt;y -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빼기</a:t>
            </a:r>
            <a:endParaRPr lang="ko-KR" altLang="en-US" dirty="0"/>
          </a:p>
        </p:txBody>
      </p:sp>
      <p:pic>
        <p:nvPicPr>
          <p:cNvPr id="4098" name="Picture 2" descr="C:\Users\rkddl\Desktop\벡터의 빼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000372"/>
            <a:ext cx="4183558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벡터는 </a:t>
            </a:r>
            <a:r>
              <a:rPr lang="ko-KR" altLang="en-US" dirty="0" smtClean="0"/>
              <a:t>가려는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스칼라는 </a:t>
            </a:r>
            <a:r>
              <a:rPr lang="ko-KR" altLang="en-US" dirty="0" smtClean="0"/>
              <a:t>속력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x, y;</a:t>
            </a: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operator*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	 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-&gt;x *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-&gt;y *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value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벡터와 스칼라의 곱</a:t>
            </a:r>
            <a:endParaRPr lang="ko-KR" altLang="en-US" dirty="0"/>
          </a:p>
        </p:txBody>
      </p:sp>
      <p:pic>
        <p:nvPicPr>
          <p:cNvPr id="5122" name="Picture 2" descr="C:\Users\rkddl\Desktop\벡터의 스칼라 곱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357694"/>
            <a:ext cx="4170820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두 </a:t>
            </a:r>
            <a:r>
              <a:rPr lang="ko-KR" altLang="en-US" sz="2000" dirty="0" smtClean="0"/>
              <a:t>벡터 사이의 각도로 </a:t>
            </a:r>
            <a:r>
              <a:rPr lang="en-US" altLang="ko-KR" sz="2000" dirty="0" smtClean="0"/>
              <a:t>-</a:t>
            </a:r>
            <a:r>
              <a:rPr lang="en-US" altLang="ko-KR" sz="2000" dirty="0" smtClean="0"/>
              <a:t>1 ~ 1 </a:t>
            </a:r>
            <a:r>
              <a:rPr lang="ko-KR" altLang="en-US" sz="2000" dirty="0" smtClean="0"/>
              <a:t>사이의 </a:t>
            </a:r>
            <a:r>
              <a:rPr lang="ko-KR" altLang="en-US" sz="2000" dirty="0" smtClean="0"/>
              <a:t>값이 나온다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적의 시야에 내가 들어갔는지 등을 확인할 때 </a:t>
            </a:r>
            <a:r>
              <a:rPr lang="ko-KR" altLang="en-US" sz="2000" dirty="0" smtClean="0"/>
              <a:t>사용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v⋅w</a:t>
            </a:r>
            <a:r>
              <a:rPr lang="en-US" sz="1400" dirty="0" smtClean="0"/>
              <a:t> = 0 </a:t>
            </a:r>
            <a:r>
              <a:rPr lang="ko-KR" altLang="en-US" sz="1400" dirty="0" smtClean="0"/>
              <a:t>두 벡터는 직각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</a:t>
            </a:r>
            <a:r>
              <a:rPr lang="en-US" sz="1400" dirty="0" err="1" smtClean="0"/>
              <a:t>v⋅w</a:t>
            </a:r>
            <a:r>
              <a:rPr lang="en-US" sz="1400" dirty="0" smtClean="0"/>
              <a:t> &gt; 0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벅터의</a:t>
            </a:r>
            <a:r>
              <a:rPr lang="ko-KR" altLang="en-US" sz="1400" dirty="0" smtClean="0"/>
              <a:t> 내각은 </a:t>
            </a:r>
            <a:r>
              <a:rPr lang="en-US" altLang="ko-KR" sz="1400" dirty="0" smtClean="0"/>
              <a:t>90</a:t>
            </a:r>
            <a:r>
              <a:rPr lang="ko-KR" altLang="en-US" sz="1400" dirty="0" smtClean="0"/>
              <a:t>보다 작다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v⋅w</a:t>
            </a:r>
            <a:r>
              <a:rPr lang="en-US" sz="1400" dirty="0" smtClean="0"/>
              <a:t> = 0 </a:t>
            </a:r>
            <a:r>
              <a:rPr lang="ko-KR" altLang="en-US" sz="1400" dirty="0" smtClean="0"/>
              <a:t>두 벡터의 내각은 </a:t>
            </a:r>
            <a:r>
              <a:rPr lang="en-US" altLang="ko-KR" sz="1400" dirty="0" smtClean="0"/>
              <a:t>90</a:t>
            </a:r>
            <a:r>
              <a:rPr lang="ko-KR" altLang="en-US" sz="1400" dirty="0" smtClean="0"/>
              <a:t>보다 </a:t>
            </a:r>
            <a:r>
              <a:rPr lang="ko-KR" altLang="en-US" sz="1400" dirty="0" smtClean="0"/>
              <a:t>크다</a:t>
            </a:r>
            <a:endParaRPr lang="en-US" altLang="ko-KR" sz="1400" dirty="0" smtClean="0"/>
          </a:p>
          <a:p>
            <a:pPr>
              <a:buNone/>
            </a:pPr>
            <a:endParaRPr lang="en-US" altLang="ko-KR" sz="20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벡터의 내적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DotProduct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v1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v2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s-E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s-E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s-E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v1</a:t>
            </a:r>
            <a:r>
              <a:rPr lang="es-E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.x * </a:t>
            </a:r>
            <a:r>
              <a:rPr lang="es-E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v2</a:t>
            </a:r>
            <a:r>
              <a:rPr lang="es-E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.x + </a:t>
            </a:r>
            <a:r>
              <a:rPr lang="es-E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v1</a:t>
            </a:r>
            <a:r>
              <a:rPr lang="es-E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.y * </a:t>
            </a:r>
            <a:r>
              <a:rPr lang="es-E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v2</a:t>
            </a:r>
            <a:r>
              <a:rPr lang="es-E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.y;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내적</a:t>
            </a:r>
            <a:endParaRPr lang="ko-KR" altLang="en-US" dirty="0"/>
          </a:p>
        </p:txBody>
      </p:sp>
      <p:pic>
        <p:nvPicPr>
          <p:cNvPr id="6146" name="Picture 2" descr="C:\Users\rkddl\Desktop\다운로드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232677"/>
            <a:ext cx="3971953" cy="2482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값을 </a:t>
            </a:r>
            <a:r>
              <a:rPr lang="en-US" altLang="ko-KR" dirty="0" smtClean="0"/>
              <a:t>-1 ~ 1</a:t>
            </a:r>
            <a:r>
              <a:rPr lang="ko-KR" altLang="en-US" dirty="0" smtClean="0"/>
              <a:t>사이의 값으로 만든다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normalize()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magnitude =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sqrtf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pow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(x, 2) +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pow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(y, 2));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(x / magnitude, y / magnitude);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정규화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sz="2400" dirty="0" smtClean="0"/>
              <a:t>크기와 각도를 지닌다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400" dirty="0" smtClean="0"/>
              <a:t>vector</a:t>
            </a:r>
            <a:r>
              <a:rPr lang="ko-KR" altLang="en-US" sz="2400" dirty="0" smtClean="0"/>
              <a:t>와 같은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데카르트 좌표에 비해 더 직관적이다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4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극 좌표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Polar</a:t>
            </a: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  <a:endParaRPr lang="en-US" altLang="ko-KR" sz="1800" b="1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magnitude, angle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	 Polar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 : magnitude(0), angle(0) {}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극 좌표</a:t>
            </a:r>
            <a:endParaRPr lang="ko-KR" altLang="en-US" dirty="0"/>
          </a:p>
        </p:txBody>
      </p:sp>
      <p:pic>
        <p:nvPicPr>
          <p:cNvPr id="8194" name="Picture 2" descr="C:\Users\rkddl\Desktop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6153" y="3710012"/>
            <a:ext cx="3660689" cy="27908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Polar2Comp(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Polar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.magnitude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.angle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.magnitude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-sin(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.angle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Polar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Comp2Polar(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Polar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temp.magnitude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sqrtf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2) +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2));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 ==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temp.magnitude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temp.angle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Rad2Deg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asin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/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temp.magnitude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 &gt;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temp.angle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+= 180;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else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(0 &lt;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&amp;&amp; 0 &gt;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temp.angle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+= 360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데카르트 좌표와 극 좌표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등속운동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거리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속도 </a:t>
            </a:r>
            <a:r>
              <a:rPr lang="en-US" altLang="ko-KR" sz="2000" dirty="0" smtClean="0"/>
              <a:t>* </a:t>
            </a:r>
            <a:r>
              <a:rPr lang="ko-KR" altLang="en-US" sz="2000" dirty="0" smtClean="0"/>
              <a:t>시간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단위 시간당 속도에 의한 이동 거리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Displacement(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velocity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time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velocity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time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Wingdings 3" pitchFamily="18" charset="2"/>
              <a:buChar char="}"/>
            </a:pPr>
            <a:r>
              <a:rPr lang="ko-KR" altLang="en-US" dirty="0" smtClean="0">
                <a:solidFill>
                  <a:srgbClr val="000000"/>
                </a:solidFill>
                <a:latin typeface="돋움체"/>
                <a:ea typeface="돋움체"/>
              </a:rPr>
              <a:t>평균 속도 계산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시작점과 도착점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,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이동한 시간의 평균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속도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AvgVelocity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start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end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intervalTime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end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start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 /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intervalTime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Wingdings 3" pitchFamily="18" charset="2"/>
              <a:buChar char="}"/>
            </a:pPr>
            <a:r>
              <a:rPr lang="ko-KR" altLang="en-US" dirty="0" smtClean="0">
                <a:solidFill>
                  <a:srgbClr val="000000"/>
                </a:solidFill>
                <a:latin typeface="돋움체"/>
                <a:ea typeface="돋움체"/>
              </a:rPr>
              <a:t>가속도 계산</a:t>
            </a:r>
            <a:endParaRPr lang="ko-KR" altLang="en-US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단위 시간당 가속도를 구한다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시작 속도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,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현재 속도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,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시작 </a:t>
            </a:r>
            <a:r>
              <a:rPr lang="ko-KR" altLang="en-US" sz="2000" dirty="0" err="1" smtClean="0">
                <a:solidFill>
                  <a:srgbClr val="008000"/>
                </a:solidFill>
                <a:latin typeface="돋움체"/>
                <a:ea typeface="돋움체"/>
              </a:rPr>
              <a:t>부터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 현재까지 걸린 시간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AccelerationSeconds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startVel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endVel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intervalTime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endVel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startVel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 /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intervalTime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GameObject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pos;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Vector2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velocity;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UpdatePos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	 pos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+=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velocity;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수직 방향 가속도 업데이트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데카르트 좌표에 따라 가속도가 양수면 아래로 떨어진다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UpdateVelocity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accel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deltaTime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velocity.y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velocity.y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accel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deltaTime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운동</a:t>
            </a:r>
            <a:endParaRPr lang="ko-KR" altLang="en-US" dirty="0"/>
          </a:p>
        </p:txBody>
      </p:sp>
      <p:pic>
        <p:nvPicPr>
          <p:cNvPr id="9218" name="Picture 2" descr="C:\Users\rkddl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642918"/>
            <a:ext cx="3067050" cy="303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3" pitchFamily="18" charset="2"/>
              <a:buChar char="}"/>
            </a:pPr>
            <a:r>
              <a:rPr lang="ko-KR" altLang="en-US" sz="2800" dirty="0" smtClean="0">
                <a:latin typeface="+mn-ea"/>
              </a:rPr>
              <a:t>중력과 질량에 의한 무게 계산</a:t>
            </a:r>
            <a:endParaRPr lang="en-US" altLang="ko-KR" sz="2800" dirty="0" smtClean="0">
              <a:latin typeface="+mn-ea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#define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GRAVITY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9.81f</a:t>
            </a:r>
            <a:endParaRPr lang="en-US" altLang="ko-KR" sz="28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Weight(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	 Vector2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weight;</a:t>
            </a:r>
          </a:p>
          <a:p>
            <a:endParaRPr lang="ko-KR" altLang="en-US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weight.y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= </a:t>
            </a: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400" dirty="0" smtClean="0">
                <a:solidFill>
                  <a:srgbClr val="6F008A"/>
                </a:solidFill>
                <a:latin typeface="돋움체"/>
                <a:ea typeface="돋움체"/>
              </a:rPr>
              <a:t>GRAVITY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weight;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5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500" dirty="0" smtClean="0">
                <a:solidFill>
                  <a:srgbClr val="008000"/>
                </a:solidFill>
                <a:latin typeface="돋움체"/>
                <a:ea typeface="돋움체"/>
              </a:rPr>
              <a:t>물체가 경사면을 미끄러지는지 체크</a:t>
            </a:r>
            <a:r>
              <a:rPr lang="en-US" altLang="ko-KR" sz="2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5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500" dirty="0" smtClean="0">
                <a:solidFill>
                  <a:srgbClr val="008000"/>
                </a:solidFill>
                <a:latin typeface="돋움체"/>
                <a:ea typeface="돋움체"/>
              </a:rPr>
              <a:t>미끄러지면 </a:t>
            </a:r>
            <a:r>
              <a:rPr lang="en-US" altLang="ko-KR" sz="2500" dirty="0" smtClean="0">
                <a:solidFill>
                  <a:srgbClr val="008000"/>
                </a:solidFill>
                <a:latin typeface="돋움체"/>
                <a:ea typeface="돋움체"/>
              </a:rPr>
              <a:t>true, </a:t>
            </a:r>
            <a:r>
              <a:rPr lang="ko-KR" altLang="en-US" sz="2500" dirty="0" smtClean="0">
                <a:solidFill>
                  <a:srgbClr val="008000"/>
                </a:solidFill>
                <a:latin typeface="돋움체"/>
                <a:ea typeface="돋움체"/>
              </a:rPr>
              <a:t>아니면 </a:t>
            </a:r>
            <a:r>
              <a:rPr lang="en-US" altLang="ko-KR" sz="2500" dirty="0" smtClean="0">
                <a:solidFill>
                  <a:srgbClr val="008000"/>
                </a:solidFill>
                <a:latin typeface="돋움체"/>
                <a:ea typeface="돋움체"/>
              </a:rPr>
              <a:t>false</a:t>
            </a:r>
            <a:endParaRPr lang="ko-KR" altLang="en-US" sz="2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500" dirty="0" err="1" smtClean="0">
                <a:solidFill>
                  <a:srgbClr val="0000FF"/>
                </a:solidFill>
                <a:latin typeface="돋움체"/>
                <a:ea typeface="돋움체"/>
              </a:rPr>
              <a:t>bool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IsSlopeSlip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angle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weight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500" dirty="0" err="1" smtClean="0">
                <a:solidFill>
                  <a:srgbClr val="808080"/>
                </a:solidFill>
                <a:latin typeface="돋움체"/>
                <a:ea typeface="돋움체"/>
              </a:rPr>
              <a:t>coeffFric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normal =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weight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cosf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angle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5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perpForce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weight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sinf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angle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5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staticFriction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500" dirty="0" err="1" smtClean="0">
                <a:solidFill>
                  <a:srgbClr val="808080"/>
                </a:solidFill>
                <a:latin typeface="돋움체"/>
                <a:ea typeface="돋움체"/>
              </a:rPr>
              <a:t>coeffFric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normal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2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perpForce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&gt;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staticFriction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2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sz="2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5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500" dirty="0" smtClean="0">
                <a:solidFill>
                  <a:srgbClr val="008000"/>
                </a:solidFill>
                <a:latin typeface="돋움체"/>
                <a:ea typeface="돋움체"/>
              </a:rPr>
              <a:t>경사면에서 미끄러져 내려가는 가속도 계산</a:t>
            </a:r>
            <a:r>
              <a:rPr lang="en-US" altLang="ko-KR" sz="2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SlopeSlipAccel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angle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weight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500" dirty="0" err="1" smtClean="0">
                <a:solidFill>
                  <a:srgbClr val="808080"/>
                </a:solidFill>
                <a:latin typeface="돋움체"/>
                <a:ea typeface="돋움체"/>
              </a:rPr>
              <a:t>coeffFric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normal =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weight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cosf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angle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5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perpForce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weight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sinf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angle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5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kineticFriction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500" dirty="0" err="1" smtClean="0">
                <a:solidFill>
                  <a:srgbClr val="808080"/>
                </a:solidFill>
                <a:latin typeface="돋움체"/>
                <a:ea typeface="돋움체"/>
              </a:rPr>
              <a:t>coeffFric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* normal;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totalForce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perpForce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kineticFriction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500" dirty="0" err="1" smtClean="0">
                <a:solidFill>
                  <a:srgbClr val="000000"/>
                </a:solidFill>
                <a:latin typeface="돋움체"/>
                <a:ea typeface="돋움체"/>
              </a:rPr>
              <a:t>totalForce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 / </a:t>
            </a:r>
            <a:r>
              <a:rPr lang="en-US" altLang="ko-KR" sz="25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마찰력과 경사면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방정식 </a:t>
            </a:r>
            <a:r>
              <a:rPr lang="en-US" altLang="ko-KR" sz="2000" dirty="0" smtClean="0"/>
              <a:t>: ax + by + c = 0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직선의 가장 중요한 성질은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기울기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경사도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수평으로 이동</a:t>
            </a:r>
            <a:r>
              <a:rPr lang="en-US" altLang="ko-KR" sz="2000" dirty="0" smtClean="0"/>
              <a:t>(Run)</a:t>
            </a:r>
            <a:r>
              <a:rPr lang="ko-KR" altLang="en-US" sz="2000" dirty="0" smtClean="0"/>
              <a:t>할 때마다 일정하게 상승</a:t>
            </a:r>
            <a:r>
              <a:rPr lang="en-US" altLang="ko-KR" sz="2000" dirty="0" smtClean="0"/>
              <a:t>(Rise)</a:t>
            </a:r>
            <a:r>
              <a:rPr lang="ko-KR" altLang="en-US" sz="2000" dirty="0" smtClean="0"/>
              <a:t>하는 경사면에서 두 점의 좌표 </a:t>
            </a:r>
            <a:r>
              <a:rPr lang="en-US" altLang="ko-KR" sz="2000" dirty="0" smtClean="0"/>
              <a:t>P(x1, y1), Q(x2, y2)</a:t>
            </a:r>
            <a:r>
              <a:rPr lang="ko-KR" altLang="en-US" sz="2000" dirty="0" smtClean="0"/>
              <a:t>로 표현하면</a:t>
            </a:r>
            <a:r>
              <a:rPr lang="en-US" altLang="ko-KR" sz="2000" dirty="0" smtClean="0"/>
              <a:t>, 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기울기 </a:t>
            </a:r>
            <a:r>
              <a:rPr lang="en-US" altLang="ko-KR" sz="2000" dirty="0" smtClean="0"/>
              <a:t>m = (y2 – y1) / (x2 – x1) </a:t>
            </a:r>
            <a:r>
              <a:rPr lang="ko-KR" altLang="en-US" sz="2000" dirty="0" smtClean="0"/>
              <a:t>이다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r>
              <a:rPr lang="en-US" altLang="ko-KR" sz="2000" dirty="0" smtClean="0"/>
              <a:t>x</a:t>
            </a:r>
            <a:r>
              <a:rPr lang="ko-KR" altLang="en-US" sz="2000" dirty="0" smtClean="0"/>
              <a:t>절편 </a:t>
            </a:r>
            <a:r>
              <a:rPr lang="en-US" altLang="ko-KR" sz="2000" dirty="0" smtClean="0"/>
              <a:t>: y = 0</a:t>
            </a:r>
            <a:r>
              <a:rPr lang="ko-KR" altLang="en-US" sz="2000" dirty="0" smtClean="0"/>
              <a:t>일 때의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의 값</a:t>
            </a: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r>
              <a:rPr lang="en-US" altLang="ko-KR" sz="2000" dirty="0" smtClean="0"/>
              <a:t>Y</a:t>
            </a:r>
            <a:r>
              <a:rPr lang="ko-KR" altLang="en-US" sz="2000" dirty="0" smtClean="0"/>
              <a:t>절편 </a:t>
            </a:r>
            <a:r>
              <a:rPr lang="en-US" altLang="ko-KR" sz="2000" dirty="0" smtClean="0"/>
              <a:t>: x = 0</a:t>
            </a:r>
            <a:r>
              <a:rPr lang="ko-KR" altLang="en-US" sz="2000" dirty="0" smtClean="0"/>
              <a:t>일 때의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의 값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</a:t>
            </a:r>
            <a:endParaRPr lang="ko-KR" altLang="en-US" dirty="0"/>
          </a:p>
        </p:txBody>
      </p:sp>
      <p:pic>
        <p:nvPicPr>
          <p:cNvPr id="2050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3" y="4269185"/>
            <a:ext cx="4786346" cy="2303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3600" dirty="0" smtClean="0">
                <a:latin typeface="+mn-ea"/>
              </a:rPr>
              <a:t>물체에 힘을 작용해 힘의 방향으로 물체를 이동시키는 것</a:t>
            </a:r>
            <a:endParaRPr lang="en-US" altLang="ko-KR" sz="3600" dirty="0" smtClean="0">
              <a:latin typeface="+mn-ea"/>
            </a:endParaRP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일의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양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Work(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force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friction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displacement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netForce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force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friction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displacement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netForce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각을 고려하여 힘을 계산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AngleWork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Polar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friction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displacement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.angle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Deg2Rad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horizForce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.magnitude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temp;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Work(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horizForce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friction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displacement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altLang="ko-KR" sz="2800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inital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: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물체에 작용된 힘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chage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: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외부의 요인으로 인하여 실제 작용한 힘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AngleWorkFromVector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Polar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inital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Polar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chage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극 좌표를 데카르트 좌표로 변경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force = Polar2Comp(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inital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displacement = Polar2Comp(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chage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변위의 정규화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displacementNormal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displacement.normalize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투영된 길이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변위의 단위벡터와 힘의 내적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projectionLenth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DotProduct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(force,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displacementNormal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투영된 길이와 변위의 단위벡터의 곱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displacementNormal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*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projectionLenth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일을 계산하기 위한 </a:t>
            </a:r>
            <a:r>
              <a:rPr lang="ko-KR" altLang="en-US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극좌표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 형식으로 다시 변환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polarTemp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Comp2Polar(temp);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polarTemp.magnitude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chage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.magnitude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 3" pitchFamily="18" charset="2"/>
              <a:buChar char="}"/>
            </a:pPr>
            <a:r>
              <a:rPr lang="ko-KR" altLang="en-US" sz="3600" dirty="0" smtClean="0"/>
              <a:t>운동에너지</a:t>
            </a:r>
            <a:endParaRPr lang="en-US" altLang="ko-KR" sz="3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500" dirty="0" smtClean="0"/>
              <a:t>질량 </a:t>
            </a:r>
            <a:r>
              <a:rPr lang="en-US" altLang="ko-KR" sz="2500" dirty="0" smtClean="0"/>
              <a:t>m, </a:t>
            </a:r>
            <a:r>
              <a:rPr lang="ko-KR" altLang="en-US" sz="2500" dirty="0" smtClean="0"/>
              <a:t>속력 </a:t>
            </a:r>
            <a:r>
              <a:rPr lang="en-US" altLang="ko-KR" sz="2500" dirty="0" smtClean="0"/>
              <a:t>v</a:t>
            </a:r>
            <a:endParaRPr lang="en-US" altLang="ko-KR" sz="25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500" dirty="0" smtClean="0"/>
              <a:t>KE = 1/2mv^2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500" dirty="0" smtClean="0"/>
              <a:t>운동 에너지는 속도가 아닌 </a:t>
            </a:r>
            <a:r>
              <a:rPr lang="ko-KR" altLang="en-US" sz="2500" dirty="0" smtClean="0"/>
              <a:t>속</a:t>
            </a:r>
            <a:r>
              <a:rPr lang="ko-KR" altLang="en-US" sz="2500" dirty="0" smtClean="0"/>
              <a:t>력을 사용</a:t>
            </a:r>
            <a:endParaRPr lang="en-US" altLang="ko-KR" sz="25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500" dirty="0" smtClean="0"/>
              <a:t>운동 에너지는 스칼라이기에 방향을 신경 쓰지 않는다</a:t>
            </a:r>
            <a:endParaRPr lang="en-US" altLang="ko-KR" sz="25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질량과 속력을 받아 운동 에너지 계산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KineticEnergy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speed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* 0.5f) * 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pow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speed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2));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일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-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에너지 정리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물체의 최종 속도를 계산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WorkEnergy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force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displacement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velocityInital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마찰력이 존재하지 않는 상황을 가정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work = Work(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force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displacement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result = work / (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* 0.5f) -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KineticEnergy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velocityInital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sqrtf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(result);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에너지 정리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Gravitational Potential Energy(GPE)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물체를 들고 있다가 놓게 되면 떨어지는데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때 물체가 잡혀있는 동안 정장되어 있는 에너지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질량 </a:t>
            </a:r>
            <a:r>
              <a:rPr lang="en-US" altLang="ko-KR" sz="1600" dirty="0" smtClean="0"/>
              <a:t>m, </a:t>
            </a:r>
            <a:r>
              <a:rPr lang="ko-KR" altLang="en-US" sz="1600" dirty="0" smtClean="0"/>
              <a:t>중력가속도 </a:t>
            </a:r>
            <a:r>
              <a:rPr lang="en-US" altLang="ko-KR" sz="1600" dirty="0" smtClean="0"/>
              <a:t>g, </a:t>
            </a:r>
            <a:r>
              <a:rPr lang="ko-KR" altLang="en-US" sz="1600" dirty="0" smtClean="0"/>
              <a:t>높이 </a:t>
            </a:r>
            <a:r>
              <a:rPr lang="en-US" altLang="ko-KR" sz="1600" dirty="0" smtClean="0"/>
              <a:t>y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GPE = </a:t>
            </a:r>
            <a:r>
              <a:rPr lang="en-US" altLang="ko-KR" sz="1600" dirty="0" err="1" smtClean="0"/>
              <a:t>mgy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포텐셜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에너지를 줄 단위로 계산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PotentialEnergy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16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1600" dirty="0" smtClean="0">
                <a:solidFill>
                  <a:srgbClr val="808080"/>
                </a:solidFill>
                <a:latin typeface="돋움체"/>
                <a:ea typeface="돋움체"/>
              </a:rPr>
              <a:t>height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/>
                <a:ea typeface="돋움체"/>
              </a:rPr>
              <a:t>mass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GRAVITY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1600" dirty="0" smtClean="0">
                <a:solidFill>
                  <a:srgbClr val="808080"/>
                </a:solidFill>
                <a:latin typeface="돋움체"/>
                <a:ea typeface="돋움체"/>
              </a:rPr>
              <a:t>height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중력 </a:t>
            </a:r>
            <a:r>
              <a:rPr lang="ko-KR" altLang="en-US" dirty="0" err="1" smtClean="0"/>
              <a:t>포텐셜</a:t>
            </a:r>
            <a:r>
              <a:rPr lang="ko-KR" altLang="en-US" dirty="0" smtClean="0"/>
              <a:t> 에너지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sz="4300" dirty="0" smtClean="0"/>
              <a:t>축에 정렬되지 않은 반사</a:t>
            </a:r>
            <a:r>
              <a:rPr lang="en-US" altLang="ko-KR" sz="4300" dirty="0" smtClean="0"/>
              <a:t>, </a:t>
            </a:r>
            <a:r>
              <a:rPr lang="ko-KR" altLang="en-US" sz="4300" dirty="0" smtClean="0"/>
              <a:t>정지한 물체의 경계가 </a:t>
            </a:r>
            <a:r>
              <a:rPr lang="en-US" altLang="ko-KR" sz="4300" dirty="0" smtClean="0"/>
              <a:t>x</a:t>
            </a:r>
            <a:r>
              <a:rPr lang="ko-KR" altLang="en-US" sz="4300" dirty="0" smtClean="0"/>
              <a:t>축이나 </a:t>
            </a:r>
            <a:r>
              <a:rPr lang="en-US" altLang="ko-KR" sz="4300" dirty="0" smtClean="0"/>
              <a:t>y</a:t>
            </a:r>
            <a:r>
              <a:rPr lang="ko-KR" altLang="en-US" sz="4300" dirty="0" smtClean="0"/>
              <a:t>축에 평행하지 않을 경우의 반사 처리</a:t>
            </a:r>
            <a:endParaRPr lang="en-US" altLang="ko-KR" sz="4300" dirty="0" smtClean="0"/>
          </a:p>
          <a:p>
            <a:endParaRPr lang="en-US" altLang="ko-KR" dirty="0" smtClean="0"/>
          </a:p>
          <a:p>
            <a:endParaRPr lang="ko-KR" altLang="en-US" sz="3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4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3400" dirty="0" smtClean="0">
                <a:solidFill>
                  <a:srgbClr val="008000"/>
                </a:solidFill>
                <a:latin typeface="돋움체"/>
                <a:ea typeface="돋움체"/>
              </a:rPr>
              <a:t>축이 </a:t>
            </a:r>
            <a:r>
              <a:rPr lang="ko-KR" altLang="en-US" sz="3400" dirty="0" smtClean="0">
                <a:solidFill>
                  <a:srgbClr val="008000"/>
                </a:solidFill>
                <a:latin typeface="돋움체"/>
                <a:ea typeface="돋움체"/>
              </a:rPr>
              <a:t>정렬된 상태의 반사 방향</a:t>
            </a:r>
            <a:r>
              <a:rPr lang="en-US" altLang="ko-KR" sz="3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3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4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AxisAlignedCollision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3400" dirty="0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400" dirty="0" err="1" smtClean="0">
                <a:solidFill>
                  <a:srgbClr val="0000FF"/>
                </a:solidFill>
                <a:latin typeface="돋움체"/>
                <a:ea typeface="돋움체"/>
              </a:rPr>
              <a:t>bool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err="1" smtClean="0">
                <a:solidFill>
                  <a:srgbClr val="808080"/>
                </a:solidFill>
                <a:latin typeface="돋움체"/>
                <a:ea typeface="돋움체"/>
              </a:rPr>
              <a:t>isHorizen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2B91AF"/>
                </a:solidFill>
                <a:latin typeface="돋움체"/>
                <a:ea typeface="돋움체"/>
              </a:rPr>
              <a:t>	 Vector2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temp = </a:t>
            </a:r>
            <a:r>
              <a:rPr lang="en-US" altLang="ko-KR" sz="3400" dirty="0" smtClean="0">
                <a:solidFill>
                  <a:srgbClr val="808080"/>
                </a:solidFill>
                <a:latin typeface="돋움체"/>
                <a:ea typeface="돋움체"/>
              </a:rPr>
              <a:t>v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	 if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(!</a:t>
            </a:r>
            <a:r>
              <a:rPr lang="en-US" altLang="ko-KR" sz="3400" dirty="0" err="1" smtClean="0">
                <a:solidFill>
                  <a:srgbClr val="808080"/>
                </a:solidFill>
                <a:latin typeface="돋움체"/>
                <a:ea typeface="돋움체"/>
              </a:rPr>
              <a:t>isHorizen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temp.x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*= -1;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	 else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temp.y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*= -1;</a:t>
            </a:r>
          </a:p>
          <a:p>
            <a:pPr>
              <a:buNone/>
            </a:pPr>
            <a:endParaRPr lang="ko-KR" altLang="en-US" sz="3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ko-KR" altLang="en-US" sz="3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4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3400" dirty="0" smtClean="0">
                <a:solidFill>
                  <a:srgbClr val="008000"/>
                </a:solidFill>
                <a:latin typeface="돋움체"/>
                <a:ea typeface="돋움체"/>
              </a:rPr>
              <a:t>축이 </a:t>
            </a:r>
            <a:r>
              <a:rPr lang="ko-KR" altLang="en-US" sz="3400" dirty="0" err="1" smtClean="0">
                <a:solidFill>
                  <a:srgbClr val="008000"/>
                </a:solidFill>
                <a:latin typeface="돋움체"/>
                <a:ea typeface="돋움체"/>
              </a:rPr>
              <a:t>비정렬</a:t>
            </a:r>
            <a:r>
              <a:rPr lang="ko-KR" altLang="en-US" sz="3400" dirty="0" smtClean="0">
                <a:solidFill>
                  <a:srgbClr val="008000"/>
                </a:solidFill>
                <a:latin typeface="돋움체"/>
                <a:ea typeface="돋움체"/>
              </a:rPr>
              <a:t> 상태의 반사</a:t>
            </a:r>
            <a:r>
              <a:rPr lang="en-US" altLang="ko-KR" sz="3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3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4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NonAxisAlignedCollision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3400" dirty="0" smtClean="0">
                <a:solidFill>
                  <a:srgbClr val="808080"/>
                </a:solidFill>
                <a:latin typeface="돋움체"/>
                <a:ea typeface="돋움체"/>
              </a:rPr>
              <a:t>v1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2B91AF"/>
                </a:solidFill>
                <a:latin typeface="돋움체"/>
                <a:ea typeface="돋움체"/>
              </a:rPr>
              <a:t>Vector2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3400" dirty="0" smtClean="0">
                <a:solidFill>
                  <a:srgbClr val="808080"/>
                </a:solidFill>
                <a:latin typeface="돋움체"/>
                <a:ea typeface="돋움체"/>
              </a:rPr>
              <a:t>v2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normal = Normalize(</a:t>
            </a:r>
            <a:r>
              <a:rPr lang="en-US" altLang="ko-KR" sz="3400" dirty="0" smtClean="0">
                <a:solidFill>
                  <a:srgbClr val="808080"/>
                </a:solidFill>
                <a:latin typeface="돋움체"/>
                <a:ea typeface="돋움체"/>
              </a:rPr>
              <a:t>v1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revalsal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ScalarMultiply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400" dirty="0" smtClean="0">
                <a:solidFill>
                  <a:srgbClr val="808080"/>
                </a:solidFill>
                <a:latin typeface="돋움체"/>
                <a:ea typeface="돋움체"/>
              </a:rPr>
              <a:t>v2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, -1);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projection =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DotProduct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revalsal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, normal);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length =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ScalarMultiply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(normal, projection);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reflection =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ScalarMultiply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(length, 2);</a:t>
            </a:r>
          </a:p>
          <a:p>
            <a:pPr>
              <a:buNone/>
            </a:pPr>
            <a:endParaRPr lang="ko-KR" altLang="en-US" sz="3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40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340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SumVector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(reflection, </a:t>
            </a:r>
            <a:r>
              <a:rPr lang="en-US" altLang="ko-KR" sz="3400" dirty="0" err="1" smtClean="0">
                <a:solidFill>
                  <a:srgbClr val="000000"/>
                </a:solidFill>
                <a:latin typeface="돋움체"/>
                <a:ea typeface="돋움체"/>
              </a:rPr>
              <a:t>revalsal</a:t>
            </a: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3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3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물체의 충돌과 반사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m_fY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Point(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: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m_fX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m_fY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{}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operator+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 	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m_fX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+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.GetX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m_fY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+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.GetY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{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m_fX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{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m_fY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두 점을 잇는 직선의 기울기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GetSlope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.GetY() -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.GetY()) / 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.GetX() -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.GetX());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3500" dirty="0" smtClean="0">
                <a:solidFill>
                  <a:srgbClr val="000000"/>
                </a:solidFill>
                <a:latin typeface="돋움체"/>
                <a:ea typeface="돋움체"/>
              </a:rPr>
              <a:t>위 코드와 같이 구현이 가능하다</a:t>
            </a:r>
            <a:endParaRPr lang="ko-KR" altLang="en-US" sz="3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</a:t>
            </a:r>
            <a:r>
              <a:rPr lang="ko-KR" altLang="en-US" dirty="0" smtClean="0"/>
              <a:t>선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두 직선이 직각을 이룰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 직선이 수직으로 만날 때</a:t>
            </a:r>
            <a:r>
              <a:rPr lang="ko-KR" altLang="en-US" dirty="0" smtClean="0"/>
              <a:t>를 두 선이 </a:t>
            </a:r>
            <a:r>
              <a:rPr lang="en-US" altLang="ko-KR" dirty="0" smtClean="0"/>
              <a:t>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직교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m1m2 = -1</a:t>
            </a:r>
            <a:r>
              <a:rPr lang="en-US" altLang="ko-KR" dirty="0" smtClean="0"/>
              <a:t> or </a:t>
            </a:r>
            <a:r>
              <a:rPr lang="en-US" altLang="ko-KR" b="1" dirty="0" smtClean="0"/>
              <a:t>m1 = -1/m2</a:t>
            </a:r>
            <a:r>
              <a:rPr lang="en-US" altLang="ko-KR" dirty="0" smtClean="0"/>
              <a:t> or </a:t>
            </a:r>
            <a:r>
              <a:rPr lang="en-US" altLang="ko-KR" b="1" dirty="0" smtClean="0"/>
              <a:t>m2 = -1/m1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이 기울기와 직교하는 직선의 기울기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perpendicular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PerpSlope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slope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-1 /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slope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두 직선은 직교인가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?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bool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IsPerp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slope1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slope2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(-1 ==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slope1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slope2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</a:t>
            </a:r>
            <a:r>
              <a:rPr lang="ko-KR" altLang="en-US" dirty="0" smtClean="0"/>
              <a:t>선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두 직선의 교차점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X = (m1x1 – m2x2 + y2 – y1) / (m1 – m2)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Y = m1(x – x1) + y1</a:t>
            </a:r>
          </a:p>
          <a:p>
            <a:pPr>
              <a:buNone/>
            </a:pPr>
            <a:r>
              <a:rPr lang="en-US" altLang="ko-KR" sz="2000" dirty="0" smtClean="0"/>
              <a:t>or Y = m2(x – x2) + y2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1500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두 직선의 교차점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/>
                <a:ea typeface="돋움체"/>
              </a:rPr>
              <a:t>lineIntersect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slope1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slope2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x = (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slope1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.GetX() -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slope2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.GetX() +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.GetY() -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.GetY()) / (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slope1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slope2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y =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slope1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* (x -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.GetX()) + </a:t>
            </a:r>
            <a:r>
              <a:rPr lang="en-US" altLang="ko-KR" sz="15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.GetY();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or y = slope2 * (x - p2.GetX()) + p2.GetY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();</a:t>
            </a:r>
            <a:endParaRPr lang="ko-KR" altLang="en-US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(x, y);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Font typeface="Wingdings 3" pitchFamily="18" charset="2"/>
              <a:buChar char="}"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</a:t>
            </a:r>
            <a:r>
              <a:rPr lang="ko-KR" altLang="en-US" dirty="0" smtClean="0"/>
              <a:t>선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직선으로 건물의 벽이나 물체의 이동경로를 나타낼 수도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두 직선이 만나는지에 따라 프로그램 작성을 할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 직선의 기울기 </a:t>
            </a:r>
            <a:r>
              <a:rPr lang="en-US" altLang="ko-KR" dirty="0" smtClean="0"/>
              <a:t>m1, m2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 != m2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교차점이 한 개 존재</a:t>
            </a:r>
            <a:r>
              <a:rPr lang="ko-KR" altLang="en-US" sz="2000" dirty="0" smtClean="0"/>
              <a:t>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m1 == m2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직선의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절편 </a:t>
            </a:r>
            <a:r>
              <a:rPr lang="en-US" altLang="ko-KR" sz="2000" dirty="0" smtClean="0"/>
              <a:t>b1, b2</a:t>
            </a:r>
            <a:r>
              <a:rPr lang="ko-KR" altLang="en-US" sz="2000" dirty="0" smtClean="0"/>
              <a:t>를 구한다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b1 != b2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두 선은 평행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b1 == b2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선은 겹쳐있다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 검출에의 응용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화면상의 두 점 사이의 거리를 구하기 위하여 사용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r>
              <a:rPr lang="en-US" altLang="ko-KR" dirty="0" smtClean="0"/>
              <a:t>B(x1, y1), A(x2, y2)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사이의 거리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BA = </a:t>
            </a:r>
            <a:r>
              <a:rPr lang="en-US" altLang="ko-KR" sz="2000" dirty="0" err="1" smtClean="0"/>
              <a:t>sqrt</a:t>
            </a:r>
            <a:r>
              <a:rPr lang="en-US" altLang="ko-KR" sz="2000" dirty="0" smtClean="0"/>
              <a:t>((x2 – x1)^2 * (y2 – y1)^2)</a:t>
            </a:r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두 </a:t>
            </a:r>
            <a:r>
              <a:rPr lang="ko-KR" altLang="en-US" sz="1800" dirty="0" err="1" smtClean="0">
                <a:solidFill>
                  <a:srgbClr val="008000"/>
                </a:solidFill>
                <a:latin typeface="돋움체"/>
                <a:ea typeface="돋움체"/>
              </a:rPr>
              <a:t>점사이의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거리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fr-FR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fr-FR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Distance2D(</a:t>
            </a:r>
            <a:r>
              <a:rPr lang="fr-FR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fr-FR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fr-FR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fr-FR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fr-FR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fr-FR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fr-FR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fr-FR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fr-FR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fr-FR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((</a:t>
            </a: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float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sqrt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pow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.GetX() - </a:t>
            </a: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.GetX(), 2) +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pow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.GetY() - </a:t>
            </a: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.GetY(), 2)));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피타고라스의 정리</a:t>
            </a:r>
            <a:endParaRPr lang="en-US" altLang="ko-KR" dirty="0" smtClean="0"/>
          </a:p>
        </p:txBody>
      </p:sp>
      <p:pic>
        <p:nvPicPr>
          <p:cNvPr id="3074" name="Picture 2" descr="C:\Users\rkddl\Desktop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6160" y="5088416"/>
            <a:ext cx="2989244" cy="14124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화면상의 두 점 사이의 절반이 되는 정확한 위치를 구하기 위하여 사용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None/>
            </a:pPr>
            <a:r>
              <a:rPr lang="en-US" altLang="ko-KR" sz="21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100" dirty="0" smtClean="0">
                <a:solidFill>
                  <a:srgbClr val="008000"/>
                </a:solidFill>
                <a:latin typeface="돋움체"/>
                <a:ea typeface="돋움체"/>
              </a:rPr>
              <a:t>두 점 사이의 중점</a:t>
            </a:r>
            <a:r>
              <a:rPr lang="en-US" altLang="ko-KR" sz="21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1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fr-FR" altLang="ko-KR" sz="21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fr-FR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MidPoint2D(</a:t>
            </a:r>
            <a:r>
              <a:rPr lang="fr-FR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fr-FR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1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fr-FR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fr-FR" altLang="ko-KR" sz="21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fr-FR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fr-FR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fr-FR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1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fr-FR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fr-FR" altLang="ko-KR" sz="21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fr-FR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x = (</a:t>
            </a:r>
            <a:r>
              <a:rPr lang="en-US" altLang="ko-KR" sz="21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.GetX() + </a:t>
            </a:r>
            <a:r>
              <a:rPr lang="en-US" altLang="ko-KR" sz="21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.GetX()) * 0.5f;</a:t>
            </a:r>
          </a:p>
          <a:p>
            <a:pPr>
              <a:buNone/>
            </a:pP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y = (</a:t>
            </a:r>
            <a:r>
              <a:rPr lang="en-US" altLang="ko-KR" sz="2100" dirty="0" smtClean="0">
                <a:solidFill>
                  <a:srgbClr val="808080"/>
                </a:solidFill>
                <a:latin typeface="돋움체"/>
                <a:ea typeface="돋움체"/>
              </a:rPr>
              <a:t>p1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.GetY() + </a:t>
            </a:r>
            <a:r>
              <a:rPr lang="en-US" altLang="ko-KR" sz="2100" dirty="0" smtClean="0">
                <a:solidFill>
                  <a:srgbClr val="808080"/>
                </a:solidFill>
                <a:latin typeface="돋움체"/>
                <a:ea typeface="돋움체"/>
              </a:rPr>
              <a:t>p2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.GetY()) * 0.5f;</a:t>
            </a:r>
          </a:p>
          <a:p>
            <a:pPr>
              <a:buNone/>
            </a:pPr>
            <a:endParaRPr lang="ko-KR" altLang="en-US" sz="21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	 return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(x, y);</a:t>
            </a:r>
          </a:p>
          <a:p>
            <a:pP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1462</TotalTime>
  <Words>1219</Words>
  <Application>Microsoft Office PowerPoint</Application>
  <PresentationFormat>화면 슬라이드 쇼(4:3)</PresentationFormat>
  <Paragraphs>532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광장</vt:lpstr>
      <vt:lpstr>게임 수학</vt:lpstr>
      <vt:lpstr>좌표계</vt:lpstr>
      <vt:lpstr>직선</vt:lpstr>
      <vt:lpstr>직선</vt:lpstr>
      <vt:lpstr>직선</vt:lpstr>
      <vt:lpstr>직선</vt:lpstr>
      <vt:lpstr>충돌 검출에의 응용</vt:lpstr>
      <vt:lpstr>피타고라스의 정리</vt:lpstr>
      <vt:lpstr>중점</vt:lpstr>
      <vt:lpstr>포물선</vt:lpstr>
      <vt:lpstr>원</vt:lpstr>
      <vt:lpstr>도와 라디안</vt:lpstr>
      <vt:lpstr>삼각함수</vt:lpstr>
      <vt:lpstr>탄젠트의 역함수</vt:lpstr>
      <vt:lpstr>단위 원</vt:lpstr>
      <vt:lpstr>단위 원</vt:lpstr>
      <vt:lpstr>벡터</vt:lpstr>
      <vt:lpstr>벡터의 상등</vt:lpstr>
      <vt:lpstr>벡터의 더하기</vt:lpstr>
      <vt:lpstr>벡터의 빼기</vt:lpstr>
      <vt:lpstr>벡터와 스칼라의 곱</vt:lpstr>
      <vt:lpstr>벡터의 내적</vt:lpstr>
      <vt:lpstr>벡터의 정규화</vt:lpstr>
      <vt:lpstr>극 좌표</vt:lpstr>
      <vt:lpstr>데카르트 좌표와 극 좌표</vt:lpstr>
      <vt:lpstr>일차원 운동</vt:lpstr>
      <vt:lpstr>이차원 운동</vt:lpstr>
      <vt:lpstr>이차원 운동</vt:lpstr>
      <vt:lpstr>마찰력과 경사면</vt:lpstr>
      <vt:lpstr>일</vt:lpstr>
      <vt:lpstr>일</vt:lpstr>
      <vt:lpstr>일-에너지 정리</vt:lpstr>
      <vt:lpstr>중력 포텐셜 에너지</vt:lpstr>
      <vt:lpstr>물체의 충돌과 반사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수학</dc:title>
  <dc:creator>Microsoft Corporation</dc:creator>
  <cp:lastModifiedBy>남동강</cp:lastModifiedBy>
  <cp:revision>106</cp:revision>
  <dcterms:created xsi:type="dcterms:W3CDTF">2006-10-05T04:04:58Z</dcterms:created>
  <dcterms:modified xsi:type="dcterms:W3CDTF">2021-05-09T15:25:25Z</dcterms:modified>
</cp:coreProperties>
</file>