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58" r:id="rId5"/>
    <p:sldId id="278" r:id="rId6"/>
    <p:sldId id="279" r:id="rId7"/>
    <p:sldId id="268" r:id="rId8"/>
    <p:sldId id="280" r:id="rId9"/>
    <p:sldId id="281" r:id="rId10"/>
    <p:sldId id="282" r:id="rId11"/>
    <p:sldId id="283" r:id="rId12"/>
    <p:sldId id="257" r:id="rId13"/>
    <p:sldId id="267" r:id="rId14"/>
    <p:sldId id="284" r:id="rId15"/>
    <p:sldId id="286" r:id="rId16"/>
    <p:sldId id="285" r:id="rId17"/>
    <p:sldId id="288" r:id="rId18"/>
    <p:sldId id="287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3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22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74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13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9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36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7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8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9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4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3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6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7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-Cahpter4-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Camera</a:t>
            </a:r>
            <a:r>
              <a:rPr lang="ko-KR" altLang="en-US" dirty="0"/>
              <a:t> 설정과 </a:t>
            </a:r>
            <a:r>
              <a:rPr lang="en-US" altLang="ko-KR" dirty="0"/>
              <a:t>Player</a:t>
            </a:r>
            <a:r>
              <a:rPr lang="ko-KR" altLang="en-US" dirty="0"/>
              <a:t>제작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Player</a:t>
            </a:r>
            <a:r>
              <a:rPr lang="ko-KR" altLang="en-US" dirty="0">
                <a:latin typeface="Arial Black" pitchFamily="34" charset="0"/>
              </a:rPr>
              <a:t>에 </a:t>
            </a:r>
            <a:r>
              <a:rPr lang="en-US" altLang="ko-KR" dirty="0">
                <a:latin typeface="Arial Black" pitchFamily="34" charset="0"/>
              </a:rPr>
              <a:t>Tag </a:t>
            </a:r>
            <a:r>
              <a:rPr lang="ko-KR" altLang="en-US" dirty="0">
                <a:latin typeface="Arial Black" pitchFamily="34" charset="0"/>
              </a:rPr>
              <a:t>할당하고 </a:t>
            </a:r>
            <a:r>
              <a:rPr lang="en-US" altLang="ko-KR" dirty="0" err="1">
                <a:latin typeface="Arial Black" pitchFamily="34" charset="0"/>
              </a:rPr>
              <a:t>Rigidbody</a:t>
            </a:r>
            <a:r>
              <a:rPr lang="ko-KR" altLang="en-US" dirty="0">
                <a:latin typeface="Arial Black" pitchFamily="34" charset="0"/>
              </a:rPr>
              <a:t>를 추가하고 제약을 설정한다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B4DF80B-2784-4915-ABEE-538CC956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46" y="1102577"/>
            <a:ext cx="9902263" cy="53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Camera</a:t>
            </a:r>
            <a:r>
              <a:rPr lang="ko-KR" altLang="en-US" dirty="0"/>
              <a:t> 설정과 </a:t>
            </a:r>
            <a:r>
              <a:rPr lang="en-US" altLang="ko-KR" dirty="0"/>
              <a:t>Player</a:t>
            </a:r>
            <a:r>
              <a:rPr lang="ko-KR" altLang="en-US" dirty="0"/>
              <a:t>제작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Player Script</a:t>
            </a:r>
            <a:r>
              <a:rPr lang="ko-KR" altLang="en-US" dirty="0">
                <a:latin typeface="Arial Black" pitchFamily="34" charset="0"/>
              </a:rPr>
              <a:t>를 생성하고 </a:t>
            </a:r>
            <a:r>
              <a:rPr lang="en-US" altLang="ko-KR" dirty="0" err="1">
                <a:latin typeface="Arial Black" pitchFamily="34" charset="0"/>
              </a:rPr>
              <a:t>Rigidbody</a:t>
            </a:r>
            <a:r>
              <a:rPr lang="ko-KR" altLang="en-US" dirty="0">
                <a:latin typeface="Arial Black" pitchFamily="34" charset="0"/>
              </a:rPr>
              <a:t>를 사용할 수 있게 설정하자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255DBE-BA16-4277-A945-05B0EB73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102577"/>
            <a:ext cx="3753374" cy="1105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F4CB6-75AF-4724-92BE-1CB069FA436F}"/>
              </a:ext>
            </a:extLst>
          </p:cNvPr>
          <p:cNvSpPr txBox="1"/>
          <p:nvPr/>
        </p:nvSpPr>
        <p:spPr>
          <a:xfrm>
            <a:off x="1102082" y="268808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PlayerController</a:t>
            </a:r>
            <a:r>
              <a:rPr lang="ko-KR" altLang="en-US" sz="1600" dirty="0">
                <a:latin typeface="Arial Black" pitchFamily="34" charset="0"/>
              </a:rPr>
              <a:t>이라는 </a:t>
            </a:r>
            <a:r>
              <a:rPr lang="en-US" altLang="ko-KR" sz="1600" dirty="0">
                <a:latin typeface="Arial Black" pitchFamily="34" charset="0"/>
              </a:rPr>
              <a:t>Script</a:t>
            </a:r>
            <a:r>
              <a:rPr lang="ko-KR" altLang="en-US" sz="1600" dirty="0">
                <a:latin typeface="Arial Black" pitchFamily="34" charset="0"/>
              </a:rPr>
              <a:t>를 프로젝트의 원하는 경로에 생성하고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PlayerController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Player Object</a:t>
            </a:r>
            <a:r>
              <a:rPr lang="ko-KR" altLang="en-US" sz="1600" dirty="0">
                <a:latin typeface="Arial Black" pitchFamily="34" charset="0"/>
              </a:rPr>
              <a:t>에 </a:t>
            </a:r>
            <a:r>
              <a:rPr lang="en-US" altLang="ko-KR" sz="1600" dirty="0">
                <a:latin typeface="Arial Black" pitchFamily="34" charset="0"/>
              </a:rPr>
              <a:t>Add</a:t>
            </a:r>
            <a:r>
              <a:rPr lang="ko-KR" altLang="en-US" sz="1600" dirty="0">
                <a:latin typeface="Arial Black" pitchFamily="34" charset="0"/>
              </a:rPr>
              <a:t>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3168B03-C74A-401A-87E3-8CAF6BC61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311" y="1075698"/>
            <a:ext cx="3762900" cy="1565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9E703E-767C-4C92-87E7-54D0450C7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146" y="3317768"/>
            <a:ext cx="3762900" cy="2239315"/>
          </a:xfrm>
          <a:prstGeom prst="rect">
            <a:avLst/>
          </a:prstGeom>
        </p:spPr>
      </p:pic>
      <p:pic>
        <p:nvPicPr>
          <p:cNvPr id="15" name="그림 14" descr="꽃, 조류이(가) 표시된 사진&#10;&#10;자동 생성된 설명">
            <a:extLst>
              <a:ext uri="{FF2B5EF4-FFF2-40B4-BE49-F238E27FC236}">
                <a16:creationId xmlns:a16="http://schemas.microsoft.com/office/drawing/2014/main" id="{10DC1A6B-993B-40C0-8C1B-6CEF7A339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16" y="4763721"/>
            <a:ext cx="3792703" cy="7624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1BAE5-9DF8-4B02-99A7-4C499769D1D9}"/>
              </a:ext>
            </a:extLst>
          </p:cNvPr>
          <p:cNvSpPr txBox="1"/>
          <p:nvPr/>
        </p:nvSpPr>
        <p:spPr>
          <a:xfrm>
            <a:off x="4852276" y="3121191"/>
            <a:ext cx="6152069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PlayerController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Script</a:t>
            </a:r>
            <a:r>
              <a:rPr lang="ko-KR" altLang="en-US" sz="1600" dirty="0">
                <a:latin typeface="Arial Black" pitchFamily="34" charset="0"/>
              </a:rPr>
              <a:t>를 편집하자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물리작용의 코드 처리를 위해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Rigidbody</a:t>
            </a:r>
            <a:r>
              <a:rPr lang="ko-KR" altLang="en-US" dirty="0">
                <a:latin typeface="Arial Black" pitchFamily="34" charset="0"/>
              </a:rPr>
              <a:t>를 할당 받을 준비를 하고 이동에 사용할 </a:t>
            </a:r>
            <a:r>
              <a:rPr lang="en-US" altLang="ko-KR" dirty="0">
                <a:latin typeface="Arial Black" pitchFamily="34" charset="0"/>
              </a:rPr>
              <a:t>Float Type</a:t>
            </a:r>
            <a:r>
              <a:rPr lang="ko-KR" altLang="en-US" dirty="0">
                <a:latin typeface="Arial Black" pitchFamily="34" charset="0"/>
              </a:rPr>
              <a:t> 변수를 만들어 놓자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으로 선언되어 오픈한 </a:t>
            </a:r>
            <a:r>
              <a:rPr lang="en-US" altLang="ko-KR" dirty="0">
                <a:latin typeface="Arial Black" pitchFamily="34" charset="0"/>
              </a:rPr>
              <a:t>Type</a:t>
            </a:r>
            <a:r>
              <a:rPr lang="ko-KR" altLang="en-US" dirty="0">
                <a:latin typeface="Arial Black" pitchFamily="34" charset="0"/>
              </a:rPr>
              <a:t>들은 </a:t>
            </a:r>
            <a:r>
              <a:rPr lang="en-US" altLang="ko-KR" dirty="0">
                <a:latin typeface="Arial Black" pitchFamily="34" charset="0"/>
              </a:rPr>
              <a:t>Inspector View</a:t>
            </a:r>
            <a:r>
              <a:rPr lang="ko-KR" altLang="en-US" dirty="0">
                <a:latin typeface="Arial Black" pitchFamily="34" charset="0"/>
              </a:rPr>
              <a:t>에서 직접 설정할 수 있다 만약 특정 </a:t>
            </a:r>
            <a:r>
              <a:rPr lang="en-US" altLang="ko-KR" dirty="0" err="1">
                <a:latin typeface="Arial Black" pitchFamily="34" charset="0"/>
              </a:rPr>
              <a:t>Compoent</a:t>
            </a:r>
            <a:r>
              <a:rPr lang="ko-KR" altLang="en-US" dirty="0">
                <a:latin typeface="Arial Black" pitchFamily="34" charset="0"/>
              </a:rPr>
              <a:t>를 얻어오고 싶다면 </a:t>
            </a:r>
            <a:r>
              <a:rPr lang="en-US" altLang="ko-KR" dirty="0" err="1">
                <a:latin typeface="Arial Black" pitchFamily="34" charset="0"/>
              </a:rPr>
              <a:t>GetComponent</a:t>
            </a:r>
            <a:r>
              <a:rPr lang="ko-KR" altLang="en-US" dirty="0">
                <a:latin typeface="Arial Black" pitchFamily="34" charset="0"/>
              </a:rPr>
              <a:t>를 이용해도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69A0876-8C1C-4552-AF19-35F200F42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658" y="4858368"/>
            <a:ext cx="2662961" cy="1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 입력감지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5550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Frame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컴퓨터 화면은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초에 </a:t>
            </a:r>
            <a:r>
              <a:rPr lang="en-US" altLang="ko-KR" sz="1600" dirty="0">
                <a:latin typeface="Arial Black" pitchFamily="34" charset="0"/>
              </a:rPr>
              <a:t>60</a:t>
            </a:r>
            <a:r>
              <a:rPr lang="ko-KR" altLang="en-US" sz="1600" dirty="0">
                <a:latin typeface="Arial Black" pitchFamily="34" charset="0"/>
              </a:rPr>
              <a:t>번 정도 화면을 새로 그린다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매번 새로 그리는 각각의 화면을 </a:t>
            </a:r>
            <a:r>
              <a:rPr lang="en-US" altLang="ko-KR" sz="1600" dirty="0">
                <a:latin typeface="Arial Black" pitchFamily="34" charset="0"/>
              </a:rPr>
              <a:t>Frame </a:t>
            </a:r>
            <a:r>
              <a:rPr lang="ko-KR" altLang="en-US" sz="1600" dirty="0">
                <a:latin typeface="Arial Black" pitchFamily="34" charset="0"/>
              </a:rPr>
              <a:t>이라고 부른다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초 동안 화면이 새로 그려지는 횟수를 초당 프레임</a:t>
            </a:r>
            <a:r>
              <a:rPr lang="en-US" altLang="ko-KR" sz="1600" dirty="0">
                <a:latin typeface="Arial Black" pitchFamily="34" charset="0"/>
              </a:rPr>
              <a:t>(FPS)</a:t>
            </a:r>
            <a:r>
              <a:rPr lang="ko-KR" altLang="en-US" sz="1600" dirty="0">
                <a:latin typeface="Arial Black" pitchFamily="34" charset="0"/>
              </a:rPr>
              <a:t>라 부른다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 콘솔게임의 화면은 보통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60FPS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그려진다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60FPS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화면을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초에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번 갱신하므로 이전 프레임과 다음 프레임 사이의 시간 간격이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1/60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초이다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60FPS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평균값일 뿐이고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FPS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기기의 성능에 따라 달라진다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MonoBehaviour</a:t>
            </a:r>
            <a:r>
              <a:rPr lang="ko-KR" alt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Update() Method</a:t>
            </a:r>
            <a:r>
              <a:rPr lang="ko-KR" alt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가 매 </a:t>
            </a:r>
            <a:r>
              <a:rPr lang="en-US" altLang="ko-K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Frame</a:t>
            </a:r>
            <a:r>
              <a:rPr lang="ko-KR" altLang="en-US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마다 실행하게 된다</a:t>
            </a:r>
            <a:r>
              <a:rPr lang="en-US" altLang="ko-K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BB5AA3-9282-40E1-A4E9-3697442E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24148"/>
            <a:ext cx="9902263" cy="1489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B44F08-DF20-4BFD-AEC1-F579E0759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191432"/>
            <a:ext cx="9909733" cy="16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Input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사용자 입력을 감지하는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를 모아둔 클래스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실행 시점에 어떤 키를 눌렀는지 알려준다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입력감지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Update()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실행하게 되면 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Frame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마다 입력을 체크할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PlayerController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Script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Update()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사용자 입력을 감지하고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playerRigidbody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힘을 가하는 코드를 작성하면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 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Frame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마다 특정방향을 힘을 받아서 움직이게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Input.GetKey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해당 키를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누르는 동안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 true,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 외에는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false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Input.GetKeyDown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해당 키를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누르는 순간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 true,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 외에는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false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Input.GetKeyUp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해당 키를 누르다가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놓는 순간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 true,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그 외에는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false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KeyCode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키보드의 키 식별자를 쉽게 가리키기 위한 타입이다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KeyCode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내부는 숫자로 동작한다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id="{7EDF17A1-255B-4241-87EE-255FC6B9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69590"/>
            <a:ext cx="1619476" cy="10097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6F73F3-1F7A-49D3-BE4A-001ED32642C8}"/>
              </a:ext>
            </a:extLst>
          </p:cNvPr>
          <p:cNvSpPr/>
          <p:nvPr/>
        </p:nvSpPr>
        <p:spPr>
          <a:xfrm>
            <a:off x="6428707" y="2295940"/>
            <a:ext cx="3952568" cy="55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키를 누르고 있을 때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 감지가 실행되면 입력이 감지됨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349B96-CE11-4C27-9F2D-05769539EE85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760887" y="2574485"/>
            <a:ext cx="366782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0DB837-ACA2-4864-9838-CA5BC5CEC562}"/>
              </a:ext>
            </a:extLst>
          </p:cNvPr>
          <p:cNvSpPr txBox="1"/>
          <p:nvPr/>
        </p:nvSpPr>
        <p:spPr>
          <a:xfrm>
            <a:off x="3000505" y="1911993"/>
            <a:ext cx="29161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Update()</a:t>
            </a:r>
            <a:r>
              <a:rPr lang="ko-KR" altLang="en-US" sz="1400" dirty="0">
                <a:latin typeface="Arial Black" panose="020B0A04020102020204" pitchFamily="34" charset="0"/>
              </a:rPr>
              <a:t>가 초당 </a:t>
            </a:r>
            <a:r>
              <a:rPr lang="en-US" altLang="ko-KR" sz="1400" dirty="0">
                <a:latin typeface="Arial Black" panose="020B0A04020102020204" pitchFamily="34" charset="0"/>
              </a:rPr>
              <a:t>60</a:t>
            </a:r>
            <a:r>
              <a:rPr lang="ko-KR" altLang="en-US" sz="1400" dirty="0">
                <a:latin typeface="Arial Black" panose="020B0A04020102020204" pitchFamily="34" charset="0"/>
              </a:rPr>
              <a:t>번 실행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 감지가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1/ 60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초마다 실행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9584F-A02C-4DC0-B8F9-76EE5D97471A}"/>
              </a:ext>
            </a:extLst>
          </p:cNvPr>
          <p:cNvCxnSpPr>
            <a:endCxn id="12" idx="1"/>
          </p:cNvCxnSpPr>
          <p:nvPr/>
        </p:nvCxnSpPr>
        <p:spPr>
          <a:xfrm>
            <a:off x="2536723" y="2173603"/>
            <a:ext cx="4637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사진, 쥐고있는, 표지판, 음식이(가) 표시된 사진&#10;&#10;자동 생성된 설명">
            <a:extLst>
              <a:ext uri="{FF2B5EF4-FFF2-40B4-BE49-F238E27FC236}">
                <a16:creationId xmlns:a16="http://schemas.microsoft.com/office/drawing/2014/main" id="{C8A33552-9CDF-4EEF-88A3-B1E66E34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778620"/>
            <a:ext cx="5010849" cy="1047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F6525-7F1D-42A0-AB8D-6B7EBF87B781}"/>
              </a:ext>
            </a:extLst>
          </p:cNvPr>
          <p:cNvSpPr txBox="1"/>
          <p:nvPr/>
        </p:nvSpPr>
        <p:spPr>
          <a:xfrm>
            <a:off x="6152260" y="4023763"/>
            <a:ext cx="48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원하는 키를 입력 받아서 힘을 가할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를 적용하는 방법으로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를 이동시키고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를 움직이는 또 다른 방법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transform.Translate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World Space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공간에서 자신의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좌표축이 어느 방향을 가리키고 있는지를 가지고 향하는 방향만큼의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단위 크기로 이동변환을 시켜준다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이동크기를 변경하려면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transform.forward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단위 크기를 이동시키고 있으므로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0.x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곱해주면 감소한다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Rotate() 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World Space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공간에서 자신의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좌표축을 중심으로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Angle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받아서 회전 변환을 시켜준다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검은색, 오렌지, 시계, 쥐고있는이(가) 표시된 사진&#10;&#10;자동 생성된 설명">
            <a:extLst>
              <a:ext uri="{FF2B5EF4-FFF2-40B4-BE49-F238E27FC236}">
                <a16:creationId xmlns:a16="http://schemas.microsoft.com/office/drawing/2014/main" id="{2FADEB51-CEEB-49F5-8CE4-612B8E1F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88594"/>
            <a:ext cx="6820852" cy="1228896"/>
          </a:xfrm>
          <a:prstGeom prst="rect">
            <a:avLst/>
          </a:prstGeom>
        </p:spPr>
      </p:pic>
      <p:pic>
        <p:nvPicPr>
          <p:cNvPr id="9" name="그림 8" descr="시계, 검은색, 오렌지, 측정기이(가) 표시된 사진&#10;&#10;자동 생성된 설명">
            <a:extLst>
              <a:ext uri="{FF2B5EF4-FFF2-40B4-BE49-F238E27FC236}">
                <a16:creationId xmlns:a16="http://schemas.microsoft.com/office/drawing/2014/main" id="{219B59E1-E98F-496F-A861-C54A54D10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559108"/>
            <a:ext cx="7116168" cy="1200318"/>
          </a:xfrm>
          <a:prstGeom prst="rect">
            <a:avLst/>
          </a:prstGeom>
        </p:spPr>
      </p:pic>
      <p:pic>
        <p:nvPicPr>
          <p:cNvPr id="13" name="그림 12" descr="모니터, 시계, 화면, 검은색이(가) 표시된 사진&#10;&#10;자동 생성된 설명">
            <a:extLst>
              <a:ext uri="{FF2B5EF4-FFF2-40B4-BE49-F238E27FC236}">
                <a16:creationId xmlns:a16="http://schemas.microsoft.com/office/drawing/2014/main" id="{A2CA38AE-F82D-4CE0-9DE3-746784035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1" y="5404181"/>
            <a:ext cx="744959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1782395"/>
            <a:ext cx="9902263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Player Die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처리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 Script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추가한다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외부에서 접근해서 실행하는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형태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자신이 추가된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가리키는 변수이며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MonoBehaviour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제공하고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모든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변수를 이용해 자신을 사용 중인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접근할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검은색, 빨간색, 하얀색이(가) 표시된 사진&#10;&#10;자동 생성된 설명">
            <a:extLst>
              <a:ext uri="{FF2B5EF4-FFF2-40B4-BE49-F238E27FC236}">
                <a16:creationId xmlns:a16="http://schemas.microsoft.com/office/drawing/2014/main" id="{C2071C23-820A-49E6-BD36-294E46F4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46" y="2613392"/>
            <a:ext cx="3629532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E542C-EADF-40D8-A605-67F417BEDE11}"/>
              </a:ext>
            </a:extLst>
          </p:cNvPr>
          <p:cNvSpPr txBox="1"/>
          <p:nvPr/>
        </p:nvSpPr>
        <p:spPr>
          <a:xfrm>
            <a:off x="4925646" y="3009832"/>
            <a:ext cx="498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은</a:t>
            </a:r>
            <a:r>
              <a:rPr lang="en-US" altLang="ko-KR" sz="1600" dirty="0">
                <a:latin typeface="Arial Black" panose="020B0A04020102020204" pitchFamily="34" charset="0"/>
              </a:rPr>
              <a:t> Type,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는 변수</a:t>
            </a:r>
          </a:p>
        </p:txBody>
      </p:sp>
    </p:spTree>
    <p:extLst>
      <p:ext uri="{BB962C8B-B14F-4D97-AF65-F5344CB8AC3E}">
        <p14:creationId xmlns:p14="http://schemas.microsoft.com/office/powerpoint/2010/main" val="11670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PlayerController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Script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문제점 개선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조작이 게임에 즉시 반영되지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Rigidbody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AddForce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힘을 추가하는 방법이다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누적된 힘으로 속도를 점진적으로 증가 시키기 때문에 속도가 충분히 빨라질 때까지 시간이 걸린다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또한 이동 중에 반대 방향으로 이동하려는 경우 관성에 의해 힘이 상쇄되어 방향 전환이 금방 이루어지지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입력 감지 코드가 복잡하다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방향키를 감지하는데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if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문을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개 사용하고 있다 좀 더 쉽고 간결한 코드로의 개선이 필요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playerRigidbody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Drag&amp;Drop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할당하는 것이 불편하다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Drag&amp;Drop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의한 할당방법은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Rigidbody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여럿일때 문제가 될 수 있고 할당된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이름이나 할당 받는 타입의 변수명만 달라져도 해제가 되어서 다시 할당해줘야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playerRigigbody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할당개선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9" name="그림 8" descr="실내, 화면, 방, 앉아있는이(가) 표시된 사진&#10;&#10;자동 생성된 설명">
            <a:extLst>
              <a:ext uri="{FF2B5EF4-FFF2-40B4-BE49-F238E27FC236}">
                <a16:creationId xmlns:a16="http://schemas.microsoft.com/office/drawing/2014/main" id="{6DB44F56-6ABD-4E33-BB23-437D0A2A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6" y="4560499"/>
            <a:ext cx="7297168" cy="1886213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6F2811A1-9125-4444-A82B-AD0EDC56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13" y="4560499"/>
            <a:ext cx="5065661" cy="9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7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GetComponent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Method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원하는 형식의 인스턴스를 가져다 달라는 요청을 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존재하지 않았다고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Exception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발생하지 않으면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null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전달해서 해당 형식이 없다고 알려준다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조작감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개선하기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이미 설정되어 있는 수직과 수평 값을 체크해서 가속도를 적용하는 방법을 사용하였다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, 녹색, 화면, 쥐고있는이(가) 표시된 사진&#10;&#10;자동 생성된 설명">
            <a:extLst>
              <a:ext uri="{FF2B5EF4-FFF2-40B4-BE49-F238E27FC236}">
                <a16:creationId xmlns:a16="http://schemas.microsoft.com/office/drawing/2014/main" id="{2F13BC5C-E908-409D-9B4F-18A306FB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266856"/>
            <a:ext cx="618258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Input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설정에 의해 설정된 조작과 체크를 통해서 값을 적용하고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Edit -&gt; Project Setting -&gt; Input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확인 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D0C9C71-4D20-47B5-9B04-BAA13A22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306816"/>
            <a:ext cx="5878821" cy="275178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65F7A91-AFD6-42DB-BFE0-E0DD079F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058604"/>
            <a:ext cx="5878821" cy="2799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17E94-F0FB-4021-9FC0-162F7315FC2D}"/>
              </a:ext>
            </a:extLst>
          </p:cNvPr>
          <p:cNvSpPr txBox="1"/>
          <p:nvPr/>
        </p:nvSpPr>
        <p:spPr>
          <a:xfrm>
            <a:off x="7020231" y="1318020"/>
            <a:ext cx="3979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Axes -&gt; Horizontal</a:t>
            </a:r>
            <a:r>
              <a:rPr lang="ko-KR" altLang="en-US" sz="1600" dirty="0">
                <a:latin typeface="Arial Black" panose="020B0A04020102020204" pitchFamily="34" charset="0"/>
              </a:rPr>
              <a:t>에서 보면 입력키 들을 각각 어떤 입력 커맨드와 연결할지 이미 설정되어 있기 때문에 </a:t>
            </a:r>
            <a:r>
              <a:rPr lang="en-US" altLang="ko-KR" sz="1600" dirty="0" err="1">
                <a:latin typeface="Arial Black" panose="020B0A04020102020204" pitchFamily="34" charset="0"/>
              </a:rPr>
              <a:t>Input.GetAxes</a:t>
            </a:r>
            <a:r>
              <a:rPr lang="en-US" altLang="ko-KR" sz="1600" dirty="0">
                <a:latin typeface="Arial Black" panose="020B0A04020102020204" pitchFamily="34" charset="0"/>
              </a:rPr>
              <a:t>() Method </a:t>
            </a:r>
            <a:r>
              <a:rPr lang="ko-KR" altLang="en-US" sz="1600" dirty="0">
                <a:latin typeface="Arial Black" panose="020B0A04020102020204" pitchFamily="34" charset="0"/>
              </a:rPr>
              <a:t>를 사용할 수 있게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left, a </a:t>
            </a:r>
            <a:r>
              <a:rPr lang="ko-KR" altLang="en-US" sz="1600" dirty="0">
                <a:latin typeface="Arial Black" panose="020B0A04020102020204" pitchFamily="34" charset="0"/>
              </a:rPr>
              <a:t>키는 음의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( -1.0 )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Right, d </a:t>
            </a:r>
            <a:r>
              <a:rPr lang="ko-KR" altLang="en-US" sz="1600" dirty="0">
                <a:latin typeface="Arial Black" panose="020B0A04020102020204" pitchFamily="34" charset="0"/>
              </a:rPr>
              <a:t>키는 양의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( 1.0 )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중력 가속도 </a:t>
            </a:r>
            <a:r>
              <a:rPr lang="en-US" altLang="ko-KR" sz="1600" dirty="0">
                <a:latin typeface="Arial Black" panose="020B0A04020102020204" pitchFamily="34" charset="0"/>
              </a:rPr>
              <a:t>3</a:t>
            </a:r>
            <a:r>
              <a:rPr lang="ko-KR" altLang="en-US" sz="1600" dirty="0">
                <a:latin typeface="Arial Black" panose="020B0A04020102020204" pitchFamily="34" charset="0"/>
              </a:rPr>
              <a:t>의 값으로 </a:t>
            </a:r>
            <a:r>
              <a:rPr lang="en-US" altLang="ko-KR" sz="1600" dirty="0">
                <a:latin typeface="Arial Black" panose="020B0A04020102020204" pitchFamily="34" charset="0"/>
              </a:rPr>
              <a:t>0.001</a:t>
            </a:r>
            <a:r>
              <a:rPr lang="ko-KR" altLang="en-US" sz="1600" dirty="0">
                <a:latin typeface="Arial Black" panose="020B0A04020102020204" pitchFamily="34" charset="0"/>
              </a:rPr>
              <a:t>이 되면 멈추는 것으로 설정되어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0DF87-F13B-4E38-A883-28AF002A3299}"/>
              </a:ext>
            </a:extLst>
          </p:cNvPr>
          <p:cNvSpPr txBox="1"/>
          <p:nvPr/>
        </p:nvSpPr>
        <p:spPr>
          <a:xfrm>
            <a:off x="7020232" y="4427109"/>
            <a:ext cx="3979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Axes -&gt; Vertical</a:t>
            </a:r>
            <a:r>
              <a:rPr lang="ko-KR" altLang="en-US" sz="1600" dirty="0">
                <a:latin typeface="Arial Black" panose="020B0A04020102020204" pitchFamily="34" charset="0"/>
              </a:rPr>
              <a:t>에서 보면 입력키 들을 각각 어떤 입력 커맨드와 연결할지 이미 설정되어 있기 때문에 </a:t>
            </a:r>
            <a:r>
              <a:rPr lang="en-US" altLang="ko-KR" sz="1600" dirty="0" err="1">
                <a:latin typeface="Arial Black" panose="020B0A04020102020204" pitchFamily="34" charset="0"/>
              </a:rPr>
              <a:t>Input.GetAxes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사용할 수 있게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down,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</a:t>
            </a:r>
            <a:r>
              <a:rPr lang="ko-KR" altLang="en-US" sz="1600" dirty="0">
                <a:latin typeface="Arial Black" panose="020B0A04020102020204" pitchFamily="34" charset="0"/>
              </a:rPr>
              <a:t> 키는 음의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( -1.0 )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up, w </a:t>
            </a:r>
            <a:r>
              <a:rPr lang="ko-KR" altLang="en-US" sz="1600" dirty="0">
                <a:latin typeface="Arial Black" panose="020B0A04020102020204" pitchFamily="34" charset="0"/>
              </a:rPr>
              <a:t>키는 양의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( 1.0 )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중력 가속도 </a:t>
            </a:r>
            <a:r>
              <a:rPr lang="en-US" altLang="ko-KR" sz="1600" dirty="0">
                <a:latin typeface="Arial Black" panose="020B0A04020102020204" pitchFamily="34" charset="0"/>
              </a:rPr>
              <a:t>3</a:t>
            </a:r>
            <a:r>
              <a:rPr lang="ko-KR" altLang="en-US" sz="1600" dirty="0">
                <a:latin typeface="Arial Black" panose="020B0A04020102020204" pitchFamily="34" charset="0"/>
              </a:rPr>
              <a:t>의 값으로 </a:t>
            </a:r>
            <a:r>
              <a:rPr lang="en-US" altLang="ko-KR" sz="1600" dirty="0">
                <a:latin typeface="Arial Black" panose="020B0A04020102020204" pitchFamily="34" charset="0"/>
              </a:rPr>
              <a:t>0.001</a:t>
            </a:r>
            <a:r>
              <a:rPr lang="ko-KR" altLang="en-US" sz="1600" dirty="0">
                <a:latin typeface="Arial Black" panose="020B0A04020102020204" pitchFamily="34" charset="0"/>
              </a:rPr>
              <a:t>이 되면 멈추는 것으로 설정되어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월드구성</a:t>
            </a:r>
            <a:r>
              <a:rPr lang="en-US" altLang="ko-KR" sz="1800" dirty="0"/>
              <a:t>(Level</a:t>
            </a:r>
            <a:r>
              <a:rPr lang="ko-KR" altLang="en-US" sz="1800" dirty="0"/>
              <a:t> </a:t>
            </a:r>
            <a:r>
              <a:rPr lang="en-US" altLang="ko-KR" sz="1800" dirty="0"/>
              <a:t>D</a:t>
            </a:r>
            <a:r>
              <a:rPr lang="en-US" altLang="ko-KR" dirty="0"/>
              <a:t>esign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Camera </a:t>
            </a:r>
            <a:r>
              <a:rPr lang="ko-KR" altLang="en-US" sz="1800" dirty="0"/>
              <a:t>설정 </a:t>
            </a:r>
            <a:r>
              <a:rPr lang="en-US" altLang="ko-KR" sz="1800" dirty="0"/>
              <a:t>&amp; Player</a:t>
            </a:r>
            <a:r>
              <a:rPr lang="ko-KR" altLang="en-US" sz="1800" dirty="0"/>
              <a:t> 제작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Player </a:t>
            </a:r>
            <a:r>
              <a:rPr lang="ko-KR" altLang="en-US" sz="1800" dirty="0"/>
              <a:t>입력감지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GetAxis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 Method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Input.GetKey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이용해서 여러 번 키를 감시하는 대신 미리 준비된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Axis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옵션을 이용해 한번에 적용하였다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축의 이름을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받고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Horizontal, Vertical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중 하나를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넘겨주면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xInput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zInput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각각 축입력을 저장하게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그러므로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xInput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zInput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각각 입력된 키에 따라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1.0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-1.0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입력된다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 값을 보면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Vector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되어 있다 여기서 입력된 값들이 적용되면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Vector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향하는 방향으로 속도가 적용 될 것이라는 것을 알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원하는 환경에서 맞는 속도를 표현하기 위해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speed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추가 적용해 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EE58F-2D1F-47E1-8866-81690412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810463"/>
            <a:ext cx="5058481" cy="247685"/>
          </a:xfrm>
          <a:prstGeom prst="rect">
            <a:avLst/>
          </a:prstGeom>
        </p:spPr>
      </p:pic>
      <p:pic>
        <p:nvPicPr>
          <p:cNvPr id="8" name="그림 7" descr="개체, 시계, 녹색, 표지판이(가) 표시된 사진&#10;&#10;자동 생성된 설명">
            <a:extLst>
              <a:ext uri="{FF2B5EF4-FFF2-40B4-BE49-F238E27FC236}">
                <a16:creationId xmlns:a16="http://schemas.microsoft.com/office/drawing/2014/main" id="{4C2E9B99-0206-4A55-A27C-2F8954F7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6" y="2556639"/>
            <a:ext cx="4829849" cy="781159"/>
          </a:xfrm>
          <a:prstGeom prst="rect">
            <a:avLst/>
          </a:prstGeom>
        </p:spPr>
      </p:pic>
      <p:pic>
        <p:nvPicPr>
          <p:cNvPr id="10" name="그림 9" descr="표지판, 검은색, 녹색, 도시이(가) 표시된 사진&#10;&#10;자동 생성된 설명">
            <a:extLst>
              <a:ext uri="{FF2B5EF4-FFF2-40B4-BE49-F238E27FC236}">
                <a16:creationId xmlns:a16="http://schemas.microsoft.com/office/drawing/2014/main" id="{705688F1-0036-46F9-B365-3F4A15119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76" y="3987269"/>
            <a:ext cx="6173061" cy="981212"/>
          </a:xfrm>
          <a:prstGeom prst="rect">
            <a:avLst/>
          </a:prstGeom>
        </p:spPr>
      </p:pic>
      <p:pic>
        <p:nvPicPr>
          <p:cNvPr id="12" name="그림 11" descr="개체, 시계, 공, 쥐고있는이(가) 표시된 사진&#10;&#10;자동 생성된 설명">
            <a:extLst>
              <a:ext uri="{FF2B5EF4-FFF2-40B4-BE49-F238E27FC236}">
                <a16:creationId xmlns:a16="http://schemas.microsoft.com/office/drawing/2014/main" id="{2F8620BD-BE3E-45E8-AA83-5846C94E9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676" y="5996224"/>
            <a:ext cx="481079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4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Player</a:t>
            </a:r>
            <a:r>
              <a:rPr lang="ko-KR" altLang="en-US" dirty="0"/>
              <a:t> 입력감지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2244060"/>
            <a:ext cx="9902263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AddForce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velocity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차이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관성에 의해서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AddForce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힘을 누적하고 속력을 점진적으로 증가 시켰고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velocity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수정하는 것은 이전 속도를 지우고 새로운 속도를 대입 받는 것이기 때문에 관성을 무시하고 바로 적용 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Project Chapter 4_1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로 여기까지의 진행과정을 확인 할 수 있다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월드 구성</a:t>
            </a:r>
            <a:r>
              <a:rPr lang="en-US" altLang="ko-KR" dirty="0"/>
              <a:t>(Level Design)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월드 구성</a:t>
            </a:r>
            <a:r>
              <a:rPr lang="en-US" altLang="ko-KR" dirty="0"/>
              <a:t>(Level Design)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기본적인 월드 구성을 알아보자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926DED4-1169-406A-B72A-448FBFC0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101557"/>
            <a:ext cx="9902262" cy="55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월드 구성</a:t>
            </a:r>
            <a:r>
              <a:rPr lang="en-US" altLang="ko-KR" dirty="0"/>
              <a:t>(Level Design)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GameObject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Color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적용시켜보자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3D World</a:t>
            </a:r>
            <a:r>
              <a:rPr lang="ko-KR" altLang="en-US" sz="1600" dirty="0">
                <a:latin typeface="Arial Black" pitchFamily="34" charset="0"/>
              </a:rPr>
              <a:t>에서 </a:t>
            </a:r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가 보이기 위해서는 </a:t>
            </a:r>
            <a:r>
              <a:rPr lang="en-US" altLang="ko-KR" sz="1600" dirty="0">
                <a:latin typeface="Arial Black" pitchFamily="34" charset="0"/>
              </a:rPr>
              <a:t>Material</a:t>
            </a:r>
            <a:r>
              <a:rPr lang="ko-KR" altLang="en-US" sz="1600" dirty="0">
                <a:latin typeface="Arial Black" pitchFamily="34" charset="0"/>
              </a:rPr>
              <a:t>이 필요하다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에서 제공하고 있는 </a:t>
            </a:r>
            <a:r>
              <a:rPr lang="en-US" altLang="ko-KR" sz="1600" dirty="0">
                <a:latin typeface="Arial Black" pitchFamily="34" charset="0"/>
              </a:rPr>
              <a:t>Default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은 </a:t>
            </a:r>
            <a:r>
              <a:rPr lang="en-US" altLang="ko-KR" sz="1600" dirty="0">
                <a:latin typeface="Arial Black" pitchFamily="34" charset="0"/>
              </a:rPr>
              <a:t>Default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Material</a:t>
            </a:r>
            <a:r>
              <a:rPr lang="ko-KR" altLang="en-US" sz="1600" dirty="0">
                <a:latin typeface="Arial Black" pitchFamily="34" charset="0"/>
              </a:rPr>
              <a:t>이나 </a:t>
            </a:r>
            <a:r>
              <a:rPr lang="en-US" altLang="ko-KR" sz="1600" dirty="0">
                <a:latin typeface="Arial Black" pitchFamily="34" charset="0"/>
              </a:rPr>
              <a:t>Default Texture</a:t>
            </a:r>
            <a:r>
              <a:rPr lang="ko-KR" altLang="en-US" sz="1600" dirty="0">
                <a:latin typeface="Arial Black" pitchFamily="34" charset="0"/>
              </a:rPr>
              <a:t>을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적용 받고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5D35F33-40C2-4F6E-B3A6-56998D1C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59" y="2117220"/>
            <a:ext cx="7465058" cy="47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월드 구성</a:t>
            </a:r>
            <a:r>
              <a:rPr lang="en-US" altLang="ko-KR" dirty="0"/>
              <a:t>(Level Design)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Material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물체의 표면을 정의하는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Texture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Light,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Shader</a:t>
            </a:r>
            <a:r>
              <a:rPr lang="ko-KR" altLang="en-US" sz="1600" dirty="0">
                <a:latin typeface="Arial Black" panose="020B0A04020102020204" pitchFamily="34" charset="0"/>
              </a:rPr>
              <a:t>로 표현해서 다양한 표면 효과를 나타낸다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여러가지 속성을 제공받고 설정 할 수 있는 공간</a:t>
            </a:r>
            <a:r>
              <a:rPr lang="en-US" altLang="ko-KR" sz="1600" dirty="0">
                <a:latin typeface="Arial Black" panose="020B0A04020102020204" pitchFamily="34" charset="0"/>
              </a:rPr>
              <a:t>(Shader</a:t>
            </a:r>
            <a:r>
              <a:rPr lang="ko-KR" altLang="en-US" sz="1600" dirty="0">
                <a:latin typeface="Arial Black" panose="020B0A04020102020204" pitchFamily="34" charset="0"/>
              </a:rPr>
              <a:t>의 종류에 따라 제공받는 속성이 다름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A2DA018-9044-4C63-8FD8-A6F93B5E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2" y="2530337"/>
            <a:ext cx="3727671" cy="3675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05549-F96F-4790-8728-6B64B763F840}"/>
              </a:ext>
            </a:extLst>
          </p:cNvPr>
          <p:cNvSpPr txBox="1"/>
          <p:nvPr/>
        </p:nvSpPr>
        <p:spPr>
          <a:xfrm>
            <a:off x="4867337" y="2059690"/>
            <a:ext cx="6178329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Rendering Mode : </a:t>
            </a:r>
            <a:r>
              <a:rPr lang="ko-KR" altLang="en-US" sz="1400" dirty="0">
                <a:latin typeface="Arial Black" panose="020B0A04020102020204" pitchFamily="34" charset="0"/>
              </a:rPr>
              <a:t>투명도를 사용할지 여부와 사용할 경우 사용 할 </a:t>
            </a:r>
            <a:r>
              <a:rPr lang="en-US" altLang="ko-KR" sz="1400" dirty="0">
                <a:latin typeface="Arial Black" panose="020B0A04020102020204" pitchFamily="34" charset="0"/>
              </a:rPr>
              <a:t>Blending</a:t>
            </a:r>
            <a:r>
              <a:rPr lang="ko-KR" altLang="en-US" sz="1400" dirty="0">
                <a:latin typeface="Arial Black" panose="020B0A04020102020204" pitchFamily="34" charset="0"/>
              </a:rPr>
              <a:t> 모드 유형을 선택 할 수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Opaque – </a:t>
            </a:r>
            <a:r>
              <a:rPr lang="ko-KR" altLang="en-US" sz="1400" dirty="0">
                <a:latin typeface="Arial Black" panose="020B0A04020102020204" pitchFamily="34" charset="0"/>
              </a:rPr>
              <a:t>기본 속성이며 투명하지 않은 오브젝트에 적합하다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Cutout – </a:t>
            </a:r>
            <a:r>
              <a:rPr lang="ko-KR" altLang="en-US" sz="1400" dirty="0">
                <a:latin typeface="Arial Black" panose="020B0A04020102020204" pitchFamily="34" charset="0"/>
              </a:rPr>
              <a:t>구멍이나 너덜너덜한 잎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천같은 투명도를 가져야 할 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Transparent – </a:t>
            </a:r>
            <a:r>
              <a:rPr lang="ko-KR" altLang="en-US" sz="1400" dirty="0">
                <a:latin typeface="Arial Black" panose="020B0A04020102020204" pitchFamily="34" charset="0"/>
              </a:rPr>
              <a:t>투명한 플라스틱이나 유리 등의 현실적인 투명도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텍스처와 </a:t>
            </a:r>
            <a:r>
              <a:rPr lang="en-US" altLang="ko-KR" sz="1400" dirty="0">
                <a:latin typeface="Arial Black" panose="020B0A04020102020204" pitchFamily="34" charset="0"/>
              </a:rPr>
              <a:t>Tint Color </a:t>
            </a:r>
            <a:r>
              <a:rPr lang="ko-KR" altLang="en-US" sz="1400" dirty="0">
                <a:latin typeface="Arial Black" panose="020B0A04020102020204" pitchFamily="34" charset="0"/>
              </a:rPr>
              <a:t>알파 값에 근거한 알파 값을 가짐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Fade – </a:t>
            </a:r>
            <a:r>
              <a:rPr lang="ko-KR" altLang="en-US" sz="1400" dirty="0">
                <a:latin typeface="Arial Black" panose="020B0A04020102020204" pitchFamily="34" charset="0"/>
              </a:rPr>
              <a:t>투명 값이 오브젝트를 완전히 </a:t>
            </a:r>
            <a:r>
              <a:rPr lang="en-US" altLang="ko-KR" sz="1400" dirty="0">
                <a:latin typeface="Arial Black" panose="020B0A04020102020204" pitchFamily="34" charset="0"/>
              </a:rPr>
              <a:t>Fade Out</a:t>
            </a:r>
            <a:r>
              <a:rPr lang="ko-KR" altLang="en-US" sz="1400" dirty="0">
                <a:latin typeface="Arial Black" panose="020B0A04020102020204" pitchFamily="34" charset="0"/>
              </a:rPr>
              <a:t>할 수 있는데 해줍니다 </a:t>
            </a:r>
            <a:r>
              <a:rPr lang="en-US" altLang="ko-KR" sz="1400" dirty="0" err="1">
                <a:latin typeface="Arial Black" panose="020B0A04020102020204" pitchFamily="34" charset="0"/>
              </a:rPr>
              <a:t>Spacular</a:t>
            </a:r>
            <a:r>
              <a:rPr lang="ko-KR" altLang="en-US" sz="1400" dirty="0">
                <a:latin typeface="Arial Black" panose="020B0A04020102020204" pitchFamily="34" charset="0"/>
              </a:rPr>
              <a:t> 하이라이트나 반사에 포함되고  </a:t>
            </a:r>
            <a:r>
              <a:rPr lang="en-US" altLang="ko-KR" sz="1400" dirty="0">
                <a:latin typeface="Arial Black" panose="020B0A04020102020204" pitchFamily="34" charset="0"/>
              </a:rPr>
              <a:t>Fade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Out</a:t>
            </a:r>
            <a:r>
              <a:rPr lang="ko-KR" altLang="en-US" sz="1400" dirty="0">
                <a:latin typeface="Arial Black" panose="020B0A04020102020204" pitchFamily="34" charset="0"/>
              </a:rPr>
              <a:t> 이나 인 효과에 유용하다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대신 현실적인 투명도를 가진 사물엔 부적합 하다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Albedo : </a:t>
            </a:r>
            <a:r>
              <a:rPr lang="ko-KR" altLang="en-US" sz="1400" dirty="0">
                <a:latin typeface="Arial Black" panose="020B0A04020102020204" pitchFamily="34" charset="0"/>
              </a:rPr>
              <a:t>표면의 기본 색상을 제어하고 알파 값은 투명도를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제어한다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Specular &amp; Metallic : Specular – </a:t>
            </a:r>
            <a:r>
              <a:rPr lang="ko-KR" altLang="en-US" sz="1400" dirty="0">
                <a:latin typeface="Arial Black" panose="020B0A04020102020204" pitchFamily="34" charset="0"/>
              </a:rPr>
              <a:t>하이라이트 광택과 </a:t>
            </a:r>
            <a:r>
              <a:rPr lang="en-US" altLang="ko-KR" sz="1400" dirty="0">
                <a:latin typeface="Arial Black" panose="020B0A04020102020204" pitchFamily="34" charset="0"/>
              </a:rPr>
              <a:t>Tint Color</a:t>
            </a:r>
            <a:r>
              <a:rPr lang="ko-KR" altLang="en-US" sz="1400" dirty="0">
                <a:latin typeface="Arial Black" panose="020B0A04020102020204" pitchFamily="34" charset="0"/>
              </a:rPr>
              <a:t>를 통해 재질의 광원과 반사를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.Metallic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–</a:t>
            </a:r>
            <a:r>
              <a:rPr lang="ko-KR" altLang="en-US" sz="1400" dirty="0">
                <a:latin typeface="Arial Black" panose="020B0A04020102020204" pitchFamily="34" charset="0"/>
              </a:rPr>
              <a:t> 금속성을 얼마나 가지는가를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두가지는 같이 공유되는 프로퍼티가 아니다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529758-BFCB-4FB1-A048-F51A7BC42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19" y="4555063"/>
            <a:ext cx="4557162" cy="6092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D24FC1-3ACA-4CEF-B771-172C54999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918" y="5205938"/>
            <a:ext cx="4557163" cy="6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Camera</a:t>
            </a:r>
            <a:r>
              <a:rPr lang="ko-KR" altLang="en-US" dirty="0"/>
              <a:t> 설정과 </a:t>
            </a:r>
            <a:r>
              <a:rPr lang="en-US" altLang="ko-KR" dirty="0"/>
              <a:t>Player</a:t>
            </a:r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Camera</a:t>
            </a:r>
            <a:r>
              <a:rPr lang="ko-KR" altLang="en-US" dirty="0"/>
              <a:t> 설정과 </a:t>
            </a:r>
            <a:r>
              <a:rPr lang="en-US" altLang="ko-KR" dirty="0"/>
              <a:t>Player</a:t>
            </a:r>
            <a:r>
              <a:rPr lang="ko-KR" altLang="en-US" dirty="0"/>
              <a:t>제작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Camera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월드를 </a:t>
            </a:r>
            <a:r>
              <a:rPr lang="ko-KR" altLang="en-US" sz="1600" dirty="0" err="1">
                <a:latin typeface="Arial Black" panose="020B0A04020102020204" pitchFamily="34" charset="0"/>
              </a:rPr>
              <a:t>캡쳐해서</a:t>
            </a:r>
            <a:r>
              <a:rPr lang="ko-KR" altLang="en-US" sz="1600" dirty="0">
                <a:latin typeface="Arial Black" panose="020B0A04020102020204" pitchFamily="34" charset="0"/>
              </a:rPr>
              <a:t> 플레이어에게 보여주는 장치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Camera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설정해서 </a:t>
            </a:r>
            <a:r>
              <a:rPr lang="en-US" altLang="ko-KR" sz="1600" dirty="0">
                <a:latin typeface="Arial Black" panose="020B0A04020102020204" pitchFamily="34" charset="0"/>
              </a:rPr>
              <a:t>Camera</a:t>
            </a:r>
            <a:r>
              <a:rPr lang="ko-KR" altLang="en-US" sz="1600" dirty="0">
                <a:latin typeface="Arial Black" panose="020B0A04020102020204" pitchFamily="34" charset="0"/>
              </a:rPr>
              <a:t>를 만들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하나의 </a:t>
            </a:r>
            <a:r>
              <a:rPr lang="ko-KR" altLang="en-US" sz="1600" dirty="0" err="1">
                <a:latin typeface="Arial Black" panose="020B0A04020102020204" pitchFamily="34" charset="0"/>
              </a:rPr>
              <a:t>씬에</a:t>
            </a:r>
            <a:r>
              <a:rPr lang="ko-KR" altLang="en-US" sz="1600" dirty="0">
                <a:latin typeface="Arial Black" panose="020B0A04020102020204" pitchFamily="34" charset="0"/>
              </a:rPr>
              <a:t> 두개 이상의 </a:t>
            </a:r>
            <a:r>
              <a:rPr lang="en-US" altLang="ko-KR" sz="1600" dirty="0">
                <a:latin typeface="Arial Black" panose="020B0A04020102020204" pitchFamily="34" charset="0"/>
              </a:rPr>
              <a:t>Camera</a:t>
            </a:r>
            <a:r>
              <a:rPr lang="ko-KR" altLang="en-US" sz="1600" dirty="0">
                <a:latin typeface="Arial Black" panose="020B0A04020102020204" pitchFamily="34" charset="0"/>
              </a:rPr>
              <a:t>를 활용하여 구성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3A06E0-0223-48DC-B290-EB5D9821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80960"/>
            <a:ext cx="3286584" cy="3543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76C5A-6CA9-469D-BBD8-E30EDD3AB41A}"/>
              </a:ext>
            </a:extLst>
          </p:cNvPr>
          <p:cNvSpPr txBox="1"/>
          <p:nvPr/>
        </p:nvSpPr>
        <p:spPr>
          <a:xfrm>
            <a:off x="4427995" y="2475420"/>
            <a:ext cx="66156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Clear Flags : </a:t>
            </a:r>
            <a:r>
              <a:rPr lang="ko-KR" altLang="en-US" sz="1400" dirty="0">
                <a:latin typeface="Arial Black" panose="020B0A04020102020204" pitchFamily="34" charset="0"/>
              </a:rPr>
              <a:t>화면의 빈공간의 처리를 어떻게 할 것인지 설정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Background : </a:t>
            </a:r>
            <a:r>
              <a:rPr lang="ko-KR" altLang="en-US" sz="1400" dirty="0">
                <a:latin typeface="Arial Black" panose="020B0A04020102020204" pitchFamily="34" charset="0"/>
              </a:rPr>
              <a:t>모든 요소가 그려지고 스카이 박스가 없을 경우 여백의 색상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Culling Mask : </a:t>
            </a:r>
            <a:r>
              <a:rPr lang="ko-KR" altLang="en-US" sz="1400" dirty="0">
                <a:latin typeface="Arial Black" panose="020B0A04020102020204" pitchFamily="34" charset="0"/>
              </a:rPr>
              <a:t>카메라가 렌더링 할 오브젝트의 레이어를 포함하거나 제외한다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오브젝트의 레이어를 </a:t>
            </a:r>
            <a:r>
              <a:rPr lang="en-US" altLang="ko-KR" sz="1400" dirty="0">
                <a:latin typeface="Arial Black" panose="020B0A04020102020204" pitchFamily="34" charset="0"/>
              </a:rPr>
              <a:t>Inspector</a:t>
            </a:r>
            <a:r>
              <a:rPr lang="ko-KR" altLang="en-US" sz="1400" dirty="0">
                <a:latin typeface="Arial Black" panose="020B0A04020102020204" pitchFamily="34" charset="0"/>
              </a:rPr>
              <a:t> 할당해야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Projection : </a:t>
            </a:r>
            <a:r>
              <a:rPr lang="ko-KR" altLang="en-US" sz="1400" dirty="0">
                <a:latin typeface="Arial Black" panose="020B0A04020102020204" pitchFamily="34" charset="0"/>
              </a:rPr>
              <a:t>카메라의 원근 </a:t>
            </a:r>
            <a:r>
              <a:rPr lang="en-US" altLang="ko-KR" sz="1400" dirty="0">
                <a:latin typeface="Arial Black" panose="020B0A04020102020204" pitchFamily="34" charset="0"/>
              </a:rPr>
              <a:t>Simulation </a:t>
            </a:r>
            <a:r>
              <a:rPr lang="ko-KR" altLang="en-US" sz="1400" dirty="0">
                <a:latin typeface="Arial Black" panose="020B0A04020102020204" pitchFamily="34" charset="0"/>
              </a:rPr>
              <a:t>성능을 </a:t>
            </a:r>
            <a:r>
              <a:rPr lang="ko-KR" altLang="en-US" sz="1400" dirty="0" err="1">
                <a:latin typeface="Arial Black" panose="020B0A04020102020204" pitchFamily="34" charset="0"/>
              </a:rPr>
              <a:t>토글한다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Size : Projection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Orthographic</a:t>
            </a:r>
            <a:r>
              <a:rPr lang="ko-KR" altLang="en-US" sz="1400" dirty="0">
                <a:latin typeface="Arial Black" panose="020B0A04020102020204" pitchFamily="34" charset="0"/>
              </a:rPr>
              <a:t>을 선택하면 나타난다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카메라의 사각형 크기를 나타낸다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Field of view : Projection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Perspective</a:t>
            </a:r>
            <a:r>
              <a:rPr lang="ko-KR" altLang="en-US" sz="1400" dirty="0">
                <a:latin typeface="Arial Black" panose="020B0A04020102020204" pitchFamily="34" charset="0"/>
              </a:rPr>
              <a:t>를 선택하면 나타난다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로컬 </a:t>
            </a:r>
            <a:r>
              <a:rPr lang="en-US" altLang="ko-KR" sz="1400" dirty="0">
                <a:latin typeface="Arial Black" panose="020B0A04020102020204" pitchFamily="34" charset="0"/>
              </a:rPr>
              <a:t>Y</a:t>
            </a:r>
            <a:r>
              <a:rPr lang="ko-KR" altLang="en-US" sz="1400" dirty="0">
                <a:latin typeface="Arial Black" panose="020B0A04020102020204" pitchFamily="34" charset="0"/>
              </a:rPr>
              <a:t>축을 따라 측정한 카메라의 뷰 각도의 너비 입니다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Clipping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Planes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</a:t>
            </a:r>
            <a:r>
              <a:rPr lang="ko-KR" altLang="en-US" sz="1400" dirty="0">
                <a:latin typeface="Arial Black" panose="020B0A04020102020204" pitchFamily="34" charset="0"/>
              </a:rPr>
              <a:t> 렌더링을 시작 및 중지하기 위한 카메라로 부터의 거리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Viewport </a:t>
            </a:r>
            <a:r>
              <a:rPr lang="en-US" altLang="ko-KR" sz="1400" dirty="0" err="1">
                <a:latin typeface="Arial Black" panose="020B0A04020102020204" pitchFamily="34" charset="0"/>
              </a:rPr>
              <a:t>Rect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</a:rPr>
              <a:t>카메라 뷰가 </a:t>
            </a:r>
            <a:r>
              <a:rPr lang="ko-KR" altLang="en-US" sz="1400" dirty="0" err="1">
                <a:latin typeface="Arial Black" panose="020B0A04020102020204" pitchFamily="34" charset="0"/>
              </a:rPr>
              <a:t>드로우될</a:t>
            </a:r>
            <a:r>
              <a:rPr lang="ko-KR" altLang="en-US" sz="1400" dirty="0">
                <a:latin typeface="Arial Black" panose="020B0A04020102020204" pitchFamily="34" charset="0"/>
              </a:rPr>
              <a:t> 화면의 위치를 나타내는 네 개의 값을 의미한다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Depth : </a:t>
            </a:r>
            <a:r>
              <a:rPr lang="ko-KR" altLang="en-US" sz="1400" dirty="0">
                <a:latin typeface="Arial Black" panose="020B0A04020102020204" pitchFamily="34" charset="0"/>
              </a:rPr>
              <a:t>드로우 순서의 카메라 포지션을 의미한다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Rendering Path : </a:t>
            </a:r>
            <a:r>
              <a:rPr lang="ko-KR" altLang="en-US" sz="1400" dirty="0">
                <a:latin typeface="Arial Black" panose="020B0A04020102020204" pitchFamily="34" charset="0"/>
              </a:rPr>
              <a:t>카메라는 플레이어 설정에서 메서드를 정의하는 옵션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Target Texture : </a:t>
            </a:r>
            <a:r>
              <a:rPr lang="ko-KR" altLang="en-US" sz="1400" dirty="0">
                <a:latin typeface="Arial Black" panose="020B0A04020102020204" pitchFamily="34" charset="0"/>
              </a:rPr>
              <a:t>카메라 뷰의 출력을 담을 </a:t>
            </a:r>
            <a:r>
              <a:rPr lang="en-US" altLang="ko-KR" sz="1400" dirty="0">
                <a:latin typeface="Arial Black" panose="020B0A04020102020204" pitchFamily="34" charset="0"/>
              </a:rPr>
              <a:t>Render Texture</a:t>
            </a:r>
            <a:r>
              <a:rPr lang="ko-KR" altLang="en-US" sz="1400" dirty="0">
                <a:latin typeface="Arial Black" panose="020B0A04020102020204" pitchFamily="34" charset="0"/>
              </a:rPr>
              <a:t>에 대한 </a:t>
            </a:r>
            <a:r>
              <a:rPr lang="en-US" altLang="ko-KR" sz="1400" dirty="0">
                <a:latin typeface="Arial Black" panose="020B0A04020102020204" pitchFamily="34" charset="0"/>
              </a:rPr>
              <a:t>Reference </a:t>
            </a:r>
            <a:r>
              <a:rPr lang="ko-KR" altLang="en-US" sz="1400" dirty="0">
                <a:latin typeface="Arial Black" panose="020B0A04020102020204" pitchFamily="34" charset="0"/>
              </a:rPr>
              <a:t>이 설정을 하게 되면 카메라의 화면 렌더링 성능이 비활성화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7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Camera</a:t>
            </a:r>
            <a:r>
              <a:rPr lang="ko-KR" altLang="en-US" dirty="0"/>
              <a:t> 설정과 </a:t>
            </a:r>
            <a:r>
              <a:rPr lang="en-US" altLang="ko-KR" dirty="0"/>
              <a:t>Player</a:t>
            </a:r>
            <a:r>
              <a:rPr lang="ko-KR" altLang="en-US" dirty="0"/>
              <a:t>제작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주요 기능 상세 내용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3A06E0-0223-48DC-B290-EB5D9821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1799"/>
            <a:ext cx="2991872" cy="3226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E98D4-C62E-4356-B7EA-F0620E513F4E}"/>
              </a:ext>
            </a:extLst>
          </p:cNvPr>
          <p:cNvSpPr txBox="1"/>
          <p:nvPr/>
        </p:nvSpPr>
        <p:spPr>
          <a:xfrm>
            <a:off x="4454013" y="1062050"/>
            <a:ext cx="65859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Clear Flags</a:t>
            </a:r>
            <a:r>
              <a:rPr lang="ko-KR" altLang="en-US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endParaRPr lang="en-US" altLang="ko-KR" sz="1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Skybox : </a:t>
            </a:r>
            <a:r>
              <a:rPr lang="ko-KR" altLang="en-US" sz="1400" dirty="0">
                <a:latin typeface="Arial Black" panose="020B0A04020102020204" pitchFamily="34" charset="0"/>
              </a:rPr>
              <a:t>여백을 스카이 박스로 채운다</a:t>
            </a:r>
            <a:r>
              <a:rPr lang="en-US" altLang="ko-KR" sz="1400" dirty="0">
                <a:latin typeface="Arial Black" panose="020B0A04020102020204" pitchFamily="34" charset="0"/>
              </a:rPr>
              <a:t>. Skybox</a:t>
            </a:r>
            <a:r>
              <a:rPr lang="ko-KR" altLang="en-US" sz="1400" dirty="0">
                <a:latin typeface="Arial Black" panose="020B0A04020102020204" pitchFamily="34" charset="0"/>
              </a:rPr>
              <a:t>가 설정되어 있지 않으면 자동으로 지정된 색상으로 채워진다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Solid Color : </a:t>
            </a:r>
            <a:r>
              <a:rPr lang="ko-KR" altLang="en-US" sz="1400" dirty="0">
                <a:latin typeface="Arial Black" panose="020B0A04020102020204" pitchFamily="34" charset="0"/>
              </a:rPr>
              <a:t>사용자가 지정한 색상으로 여백을 채운다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Depth Only : </a:t>
            </a:r>
            <a:r>
              <a:rPr lang="ko-KR" altLang="en-US" sz="1400" dirty="0">
                <a:latin typeface="Arial Black" panose="020B0A04020102020204" pitchFamily="34" charset="0"/>
              </a:rPr>
              <a:t>여백을 투명처리 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이때 버퍼를 초기화해 기존에 그린 내용을 모두 제거한다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Don’t Clear : </a:t>
            </a:r>
            <a:r>
              <a:rPr lang="ko-KR" altLang="en-US" sz="1400" dirty="0">
                <a:latin typeface="Arial Black" panose="020B0A04020102020204" pitchFamily="34" charset="0"/>
              </a:rPr>
              <a:t>버퍼를 초기화하지 않고 이전에 그려진 내용위에 바로 새로운 화면을 그린다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Projection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Perspective : </a:t>
            </a:r>
            <a:r>
              <a:rPr lang="ko-KR" altLang="en-US" sz="1400" dirty="0">
                <a:latin typeface="Arial Black" panose="020B0A04020102020204" pitchFamily="34" charset="0"/>
              </a:rPr>
              <a:t>카메라가 원근감을 그대로 적용하여 오브젝트를 렌더링한다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Orthographic : </a:t>
            </a:r>
            <a:r>
              <a:rPr lang="ko-KR" altLang="en-US" sz="1400" dirty="0">
                <a:latin typeface="Arial Black" panose="020B0A04020102020204" pitchFamily="34" charset="0"/>
              </a:rPr>
              <a:t>카메라가 원근감이 없이 오브젝트를 균일하게 렌더링한다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Clipping Planes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Near : </a:t>
            </a:r>
            <a:r>
              <a:rPr lang="ko-KR" altLang="en-US" sz="1400" dirty="0">
                <a:latin typeface="Arial Black" panose="020B0A04020102020204" pitchFamily="34" charset="0"/>
              </a:rPr>
              <a:t>드로잉이 수행될 카메라에 상대적으로 가장 가까운 포인트를 나타낸다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Far : </a:t>
            </a:r>
            <a:r>
              <a:rPr lang="ko-KR" altLang="en-US" sz="1400" dirty="0">
                <a:latin typeface="Arial Black" panose="020B0A04020102020204" pitchFamily="34" charset="0"/>
              </a:rPr>
              <a:t>드로잉이 수행될 카메라에 상대적으로 가장 먼 포인트를 나타낸다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D8B51-3CF1-4C64-B1CD-1AC5D70751B2}"/>
              </a:ext>
            </a:extLst>
          </p:cNvPr>
          <p:cNvSpPr txBox="1"/>
          <p:nvPr/>
        </p:nvSpPr>
        <p:spPr>
          <a:xfrm>
            <a:off x="1152061" y="4297818"/>
            <a:ext cx="98916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Viewport 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Rect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X : </a:t>
            </a:r>
            <a:r>
              <a:rPr lang="ko-KR" altLang="en-US" sz="1400" dirty="0">
                <a:latin typeface="Arial Black" panose="020B0A04020102020204" pitchFamily="34" charset="0"/>
              </a:rPr>
              <a:t>수평 포지션의 시작점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Y : </a:t>
            </a:r>
            <a:r>
              <a:rPr lang="ko-KR" altLang="en-US" sz="1400" dirty="0">
                <a:latin typeface="Arial Black" panose="020B0A04020102020204" pitchFamily="34" charset="0"/>
              </a:rPr>
              <a:t>수직 포지션의 시작점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W : </a:t>
            </a:r>
            <a:r>
              <a:rPr lang="ko-KR" altLang="en-US" sz="1400" dirty="0">
                <a:latin typeface="Arial Black" panose="020B0A04020102020204" pitchFamily="34" charset="0"/>
              </a:rPr>
              <a:t>화면상의 카메라의 출력 너비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H : </a:t>
            </a:r>
            <a:r>
              <a:rPr lang="ko-KR" altLang="en-US" sz="1400" dirty="0">
                <a:latin typeface="Arial Black" panose="020B0A04020102020204" pitchFamily="34" charset="0"/>
              </a:rPr>
              <a:t>화면상 카메라의 출력 높이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Rendering Path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Use Player Settings : </a:t>
            </a:r>
            <a:r>
              <a:rPr lang="ko-KR" altLang="en-US" sz="1400" dirty="0">
                <a:latin typeface="Arial Black" panose="020B0A04020102020204" pitchFamily="34" charset="0"/>
              </a:rPr>
              <a:t>카메라는 플레이어 설정에서 설정한 렌더링 경로를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Vertex Lit : </a:t>
            </a:r>
            <a:r>
              <a:rPr lang="ko-KR" altLang="en-US" sz="1400" dirty="0">
                <a:latin typeface="Arial Black" panose="020B0A04020102020204" pitchFamily="34" charset="0"/>
              </a:rPr>
              <a:t>카메라가 렌더링한 모든 오브젝트는 </a:t>
            </a:r>
            <a:r>
              <a:rPr lang="en-US" altLang="ko-KR" sz="1400" dirty="0">
                <a:latin typeface="Arial Black" panose="020B0A04020102020204" pitchFamily="34" charset="0"/>
              </a:rPr>
              <a:t>Vertex-Lit </a:t>
            </a:r>
            <a:r>
              <a:rPr lang="ko-KR" altLang="en-US" sz="1400" dirty="0">
                <a:latin typeface="Arial Black" panose="020B0A04020102020204" pitchFamily="34" charset="0"/>
              </a:rPr>
              <a:t>오브젝트로 렌더링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Forward : </a:t>
            </a:r>
            <a:r>
              <a:rPr lang="ko-KR" altLang="en-US" sz="1400" dirty="0">
                <a:latin typeface="Arial Black" panose="020B0A04020102020204" pitchFamily="34" charset="0"/>
              </a:rPr>
              <a:t>모든 오브젝트가 </a:t>
            </a:r>
            <a:r>
              <a:rPr lang="en-US" altLang="ko-KR" sz="1400" dirty="0">
                <a:latin typeface="Arial Black" panose="020B0A04020102020204" pitchFamily="34" charset="0"/>
              </a:rPr>
              <a:t>Material</a:t>
            </a:r>
            <a:r>
              <a:rPr lang="ko-KR" altLang="en-US" sz="1400" dirty="0">
                <a:latin typeface="Arial Black" panose="020B0A04020102020204" pitchFamily="34" charset="0"/>
              </a:rPr>
              <a:t>당 하나의 패스를 동해 </a:t>
            </a:r>
            <a:r>
              <a:rPr lang="ko-KR" altLang="en-US" sz="1400" dirty="0" err="1">
                <a:latin typeface="Arial Black" panose="020B0A04020102020204" pitchFamily="34" charset="0"/>
              </a:rPr>
              <a:t>랜더링</a:t>
            </a:r>
            <a:r>
              <a:rPr lang="ko-KR" altLang="en-US" sz="1400" dirty="0">
                <a:latin typeface="Arial Black" panose="020B0A04020102020204" pitchFamily="34" charset="0"/>
              </a:rPr>
              <a:t>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Deferred Lighting : </a:t>
            </a:r>
            <a:r>
              <a:rPr lang="ko-KR" altLang="en-US" sz="1400" dirty="0">
                <a:latin typeface="Arial Black" panose="020B0A04020102020204" pitchFamily="34" charset="0"/>
              </a:rPr>
              <a:t>모든 오브젝트는 조명없이 드로우 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그 후 모든 오브젝트의 조명이 </a:t>
            </a:r>
            <a:r>
              <a:rPr lang="ko-KR" altLang="en-US" sz="1400" dirty="0" err="1">
                <a:latin typeface="Arial Black" panose="020B0A04020102020204" pitchFamily="34" charset="0"/>
              </a:rPr>
              <a:t>렌더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대기열</a:t>
            </a:r>
            <a:r>
              <a:rPr lang="ko-KR" altLang="en-US" sz="1400" dirty="0">
                <a:latin typeface="Arial Black" panose="020B0A04020102020204" pitchFamily="34" charset="0"/>
              </a:rPr>
              <a:t> 끝에서 함께 </a:t>
            </a:r>
            <a:r>
              <a:rPr lang="ko-KR" altLang="en-US" sz="1400" dirty="0" err="1">
                <a:latin typeface="Arial Black" panose="020B0A04020102020204" pitchFamily="34" charset="0"/>
              </a:rPr>
              <a:t>랜더링된다</a:t>
            </a:r>
            <a:r>
              <a:rPr lang="en-US" altLang="ko-KR" sz="1400" dirty="0">
                <a:latin typeface="Arial Black" panose="020B0A04020102020204" pitchFamily="34" charset="0"/>
              </a:rPr>
              <a:t>. Orthographic</a:t>
            </a:r>
            <a:r>
              <a:rPr lang="ko-KR" altLang="en-US" sz="1400" dirty="0">
                <a:latin typeface="Arial Black" panose="020B0A04020102020204" pitchFamily="34" charset="0"/>
              </a:rPr>
              <a:t>에서는 항상 </a:t>
            </a:r>
            <a:r>
              <a:rPr lang="en-US" altLang="ko-KR" sz="1400" dirty="0">
                <a:latin typeface="Arial Black" panose="020B0A04020102020204" pitchFamily="34" charset="0"/>
              </a:rPr>
              <a:t>Forward</a:t>
            </a:r>
            <a:r>
              <a:rPr lang="ko-KR" altLang="en-US" sz="1400" dirty="0">
                <a:latin typeface="Arial Black" panose="020B0A04020102020204" pitchFamily="34" charset="0"/>
              </a:rPr>
              <a:t>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00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1634</Words>
  <Application>Microsoft Office PowerPoint</Application>
  <PresentationFormat>와이드스크린</PresentationFormat>
  <Paragraphs>246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Arial Black</vt:lpstr>
      <vt:lpstr>Tw Cen MT</vt:lpstr>
      <vt:lpstr>Wingdings</vt:lpstr>
      <vt:lpstr>회로</vt:lpstr>
      <vt:lpstr>Unity -Cahpter4-</vt:lpstr>
      <vt:lpstr>목차</vt:lpstr>
      <vt:lpstr>월드 구성(Level Design)</vt:lpstr>
      <vt:lpstr>1. 월드 구성(Level Design)</vt:lpstr>
      <vt:lpstr>1. 월드 구성(Level Design)</vt:lpstr>
      <vt:lpstr>1. 월드 구성(Level Design)</vt:lpstr>
      <vt:lpstr>Camera 설정과 Player제작</vt:lpstr>
      <vt:lpstr>2. Camera 설정과 Player제작</vt:lpstr>
      <vt:lpstr>2. Camera 설정과 Player제작</vt:lpstr>
      <vt:lpstr>2. Camera 설정과 Player제작</vt:lpstr>
      <vt:lpstr>2. Camera 설정과 Player제작</vt:lpstr>
      <vt:lpstr>Player 입력감지</vt:lpstr>
      <vt:lpstr>3. Player 입력감지</vt:lpstr>
      <vt:lpstr>3. Player 입력감지</vt:lpstr>
      <vt:lpstr>3. Player 입력감지</vt:lpstr>
      <vt:lpstr>3. Player 입력감지</vt:lpstr>
      <vt:lpstr>3. Player 입력감지</vt:lpstr>
      <vt:lpstr>3. Player 입력감지</vt:lpstr>
      <vt:lpstr>3. Player 입력감지</vt:lpstr>
      <vt:lpstr>3. Player 입력감지</vt:lpstr>
      <vt:lpstr>3. Player 입력감지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94</cp:revision>
  <dcterms:created xsi:type="dcterms:W3CDTF">2019-01-08T00:45:21Z</dcterms:created>
  <dcterms:modified xsi:type="dcterms:W3CDTF">2019-12-30T11:48:48Z</dcterms:modified>
</cp:coreProperties>
</file>