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66" r:id="rId4"/>
    <p:sldId id="258" r:id="rId5"/>
    <p:sldId id="278" r:id="rId6"/>
    <p:sldId id="279" r:id="rId7"/>
    <p:sldId id="281" r:id="rId8"/>
    <p:sldId id="282" r:id="rId9"/>
    <p:sldId id="283" r:id="rId10"/>
    <p:sldId id="284" r:id="rId11"/>
    <p:sldId id="280" r:id="rId12"/>
    <p:sldId id="287" r:id="rId13"/>
    <p:sldId id="285" r:id="rId14"/>
    <p:sldId id="288" r:id="rId15"/>
    <p:sldId id="28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Ji Hyeon" initials="CJH" lastIdx="1" clrIdx="0">
    <p:extLst>
      <p:ext uri="{19B8F6BF-5375-455C-9EA6-DF929625EA0E}">
        <p15:presenceInfo xmlns:p15="http://schemas.microsoft.com/office/powerpoint/2012/main" userId="9193feb64a2a67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5023" autoAdjust="0"/>
  </p:normalViewPr>
  <p:slideViewPr>
    <p:cSldViewPr snapToGrid="0">
      <p:cViewPr varScale="1">
        <p:scale>
          <a:sx n="97" d="100"/>
          <a:sy n="97" d="100"/>
        </p:scale>
        <p:origin x="108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12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209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902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993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905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120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838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49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652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111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441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Unity</a:t>
            </a:r>
            <a:br>
              <a:rPr lang="en-US" altLang="ko-KR" dirty="0"/>
            </a:br>
            <a:r>
              <a:rPr lang="en-US" altLang="ko-KR" dirty="0"/>
              <a:t>-Cahpter6-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4. Texture</a:t>
            </a:r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F524A8D-3696-487A-A0DF-7ECDC432D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739199"/>
            <a:ext cx="3524742" cy="93358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1E8D2293-A83F-403C-A929-2D93DFD3C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174" y="2190049"/>
            <a:ext cx="3534268" cy="1076475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A2585177-9FDD-4EF9-8B02-4A93E4E00C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174" y="3783794"/>
            <a:ext cx="3505689" cy="1276528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E721A09E-574D-46F2-8E3E-9AF76585DD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6647" y="5647247"/>
            <a:ext cx="3515216" cy="9431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39FCD9-482E-44E0-8E02-2DDF24DD1E1B}"/>
              </a:ext>
            </a:extLst>
          </p:cNvPr>
          <p:cNvSpPr txBox="1"/>
          <p:nvPr/>
        </p:nvSpPr>
        <p:spPr>
          <a:xfrm>
            <a:off x="4683621" y="2214133"/>
            <a:ext cx="6371732" cy="31393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Max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Size : </a:t>
            </a:r>
            <a:r>
              <a:rPr lang="ko-KR" altLang="en-US" dirty="0">
                <a:latin typeface="Arial Black" panose="020B0A04020102020204" pitchFamily="34" charset="0"/>
              </a:rPr>
              <a:t>해당 </a:t>
            </a:r>
            <a:r>
              <a:rPr lang="ko-KR" altLang="en-US" dirty="0" err="1">
                <a:latin typeface="Arial Black" panose="020B0A04020102020204" pitchFamily="34" charset="0"/>
              </a:rPr>
              <a:t>텍스쳐의</a:t>
            </a:r>
            <a:r>
              <a:rPr lang="ko-KR" altLang="en-US" dirty="0">
                <a:latin typeface="Arial Black" panose="020B0A04020102020204" pitchFamily="34" charset="0"/>
              </a:rPr>
              <a:t> 최대 크기를 제어하는 옵션</a:t>
            </a: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Resize Algorithm :  Resizing</a:t>
            </a:r>
            <a:r>
              <a:rPr lang="ko-KR" altLang="en-US" dirty="0">
                <a:latin typeface="Arial Black" panose="020B0A04020102020204" pitchFamily="34" charset="0"/>
              </a:rPr>
              <a:t>작업을 수행 할 알고리즘을 선택한다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Format : </a:t>
            </a:r>
            <a:r>
              <a:rPr lang="ko-KR" altLang="en-US" dirty="0">
                <a:latin typeface="Arial Black" panose="020B0A04020102020204" pitchFamily="34" charset="0"/>
              </a:rPr>
              <a:t>압축 포맷형식을 지정합니다</a:t>
            </a:r>
            <a:r>
              <a:rPr lang="en-US" altLang="ko-KR" dirty="0">
                <a:latin typeface="Arial Black" panose="020B0A04020102020204" pitchFamily="34" charset="0"/>
              </a:rPr>
              <a:t>. </a:t>
            </a:r>
            <a:r>
              <a:rPr lang="ko-KR" altLang="en-US" dirty="0">
                <a:latin typeface="Arial Black" panose="020B0A04020102020204" pitchFamily="34" charset="0"/>
              </a:rPr>
              <a:t>모바일 버전 빌드 시 용량이나 재원을 줄일 수 있는 방법이니 이 포맷을 </a:t>
            </a:r>
            <a:r>
              <a:rPr lang="en-US" altLang="ko-KR" dirty="0">
                <a:latin typeface="Arial Black" panose="020B0A04020102020204" pitchFamily="34" charset="0"/>
              </a:rPr>
              <a:t>Documentation</a:t>
            </a:r>
            <a:r>
              <a:rPr lang="ko-KR" altLang="en-US" dirty="0">
                <a:latin typeface="Arial Black" panose="020B0A04020102020204" pitchFamily="34" charset="0"/>
              </a:rPr>
              <a:t>을 통해 알아 두는 것이 좋다</a:t>
            </a:r>
            <a:r>
              <a:rPr lang="en-US" altLang="ko-KR" dirty="0">
                <a:latin typeface="Arial Black" panose="020B0A04020102020204" pitchFamily="34" charset="0"/>
              </a:rPr>
              <a:t>. (Alpha </a:t>
            </a:r>
            <a:r>
              <a:rPr lang="ko-KR" altLang="en-US" dirty="0">
                <a:latin typeface="Arial Black" panose="020B0A04020102020204" pitchFamily="34" charset="0"/>
              </a:rPr>
              <a:t>채널이 없는 </a:t>
            </a:r>
            <a:r>
              <a:rPr lang="ko-KR" altLang="en-US" dirty="0" err="1">
                <a:latin typeface="Arial Black" panose="020B0A04020102020204" pitchFamily="34" charset="0"/>
              </a:rPr>
              <a:t>텍스쳐에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RGBA </a:t>
            </a:r>
            <a:r>
              <a:rPr lang="ko-KR" altLang="en-US" dirty="0">
                <a:latin typeface="Arial Black" panose="020B0A04020102020204" pitchFamily="34" charset="0"/>
              </a:rPr>
              <a:t>압축설정을 하지 말자</a:t>
            </a:r>
            <a:r>
              <a:rPr lang="en-US" altLang="ko-KR" dirty="0">
                <a:latin typeface="Arial Black" panose="020B0A04020102020204" pitchFamily="34" charset="0"/>
              </a:rPr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Compressor Quality : </a:t>
            </a:r>
            <a:r>
              <a:rPr lang="ko-KR" altLang="en-US" dirty="0">
                <a:latin typeface="Arial Black" panose="020B0A04020102020204" pitchFamily="34" charset="0"/>
              </a:rPr>
              <a:t>압축 퀄리티를 말한다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Override ETC2 fallback : ETC2 </a:t>
            </a:r>
            <a:r>
              <a:rPr lang="ko-KR" altLang="en-US" dirty="0">
                <a:latin typeface="Arial Black" panose="020B0A04020102020204" pitchFamily="34" charset="0"/>
              </a:rPr>
              <a:t>실패 시 돌려놓을 상태를 말한다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01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캐릭터 </a:t>
            </a:r>
            <a:r>
              <a:rPr lang="ko-KR" altLang="en-US" dirty="0" err="1"/>
              <a:t>스프라이트</a:t>
            </a:r>
            <a:r>
              <a:rPr lang="ko-KR" altLang="en-US" dirty="0"/>
              <a:t> 편집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준비된 캐릭터 </a:t>
            </a:r>
            <a:r>
              <a:rPr lang="ko-KR" altLang="en-US" dirty="0" err="1">
                <a:latin typeface="Arial Black" pitchFamily="34" charset="0"/>
              </a:rPr>
              <a:t>스프라이트를</a:t>
            </a:r>
            <a:r>
              <a:rPr lang="ko-KR" altLang="en-US" dirty="0">
                <a:latin typeface="Arial Black" pitchFamily="34" charset="0"/>
              </a:rPr>
              <a:t> 살펴보자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5707EE6-93AA-418F-A596-06F093249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255" y="1178146"/>
            <a:ext cx="3391373" cy="2524477"/>
          </a:xfrm>
          <a:prstGeom prst="rect">
            <a:avLst/>
          </a:prstGeom>
        </p:spPr>
      </p:pic>
      <p:pic>
        <p:nvPicPr>
          <p:cNvPr id="6" name="그림 5" descr="스크린샷, 조류, 꽃, 테이블이(가) 표시된 사진&#10;&#10;자동 생성된 설명">
            <a:extLst>
              <a:ext uri="{FF2B5EF4-FFF2-40B4-BE49-F238E27FC236}">
                <a16:creationId xmlns:a16="http://schemas.microsoft.com/office/drawing/2014/main" id="{981FB6AF-72D0-48B1-AB9E-CDA48601B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367" y="1178146"/>
            <a:ext cx="3164659" cy="1105463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3FA24467-158F-4AFD-A718-FA80C3F6C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1388" y="1666150"/>
            <a:ext cx="4172532" cy="5191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C26B36-A5ED-4314-904C-1E410CA73A5C}"/>
              </a:ext>
            </a:extLst>
          </p:cNvPr>
          <p:cNvSpPr txBox="1"/>
          <p:nvPr/>
        </p:nvSpPr>
        <p:spPr>
          <a:xfrm>
            <a:off x="1138168" y="3871546"/>
            <a:ext cx="57297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Toko_Run</a:t>
            </a:r>
            <a:r>
              <a:rPr lang="ko-KR" altLang="en-US" sz="1600" dirty="0">
                <a:latin typeface="Arial Black" panose="020B0A04020102020204" pitchFamily="34" charset="0"/>
              </a:rPr>
              <a:t>을 시트를 나눠서 사용할 수 있게 편집해 보자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1. </a:t>
            </a:r>
            <a:r>
              <a:rPr lang="ko-KR" altLang="en-US" sz="1600" dirty="0">
                <a:latin typeface="Arial Black" panose="020B0A04020102020204" pitchFamily="34" charset="0"/>
              </a:rPr>
              <a:t>프로젝트 창의 </a:t>
            </a:r>
            <a:r>
              <a:rPr lang="en-US" altLang="ko-KR" sz="1600" dirty="0">
                <a:latin typeface="Arial Black" panose="020B0A04020102020204" pitchFamily="34" charset="0"/>
              </a:rPr>
              <a:t>Sprites </a:t>
            </a:r>
            <a:r>
              <a:rPr lang="ko-KR" altLang="en-US" sz="1600" dirty="0">
                <a:latin typeface="Arial Black" panose="020B0A04020102020204" pitchFamily="34" charset="0"/>
              </a:rPr>
              <a:t>폴더에서 </a:t>
            </a:r>
            <a:r>
              <a:rPr lang="en-US" altLang="ko-KR" sz="1600" dirty="0" err="1">
                <a:latin typeface="Arial Black" panose="020B0A04020102020204" pitchFamily="34" charset="0"/>
              </a:rPr>
              <a:t>Toko_Run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Sprite</a:t>
            </a:r>
            <a:r>
              <a:rPr lang="ko-KR" altLang="en-US" sz="1600" dirty="0">
                <a:latin typeface="Arial Black" panose="020B0A04020102020204" pitchFamily="34" charset="0"/>
              </a:rPr>
              <a:t> 선택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2. </a:t>
            </a:r>
            <a:r>
              <a:rPr lang="ko-KR" altLang="en-US" sz="1600" dirty="0" err="1">
                <a:latin typeface="Arial Black" panose="020B0A04020102020204" pitchFamily="34" charset="0"/>
              </a:rPr>
              <a:t>인스펙터</a:t>
            </a:r>
            <a:r>
              <a:rPr lang="ko-KR" altLang="en-US" sz="1600" dirty="0">
                <a:latin typeface="Arial Black" panose="020B0A04020102020204" pitchFamily="34" charset="0"/>
              </a:rPr>
              <a:t> 창에서 </a:t>
            </a:r>
            <a:r>
              <a:rPr lang="en-US" altLang="ko-KR" sz="1600" dirty="0">
                <a:latin typeface="Arial Black" panose="020B0A04020102020204" pitchFamily="34" charset="0"/>
              </a:rPr>
              <a:t>Sprite Mode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Multiple</a:t>
            </a:r>
            <a:r>
              <a:rPr lang="ko-KR" altLang="en-US" sz="1600" dirty="0">
                <a:latin typeface="Arial Black" panose="020B0A04020102020204" pitchFamily="34" charset="0"/>
              </a:rPr>
              <a:t>로 변경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3. Apply</a:t>
            </a:r>
            <a:r>
              <a:rPr lang="ko-KR" altLang="en-US" sz="1600" dirty="0">
                <a:latin typeface="Arial Black" panose="020B0A04020102020204" pitchFamily="34" charset="0"/>
              </a:rPr>
              <a:t> 버튼을 클릭해서 변경사항을 적용한다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6B2642-0509-4C35-9295-0802C551352D}"/>
              </a:ext>
            </a:extLst>
          </p:cNvPr>
          <p:cNvSpPr/>
          <p:nvPr/>
        </p:nvSpPr>
        <p:spPr>
          <a:xfrm>
            <a:off x="8524568" y="2753032"/>
            <a:ext cx="2519352" cy="157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BB45B3-0E37-4689-8086-0886E869727A}"/>
              </a:ext>
            </a:extLst>
          </p:cNvPr>
          <p:cNvSpPr/>
          <p:nvPr/>
        </p:nvSpPr>
        <p:spPr>
          <a:xfrm>
            <a:off x="10187943" y="3642573"/>
            <a:ext cx="784857" cy="157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DD2CF3-0A5F-4C3B-8C2B-9DC9A2D2CA6E}"/>
              </a:ext>
            </a:extLst>
          </p:cNvPr>
          <p:cNvSpPr/>
          <p:nvPr/>
        </p:nvSpPr>
        <p:spPr>
          <a:xfrm>
            <a:off x="10609006" y="6608694"/>
            <a:ext cx="363794" cy="200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2F7023-8ED1-4D19-B6CA-AC95D9701499}"/>
              </a:ext>
            </a:extLst>
          </p:cNvPr>
          <p:cNvSpPr txBox="1"/>
          <p:nvPr/>
        </p:nvSpPr>
        <p:spPr>
          <a:xfrm>
            <a:off x="8053999" y="1329155"/>
            <a:ext cx="2989921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Sprite Mode</a:t>
            </a:r>
            <a:r>
              <a:rPr lang="ko-KR" altLang="en-US" sz="1400" dirty="0">
                <a:latin typeface="Arial Black" panose="020B0A04020102020204" pitchFamily="34" charset="0"/>
              </a:rPr>
              <a:t>를 </a:t>
            </a:r>
            <a:r>
              <a:rPr lang="en-US" altLang="ko-KR" sz="1400" dirty="0">
                <a:latin typeface="Arial Black" panose="020B0A04020102020204" pitchFamily="34" charset="0"/>
              </a:rPr>
              <a:t>Multiple</a:t>
            </a:r>
            <a:r>
              <a:rPr lang="ko-KR" altLang="en-US" sz="1400" dirty="0">
                <a:latin typeface="Arial Black" panose="020B0A04020102020204" pitchFamily="34" charset="0"/>
              </a:rPr>
              <a:t>로 변경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BC49811-5C0D-4633-B1D5-6A15E9859562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>
            <a:off x="9548960" y="1636932"/>
            <a:ext cx="235284" cy="1116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35DF3D-09ED-4505-8635-503AF06C00D8}"/>
              </a:ext>
            </a:extLst>
          </p:cNvPr>
          <p:cNvSpPr txBox="1"/>
          <p:nvPr/>
        </p:nvSpPr>
        <p:spPr>
          <a:xfrm>
            <a:off x="6867899" y="4963205"/>
            <a:ext cx="4009174" cy="30777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Apply</a:t>
            </a:r>
            <a:r>
              <a:rPr lang="ko-KR" altLang="en-US" sz="1400" dirty="0">
                <a:latin typeface="Arial Black" panose="020B0A04020102020204" pitchFamily="34" charset="0"/>
              </a:rPr>
              <a:t>버튼을 클릭 </a:t>
            </a:r>
            <a:r>
              <a:rPr lang="en-US" altLang="ko-KR" sz="1400" dirty="0">
                <a:latin typeface="Arial Black" panose="020B0A04020102020204" pitchFamily="34" charset="0"/>
              </a:rPr>
              <a:t>&gt; Sprite Editor </a:t>
            </a:r>
            <a:r>
              <a:rPr lang="ko-KR" altLang="en-US" sz="1400" dirty="0">
                <a:latin typeface="Arial Black" panose="020B0A04020102020204" pitchFamily="34" charset="0"/>
              </a:rPr>
              <a:t>버튼 클릭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76AD15A-294A-42A4-AE07-D8E4994C8865}"/>
              </a:ext>
            </a:extLst>
          </p:cNvPr>
          <p:cNvCxnSpPr>
            <a:cxnSpLocks/>
            <a:stCxn id="19" idx="2"/>
            <a:endCxn id="15" idx="1"/>
          </p:cNvCxnSpPr>
          <p:nvPr/>
        </p:nvCxnSpPr>
        <p:spPr>
          <a:xfrm rot="16200000" flipH="1">
            <a:off x="9021854" y="5121614"/>
            <a:ext cx="1437785" cy="1736520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6505817-9783-46EE-A903-5F42C9D0BBC6}"/>
              </a:ext>
            </a:extLst>
          </p:cNvPr>
          <p:cNvCxnSpPr>
            <a:stCxn id="15" idx="3"/>
            <a:endCxn id="14" idx="3"/>
          </p:cNvCxnSpPr>
          <p:nvPr/>
        </p:nvCxnSpPr>
        <p:spPr>
          <a:xfrm flipV="1">
            <a:off x="10972800" y="3721231"/>
            <a:ext cx="12700" cy="2987536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74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캐릭터 </a:t>
            </a:r>
            <a:r>
              <a:rPr lang="ko-KR" altLang="en-US" dirty="0" err="1"/>
              <a:t>스프라이트</a:t>
            </a:r>
            <a:r>
              <a:rPr lang="ko-KR" altLang="en-US" dirty="0"/>
              <a:t> 편집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Sprite Mode</a:t>
            </a:r>
            <a:r>
              <a:rPr lang="ko-KR" altLang="en-US" sz="1600" dirty="0">
                <a:latin typeface="Arial Black" pitchFamily="34" charset="0"/>
              </a:rPr>
              <a:t>를 </a:t>
            </a:r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ko-KR" altLang="en-US" sz="1600" dirty="0">
                <a:latin typeface="Arial Black" pitchFamily="34" charset="0"/>
              </a:rPr>
              <a:t>변경하고 저장한 다음에 </a:t>
            </a:r>
            <a:r>
              <a:rPr lang="en-US" altLang="ko-KR" sz="1600" dirty="0">
                <a:latin typeface="Arial Black" pitchFamily="34" charset="0"/>
              </a:rPr>
              <a:t>Sprite Editor </a:t>
            </a:r>
            <a:r>
              <a:rPr lang="ko-KR" altLang="en-US" sz="1600" dirty="0">
                <a:latin typeface="Arial Black" pitchFamily="34" charset="0"/>
              </a:rPr>
              <a:t>버튼을 눌러 편집창을 활성화 하고 </a:t>
            </a:r>
            <a:r>
              <a:rPr lang="en-US" altLang="ko-KR" sz="1600" dirty="0">
                <a:latin typeface="Arial Black" pitchFamily="34" charset="0"/>
              </a:rPr>
              <a:t>Sprite</a:t>
            </a:r>
            <a:r>
              <a:rPr lang="ko-KR" altLang="en-US" sz="1600" dirty="0">
                <a:latin typeface="Arial Black" pitchFamily="34" charset="0"/>
              </a:rPr>
              <a:t>를 나누자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 Black" pitchFamily="34" charset="0"/>
              </a:rPr>
              <a:t>Sprite Editor </a:t>
            </a:r>
            <a:r>
              <a:rPr lang="ko-KR" altLang="en-US" sz="1600" dirty="0">
                <a:latin typeface="Arial Black" pitchFamily="34" charset="0"/>
              </a:rPr>
              <a:t>창에서 </a:t>
            </a:r>
            <a:r>
              <a:rPr lang="en-US" altLang="ko-KR" sz="1600" dirty="0">
                <a:latin typeface="Arial Black" pitchFamily="34" charset="0"/>
              </a:rPr>
              <a:t>Slice </a:t>
            </a:r>
            <a:r>
              <a:rPr lang="ko-KR" altLang="en-US" sz="1600" dirty="0">
                <a:latin typeface="Arial Black" pitchFamily="34" charset="0"/>
              </a:rPr>
              <a:t>버튼을 클릭</a:t>
            </a:r>
            <a:endParaRPr lang="en-US" altLang="ko-KR" sz="1600" dirty="0">
              <a:latin typeface="Arial Black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 Black" pitchFamily="34" charset="0"/>
              </a:rPr>
              <a:t>Type</a:t>
            </a:r>
            <a:r>
              <a:rPr lang="ko-KR" altLang="en-US" sz="1600" dirty="0">
                <a:latin typeface="Arial Black" pitchFamily="34" charset="0"/>
              </a:rPr>
              <a:t>은 </a:t>
            </a:r>
            <a:r>
              <a:rPr lang="en-US" altLang="ko-KR" sz="1600" dirty="0">
                <a:latin typeface="Arial Black" pitchFamily="34" charset="0"/>
              </a:rPr>
              <a:t>Grid by Cell Size</a:t>
            </a:r>
            <a:r>
              <a:rPr lang="ko-KR" altLang="en-US" sz="1600" dirty="0">
                <a:latin typeface="Arial Black" pitchFamily="34" charset="0"/>
              </a:rPr>
              <a:t>로</a:t>
            </a:r>
            <a:r>
              <a:rPr lang="en-US" altLang="ko-KR" sz="1600" dirty="0">
                <a:latin typeface="Arial Black" pitchFamily="34" charset="0"/>
              </a:rPr>
              <a:t>, Pixel Size</a:t>
            </a:r>
            <a:r>
              <a:rPr lang="ko-KR" altLang="en-US" sz="1600" dirty="0">
                <a:latin typeface="Arial Black" pitchFamily="34" charset="0"/>
              </a:rPr>
              <a:t>는 </a:t>
            </a:r>
            <a:r>
              <a:rPr lang="en-US" altLang="ko-KR" sz="1600" dirty="0">
                <a:latin typeface="Arial Black" pitchFamily="34" charset="0"/>
              </a:rPr>
              <a:t>(64, 64)</a:t>
            </a:r>
            <a:r>
              <a:rPr lang="ko-KR" altLang="en-US" sz="1600" dirty="0">
                <a:latin typeface="Arial Black" pitchFamily="34" charset="0"/>
              </a:rPr>
              <a:t>로 변경</a:t>
            </a:r>
            <a:endParaRPr lang="en-US" altLang="ko-KR" sz="1600" dirty="0">
              <a:latin typeface="Arial Black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 Black" pitchFamily="34" charset="0"/>
              </a:rPr>
              <a:t>Slice</a:t>
            </a:r>
            <a:r>
              <a:rPr lang="ko-KR" altLang="en-US" sz="1600" dirty="0">
                <a:latin typeface="Arial Black" pitchFamily="34" charset="0"/>
              </a:rPr>
              <a:t> 클릭</a:t>
            </a:r>
            <a:endParaRPr lang="en-US" altLang="ko-KR" sz="1600" dirty="0">
              <a:latin typeface="Arial Black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 Black" pitchFamily="34" charset="0"/>
              </a:rPr>
              <a:t>Apply </a:t>
            </a:r>
            <a:r>
              <a:rPr lang="ko-KR" altLang="en-US" sz="1600" dirty="0">
                <a:latin typeface="Arial Black" pitchFamily="34" charset="0"/>
              </a:rPr>
              <a:t>버튼을 클릭해 저장 </a:t>
            </a:r>
            <a:r>
              <a:rPr lang="en-US" altLang="ko-KR" sz="1600" dirty="0">
                <a:latin typeface="Arial Black" pitchFamily="34" charset="0"/>
              </a:rPr>
              <a:t>&gt; Sprite Editor </a:t>
            </a:r>
            <a:r>
              <a:rPr lang="ko-KR" altLang="en-US" sz="1600" dirty="0">
                <a:latin typeface="Arial Black" pitchFamily="34" charset="0"/>
              </a:rPr>
              <a:t>창 닫기</a:t>
            </a:r>
            <a:endParaRPr lang="en-US" altLang="ko-KR" sz="1600" dirty="0">
              <a:latin typeface="Arial Black" pitchFamily="34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908949C-19AC-4DB3-8620-AFC1860C7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3039719"/>
            <a:ext cx="7582958" cy="2143424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DBB9FB67-38A3-49C9-9D3E-559503F65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663" y="4633038"/>
            <a:ext cx="3715268" cy="1505160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3773CE3C-1746-48F6-855A-AD07A2C52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168" y="5438013"/>
            <a:ext cx="3391373" cy="140037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F5BE4A-42EE-4944-9B8B-55E385D30489}"/>
              </a:ext>
            </a:extLst>
          </p:cNvPr>
          <p:cNvSpPr/>
          <p:nvPr/>
        </p:nvSpPr>
        <p:spPr>
          <a:xfrm>
            <a:off x="1917290" y="3234813"/>
            <a:ext cx="403123" cy="1941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EC3DB0-47C8-48E8-A5B0-3F52BD9748B3}"/>
              </a:ext>
            </a:extLst>
          </p:cNvPr>
          <p:cNvSpPr/>
          <p:nvPr/>
        </p:nvSpPr>
        <p:spPr>
          <a:xfrm>
            <a:off x="1917290" y="3432302"/>
            <a:ext cx="2821858" cy="3334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CDFA3D-D094-4547-9214-5EC34575FF28}"/>
              </a:ext>
            </a:extLst>
          </p:cNvPr>
          <p:cNvSpPr/>
          <p:nvPr/>
        </p:nvSpPr>
        <p:spPr>
          <a:xfrm>
            <a:off x="3118612" y="4485975"/>
            <a:ext cx="1620536" cy="1667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D4A2E36-F39A-4C57-AC39-53898375C60E}"/>
              </a:ext>
            </a:extLst>
          </p:cNvPr>
          <p:cNvSpPr/>
          <p:nvPr/>
        </p:nvSpPr>
        <p:spPr>
          <a:xfrm>
            <a:off x="6702470" y="3234813"/>
            <a:ext cx="403123" cy="1941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C3ABC1-E621-44A5-A0BA-972CE4FC8EDA}"/>
              </a:ext>
            </a:extLst>
          </p:cNvPr>
          <p:cNvSpPr/>
          <p:nvPr/>
        </p:nvSpPr>
        <p:spPr>
          <a:xfrm>
            <a:off x="9715395" y="5798582"/>
            <a:ext cx="647805" cy="1990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99ACAA3-BE4B-465C-B8CE-B42F057FA28D}"/>
              </a:ext>
            </a:extLst>
          </p:cNvPr>
          <p:cNvSpPr/>
          <p:nvPr/>
        </p:nvSpPr>
        <p:spPr>
          <a:xfrm>
            <a:off x="1138167" y="5575725"/>
            <a:ext cx="3391373" cy="12626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F14CCB-806B-4D31-9F9D-F046FC5C1576}"/>
              </a:ext>
            </a:extLst>
          </p:cNvPr>
          <p:cNvSpPr txBox="1"/>
          <p:nvPr/>
        </p:nvSpPr>
        <p:spPr>
          <a:xfrm>
            <a:off x="1138167" y="2659439"/>
            <a:ext cx="3406702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Sprite Editor </a:t>
            </a:r>
            <a:r>
              <a:rPr lang="ko-KR" altLang="en-US" sz="1400" dirty="0">
                <a:latin typeface="Arial Black" panose="020B0A04020102020204" pitchFamily="34" charset="0"/>
              </a:rPr>
              <a:t>창에서 </a:t>
            </a:r>
            <a:r>
              <a:rPr lang="en-US" altLang="ko-KR" sz="1400" dirty="0">
                <a:latin typeface="Arial Black" panose="020B0A04020102020204" pitchFamily="34" charset="0"/>
              </a:rPr>
              <a:t>Slice </a:t>
            </a:r>
            <a:r>
              <a:rPr lang="ko-KR" altLang="en-US" sz="1400" dirty="0">
                <a:latin typeface="Arial Black" panose="020B0A04020102020204" pitchFamily="34" charset="0"/>
              </a:rPr>
              <a:t>버튼 클릭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DCD5AE8-92BC-4CF3-8214-EC42AB5D7B74}"/>
              </a:ext>
            </a:extLst>
          </p:cNvPr>
          <p:cNvCxnSpPr>
            <a:stCxn id="24" idx="2"/>
            <a:endCxn id="17" idx="0"/>
          </p:cNvCxnSpPr>
          <p:nvPr/>
        </p:nvCxnSpPr>
        <p:spPr>
          <a:xfrm flipH="1">
            <a:off x="2118852" y="2967216"/>
            <a:ext cx="722666" cy="2675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7B73086-7663-49F8-B19A-B0B57B544D18}"/>
              </a:ext>
            </a:extLst>
          </p:cNvPr>
          <p:cNvSpPr txBox="1"/>
          <p:nvPr/>
        </p:nvSpPr>
        <p:spPr>
          <a:xfrm>
            <a:off x="7643641" y="2672348"/>
            <a:ext cx="3406702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Sprite Editor </a:t>
            </a:r>
            <a:r>
              <a:rPr lang="ko-KR" altLang="en-US" sz="1400" dirty="0">
                <a:latin typeface="Arial Black" panose="020B0A04020102020204" pitchFamily="34" charset="0"/>
              </a:rPr>
              <a:t>창에서 </a:t>
            </a:r>
            <a:r>
              <a:rPr lang="en-US" altLang="ko-KR" sz="1400" dirty="0">
                <a:latin typeface="Arial Black" panose="020B0A04020102020204" pitchFamily="34" charset="0"/>
              </a:rPr>
              <a:t>Slice </a:t>
            </a:r>
            <a:r>
              <a:rPr lang="ko-KR" altLang="en-US" sz="1400" dirty="0">
                <a:latin typeface="Arial Black" panose="020B0A04020102020204" pitchFamily="34" charset="0"/>
              </a:rPr>
              <a:t>버튼 클릭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083BBAAC-5181-4FDD-8FC5-F71E2A29BF43}"/>
              </a:ext>
            </a:extLst>
          </p:cNvPr>
          <p:cNvCxnSpPr>
            <a:stCxn id="27" idx="1"/>
            <a:endCxn id="20" idx="0"/>
          </p:cNvCxnSpPr>
          <p:nvPr/>
        </p:nvCxnSpPr>
        <p:spPr>
          <a:xfrm rot="10800000" flipV="1">
            <a:off x="6904033" y="2826237"/>
            <a:ext cx="739609" cy="4085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BFCB872-6896-47E0-B26D-FE1BCE01DA50}"/>
              </a:ext>
            </a:extLst>
          </p:cNvPr>
          <p:cNvSpPr txBox="1"/>
          <p:nvPr/>
        </p:nvSpPr>
        <p:spPr>
          <a:xfrm>
            <a:off x="5518270" y="3488593"/>
            <a:ext cx="2730995" cy="5232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Type</a:t>
            </a:r>
            <a:r>
              <a:rPr lang="ko-KR" altLang="en-US" sz="1400" dirty="0">
                <a:latin typeface="Arial Black" panose="020B0A04020102020204" pitchFamily="34" charset="0"/>
              </a:rPr>
              <a:t>을 </a:t>
            </a:r>
            <a:r>
              <a:rPr lang="en-US" altLang="ko-KR" sz="1400" dirty="0">
                <a:latin typeface="Arial Black" panose="020B0A04020102020204" pitchFamily="34" charset="0"/>
              </a:rPr>
              <a:t>Grid By Cell Size</a:t>
            </a:r>
            <a:r>
              <a:rPr lang="ko-KR" altLang="en-US" sz="1400" dirty="0">
                <a:latin typeface="Arial Black" panose="020B0A04020102020204" pitchFamily="34" charset="0"/>
              </a:rPr>
              <a:t>로</a:t>
            </a:r>
            <a:r>
              <a:rPr lang="en-US" altLang="ko-KR" sz="1400" dirty="0">
                <a:latin typeface="Arial Black" panose="020B0A04020102020204" pitchFamily="34" charset="0"/>
              </a:rPr>
              <a:t>, Pixel Size</a:t>
            </a:r>
            <a:r>
              <a:rPr lang="ko-KR" altLang="en-US" sz="1400" dirty="0">
                <a:latin typeface="Arial Black" panose="020B0A04020102020204" pitchFamily="34" charset="0"/>
              </a:rPr>
              <a:t>는 </a:t>
            </a:r>
            <a:r>
              <a:rPr lang="en-US" altLang="ko-KR" sz="1400" dirty="0">
                <a:latin typeface="Arial Black" panose="020B0A04020102020204" pitchFamily="34" charset="0"/>
              </a:rPr>
              <a:t>(64, 64)</a:t>
            </a:r>
            <a:r>
              <a:rPr lang="ko-KR" altLang="en-US" sz="1400" dirty="0">
                <a:latin typeface="Arial Black" panose="020B0A04020102020204" pitchFamily="34" charset="0"/>
              </a:rPr>
              <a:t>로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변경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13AB981-87B1-4BDF-9401-14B27C7DE6F2}"/>
              </a:ext>
            </a:extLst>
          </p:cNvPr>
          <p:cNvCxnSpPr>
            <a:stCxn id="30" idx="1"/>
            <a:endCxn id="18" idx="3"/>
          </p:cNvCxnSpPr>
          <p:nvPr/>
        </p:nvCxnSpPr>
        <p:spPr>
          <a:xfrm flipH="1" flipV="1">
            <a:off x="4739148" y="3599029"/>
            <a:ext cx="779122" cy="1511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4264AD1-D98B-4A9E-AC01-F3033FD947F6}"/>
              </a:ext>
            </a:extLst>
          </p:cNvPr>
          <p:cNvSpPr txBox="1"/>
          <p:nvPr/>
        </p:nvSpPr>
        <p:spPr>
          <a:xfrm>
            <a:off x="5518270" y="4415449"/>
            <a:ext cx="1103756" cy="30777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rial Black" panose="020B0A04020102020204" pitchFamily="34" charset="0"/>
              </a:rPr>
              <a:t>Slice </a:t>
            </a:r>
            <a:r>
              <a:rPr lang="ko-KR" altLang="en-US" sz="1400" dirty="0">
                <a:latin typeface="Arial Black" panose="020B0A04020102020204" pitchFamily="34" charset="0"/>
              </a:rPr>
              <a:t>클릭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BE51E8D-FC09-4681-B7DE-A4046B7C1F85}"/>
              </a:ext>
            </a:extLst>
          </p:cNvPr>
          <p:cNvCxnSpPr>
            <a:cxnSpLocks/>
            <a:stCxn id="33" idx="1"/>
            <a:endCxn id="19" idx="3"/>
          </p:cNvCxnSpPr>
          <p:nvPr/>
        </p:nvCxnSpPr>
        <p:spPr>
          <a:xfrm flipH="1">
            <a:off x="4739148" y="4569338"/>
            <a:ext cx="77912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B7C2303-119C-4789-BD96-403CCCC974D6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9346992" y="2980125"/>
            <a:ext cx="692306" cy="28184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284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캐릭터 </a:t>
            </a:r>
            <a:r>
              <a:rPr lang="en-US" altLang="ko-KR" dirty="0" err="1"/>
              <a:t>gAMEoBJECT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2D</a:t>
            </a:r>
            <a:r>
              <a:rPr lang="ko-KR" altLang="en-US" dirty="0">
                <a:latin typeface="Arial Black" pitchFamily="34" charset="0"/>
              </a:rPr>
              <a:t> 캐릭터를 생성하자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물리 상호작용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조작을 감지하고 점프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사망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애니메이션 재생과 제어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효과음 재생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기능 추가</a:t>
            </a: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1.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프로젝트창에서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Toko_Run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 Sprite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펼치기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&gt; Toko_Run_0 </a:t>
            </a:r>
            <a:r>
              <a:rPr lang="ko-KR" altLang="en-US" dirty="0" err="1">
                <a:latin typeface="Arial Black" pitchFamily="34" charset="0"/>
                <a:sym typeface="Wingdings" panose="05000000000000000000" pitchFamily="2" charset="2"/>
              </a:rPr>
              <a:t>스프라이트를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latin typeface="Arial Black" pitchFamily="34" charset="0"/>
                <a:sym typeface="Wingdings" panose="05000000000000000000" pitchFamily="2" charset="2"/>
              </a:rPr>
              <a:t>하이어라키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 창으로 드래그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&amp;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드롭</a:t>
            </a: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2.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생성된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Toko_Run_0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의 이름은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Player, Tag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는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Player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로 변경</a:t>
            </a: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3. Player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의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Position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을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(-6, 2, 0)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으로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변경</a:t>
            </a: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AFCFD05-D866-48EF-8DCB-C698EC0DA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569" y="3040549"/>
            <a:ext cx="3410426" cy="1066949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F07B3527-7661-4CF7-8829-07C856399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901" y="3040549"/>
            <a:ext cx="3400900" cy="3848637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1449F038-6D29-43DB-BA86-F990B350B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569" y="5298649"/>
            <a:ext cx="4163006" cy="13717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BDB9B3-79BD-4DD0-9BB4-8D3E196A8E3B}"/>
              </a:ext>
            </a:extLst>
          </p:cNvPr>
          <p:cNvSpPr txBox="1"/>
          <p:nvPr/>
        </p:nvSpPr>
        <p:spPr>
          <a:xfrm>
            <a:off x="5722901" y="4183866"/>
            <a:ext cx="3403100" cy="5232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Toko_Run_0 Sprite</a:t>
            </a:r>
            <a:r>
              <a:rPr lang="ko-KR" altLang="en-US" sz="1400" dirty="0">
                <a:latin typeface="Arial Black" panose="020B0A04020102020204" pitchFamily="34" charset="0"/>
              </a:rPr>
              <a:t>를 </a:t>
            </a:r>
            <a:r>
              <a:rPr lang="ko-KR" altLang="en-US" sz="1400" dirty="0" err="1">
                <a:latin typeface="Arial Black" panose="020B0A04020102020204" pitchFamily="34" charset="0"/>
              </a:rPr>
              <a:t>하이어라키</a:t>
            </a:r>
            <a:r>
              <a:rPr lang="ko-KR" altLang="en-US" sz="1400" dirty="0">
                <a:latin typeface="Arial Black" panose="020B0A04020102020204" pitchFamily="34" charset="0"/>
              </a:rPr>
              <a:t> 창으로 드래그 </a:t>
            </a:r>
            <a:r>
              <a:rPr lang="en-US" altLang="ko-KR" sz="1400" dirty="0">
                <a:latin typeface="Arial Black" panose="020B0A04020102020204" pitchFamily="34" charset="0"/>
              </a:rPr>
              <a:t>&amp; </a:t>
            </a:r>
            <a:r>
              <a:rPr lang="ko-KR" altLang="en-US" sz="1400" dirty="0">
                <a:latin typeface="Arial Black" panose="020B0A04020102020204" pitchFamily="34" charset="0"/>
              </a:rPr>
              <a:t>드롭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577623-2C3D-41A0-A70E-D4EEA6CABCF1}"/>
              </a:ext>
            </a:extLst>
          </p:cNvPr>
          <p:cNvSpPr/>
          <p:nvPr/>
        </p:nvSpPr>
        <p:spPr>
          <a:xfrm>
            <a:off x="5722901" y="5683045"/>
            <a:ext cx="3273615" cy="147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D1013B-687E-4D4E-B9EF-7446A84DBFDF}"/>
              </a:ext>
            </a:extLst>
          </p:cNvPr>
          <p:cNvSpPr/>
          <p:nvPr/>
        </p:nvSpPr>
        <p:spPr>
          <a:xfrm>
            <a:off x="1681264" y="5535561"/>
            <a:ext cx="1779691" cy="373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E29F5A-F8B3-4EE8-865B-25D6679B6D6C}"/>
              </a:ext>
            </a:extLst>
          </p:cNvPr>
          <p:cNvSpPr/>
          <p:nvPr/>
        </p:nvSpPr>
        <p:spPr>
          <a:xfrm>
            <a:off x="3013535" y="6093168"/>
            <a:ext cx="2315549" cy="150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D61B08E-FA6B-4AD6-93E4-D34E32866F0A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7359709" y="4707086"/>
            <a:ext cx="64742" cy="9759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74E96CD-A271-4456-BE52-DBB9401AA3B4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4424516" y="4001729"/>
            <a:ext cx="1298385" cy="4437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E052B4-266C-4781-93AA-67527FA094F4}"/>
              </a:ext>
            </a:extLst>
          </p:cNvPr>
          <p:cNvSpPr txBox="1"/>
          <p:nvPr/>
        </p:nvSpPr>
        <p:spPr>
          <a:xfrm>
            <a:off x="1141411" y="4735046"/>
            <a:ext cx="3403100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</a:rPr>
              <a:t>이름은</a:t>
            </a:r>
            <a:r>
              <a:rPr lang="en-US" altLang="ko-KR" sz="1400" dirty="0">
                <a:latin typeface="Arial Black" panose="020B0A04020102020204" pitchFamily="34" charset="0"/>
              </a:rPr>
              <a:t> Player, </a:t>
            </a:r>
            <a:r>
              <a:rPr lang="ko-KR" altLang="en-US" sz="1400" dirty="0">
                <a:latin typeface="Arial Black" panose="020B0A04020102020204" pitchFamily="34" charset="0"/>
              </a:rPr>
              <a:t>태그는 </a:t>
            </a:r>
            <a:r>
              <a:rPr lang="en-US" altLang="ko-KR" sz="1400" dirty="0">
                <a:latin typeface="Arial Black" panose="020B0A04020102020204" pitchFamily="34" charset="0"/>
              </a:rPr>
              <a:t>Player</a:t>
            </a:r>
            <a:r>
              <a:rPr lang="ko-KR" altLang="en-US" sz="1400" dirty="0">
                <a:latin typeface="Arial Black" panose="020B0A04020102020204" pitchFamily="34" charset="0"/>
              </a:rPr>
              <a:t>로 변경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DAB1ADB-2248-4799-A0EF-A5F4737F666F}"/>
              </a:ext>
            </a:extLst>
          </p:cNvPr>
          <p:cNvCxnSpPr>
            <a:stCxn id="14" idx="0"/>
            <a:endCxn id="22" idx="2"/>
          </p:cNvCxnSpPr>
          <p:nvPr/>
        </p:nvCxnSpPr>
        <p:spPr>
          <a:xfrm flipV="1">
            <a:off x="2571110" y="5042823"/>
            <a:ext cx="271851" cy="4927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5272130-1BFD-47FF-8E36-023B57B0EF38}"/>
              </a:ext>
            </a:extLst>
          </p:cNvPr>
          <p:cNvSpPr txBox="1"/>
          <p:nvPr/>
        </p:nvSpPr>
        <p:spPr>
          <a:xfrm>
            <a:off x="2909983" y="6546644"/>
            <a:ext cx="2428042" cy="30777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</a:rPr>
              <a:t>위치를 </a:t>
            </a:r>
            <a:r>
              <a:rPr lang="en-US" altLang="ko-KR" sz="1400" dirty="0">
                <a:latin typeface="Arial Black" panose="020B0A04020102020204" pitchFamily="34" charset="0"/>
              </a:rPr>
              <a:t>(-6, 2, 0)</a:t>
            </a:r>
            <a:r>
              <a:rPr lang="ko-KR" altLang="en-US" sz="1400" dirty="0">
                <a:latin typeface="Arial Black" panose="020B0A04020102020204" pitchFamily="34" charset="0"/>
              </a:rPr>
              <a:t>으로 변경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A8FB505-4859-44E5-9801-F0DE62843C31}"/>
              </a:ext>
            </a:extLst>
          </p:cNvPr>
          <p:cNvCxnSpPr>
            <a:endCxn id="15" idx="2"/>
          </p:cNvCxnSpPr>
          <p:nvPr/>
        </p:nvCxnSpPr>
        <p:spPr>
          <a:xfrm flipV="1">
            <a:off x="4171309" y="6243484"/>
            <a:ext cx="1" cy="2851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973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캐릭터 </a:t>
            </a:r>
            <a:r>
              <a:rPr lang="en-US" altLang="ko-KR" dirty="0" err="1"/>
              <a:t>gAMEoBJECT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Rigidbody2D Component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추가</a:t>
            </a: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Player Game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Object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에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Rigidbody2D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 추가</a:t>
            </a: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Rigidbody2D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의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Collision Detection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을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Continuous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로 변경</a:t>
            </a: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Rigidbody2D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Components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펼치기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&gt; Freeze Rotation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의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Z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체크</a:t>
            </a: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B466BFD-414A-481D-B002-5A090D9735C9}"/>
              </a:ext>
            </a:extLst>
          </p:cNvPr>
          <p:cNvGrpSpPr/>
          <p:nvPr/>
        </p:nvGrpSpPr>
        <p:grpSpPr>
          <a:xfrm>
            <a:off x="1708035" y="2698710"/>
            <a:ext cx="8769505" cy="3286584"/>
            <a:chOff x="1141411" y="2315250"/>
            <a:chExt cx="8769505" cy="3286584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FE14BB17-FDFD-403F-8B30-69FEA414D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1411" y="2315250"/>
              <a:ext cx="4039164" cy="328658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AF8F4D5-6563-461B-9639-C3353D2606BF}"/>
                </a:ext>
              </a:extLst>
            </p:cNvPr>
            <p:cNvSpPr/>
            <p:nvPr/>
          </p:nvSpPr>
          <p:spPr>
            <a:xfrm>
              <a:off x="1268361" y="3864077"/>
              <a:ext cx="3824749" cy="1671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4B6EE75-0311-4D07-82B2-D09F6595B790}"/>
                </a:ext>
              </a:extLst>
            </p:cNvPr>
            <p:cNvSpPr/>
            <p:nvPr/>
          </p:nvSpPr>
          <p:spPr>
            <a:xfrm>
              <a:off x="1141412" y="4385186"/>
              <a:ext cx="2162228" cy="4916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66499E-C1D2-4A53-AB2C-DF1361F58E24}"/>
                </a:ext>
              </a:extLst>
            </p:cNvPr>
            <p:cNvSpPr txBox="1"/>
            <p:nvPr/>
          </p:nvSpPr>
          <p:spPr>
            <a:xfrm>
              <a:off x="6092788" y="2315250"/>
              <a:ext cx="3569110" cy="5232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Player </a:t>
              </a:r>
              <a:r>
                <a:rPr lang="en-US" altLang="ko-KR" sz="1400" dirty="0" err="1">
                  <a:latin typeface="Arial Black" panose="020B0A04020102020204" pitchFamily="34" charset="0"/>
                </a:rPr>
                <a:t>GameObject</a:t>
              </a:r>
              <a:r>
                <a:rPr lang="ko-KR" altLang="en-US" sz="1400" dirty="0">
                  <a:latin typeface="Arial Black" panose="020B0A04020102020204" pitchFamily="34" charset="0"/>
                </a:rPr>
                <a:t>에 </a:t>
              </a:r>
              <a:r>
                <a:rPr lang="en-US" altLang="ko-KR" sz="1400" dirty="0">
                  <a:latin typeface="Arial Black" panose="020B0A04020102020204" pitchFamily="34" charset="0"/>
                </a:rPr>
                <a:t>Rigidbody2D</a:t>
              </a:r>
              <a:r>
                <a:rPr lang="ko-KR" altLang="en-US" sz="1400" dirty="0">
                  <a:latin typeface="Arial Black" panose="020B0A04020102020204" pitchFamily="34" charset="0"/>
                </a:rPr>
                <a:t> </a:t>
              </a:r>
              <a:r>
                <a:rPr lang="en-US" altLang="ko-KR" sz="1400" dirty="0">
                  <a:latin typeface="Arial Black" panose="020B0A04020102020204" pitchFamily="34" charset="0"/>
                </a:rPr>
                <a:t>Component </a:t>
              </a:r>
              <a:r>
                <a:rPr lang="ko-KR" altLang="en-US" sz="1400" dirty="0">
                  <a:latin typeface="Arial Black" panose="020B0A04020102020204" pitchFamily="34" charset="0"/>
                </a:rPr>
                <a:t>추가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D2DC55D-EE01-436B-A187-65862E1BAD48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5180575" y="2576860"/>
              <a:ext cx="91221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AC09FC-1CD0-43D6-8754-8A70567A3BAC}"/>
                </a:ext>
              </a:extLst>
            </p:cNvPr>
            <p:cNvSpPr txBox="1"/>
            <p:nvPr/>
          </p:nvSpPr>
          <p:spPr>
            <a:xfrm>
              <a:off x="6092788" y="3686041"/>
              <a:ext cx="3569110" cy="5232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atin typeface="Arial Black" panose="020B0A04020102020204" pitchFamily="34" charset="0"/>
                </a:rPr>
                <a:t>Collsion</a:t>
              </a:r>
              <a:r>
                <a:rPr lang="en-US" altLang="ko-KR" sz="1400" dirty="0">
                  <a:latin typeface="Arial Black" panose="020B0A04020102020204" pitchFamily="34" charset="0"/>
                </a:rPr>
                <a:t> Detection</a:t>
              </a:r>
              <a:r>
                <a:rPr lang="ko-KR" altLang="en-US" sz="1400" dirty="0">
                  <a:latin typeface="Arial Black" panose="020B0A04020102020204" pitchFamily="34" charset="0"/>
                </a:rPr>
                <a:t>을 </a:t>
              </a:r>
              <a:r>
                <a:rPr lang="en-US" altLang="ko-KR" sz="1400" dirty="0">
                  <a:latin typeface="Arial Black" panose="020B0A04020102020204" pitchFamily="34" charset="0"/>
                </a:rPr>
                <a:t>Continuous</a:t>
              </a:r>
              <a:r>
                <a:rPr lang="ko-KR" altLang="en-US" sz="1400" dirty="0">
                  <a:latin typeface="Arial Black" panose="020B0A04020102020204" pitchFamily="34" charset="0"/>
                </a:rPr>
                <a:t>로 변경</a:t>
              </a: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E818A8B7-3089-4588-B8A4-944E397E8D5B}"/>
                </a:ext>
              </a:extLst>
            </p:cNvPr>
            <p:cNvCxnSpPr>
              <a:stCxn id="26" idx="1"/>
            </p:cNvCxnSpPr>
            <p:nvPr/>
          </p:nvCxnSpPr>
          <p:spPr>
            <a:xfrm flipH="1">
              <a:off x="5093110" y="3947651"/>
              <a:ext cx="99967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2A0A39-524B-4139-878F-136D41CE015F}"/>
                </a:ext>
              </a:extLst>
            </p:cNvPr>
            <p:cNvSpPr txBox="1"/>
            <p:nvPr/>
          </p:nvSpPr>
          <p:spPr>
            <a:xfrm>
              <a:off x="6092787" y="4369383"/>
              <a:ext cx="3818129" cy="5232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Constrains</a:t>
              </a:r>
              <a:r>
                <a:rPr lang="ko-KR" altLang="en-US" sz="1400" dirty="0">
                  <a:latin typeface="Arial Black" panose="020B0A04020102020204" pitchFamily="34" charset="0"/>
                </a:rPr>
                <a:t> 펼치기 </a:t>
              </a:r>
              <a:r>
                <a:rPr lang="en-US" altLang="ko-KR" sz="1400" dirty="0">
                  <a:latin typeface="Arial Black" panose="020B0A04020102020204" pitchFamily="34" charset="0"/>
                </a:rPr>
                <a:t>&gt; Freeze Rotation</a:t>
              </a:r>
              <a:r>
                <a:rPr lang="ko-KR" altLang="en-US" sz="1400" dirty="0">
                  <a:latin typeface="Arial Black" panose="020B0A04020102020204" pitchFamily="34" charset="0"/>
                </a:rPr>
                <a:t>의</a:t>
              </a:r>
              <a:r>
                <a:rPr lang="en-US" altLang="ko-KR" sz="1400" dirty="0">
                  <a:latin typeface="Arial Black" panose="020B0A04020102020204" pitchFamily="34" charset="0"/>
                </a:rPr>
                <a:t> Z </a:t>
              </a:r>
              <a:r>
                <a:rPr lang="ko-KR" altLang="en-US" sz="1400" dirty="0">
                  <a:latin typeface="Arial Black" panose="020B0A04020102020204" pitchFamily="34" charset="0"/>
                </a:rPr>
                <a:t>체크</a:t>
              </a: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8B3DA58-72FD-4C2F-A415-70E4727D6517}"/>
                </a:ext>
              </a:extLst>
            </p:cNvPr>
            <p:cNvCxnSpPr>
              <a:stCxn id="28" idx="1"/>
              <a:endCxn id="20" idx="3"/>
            </p:cNvCxnSpPr>
            <p:nvPr/>
          </p:nvCxnSpPr>
          <p:spPr>
            <a:xfrm flipH="1">
              <a:off x="3303640" y="4630993"/>
              <a:ext cx="278914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0583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캐릭터 </a:t>
            </a:r>
            <a:r>
              <a:rPr lang="en-US" altLang="ko-KR" dirty="0" err="1"/>
              <a:t>gAMEoBJECT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Circle Collider2D 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추가</a:t>
            </a: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Player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Arial Black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에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Circle Collider 2D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추가</a:t>
            </a: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Circle Collider 2D Component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의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Offset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을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(0, -57), Radius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를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0.2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로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변경</a:t>
            </a: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B1517DD-583C-4756-A1B1-2445105CE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932554"/>
            <a:ext cx="3453389" cy="173487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2C3694D9-3D0B-4090-AA37-04ED524E8C6C}"/>
              </a:ext>
            </a:extLst>
          </p:cNvPr>
          <p:cNvGrpSpPr/>
          <p:nvPr/>
        </p:nvGrpSpPr>
        <p:grpSpPr>
          <a:xfrm>
            <a:off x="5118928" y="3514365"/>
            <a:ext cx="5934904" cy="3343636"/>
            <a:chOff x="5197985" y="3342783"/>
            <a:chExt cx="5934904" cy="3391374"/>
          </a:xfrm>
        </p:grpSpPr>
        <p:pic>
          <p:nvPicPr>
            <p:cNvPr id="6" name="그림 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8776F8F7-618C-45D5-A6C7-1D0DD8B45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7985" y="3342784"/>
              <a:ext cx="4010585" cy="3391373"/>
            </a:xfrm>
            <a:prstGeom prst="rect">
              <a:avLst/>
            </a:prstGeom>
          </p:spPr>
        </p:pic>
        <p:pic>
          <p:nvPicPr>
            <p:cNvPr id="9" name="그림 8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7B7B83DA-50F5-4965-B99C-F57440853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8570" y="3342783"/>
              <a:ext cx="1924319" cy="3391373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333095-E43D-4963-AC61-30D8FEB7D965}"/>
              </a:ext>
            </a:extLst>
          </p:cNvPr>
          <p:cNvSpPr/>
          <p:nvPr/>
        </p:nvSpPr>
        <p:spPr>
          <a:xfrm>
            <a:off x="1219201" y="2751070"/>
            <a:ext cx="2989006" cy="2949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CBED53-0521-4EC6-BABB-3429DB60A372}"/>
              </a:ext>
            </a:extLst>
          </p:cNvPr>
          <p:cNvSpPr txBox="1"/>
          <p:nvPr/>
        </p:nvSpPr>
        <p:spPr>
          <a:xfrm>
            <a:off x="1138168" y="3864554"/>
            <a:ext cx="3980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Audio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Source</a:t>
            </a:r>
            <a:r>
              <a:rPr lang="ko-KR" altLang="en-US" sz="1600" dirty="0">
                <a:latin typeface="Arial Black" panose="020B0A04020102020204" pitchFamily="34" charset="0"/>
              </a:rPr>
              <a:t> 추가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1. Player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에 </a:t>
            </a:r>
            <a:r>
              <a:rPr lang="en-US" altLang="ko-KR" sz="1600" dirty="0">
                <a:latin typeface="Arial Black" panose="020B0A04020102020204" pitchFamily="34" charset="0"/>
              </a:rPr>
              <a:t>Audio Source Component </a:t>
            </a:r>
            <a:r>
              <a:rPr lang="ko-KR" altLang="en-US" sz="1600" dirty="0">
                <a:latin typeface="Arial Black" panose="020B0A04020102020204" pitchFamily="34" charset="0"/>
              </a:rPr>
              <a:t>추가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2. Audio Source Component</a:t>
            </a:r>
            <a:r>
              <a:rPr lang="ko-KR" altLang="en-US" sz="1600" dirty="0">
                <a:latin typeface="Arial Black" panose="020B0A04020102020204" pitchFamily="34" charset="0"/>
              </a:rPr>
              <a:t>에서 </a:t>
            </a:r>
            <a:r>
              <a:rPr lang="en-US" altLang="ko-KR" sz="1600" dirty="0" err="1">
                <a:latin typeface="Arial Black" panose="020B0A04020102020204" pitchFamily="34" charset="0"/>
              </a:rPr>
              <a:t>AudioClip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필드 옆의 선택 버튼 </a:t>
            </a:r>
            <a:r>
              <a:rPr lang="en-US" altLang="ko-KR" sz="1600" dirty="0">
                <a:latin typeface="Arial Black" panose="020B0A04020102020204" pitchFamily="34" charset="0"/>
              </a:rPr>
              <a:t>&gt; </a:t>
            </a:r>
            <a:r>
              <a:rPr lang="ko-KR" altLang="en-US" sz="1600" dirty="0">
                <a:latin typeface="Arial Black" panose="020B0A04020102020204" pitchFamily="34" charset="0"/>
              </a:rPr>
              <a:t>창에서 </a:t>
            </a:r>
            <a:r>
              <a:rPr lang="en-US" altLang="ko-KR" sz="1600" dirty="0">
                <a:latin typeface="Arial Black" panose="020B0A04020102020204" pitchFamily="34" charset="0"/>
              </a:rPr>
              <a:t>jump </a:t>
            </a:r>
            <a:r>
              <a:rPr lang="ko-KR" altLang="en-US" sz="1600" dirty="0">
                <a:latin typeface="Arial Black" panose="020B0A04020102020204" pitchFamily="34" charset="0"/>
              </a:rPr>
              <a:t>오디오 클립 더블 클릭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3. Audio Source Component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Play On Awake </a:t>
            </a:r>
            <a:r>
              <a:rPr lang="ko-KR" altLang="en-US" sz="1600" dirty="0">
                <a:latin typeface="Arial Black" panose="020B0A04020102020204" pitchFamily="34" charset="0"/>
              </a:rPr>
              <a:t>체크를 해제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DFECDB-BF2C-43B3-8EE3-D76397C72AE6}"/>
              </a:ext>
            </a:extLst>
          </p:cNvPr>
          <p:cNvSpPr/>
          <p:nvPr/>
        </p:nvSpPr>
        <p:spPr>
          <a:xfrm>
            <a:off x="6744929" y="3667432"/>
            <a:ext cx="2384584" cy="196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C9462C-ED81-4012-847A-B390FA0A51F4}"/>
              </a:ext>
            </a:extLst>
          </p:cNvPr>
          <p:cNvSpPr/>
          <p:nvPr/>
        </p:nvSpPr>
        <p:spPr>
          <a:xfrm>
            <a:off x="9227835" y="4517030"/>
            <a:ext cx="633920" cy="133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E0E1CE-E995-4177-8708-594F24BBB9D9}"/>
              </a:ext>
            </a:extLst>
          </p:cNvPr>
          <p:cNvSpPr/>
          <p:nvPr/>
        </p:nvSpPr>
        <p:spPr>
          <a:xfrm>
            <a:off x="5235678" y="4763079"/>
            <a:ext cx="1656735" cy="196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84EA1D0-E43E-46BB-99D7-5635A399691F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>
            <a:off x="9129513" y="3765755"/>
            <a:ext cx="415282" cy="75127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5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/>
              <a:t>플레이어 제작</a:t>
            </a:r>
            <a:endParaRPr lang="en-US" altLang="ko-K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ko-KR" altLang="en-US" dirty="0"/>
              <a:t>플레이어 제작</a:t>
            </a:r>
          </a:p>
        </p:txBody>
      </p:sp>
    </p:spTree>
    <p:extLst>
      <p:ext uri="{BB962C8B-B14F-4D97-AF65-F5344CB8AC3E}">
        <p14:creationId xmlns:p14="http://schemas.microsoft.com/office/powerpoint/2010/main" val="309281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준비하기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Chapter6_Uni-Run Project</a:t>
            </a:r>
            <a:r>
              <a:rPr lang="ko-KR" altLang="en-US" dirty="0">
                <a:latin typeface="Arial Black" pitchFamily="34" charset="0"/>
              </a:rPr>
              <a:t>를 열어서 </a:t>
            </a:r>
            <a:r>
              <a:rPr lang="en-US" altLang="ko-KR" dirty="0">
                <a:latin typeface="Arial Black" pitchFamily="34" charset="0"/>
              </a:rPr>
              <a:t>Asset</a:t>
            </a:r>
            <a:r>
              <a:rPr lang="ko-KR" altLang="en-US" dirty="0">
                <a:latin typeface="Arial Black" pitchFamily="34" charset="0"/>
              </a:rPr>
              <a:t>들을 확인하자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Resources Folder</a:t>
            </a:r>
            <a:r>
              <a:rPr lang="ko-KR" altLang="en-US" dirty="0">
                <a:latin typeface="Arial Black" pitchFamily="34" charset="0"/>
              </a:rPr>
              <a:t>를 이용해서 </a:t>
            </a:r>
            <a:r>
              <a:rPr lang="en-US" altLang="ko-KR" dirty="0">
                <a:latin typeface="Arial Black" pitchFamily="34" charset="0"/>
              </a:rPr>
              <a:t>Scripts</a:t>
            </a:r>
            <a:r>
              <a:rPr lang="ko-KR" altLang="en-US" dirty="0">
                <a:latin typeface="Arial Black" pitchFamily="34" charset="0"/>
              </a:rPr>
              <a:t>를 제외한 나머지 부분을 정리하자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게임 내부에서 사용하고 있는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Resources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들을 코드 컨트롤에 사용하기 위한 목적</a:t>
            </a: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Resources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에 포함된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Material,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모델링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, Animation, Texture, Sprite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와 같은 것들은 다른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에 추가하여 사용하는 경우가 많다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 Resources Folder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를 구성할 경우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Build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할 때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APK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포함되는 경로이고 기본 경로로 활용하기 좋다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Solution &gt; Project 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의 경로가 </a:t>
            </a:r>
            <a:r>
              <a:rPr lang="en-US" altLang="ko-KR" dirty="0">
                <a:latin typeface="Arial Black" pitchFamily="34" charset="0"/>
                <a:sym typeface="Wingdings" panose="05000000000000000000" pitchFamily="2" charset="2"/>
              </a:rPr>
              <a:t>Application</a:t>
            </a:r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의 기본경로가 되기 때문</a:t>
            </a: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Scene</a:t>
            </a:r>
            <a:r>
              <a:rPr lang="ko-KR" altLang="en-US" dirty="0">
                <a:latin typeface="Arial Black" pitchFamily="34" charset="0"/>
              </a:rPr>
              <a:t>을 제작하고 관리할 </a:t>
            </a:r>
            <a:r>
              <a:rPr lang="en-US" altLang="ko-KR" dirty="0">
                <a:latin typeface="Arial Black" pitchFamily="34" charset="0"/>
              </a:rPr>
              <a:t>Scene</a:t>
            </a:r>
            <a:r>
              <a:rPr lang="ko-KR" altLang="en-US" dirty="0">
                <a:latin typeface="Arial Black" pitchFamily="34" charset="0"/>
              </a:rPr>
              <a:t>폴더를 추가해주자</a:t>
            </a:r>
            <a:r>
              <a:rPr lang="en-US" altLang="ko-KR" dirty="0">
                <a:latin typeface="Arial Black" pitchFamily="34" charset="0"/>
              </a:rPr>
              <a:t>.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FE79CF7-F6D3-4E0A-B1E4-221C99461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101" y="1200281"/>
            <a:ext cx="3391373" cy="1267002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104499C3-A53C-4AE2-B34B-DBF02D9D4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101" y="4686033"/>
            <a:ext cx="3381847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9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시작지점 만들기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36933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Main Scene</a:t>
            </a:r>
            <a:r>
              <a:rPr lang="ko-KR" altLang="en-US" dirty="0">
                <a:latin typeface="Arial Black" pitchFamily="34" charset="0"/>
              </a:rPr>
              <a:t>을 만들고 시작 지점을 만들 준비를 하자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준비된 </a:t>
            </a:r>
            <a:r>
              <a:rPr lang="en-US" altLang="ko-KR" dirty="0">
                <a:latin typeface="Arial Black" pitchFamily="34" charset="0"/>
              </a:rPr>
              <a:t>Asset</a:t>
            </a:r>
            <a:r>
              <a:rPr lang="ko-KR" altLang="en-US" dirty="0">
                <a:latin typeface="Arial Black" pitchFamily="34" charset="0"/>
              </a:rPr>
              <a:t>을 가지고 시작점을 제작해 보자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69B0A0E-B4E1-4570-852D-6C8147E20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943" y="1101557"/>
            <a:ext cx="3391373" cy="1267002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E59B7C07-E82E-4B59-950B-6DC6B8CB7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476" y="1249215"/>
            <a:ext cx="3381847" cy="971686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CAED196-A8B5-44D0-B885-DB3F819212D1}"/>
              </a:ext>
            </a:extLst>
          </p:cNvPr>
          <p:cNvSpPr/>
          <p:nvPr/>
        </p:nvSpPr>
        <p:spPr>
          <a:xfrm>
            <a:off x="5345844" y="1346915"/>
            <a:ext cx="1248696" cy="77628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2DCDD33B-9340-4229-A969-481E7935B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8943" y="2455291"/>
            <a:ext cx="3372321" cy="1086002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0D4AD27E-0C69-4149-ACE9-0CA908C536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080" y="4116933"/>
            <a:ext cx="3391373" cy="790685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D9ECB58C-21FB-49AA-8097-73D29CA527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8080" y="4930732"/>
            <a:ext cx="3391373" cy="248637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F45C3B-4FD9-4587-84D6-0D5F40E645D5}"/>
              </a:ext>
            </a:extLst>
          </p:cNvPr>
          <p:cNvSpPr/>
          <p:nvPr/>
        </p:nvSpPr>
        <p:spPr>
          <a:xfrm>
            <a:off x="1141411" y="6616664"/>
            <a:ext cx="3391373" cy="2020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8667807C-462B-460E-847A-C737DF39EF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5802" y="2477956"/>
            <a:ext cx="3372321" cy="438481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FCEB0F-35AF-4323-B095-DEA885E96363}"/>
              </a:ext>
            </a:extLst>
          </p:cNvPr>
          <p:cNvSpPr/>
          <p:nvPr/>
        </p:nvSpPr>
        <p:spPr>
          <a:xfrm>
            <a:off x="7147613" y="2635867"/>
            <a:ext cx="796851" cy="1761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20D3084-E465-40D7-94F1-71DF3D178EAB}"/>
              </a:ext>
            </a:extLst>
          </p:cNvPr>
          <p:cNvSpPr/>
          <p:nvPr/>
        </p:nvSpPr>
        <p:spPr>
          <a:xfrm>
            <a:off x="6635802" y="3098577"/>
            <a:ext cx="3365898" cy="1761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A9BAE7-4B2A-420F-9686-D89B1E1D8AB7}"/>
              </a:ext>
            </a:extLst>
          </p:cNvPr>
          <p:cNvSpPr/>
          <p:nvPr/>
        </p:nvSpPr>
        <p:spPr>
          <a:xfrm>
            <a:off x="6635802" y="5173111"/>
            <a:ext cx="3365898" cy="16848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525588-640D-4AC7-8B1D-6C22E3ED4D1D}"/>
              </a:ext>
            </a:extLst>
          </p:cNvPr>
          <p:cNvSpPr txBox="1"/>
          <p:nvPr/>
        </p:nvSpPr>
        <p:spPr>
          <a:xfrm>
            <a:off x="1390190" y="5615096"/>
            <a:ext cx="2893813" cy="46166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Arial Black" panose="020B0A04020102020204" pitchFamily="34" charset="0"/>
              </a:rPr>
              <a:t>Platform_Long</a:t>
            </a:r>
            <a:r>
              <a:rPr lang="en-US" altLang="ko-KR" sz="1200" dirty="0">
                <a:latin typeface="Arial Black" panose="020B0A04020102020204" pitchFamily="34" charset="0"/>
              </a:rPr>
              <a:t> </a:t>
            </a:r>
            <a:r>
              <a:rPr lang="ko-KR" altLang="en-US" sz="1200" dirty="0" err="1">
                <a:latin typeface="Arial Black" panose="020B0A04020102020204" pitchFamily="34" charset="0"/>
              </a:rPr>
              <a:t>스프라이트를</a:t>
            </a:r>
            <a:r>
              <a:rPr lang="ko-KR" altLang="en-US" sz="1200" dirty="0">
                <a:latin typeface="Arial Black" panose="020B0A04020102020204" pitchFamily="34" charset="0"/>
              </a:rPr>
              <a:t> </a:t>
            </a:r>
            <a:r>
              <a:rPr lang="ko-KR" altLang="en-US" sz="1200" dirty="0" err="1">
                <a:latin typeface="Arial Black" panose="020B0A04020102020204" pitchFamily="34" charset="0"/>
              </a:rPr>
              <a:t>하이어라키</a:t>
            </a:r>
            <a:r>
              <a:rPr lang="ko-KR" altLang="en-US" sz="1200" dirty="0">
                <a:latin typeface="Arial Black" panose="020B0A04020102020204" pitchFamily="34" charset="0"/>
              </a:rPr>
              <a:t> 창으로 드래그</a:t>
            </a:r>
            <a:r>
              <a:rPr lang="en-US" altLang="ko-KR" sz="1200" dirty="0">
                <a:latin typeface="Arial Black" panose="020B0A04020102020204" pitchFamily="34" charset="0"/>
              </a:rPr>
              <a:t>&amp;</a:t>
            </a:r>
            <a:r>
              <a:rPr lang="ko-KR" altLang="en-US" sz="1200" dirty="0">
                <a:latin typeface="Arial Black" panose="020B0A04020102020204" pitchFamily="34" charset="0"/>
              </a:rPr>
              <a:t>드롭 한다</a:t>
            </a:r>
            <a:r>
              <a:rPr lang="en-US" altLang="ko-KR" sz="12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EEC222C-AF64-480D-AB99-56D182770C2D}"/>
              </a:ext>
            </a:extLst>
          </p:cNvPr>
          <p:cNvCxnSpPr>
            <a:stCxn id="15" idx="0"/>
            <a:endCxn id="21" idx="2"/>
          </p:cNvCxnSpPr>
          <p:nvPr/>
        </p:nvCxnSpPr>
        <p:spPr>
          <a:xfrm flipH="1" flipV="1">
            <a:off x="2837097" y="6076761"/>
            <a:ext cx="1" cy="53990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5E1B0E7-2E97-4ABC-A106-B9D13B112B67}"/>
              </a:ext>
            </a:extLst>
          </p:cNvPr>
          <p:cNvCxnSpPr>
            <a:cxnSpLocks/>
          </p:cNvCxnSpPr>
          <p:nvPr/>
        </p:nvCxnSpPr>
        <p:spPr>
          <a:xfrm flipH="1" flipV="1">
            <a:off x="2595716" y="4804505"/>
            <a:ext cx="241381" cy="68469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DF6169F-96A3-447E-8A55-D38C829B5204}"/>
              </a:ext>
            </a:extLst>
          </p:cNvPr>
          <p:cNvSpPr txBox="1"/>
          <p:nvPr/>
        </p:nvSpPr>
        <p:spPr>
          <a:xfrm>
            <a:off x="8595650" y="2488783"/>
            <a:ext cx="2454693" cy="46166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200" dirty="0">
                <a:latin typeface="Arial Black" panose="020B0A04020102020204" pitchFamily="34" charset="0"/>
              </a:rPr>
              <a:t>의 이름을 </a:t>
            </a:r>
            <a:r>
              <a:rPr lang="en-US" altLang="ko-KR" sz="1200" dirty="0">
                <a:latin typeface="Arial Black" panose="020B0A04020102020204" pitchFamily="34" charset="0"/>
              </a:rPr>
              <a:t>Start Platform</a:t>
            </a:r>
            <a:r>
              <a:rPr lang="ko-KR" altLang="en-US" sz="1200" dirty="0">
                <a:latin typeface="Arial Black" panose="020B0A04020102020204" pitchFamily="34" charset="0"/>
              </a:rPr>
              <a:t>으로 변경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24FE8CE-53A7-4582-928D-BEF49EDECA43}"/>
              </a:ext>
            </a:extLst>
          </p:cNvPr>
          <p:cNvCxnSpPr>
            <a:stCxn id="18" idx="3"/>
            <a:endCxn id="28" idx="1"/>
          </p:cNvCxnSpPr>
          <p:nvPr/>
        </p:nvCxnSpPr>
        <p:spPr>
          <a:xfrm flipV="1">
            <a:off x="7944464" y="2719616"/>
            <a:ext cx="651186" cy="433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D2E0F3E-4DC0-4E28-942D-5CFD95F481DE}"/>
              </a:ext>
            </a:extLst>
          </p:cNvPr>
          <p:cNvSpPr txBox="1"/>
          <p:nvPr/>
        </p:nvSpPr>
        <p:spPr>
          <a:xfrm>
            <a:off x="7292498" y="3688613"/>
            <a:ext cx="2052505" cy="276999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rial Black" panose="020B0A04020102020204" pitchFamily="34" charset="0"/>
              </a:rPr>
              <a:t>위치를 </a:t>
            </a:r>
            <a:r>
              <a:rPr lang="en-US" altLang="ko-KR" sz="1200" dirty="0">
                <a:latin typeface="Arial Black" panose="020B0A04020102020204" pitchFamily="34" charset="0"/>
              </a:rPr>
              <a:t>(0, -1, 0)</a:t>
            </a:r>
            <a:r>
              <a:rPr lang="ko-KR" altLang="en-US" sz="1200" dirty="0">
                <a:latin typeface="Arial Black" panose="020B0A04020102020204" pitchFamily="34" charset="0"/>
              </a:rPr>
              <a:t>으로 변경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D29ED8C-7227-4B1E-8647-721659706E0C}"/>
              </a:ext>
            </a:extLst>
          </p:cNvPr>
          <p:cNvCxnSpPr>
            <a:stCxn id="19" idx="2"/>
            <a:endCxn id="31" idx="0"/>
          </p:cNvCxnSpPr>
          <p:nvPr/>
        </p:nvCxnSpPr>
        <p:spPr>
          <a:xfrm>
            <a:off x="8318751" y="3274736"/>
            <a:ext cx="0" cy="41387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E3C47A7-DAF2-4A43-ADDE-528B5D96848C}"/>
              </a:ext>
            </a:extLst>
          </p:cNvPr>
          <p:cNvSpPr txBox="1"/>
          <p:nvPr/>
        </p:nvSpPr>
        <p:spPr>
          <a:xfrm>
            <a:off x="7671679" y="5845928"/>
            <a:ext cx="2330021" cy="46166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Arial Black" panose="020B0A04020102020204" pitchFamily="34" charset="0"/>
              </a:rPr>
              <a:t>BoxCollider</a:t>
            </a:r>
            <a:r>
              <a:rPr lang="ko-KR" altLang="en-US" sz="1200" dirty="0">
                <a:latin typeface="Arial Black" panose="020B0A04020102020204" pitchFamily="34" charset="0"/>
              </a:rPr>
              <a:t>가 아닌 </a:t>
            </a:r>
            <a:r>
              <a:rPr lang="en-US" altLang="ko-KR" sz="1200" dirty="0">
                <a:latin typeface="Arial Black" panose="020B0A04020102020204" pitchFamily="34" charset="0"/>
              </a:rPr>
              <a:t>BoxCollider2D</a:t>
            </a:r>
            <a:r>
              <a:rPr lang="ko-KR" altLang="en-US" sz="1200" dirty="0">
                <a:latin typeface="Arial Black" panose="020B0A04020102020204" pitchFamily="34" charset="0"/>
              </a:rPr>
              <a:t>를 추가</a:t>
            </a:r>
          </a:p>
        </p:txBody>
      </p:sp>
    </p:spTree>
    <p:extLst>
      <p:ext uri="{BB962C8B-B14F-4D97-AF65-F5344CB8AC3E}">
        <p14:creationId xmlns:p14="http://schemas.microsoft.com/office/powerpoint/2010/main" val="342608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데드존</a:t>
            </a:r>
            <a:r>
              <a:rPr lang="ko-KR" altLang="en-US" dirty="0"/>
              <a:t> 만들기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일정 이하의 위치로 떨어지면 죽는 구간을 만들자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오브젝트는 따로 필요 없고 물리적인 충돌보다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Trigger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이용한 이벤트 체크만해서 처리하자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빈 게임 오브젝트를 생성한다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.(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하이어라키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창에서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Create &gt; Create Empty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클릭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or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우 클릭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&gt; Create Empty)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생성된 게임 오브젝트의 이름은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DeadZone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태그는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Dead,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위치는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(0, -8, 0)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변경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 Black" pitchFamily="34" charset="0"/>
              </a:rPr>
              <a:t>Box Collider 2D Component </a:t>
            </a:r>
            <a:r>
              <a:rPr lang="ko-KR" altLang="en-US" sz="1600" dirty="0">
                <a:latin typeface="Arial Black" pitchFamily="34" charset="0"/>
              </a:rPr>
              <a:t>추가</a:t>
            </a:r>
            <a:endParaRPr lang="en-US" altLang="ko-KR" sz="1600" dirty="0">
              <a:latin typeface="Arial Black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 Black" pitchFamily="34" charset="0"/>
              </a:rPr>
              <a:t>Box Collider 2D Component is Trigger </a:t>
            </a:r>
            <a:r>
              <a:rPr lang="ko-KR" altLang="en-US" sz="1600" dirty="0">
                <a:latin typeface="Arial Black" pitchFamily="34" charset="0"/>
              </a:rPr>
              <a:t>체크</a:t>
            </a:r>
            <a:r>
              <a:rPr lang="en-US" altLang="ko-KR" sz="1600" dirty="0">
                <a:latin typeface="Arial Black" pitchFamily="34" charset="0"/>
              </a:rPr>
              <a:t>, Size</a:t>
            </a:r>
            <a:r>
              <a:rPr lang="ko-KR" altLang="en-US" sz="1600" dirty="0">
                <a:latin typeface="Arial Black" pitchFamily="34" charset="0"/>
              </a:rPr>
              <a:t>는 </a:t>
            </a:r>
            <a:r>
              <a:rPr lang="en-US" altLang="ko-KR" sz="1600" dirty="0">
                <a:latin typeface="Arial Black" pitchFamily="34" charset="0"/>
              </a:rPr>
              <a:t>(50, 2)</a:t>
            </a:r>
            <a:r>
              <a:rPr lang="ko-KR" altLang="en-US" sz="1600" dirty="0">
                <a:latin typeface="Arial Black" pitchFamily="34" charset="0"/>
              </a:rPr>
              <a:t>로 변경</a:t>
            </a:r>
            <a:endParaRPr lang="en-US" altLang="ko-KR" sz="1600" dirty="0">
              <a:latin typeface="Arial Black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557C6CB-06A2-4054-9153-65668938F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50" y="3311236"/>
            <a:ext cx="1800476" cy="2114845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61108C15-63E6-4AC7-9CA6-610F79C64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437" y="3311236"/>
            <a:ext cx="4172532" cy="33818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E836CB9-EB91-44A5-ADEE-A94F27C00AFD}"/>
              </a:ext>
            </a:extLst>
          </p:cNvPr>
          <p:cNvSpPr/>
          <p:nvPr/>
        </p:nvSpPr>
        <p:spPr>
          <a:xfrm>
            <a:off x="2311450" y="3311236"/>
            <a:ext cx="1800476" cy="2153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CDE759-7EE0-452D-A641-F4D108D92B33}"/>
              </a:ext>
            </a:extLst>
          </p:cNvPr>
          <p:cNvSpPr/>
          <p:nvPr/>
        </p:nvSpPr>
        <p:spPr>
          <a:xfrm>
            <a:off x="5485226" y="3519402"/>
            <a:ext cx="1918463" cy="364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542EA0-0093-4121-B89B-7A082DB12FE9}"/>
              </a:ext>
            </a:extLst>
          </p:cNvPr>
          <p:cNvSpPr/>
          <p:nvPr/>
        </p:nvSpPr>
        <p:spPr>
          <a:xfrm>
            <a:off x="5337744" y="4082076"/>
            <a:ext cx="3953740" cy="1556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793B1F-9657-4E6F-8DE6-2BD220E7E321}"/>
              </a:ext>
            </a:extLst>
          </p:cNvPr>
          <p:cNvSpPr/>
          <p:nvPr/>
        </p:nvSpPr>
        <p:spPr>
          <a:xfrm>
            <a:off x="5308833" y="5270454"/>
            <a:ext cx="1721232" cy="1556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208F2E-942F-4BE0-8497-C9E975A801CA}"/>
              </a:ext>
            </a:extLst>
          </p:cNvPr>
          <p:cNvSpPr/>
          <p:nvPr/>
        </p:nvSpPr>
        <p:spPr>
          <a:xfrm>
            <a:off x="5337743" y="6125775"/>
            <a:ext cx="3176991" cy="1556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18DA5F-F672-4691-82DB-403C143EED8E}"/>
              </a:ext>
            </a:extLst>
          </p:cNvPr>
          <p:cNvSpPr/>
          <p:nvPr/>
        </p:nvSpPr>
        <p:spPr>
          <a:xfrm>
            <a:off x="5199438" y="4637763"/>
            <a:ext cx="4172532" cy="2055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2E9BE7-1803-4328-B901-829E16DFB655}"/>
              </a:ext>
            </a:extLst>
          </p:cNvPr>
          <p:cNvSpPr txBox="1"/>
          <p:nvPr/>
        </p:nvSpPr>
        <p:spPr>
          <a:xfrm>
            <a:off x="2236901" y="2898893"/>
            <a:ext cx="1949573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빈 게임 오브젝트 생성</a:t>
            </a:r>
            <a:endParaRPr lang="ko-KR" altLang="en-US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2F8F489-D44F-4EA1-B48E-5007860488E0}"/>
              </a:ext>
            </a:extLst>
          </p:cNvPr>
          <p:cNvCxnSpPr>
            <a:cxnSpLocks/>
            <a:stCxn id="16" idx="1"/>
            <a:endCxn id="10" idx="1"/>
          </p:cNvCxnSpPr>
          <p:nvPr/>
        </p:nvCxnSpPr>
        <p:spPr>
          <a:xfrm rot="10800000" flipH="1" flipV="1">
            <a:off x="2236900" y="3052781"/>
            <a:ext cx="74549" cy="366113"/>
          </a:xfrm>
          <a:prstGeom prst="bentConnector3">
            <a:avLst>
              <a:gd name="adj1" fmla="val -30664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5D7ABC-45FA-4242-843F-EF9378C57B8B}"/>
              </a:ext>
            </a:extLst>
          </p:cNvPr>
          <p:cNvSpPr txBox="1"/>
          <p:nvPr/>
        </p:nvSpPr>
        <p:spPr>
          <a:xfrm>
            <a:off x="7551237" y="2776393"/>
            <a:ext cx="3038105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</a:rPr>
              <a:t>이름은 </a:t>
            </a:r>
            <a:r>
              <a:rPr lang="en-US" altLang="ko-KR" sz="1400" dirty="0" err="1">
                <a:latin typeface="Arial Black" panose="020B0A04020102020204" pitchFamily="34" charset="0"/>
              </a:rPr>
              <a:t>Deadzone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태그는 </a:t>
            </a:r>
            <a:r>
              <a:rPr lang="en-US" altLang="ko-KR" sz="1400" dirty="0">
                <a:latin typeface="Arial Black" panose="020B0A04020102020204" pitchFamily="34" charset="0"/>
              </a:rPr>
              <a:t>Dead, </a:t>
            </a:r>
            <a:r>
              <a:rPr lang="ko-KR" altLang="en-US" sz="1400" dirty="0">
                <a:latin typeface="Arial Black" panose="020B0A04020102020204" pitchFamily="34" charset="0"/>
              </a:rPr>
              <a:t>위치는 </a:t>
            </a:r>
            <a:r>
              <a:rPr lang="en-US" altLang="ko-KR" sz="1400" dirty="0">
                <a:latin typeface="Arial Black" panose="020B0A04020102020204" pitchFamily="34" charset="0"/>
              </a:rPr>
              <a:t>(0, -8, 0)</a:t>
            </a:r>
            <a:r>
              <a:rPr lang="ko-KR" altLang="en-US" sz="1400" dirty="0">
                <a:latin typeface="Arial Black" panose="020B0A04020102020204" pitchFamily="34" charset="0"/>
              </a:rPr>
              <a:t>으로 변경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9F7FCD3-B69B-42A2-9C55-F4FD949B8394}"/>
              </a:ext>
            </a:extLst>
          </p:cNvPr>
          <p:cNvCxnSpPr>
            <a:stCxn id="20" idx="1"/>
            <a:endCxn id="11" idx="0"/>
          </p:cNvCxnSpPr>
          <p:nvPr/>
        </p:nvCxnSpPr>
        <p:spPr>
          <a:xfrm rot="10800000" flipV="1">
            <a:off x="6444459" y="3038002"/>
            <a:ext cx="1106779" cy="48139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648C40B5-C3F6-4812-BDCA-75B6D6201915}"/>
              </a:ext>
            </a:extLst>
          </p:cNvPr>
          <p:cNvCxnSpPr>
            <a:cxnSpLocks/>
            <a:stCxn id="20" idx="3"/>
            <a:endCxn id="12" idx="3"/>
          </p:cNvCxnSpPr>
          <p:nvPr/>
        </p:nvCxnSpPr>
        <p:spPr>
          <a:xfrm flipH="1">
            <a:off x="9291484" y="3038003"/>
            <a:ext cx="1297858" cy="1121887"/>
          </a:xfrm>
          <a:prstGeom prst="bentConnector3">
            <a:avLst>
              <a:gd name="adj1" fmla="val -1761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830AF75-045A-41B2-82C9-4E1BF3711BE0}"/>
              </a:ext>
            </a:extLst>
          </p:cNvPr>
          <p:cNvSpPr txBox="1"/>
          <p:nvPr/>
        </p:nvSpPr>
        <p:spPr>
          <a:xfrm>
            <a:off x="8590255" y="4866972"/>
            <a:ext cx="2453665" cy="95410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Box Collider 2D Component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</a:rPr>
              <a:t>is Trigger</a:t>
            </a:r>
          </a:p>
          <a:p>
            <a:r>
              <a:rPr lang="ko-KR" altLang="en-US" sz="1400" dirty="0">
                <a:latin typeface="Arial Black" panose="020B0A04020102020204" pitchFamily="34" charset="0"/>
              </a:rPr>
              <a:t>체크</a:t>
            </a:r>
            <a:r>
              <a:rPr lang="en-US" altLang="ko-KR" sz="1400" dirty="0">
                <a:latin typeface="Arial Black" panose="020B0A04020102020204" pitchFamily="34" charset="0"/>
              </a:rPr>
              <a:t>, Size</a:t>
            </a:r>
            <a:r>
              <a:rPr lang="ko-KR" altLang="en-US" sz="1400" dirty="0">
                <a:latin typeface="Arial Black" panose="020B0A04020102020204" pitchFamily="34" charset="0"/>
              </a:rPr>
              <a:t>는 </a:t>
            </a:r>
            <a:r>
              <a:rPr lang="en-US" altLang="ko-KR" sz="1400" dirty="0">
                <a:latin typeface="Arial Black" panose="020B0A04020102020204" pitchFamily="34" charset="0"/>
              </a:rPr>
              <a:t>(50, 2)</a:t>
            </a:r>
            <a:r>
              <a:rPr lang="ko-KR" altLang="en-US" sz="1400" dirty="0">
                <a:latin typeface="Arial Black" panose="020B0A04020102020204" pitchFamily="34" charset="0"/>
              </a:rPr>
              <a:t>로 변경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C7B2F38-7CE5-49AB-8991-B5760B5512D3}"/>
              </a:ext>
            </a:extLst>
          </p:cNvPr>
          <p:cNvCxnSpPr>
            <a:cxnSpLocks/>
            <a:stCxn id="26" idx="1"/>
            <a:endCxn id="13" idx="3"/>
          </p:cNvCxnSpPr>
          <p:nvPr/>
        </p:nvCxnSpPr>
        <p:spPr>
          <a:xfrm flipH="1">
            <a:off x="7030065" y="5344026"/>
            <a:ext cx="1560190" cy="42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95D8E18-83D4-4E2C-B328-25EB312FB10A}"/>
              </a:ext>
            </a:extLst>
          </p:cNvPr>
          <p:cNvCxnSpPr>
            <a:stCxn id="26" idx="2"/>
          </p:cNvCxnSpPr>
          <p:nvPr/>
        </p:nvCxnSpPr>
        <p:spPr>
          <a:xfrm rot="5400000">
            <a:off x="8965881" y="5369932"/>
            <a:ext cx="400060" cy="130235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71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4. Texture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064F65-DC75-44C6-81F7-DFAD2E3D8167}"/>
              </a:ext>
            </a:extLst>
          </p:cNvPr>
          <p:cNvSpPr txBox="1"/>
          <p:nvPr/>
        </p:nvSpPr>
        <p:spPr>
          <a:xfrm>
            <a:off x="1141411" y="737392"/>
            <a:ext cx="9905999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rial Black" panose="020B0A04020102020204" pitchFamily="34" charset="0"/>
              </a:rPr>
              <a:t>GameObject</a:t>
            </a:r>
            <a:r>
              <a:rPr lang="ko-KR" altLang="en-US" dirty="0">
                <a:latin typeface="Arial Black" panose="020B0A04020102020204" pitchFamily="34" charset="0"/>
              </a:rPr>
              <a:t>를 덮거나 </a:t>
            </a:r>
            <a:r>
              <a:rPr lang="ko-KR" altLang="en-US" dirty="0" err="1">
                <a:latin typeface="Arial Black" panose="020B0A04020102020204" pitchFamily="34" charset="0"/>
              </a:rPr>
              <a:t>래핑하는</a:t>
            </a:r>
            <a:r>
              <a:rPr lang="ko-KR" altLang="en-US" dirty="0">
                <a:latin typeface="Arial Black" panose="020B0A04020102020204" pitchFamily="34" charset="0"/>
              </a:rPr>
              <a:t> 이미지를 말한다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쓰임에 따라 여러 </a:t>
            </a:r>
            <a:r>
              <a:rPr lang="en-US" altLang="ko-KR" dirty="0">
                <a:latin typeface="Arial Black" panose="020B0A04020102020204" pitchFamily="34" charset="0"/>
              </a:rPr>
              <a:t>type</a:t>
            </a:r>
            <a:r>
              <a:rPr lang="ko-KR" altLang="en-US" dirty="0">
                <a:latin typeface="Arial Black" panose="020B0A04020102020204" pitchFamily="34" charset="0"/>
              </a:rPr>
              <a:t>의 </a:t>
            </a:r>
            <a:r>
              <a:rPr lang="en-US" altLang="ko-KR" dirty="0">
                <a:latin typeface="Arial Black" panose="020B0A04020102020204" pitchFamily="34" charset="0"/>
              </a:rPr>
              <a:t>Texture</a:t>
            </a:r>
            <a:r>
              <a:rPr lang="ko-KR" altLang="en-US" dirty="0">
                <a:latin typeface="Arial Black" panose="020B0A04020102020204" pitchFamily="34" charset="0"/>
              </a:rPr>
              <a:t>를 설정 할 수 있으며 그 쓰임새의 설정이 우선시 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최소한의 쓰임에 </a:t>
            </a:r>
            <a:r>
              <a:rPr lang="en-US" altLang="ko-KR" dirty="0">
                <a:latin typeface="Arial Black" panose="020B0A04020102020204" pitchFamily="34" charset="0"/>
              </a:rPr>
              <a:t>Type</a:t>
            </a:r>
            <a:r>
              <a:rPr lang="ko-KR" altLang="en-US" dirty="0">
                <a:latin typeface="Arial Black" panose="020B0A04020102020204" pitchFamily="34" charset="0"/>
              </a:rPr>
              <a:t>과 옵션만 기억하자</a:t>
            </a:r>
            <a:r>
              <a:rPr lang="en-US" altLang="ko-KR" dirty="0">
                <a:latin typeface="Arial Black" panose="020B0A04020102020204" pitchFamily="34" charset="0"/>
              </a:rPr>
              <a:t>(Advanced</a:t>
            </a:r>
            <a:r>
              <a:rPr lang="ko-KR" altLang="en-US" dirty="0">
                <a:latin typeface="Arial Black" panose="020B0A04020102020204" pitchFamily="34" charset="0"/>
              </a:rPr>
              <a:t>는 잘 안 쓰는 옵션들이 감춰져 있다</a:t>
            </a:r>
            <a:r>
              <a:rPr lang="en-US" altLang="ko-KR" dirty="0">
                <a:latin typeface="Arial Black" panose="020B0A04020102020204" pitchFamily="34" charset="0"/>
              </a:rPr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BMP, EXR, GIF, HDR, IFF, JPG, PICT, PNG, TGA, TIFF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A</a:t>
            </a:r>
            <a:r>
              <a:rPr lang="ko-KR" altLang="en-US" dirty="0">
                <a:latin typeface="Arial Black" panose="020B0A04020102020204" pitchFamily="34" charset="0"/>
              </a:rPr>
              <a:t>채널을 사용하지 않는 </a:t>
            </a:r>
            <a:r>
              <a:rPr lang="en-US" altLang="ko-KR" dirty="0">
                <a:latin typeface="Arial Black" panose="020B0A04020102020204" pitchFamily="34" charset="0"/>
              </a:rPr>
              <a:t>Texture</a:t>
            </a:r>
            <a:r>
              <a:rPr lang="ko-KR" altLang="en-US" dirty="0">
                <a:latin typeface="Arial Black" panose="020B0A04020102020204" pitchFamily="34" charset="0"/>
              </a:rPr>
              <a:t>는 포맷형식을 그에 맞게 설정하는 것이 가장 바람직하다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2</a:t>
            </a:r>
            <a:r>
              <a:rPr lang="ko-KR" altLang="en-US" dirty="0">
                <a:latin typeface="Arial Black" panose="020B0A04020102020204" pitchFamily="34" charset="0"/>
              </a:rPr>
              <a:t>의 제곱수 크기의 </a:t>
            </a:r>
            <a:r>
              <a:rPr lang="en-US" altLang="ko-KR" dirty="0">
                <a:latin typeface="Arial Black" panose="020B0A04020102020204" pitchFamily="34" charset="0"/>
              </a:rPr>
              <a:t>Texture</a:t>
            </a:r>
            <a:r>
              <a:rPr lang="ko-KR" altLang="en-US" dirty="0">
                <a:latin typeface="Arial Black" panose="020B0A04020102020204" pitchFamily="34" charset="0"/>
              </a:rPr>
              <a:t>를 사용한다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E1A6D-352D-41C5-95BE-9907B5D2FFC9}"/>
              </a:ext>
            </a:extLst>
          </p:cNvPr>
          <p:cNvSpPr txBox="1"/>
          <p:nvPr/>
        </p:nvSpPr>
        <p:spPr>
          <a:xfrm>
            <a:off x="1141411" y="3058232"/>
            <a:ext cx="9905999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Texture</a:t>
            </a:r>
            <a:r>
              <a:rPr lang="ko-KR" alt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Default : </a:t>
            </a:r>
            <a:r>
              <a:rPr lang="ko-KR" altLang="en-US" dirty="0">
                <a:latin typeface="Arial Black" panose="020B0A04020102020204" pitchFamily="34" charset="0"/>
              </a:rPr>
              <a:t>기본 설정이다</a:t>
            </a:r>
            <a:r>
              <a:rPr lang="en-US" altLang="ko-KR" dirty="0">
                <a:latin typeface="Arial Black" panose="020B0A04020102020204" pitchFamily="34" charset="0"/>
              </a:rPr>
              <a:t>. Import</a:t>
            </a:r>
            <a:r>
              <a:rPr lang="ko-KR" altLang="en-US" dirty="0">
                <a:latin typeface="Arial Black" panose="020B0A04020102020204" pitchFamily="34" charset="0"/>
              </a:rPr>
              <a:t> 그대로의 속성</a:t>
            </a: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Normal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Map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: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Shader</a:t>
            </a:r>
            <a:r>
              <a:rPr lang="ko-KR" altLang="en-US" dirty="0">
                <a:latin typeface="Arial Black" panose="020B0A04020102020204" pitchFamily="34" charset="0"/>
              </a:rPr>
              <a:t>에서 일반 적인 </a:t>
            </a:r>
            <a:r>
              <a:rPr lang="en-US" altLang="ko-KR" dirty="0">
                <a:latin typeface="Arial Black" panose="020B0A04020102020204" pitchFamily="34" charset="0"/>
              </a:rPr>
              <a:t>Texture</a:t>
            </a:r>
            <a:r>
              <a:rPr lang="ko-KR" altLang="en-US" dirty="0">
                <a:latin typeface="Arial Black" panose="020B0A04020102020204" pitchFamily="34" charset="0"/>
              </a:rPr>
              <a:t>에 더 디테일 감을 주기 위해 쓰이는 </a:t>
            </a:r>
            <a:r>
              <a:rPr lang="en-US" altLang="ko-KR" dirty="0">
                <a:latin typeface="Arial Black" panose="020B0A04020102020204" pitchFamily="34" charset="0"/>
              </a:rPr>
              <a:t>Texture </a:t>
            </a:r>
            <a:r>
              <a:rPr lang="ko-KR" altLang="en-US" dirty="0">
                <a:latin typeface="Arial Black" panose="020B0A04020102020204" pitchFamily="34" charset="0"/>
              </a:rPr>
              <a:t>형식</a:t>
            </a: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GUI(Editor GUI and Legacy GUI) : HUD or GUI </a:t>
            </a:r>
            <a:r>
              <a:rPr lang="ko-KR" altLang="en-US" dirty="0">
                <a:latin typeface="Arial Black" panose="020B0A04020102020204" pitchFamily="34" charset="0"/>
              </a:rPr>
              <a:t>컨트롤에서 사용하기 위한 타입</a:t>
            </a: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Sprite(2D and UI) : 2D</a:t>
            </a:r>
            <a:r>
              <a:rPr lang="ko-KR" altLang="en-US" dirty="0">
                <a:latin typeface="Arial Black" panose="020B0A04020102020204" pitchFamily="34" charset="0"/>
              </a:rPr>
              <a:t>에서 사용하는 </a:t>
            </a:r>
            <a:r>
              <a:rPr lang="en-US" altLang="ko-KR" dirty="0">
                <a:latin typeface="Arial Black" panose="020B0A04020102020204" pitchFamily="34" charset="0"/>
              </a:rPr>
              <a:t>Sprite</a:t>
            </a:r>
            <a:r>
              <a:rPr lang="ko-KR" altLang="en-US" dirty="0">
                <a:latin typeface="Arial Black" panose="020B0A04020102020204" pitchFamily="34" charset="0"/>
              </a:rPr>
              <a:t>형식으로 사용하기 위한 타입</a:t>
            </a:r>
            <a:r>
              <a:rPr lang="en-US" altLang="ko-KR" dirty="0">
                <a:latin typeface="Arial Black" panose="020B0A04020102020204" pitchFamily="34" charset="0"/>
              </a:rPr>
              <a:t>(UGUI</a:t>
            </a:r>
            <a:r>
              <a:rPr lang="ko-KR" altLang="en-US" dirty="0">
                <a:latin typeface="Arial Black" panose="020B0A04020102020204" pitchFamily="34" charset="0"/>
              </a:rPr>
              <a:t>에선 필수 타입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Cursor : </a:t>
            </a:r>
            <a:r>
              <a:rPr lang="ko-KR" altLang="en-US" dirty="0">
                <a:latin typeface="Arial Black" panose="020B0A04020102020204" pitchFamily="34" charset="0"/>
              </a:rPr>
              <a:t>커스텀 커서형식으로 사용 할 때 설정한다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Cookie : </a:t>
            </a:r>
            <a:r>
              <a:rPr lang="ko-KR" altLang="en-US" dirty="0">
                <a:latin typeface="Arial Black" panose="020B0A04020102020204" pitchFamily="34" charset="0"/>
              </a:rPr>
              <a:t>광원 쿠키에 사용되는 기본 파라미터로 설정하기 위한 타입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Lightmap : </a:t>
            </a:r>
            <a:r>
              <a:rPr lang="en-US" altLang="ko-KR" dirty="0" err="1">
                <a:latin typeface="Arial Black" panose="020B0A04020102020204" pitchFamily="34" charset="0"/>
              </a:rPr>
              <a:t>LightMap</a:t>
            </a:r>
            <a:r>
              <a:rPr lang="ko-KR" altLang="en-US" dirty="0">
                <a:latin typeface="Arial Black" panose="020B0A04020102020204" pitchFamily="34" charset="0"/>
              </a:rPr>
              <a:t>으로 사용하는 경우 설정하는 타입</a:t>
            </a: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Single Channel : </a:t>
            </a:r>
            <a:r>
              <a:rPr lang="ko-KR" altLang="en-US" dirty="0">
                <a:latin typeface="Arial Black" panose="020B0A04020102020204" pitchFamily="34" charset="0"/>
              </a:rPr>
              <a:t>채널 하나만 사용할 경우</a:t>
            </a:r>
            <a:r>
              <a:rPr lang="en-US" altLang="ko-KR" dirty="0">
                <a:latin typeface="Arial Black" panose="020B0A04020102020204" pitchFamily="34" charset="0"/>
              </a:rPr>
              <a:t>(R, G, B, A</a:t>
            </a:r>
            <a:r>
              <a:rPr lang="ko-KR" altLang="en-US" dirty="0">
                <a:latin typeface="Arial Black" panose="020B0A04020102020204" pitchFamily="34" charset="0"/>
              </a:rPr>
              <a:t>중하나만</a:t>
            </a:r>
            <a:r>
              <a:rPr lang="en-US" altLang="ko-KR" dirty="0">
                <a:latin typeface="Arial Black" panose="020B0A04020102020204" pitchFamily="34" charset="0"/>
              </a:rPr>
              <a:t>..)</a:t>
            </a:r>
          </a:p>
        </p:txBody>
      </p:sp>
    </p:spTree>
    <p:extLst>
      <p:ext uri="{BB962C8B-B14F-4D97-AF65-F5344CB8AC3E}">
        <p14:creationId xmlns:p14="http://schemas.microsoft.com/office/powerpoint/2010/main" val="14569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4. Texture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62A9CD-7ED8-4325-8EEF-780DF6C78F30}"/>
              </a:ext>
            </a:extLst>
          </p:cNvPr>
          <p:cNvSpPr txBox="1"/>
          <p:nvPr/>
        </p:nvSpPr>
        <p:spPr>
          <a:xfrm>
            <a:off x="4759830" y="842229"/>
            <a:ext cx="6287580" cy="58169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공통 </a:t>
            </a:r>
            <a:r>
              <a:rPr lang="ko-KR" alt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프러퍼티</a:t>
            </a:r>
            <a:endParaRPr lang="en-US" altLang="ko-KR" sz="20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Texture Type :  </a:t>
            </a:r>
            <a:r>
              <a:rPr lang="ko-KR" altLang="en-US" sz="1400" dirty="0" err="1">
                <a:latin typeface="Arial Black" panose="020B0A04020102020204" pitchFamily="34" charset="0"/>
              </a:rPr>
              <a:t>텍스쳐</a:t>
            </a:r>
            <a:r>
              <a:rPr lang="ko-KR" altLang="en-US" sz="1400" dirty="0">
                <a:latin typeface="Arial Black" panose="020B0A04020102020204" pitchFamily="34" charset="0"/>
              </a:rPr>
              <a:t> 타입을 설정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Texture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Shape : </a:t>
            </a:r>
            <a:r>
              <a:rPr lang="ko-KR" altLang="en-US" sz="1400" dirty="0" err="1">
                <a:latin typeface="Arial Black" panose="020B0A04020102020204" pitchFamily="34" charset="0"/>
              </a:rPr>
              <a:t>텍스쳐</a:t>
            </a:r>
            <a:r>
              <a:rPr lang="ko-KR" altLang="en-US" sz="1400" dirty="0">
                <a:latin typeface="Arial Black" panose="020B0A04020102020204" pitchFamily="34" charset="0"/>
              </a:rPr>
              <a:t> 모양을 정의 한다</a:t>
            </a:r>
            <a:r>
              <a:rPr lang="en-US" altLang="ko-KR" sz="1400" dirty="0">
                <a:latin typeface="Arial Black" panose="020B0A04020102020204" pitchFamily="34" charset="0"/>
              </a:rPr>
              <a:t>. 2D, or Cube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Non Power of 2 : NPOT(2</a:t>
            </a:r>
            <a:r>
              <a:rPr lang="ko-KR" altLang="en-US" sz="1400" dirty="0">
                <a:latin typeface="Arial Black" panose="020B0A04020102020204" pitchFamily="34" charset="0"/>
              </a:rPr>
              <a:t>의 제곱크기가 아닌 경우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  <a:r>
              <a:rPr lang="ko-KR" altLang="en-US" sz="1400" dirty="0">
                <a:latin typeface="Arial Black" panose="020B0A04020102020204" pitchFamily="34" charset="0"/>
              </a:rPr>
              <a:t>인 경우 확장해서 </a:t>
            </a:r>
            <a:r>
              <a:rPr lang="en-US" altLang="ko-KR" sz="1400" dirty="0">
                <a:latin typeface="Arial Black" panose="020B0A04020102020204" pitchFamily="34" charset="0"/>
              </a:rPr>
              <a:t>2</a:t>
            </a:r>
            <a:r>
              <a:rPr lang="ko-KR" altLang="en-US" sz="1400" dirty="0">
                <a:latin typeface="Arial Black" panose="020B0A04020102020204" pitchFamily="34" charset="0"/>
              </a:rPr>
              <a:t>의 제곱으로 확장해서 바꿔줄 경우 설정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Read/Write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Enabled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: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Texture2D.SetPixels,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Texture2D.GetPixels</a:t>
            </a:r>
            <a:r>
              <a:rPr lang="ko-KR" altLang="en-US" sz="1400" dirty="0">
                <a:latin typeface="Arial Black" panose="020B0A04020102020204" pitchFamily="34" charset="0"/>
              </a:rPr>
              <a:t> 및 기타 </a:t>
            </a:r>
            <a:r>
              <a:rPr lang="en-US" altLang="ko-KR" sz="1400" dirty="0">
                <a:latin typeface="Arial Black" panose="020B0A04020102020204" pitchFamily="34" charset="0"/>
              </a:rPr>
              <a:t>Texture2D </a:t>
            </a:r>
            <a:r>
              <a:rPr lang="ko-KR" altLang="en-US" sz="1400" dirty="0">
                <a:latin typeface="Arial Black" panose="020B0A04020102020204" pitchFamily="34" charset="0"/>
              </a:rPr>
              <a:t>함수같은 스크립트 함수에 액세스 할 수 있게 설정</a:t>
            </a:r>
            <a:r>
              <a:rPr lang="en-US" altLang="ko-KR" sz="1400" dirty="0">
                <a:latin typeface="Arial Black" panose="020B0A04020102020204" pitchFamily="34" charset="0"/>
              </a:rPr>
              <a:t>.(</a:t>
            </a:r>
            <a:r>
              <a:rPr lang="ko-KR" altLang="en-US" sz="1400" dirty="0">
                <a:latin typeface="Arial Black" panose="020B0A04020102020204" pitchFamily="34" charset="0"/>
              </a:rPr>
              <a:t>메모리 값이 두배로 증가하므로 </a:t>
            </a:r>
            <a:r>
              <a:rPr lang="ko-KR" altLang="en-US" sz="1400" dirty="0" err="1">
                <a:latin typeface="Arial Black" panose="020B0A04020102020204" pitchFamily="34" charset="0"/>
              </a:rPr>
              <a:t>필요할때만</a:t>
            </a:r>
            <a:r>
              <a:rPr lang="ko-KR" altLang="en-US" sz="1400" dirty="0">
                <a:latin typeface="Arial Black" panose="020B0A04020102020204" pitchFamily="34" charset="0"/>
              </a:rPr>
              <a:t> 사용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Generate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Mip</a:t>
            </a:r>
            <a:r>
              <a:rPr lang="en-US" altLang="ko-KR" sz="1400" dirty="0">
                <a:latin typeface="Arial Black" panose="020B0A04020102020204" pitchFamily="34" charset="0"/>
              </a:rPr>
              <a:t> Map : </a:t>
            </a:r>
            <a:r>
              <a:rPr lang="en-US" altLang="ko-KR" sz="1400" dirty="0" err="1">
                <a:latin typeface="Arial Black" panose="020B0A04020102020204" pitchFamily="34" charset="0"/>
              </a:rPr>
              <a:t>MipMap</a:t>
            </a:r>
            <a:r>
              <a:rPr lang="ko-KR" altLang="en-US" sz="1400" dirty="0">
                <a:latin typeface="Arial Black" panose="020B0A04020102020204" pitchFamily="34" charset="0"/>
              </a:rPr>
              <a:t>을 생성할 경우 체크 화면에 가깝고 </a:t>
            </a:r>
            <a:r>
              <a:rPr lang="ko-KR" altLang="en-US" sz="1400" dirty="0" err="1">
                <a:latin typeface="Arial Black" panose="020B0A04020102020204" pitchFamily="34" charset="0"/>
              </a:rPr>
              <a:t>멀고에</a:t>
            </a:r>
            <a:r>
              <a:rPr lang="ko-KR" altLang="en-US" sz="1400" dirty="0">
                <a:latin typeface="Arial Black" panose="020B0A04020102020204" pitchFamily="34" charset="0"/>
              </a:rPr>
              <a:t> 따른 </a:t>
            </a:r>
            <a:r>
              <a:rPr lang="ko-KR" altLang="en-US" sz="1400" dirty="0" err="1">
                <a:latin typeface="Arial Black" panose="020B0A04020102020204" pitchFamily="34" charset="0"/>
              </a:rPr>
              <a:t>텍스쳐</a:t>
            </a:r>
            <a:r>
              <a:rPr lang="ko-KR" altLang="en-US" sz="1400" dirty="0">
                <a:latin typeface="Arial Black" panose="020B0A04020102020204" pitchFamily="34" charset="0"/>
              </a:rPr>
              <a:t> 세밀도를 표현하기 위해 작은 이미지를 미리 만들어 두는 것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기본적으로 체크 되어 있다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Border </a:t>
            </a:r>
            <a:r>
              <a:rPr lang="en-US" altLang="ko-KR" sz="1400" dirty="0" err="1">
                <a:latin typeface="Arial Black" panose="020B0A04020102020204" pitchFamily="34" charset="0"/>
              </a:rPr>
              <a:t>Mip</a:t>
            </a:r>
            <a:r>
              <a:rPr lang="en-US" altLang="ko-KR" sz="1400" dirty="0">
                <a:latin typeface="Arial Black" panose="020B0A04020102020204" pitchFamily="34" charset="0"/>
              </a:rPr>
              <a:t> Maps : </a:t>
            </a:r>
            <a:r>
              <a:rPr lang="en-US" altLang="ko-KR" sz="1400" dirty="0" err="1">
                <a:latin typeface="Arial Black" panose="020B0A04020102020204" pitchFamily="34" charset="0"/>
              </a:rPr>
              <a:t>MipMap</a:t>
            </a:r>
            <a:r>
              <a:rPr lang="ko-KR" altLang="en-US" sz="1400" dirty="0">
                <a:latin typeface="Arial Black" panose="020B0A04020102020204" pitchFamily="34" charset="0"/>
              </a:rPr>
              <a:t>의 심도를 제한한다</a:t>
            </a:r>
            <a:r>
              <a:rPr lang="en-US" altLang="ko-KR" sz="1400" dirty="0">
                <a:latin typeface="Arial Black" panose="020B0A04020102020204" pitchFamily="34" charset="0"/>
              </a:rPr>
              <a:t>(Cookie</a:t>
            </a:r>
            <a:r>
              <a:rPr lang="ko-KR" altLang="en-US" sz="1400" dirty="0">
                <a:latin typeface="Arial Black" panose="020B0A04020102020204" pitchFamily="34" charset="0"/>
              </a:rPr>
              <a:t>타입에 사용 그래서 기본적으로 논 클릭</a:t>
            </a:r>
            <a:r>
              <a:rPr lang="en-US" altLang="ko-KR" sz="1400" dirty="0">
                <a:latin typeface="Arial Black" panose="020B0A04020102020204" pitchFamily="34" charset="0"/>
              </a:rPr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</a:rPr>
              <a:t>MipMapFitering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: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MipMap</a:t>
            </a:r>
            <a:r>
              <a:rPr lang="ko-KR" altLang="en-US" sz="1400" dirty="0">
                <a:latin typeface="Arial Black" panose="020B0A04020102020204" pitchFamily="34" charset="0"/>
              </a:rPr>
              <a:t>에 사용되는 최적화 필터링</a:t>
            </a:r>
            <a:r>
              <a:rPr lang="en-US" altLang="ko-KR" sz="1400" dirty="0">
                <a:latin typeface="Arial Black" panose="020B0A04020102020204" pitchFamily="34" charset="0"/>
              </a:rPr>
              <a:t>. Box – </a:t>
            </a:r>
            <a:r>
              <a:rPr lang="ko-KR" altLang="en-US" sz="1400" dirty="0" err="1">
                <a:latin typeface="Arial Black" panose="020B0A04020102020204" pitchFamily="34" charset="0"/>
              </a:rPr>
              <a:t>페이드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아웃 하는 가장 간단한 방법 레벨이 작을 수록 평탄해 진다</a:t>
            </a:r>
            <a:r>
              <a:rPr lang="en-US" altLang="ko-KR" sz="1400" dirty="0">
                <a:latin typeface="Arial Black" panose="020B0A04020102020204" pitchFamily="34" charset="0"/>
              </a:rPr>
              <a:t>. Kaiser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–</a:t>
            </a:r>
            <a:r>
              <a:rPr lang="ko-KR" altLang="en-US" sz="1400" dirty="0">
                <a:latin typeface="Arial Black" panose="020B0A04020102020204" pitchFamily="34" charset="0"/>
              </a:rPr>
              <a:t> 크기가 작아질 때 </a:t>
            </a:r>
            <a:r>
              <a:rPr lang="en-US" altLang="ko-KR" sz="1400" dirty="0" err="1">
                <a:latin typeface="Arial Black" panose="020B0A04020102020204" pitchFamily="34" charset="0"/>
              </a:rPr>
              <a:t>MipMap</a:t>
            </a:r>
            <a:r>
              <a:rPr lang="ko-KR" altLang="en-US" sz="1400" dirty="0">
                <a:latin typeface="Arial Black" panose="020B0A04020102020204" pitchFamily="34" charset="0"/>
              </a:rPr>
              <a:t>에 대해 </a:t>
            </a:r>
            <a:r>
              <a:rPr lang="ko-KR" altLang="en-US" sz="1400" dirty="0" err="1">
                <a:latin typeface="Arial Black" panose="020B0A04020102020204" pitchFamily="34" charset="0"/>
              </a:rPr>
              <a:t>샤프닝</a:t>
            </a:r>
            <a:r>
              <a:rPr lang="ko-KR" altLang="en-US" sz="1400" dirty="0">
                <a:latin typeface="Arial Black" panose="020B0A04020102020204" pitchFamily="34" charset="0"/>
              </a:rPr>
              <a:t> 알고리즘이 실행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 err="1">
                <a:latin typeface="Arial Black" panose="020B0A04020102020204" pitchFamily="34" charset="0"/>
              </a:rPr>
              <a:t>먼거리에서</a:t>
            </a:r>
            <a:r>
              <a:rPr lang="ko-KR" altLang="en-US" sz="1400" dirty="0">
                <a:latin typeface="Arial Black" panose="020B0A04020102020204" pitchFamily="34" charset="0"/>
              </a:rPr>
              <a:t> 보면 너무 </a:t>
            </a:r>
            <a:r>
              <a:rPr lang="ko-KR" altLang="en-US" sz="1400" dirty="0" err="1">
                <a:latin typeface="Arial Black" panose="020B0A04020102020204" pitchFamily="34" charset="0"/>
              </a:rPr>
              <a:t>프릿한</a:t>
            </a:r>
            <a:r>
              <a:rPr lang="ko-KR" altLang="en-US" sz="1400" dirty="0">
                <a:latin typeface="Arial Black" panose="020B0A04020102020204" pitchFamily="34" charset="0"/>
              </a:rPr>
              <a:t> 경우 이 옵션을 사용하는 것이 좋다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Fade Out Map : </a:t>
            </a:r>
            <a:r>
              <a:rPr lang="en-US" altLang="ko-KR" sz="1400" dirty="0" err="1">
                <a:latin typeface="Arial Black" panose="020B0A04020102020204" pitchFamily="34" charset="0"/>
              </a:rPr>
              <a:t>Mip</a:t>
            </a:r>
            <a:r>
              <a:rPr lang="ko-KR" altLang="en-US" sz="1400" dirty="0">
                <a:latin typeface="Arial Black" panose="020B0A04020102020204" pitchFamily="34" charset="0"/>
              </a:rPr>
              <a:t>레벨이 변할 때 마다 </a:t>
            </a:r>
            <a:r>
              <a:rPr lang="en-US" altLang="ko-KR" sz="1400" dirty="0" err="1">
                <a:latin typeface="Arial Black" panose="020B0A04020102020204" pitchFamily="34" charset="0"/>
              </a:rPr>
              <a:t>MipMap</a:t>
            </a:r>
            <a:r>
              <a:rPr lang="ko-KR" altLang="en-US" sz="1400" dirty="0">
                <a:latin typeface="Arial Black" panose="020B0A04020102020204" pitchFamily="34" charset="0"/>
              </a:rPr>
              <a:t>이 회색으로 </a:t>
            </a:r>
            <a:r>
              <a:rPr lang="ko-KR" altLang="en-US" sz="1400" dirty="0" err="1">
                <a:latin typeface="Arial Black" panose="020B0A04020102020204" pitchFamily="34" charset="0"/>
              </a:rPr>
              <a:t>페이드</a:t>
            </a:r>
            <a:r>
              <a:rPr lang="ko-KR" altLang="en-US" sz="1400" dirty="0">
                <a:latin typeface="Arial Black" panose="020B0A04020102020204" pitchFamily="34" charset="0"/>
              </a:rPr>
              <a:t> 된다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en-US" altLang="ko-KR" sz="1400" dirty="0" err="1">
                <a:latin typeface="Arial Black" panose="020B0A04020102020204" pitchFamily="34" charset="0"/>
              </a:rPr>
              <a:t>Deatail</a:t>
            </a:r>
            <a:r>
              <a:rPr lang="en-US" altLang="ko-KR" sz="1400" dirty="0">
                <a:latin typeface="Arial Black" panose="020B0A04020102020204" pitchFamily="34" charset="0"/>
              </a:rPr>
              <a:t> map</a:t>
            </a:r>
            <a:r>
              <a:rPr lang="ko-KR" altLang="en-US" sz="1400" dirty="0">
                <a:latin typeface="Arial Black" panose="020B0A04020102020204" pitchFamily="34" charset="0"/>
              </a:rPr>
              <a:t>일 경우에만 사용된다</a:t>
            </a:r>
            <a:r>
              <a:rPr lang="en-US" altLang="ko-KR" sz="1400" dirty="0">
                <a:latin typeface="Arial Black" panose="020B0A04020102020204" pitchFamily="34" charset="0"/>
              </a:rPr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Warp Mode :  </a:t>
            </a:r>
            <a:r>
              <a:rPr lang="ko-KR" altLang="en-US" sz="1400" dirty="0">
                <a:latin typeface="Arial Black" panose="020B0A04020102020204" pitchFamily="34" charset="0"/>
              </a:rPr>
              <a:t>바둑판 형식으로 배열해서 보여 </a:t>
            </a:r>
            <a:r>
              <a:rPr lang="ko-KR" altLang="en-US" sz="1400" dirty="0" err="1">
                <a:latin typeface="Arial Black" panose="020B0A04020102020204" pitchFamily="34" charset="0"/>
              </a:rPr>
              <a:t>줄때</a:t>
            </a:r>
            <a:r>
              <a:rPr lang="ko-KR" altLang="en-US" sz="1400" dirty="0">
                <a:latin typeface="Arial Black" panose="020B0A04020102020204" pitchFamily="34" charset="0"/>
              </a:rPr>
              <a:t> 동작 방식을 설정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Filter Mode :  3D </a:t>
            </a:r>
            <a:r>
              <a:rPr lang="ko-KR" altLang="en-US" sz="1400" dirty="0">
                <a:latin typeface="Arial Black" panose="020B0A04020102020204" pitchFamily="34" charset="0"/>
              </a:rPr>
              <a:t>변환을 통한 </a:t>
            </a:r>
            <a:r>
              <a:rPr lang="ko-KR" altLang="en-US" sz="1400" dirty="0" err="1">
                <a:latin typeface="Arial Black" panose="020B0A04020102020204" pitchFamily="34" charset="0"/>
              </a:rPr>
              <a:t>텍스쳐</a:t>
            </a:r>
            <a:r>
              <a:rPr lang="ko-KR" altLang="en-US" sz="1400" dirty="0">
                <a:latin typeface="Arial Black" panose="020B0A04020102020204" pitchFamily="34" charset="0"/>
              </a:rPr>
              <a:t> 변환을 할 때  필터링 방식</a:t>
            </a:r>
            <a:r>
              <a:rPr lang="en-US" altLang="ko-KR" sz="1400" dirty="0">
                <a:latin typeface="Arial Black" panose="020B0A04020102020204" pitchFamily="34" charset="0"/>
              </a:rPr>
              <a:t>. Point – </a:t>
            </a:r>
            <a:r>
              <a:rPr lang="ko-KR" altLang="en-US" sz="1400" dirty="0">
                <a:latin typeface="Arial Black" panose="020B0A04020102020204" pitchFamily="34" charset="0"/>
              </a:rPr>
              <a:t>가까이에서 보면 </a:t>
            </a:r>
            <a:r>
              <a:rPr lang="ko-KR" altLang="en-US" sz="1400" dirty="0" err="1">
                <a:latin typeface="Arial Black" panose="020B0A04020102020204" pitchFamily="34" charset="0"/>
              </a:rPr>
              <a:t>블럭</a:t>
            </a:r>
            <a:r>
              <a:rPr lang="ko-KR" altLang="en-US" sz="1400" dirty="0">
                <a:latin typeface="Arial Black" panose="020B0A04020102020204" pitchFamily="34" charset="0"/>
              </a:rPr>
              <a:t> 현상이 나타난다</a:t>
            </a:r>
            <a:r>
              <a:rPr lang="en-US" altLang="ko-KR" sz="1400" dirty="0">
                <a:latin typeface="Arial Black" panose="020B0A04020102020204" pitchFamily="34" charset="0"/>
              </a:rPr>
              <a:t>. Bilinear – </a:t>
            </a:r>
            <a:r>
              <a:rPr lang="ko-KR" altLang="en-US" sz="1400" dirty="0">
                <a:latin typeface="Arial Black" panose="020B0A04020102020204" pitchFamily="34" charset="0"/>
              </a:rPr>
              <a:t>가까이에서 흐릿하게 보인다</a:t>
            </a:r>
            <a:r>
              <a:rPr lang="en-US" altLang="ko-KR" sz="1400" dirty="0">
                <a:latin typeface="Arial Black" panose="020B0A04020102020204" pitchFamily="34" charset="0"/>
              </a:rPr>
              <a:t>. Trilinear – </a:t>
            </a:r>
            <a:r>
              <a:rPr lang="ko-KR" altLang="en-US" sz="1400" dirty="0">
                <a:latin typeface="Arial Black" panose="020B0A04020102020204" pitchFamily="34" charset="0"/>
              </a:rPr>
              <a:t>서로 다른 </a:t>
            </a:r>
            <a:r>
              <a:rPr lang="en-US" altLang="ko-KR" sz="1400" dirty="0">
                <a:latin typeface="Arial Black" panose="020B0A04020102020204" pitchFamily="34" charset="0"/>
              </a:rPr>
              <a:t>MIP</a:t>
            </a:r>
            <a:r>
              <a:rPr lang="ko-KR" altLang="en-US" sz="1400" dirty="0">
                <a:latin typeface="Arial Black" panose="020B0A04020102020204" pitchFamily="34" charset="0"/>
              </a:rPr>
              <a:t>레벨 간에 흐릿해 보인다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anose="020B0A04020102020204" pitchFamily="34" charset="0"/>
              </a:rPr>
              <a:t>Aniso</a:t>
            </a:r>
            <a:r>
              <a:rPr lang="en-US" altLang="ko-KR" sz="1400" dirty="0">
                <a:latin typeface="Arial Black" panose="020B0A04020102020204" pitchFamily="34" charset="0"/>
              </a:rPr>
              <a:t> Level : </a:t>
            </a:r>
            <a:r>
              <a:rPr lang="ko-KR" altLang="en-US" sz="1400" dirty="0">
                <a:latin typeface="Arial Black" panose="020B0A04020102020204" pitchFamily="34" charset="0"/>
              </a:rPr>
              <a:t>텍스처를 가파른 각도에서 볼 때의 품질을 설정한다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400" dirty="0">
                <a:latin typeface="Arial Black" panose="020B0A04020102020204" pitchFamily="34" charset="0"/>
              </a:rPr>
              <a:t>바닥 및 지면 표현에 효과적이다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8659440-AFF8-4ACF-80CE-7BF25D0D3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825" y="842229"/>
            <a:ext cx="3600953" cy="322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9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4. Texture</a:t>
            </a:r>
            <a:endParaRPr lang="ko-KR" altLang="en-US" dirty="0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7FB53EEB-28FC-47EB-8D41-D5ADC9DCD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857912"/>
            <a:ext cx="3600952" cy="619211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F4AEB83D-BE07-4D8B-8CFD-D8896F9ED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106" y="6442579"/>
            <a:ext cx="3592377" cy="381053"/>
          </a:xfrm>
          <a:prstGeom prst="rect">
            <a:avLst/>
          </a:prstGeo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EBDCDB99-0844-4874-869C-C8F1529DA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730" y="809738"/>
            <a:ext cx="3592377" cy="1048174"/>
          </a:xfrm>
          <a:prstGeom prst="rect">
            <a:avLst/>
          </a:prstGeom>
        </p:spPr>
      </p:pic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21B5910B-4E1A-4965-A83F-0B6984A186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7729" y="2477123"/>
            <a:ext cx="3592377" cy="1848108"/>
          </a:xfrm>
          <a:prstGeom prst="rect">
            <a:avLst/>
          </a:prstGeom>
        </p:spPr>
      </p:pic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6BFCD15A-38AE-4A4B-B154-91C68E76EF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3341" y="6447343"/>
            <a:ext cx="3592377" cy="371527"/>
          </a:xfrm>
          <a:prstGeom prst="rect">
            <a:avLst/>
          </a:prstGeom>
        </p:spPr>
      </p:pic>
      <p:pic>
        <p:nvPicPr>
          <p:cNvPr id="20" name="그림 19" descr="스크린샷이(가) 표시된 사진&#10;&#10;자동 생성된 설명">
            <a:extLst>
              <a:ext uri="{FF2B5EF4-FFF2-40B4-BE49-F238E27FC236}">
                <a16:creationId xmlns:a16="http://schemas.microsoft.com/office/drawing/2014/main" id="{44BD4460-F199-4D45-8379-A3599339B6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8679" y="5256148"/>
            <a:ext cx="3611427" cy="952633"/>
          </a:xfrm>
          <a:prstGeom prst="rect">
            <a:avLst/>
          </a:prstGeom>
        </p:spPr>
      </p:pic>
      <p:pic>
        <p:nvPicPr>
          <p:cNvPr id="21" name="그림 20" descr="스크린샷이(가) 표시된 사진&#10;&#10;자동 생성된 설명">
            <a:extLst>
              <a:ext uri="{FF2B5EF4-FFF2-40B4-BE49-F238E27FC236}">
                <a16:creationId xmlns:a16="http://schemas.microsoft.com/office/drawing/2014/main" id="{9E609432-33F8-4F6D-8A00-139A1B69C0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01970" y="6435218"/>
            <a:ext cx="3600952" cy="362001"/>
          </a:xfrm>
          <a:prstGeom prst="rect">
            <a:avLst/>
          </a:prstGeom>
        </p:spPr>
      </p:pic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A68FBFB6-EDEE-4981-84A8-E5D5C1977D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7729" y="4301636"/>
            <a:ext cx="3592377" cy="97168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074AB56-7627-4D7A-B81A-D375D48DF2EC}"/>
              </a:ext>
            </a:extLst>
          </p:cNvPr>
          <p:cNvSpPr txBox="1"/>
          <p:nvPr/>
        </p:nvSpPr>
        <p:spPr>
          <a:xfrm>
            <a:off x="4734572" y="809736"/>
            <a:ext cx="6312840" cy="54784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sRGB(Color Texture) : </a:t>
            </a:r>
            <a:r>
              <a:rPr lang="ko-KR" altLang="en-US" sz="1400" dirty="0" err="1">
                <a:latin typeface="Arial Black" panose="020B0A04020102020204" pitchFamily="34" charset="0"/>
              </a:rPr>
              <a:t>텍스쳐가</a:t>
            </a:r>
            <a:r>
              <a:rPr lang="ko-KR" altLang="en-US" sz="1400" dirty="0">
                <a:latin typeface="Arial Black" panose="020B0A04020102020204" pitchFamily="34" charset="0"/>
              </a:rPr>
              <a:t> 감마 공간에 저장 되도록 설정</a:t>
            </a:r>
            <a:r>
              <a:rPr lang="en-US" altLang="ko-KR" sz="1400" dirty="0">
                <a:latin typeface="Arial Black" panose="020B0A04020102020204" pitchFamily="34" charset="0"/>
              </a:rPr>
              <a:t>, HDR </a:t>
            </a:r>
            <a:r>
              <a:rPr lang="ko-KR" altLang="en-US" sz="1400" dirty="0">
                <a:latin typeface="Arial Black" panose="020B0A04020102020204" pitchFamily="34" charset="0"/>
              </a:rPr>
              <a:t>컬러 </a:t>
            </a:r>
            <a:r>
              <a:rPr lang="ko-KR" altLang="en-US" sz="1400" dirty="0" err="1">
                <a:latin typeface="Arial Black" panose="020B0A04020102020204" pitchFamily="34" charset="0"/>
              </a:rPr>
              <a:t>텍스쳐가</a:t>
            </a:r>
            <a:r>
              <a:rPr lang="ko-KR" altLang="en-US" sz="1400" dirty="0">
                <a:latin typeface="Arial Black" panose="020B0A04020102020204" pitchFamily="34" charset="0"/>
              </a:rPr>
              <a:t> 아닌 경우 항상 선택되어 있어야한다</a:t>
            </a:r>
            <a:r>
              <a:rPr lang="en-US" altLang="ko-KR" sz="1400" dirty="0">
                <a:latin typeface="Arial Black" panose="020B0A04020102020204" pitchFamily="34" charset="0"/>
              </a:rPr>
              <a:t>. Shader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ko-KR" altLang="en-US" sz="1400" dirty="0" err="1">
                <a:latin typeface="Arial Black" panose="020B0A04020102020204" pitchFamily="34" charset="0"/>
              </a:rPr>
              <a:t>특정값의</a:t>
            </a:r>
            <a:r>
              <a:rPr lang="ko-KR" altLang="en-US" sz="1400" dirty="0">
                <a:latin typeface="Arial Black" panose="020B0A04020102020204" pitchFamily="34" charset="0"/>
              </a:rPr>
              <a:t> 경우 대신 사용하기 때문에 체크 해제를 해주어야 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Alpha Source : Alpha </a:t>
            </a:r>
            <a:r>
              <a:rPr lang="ko-KR" altLang="en-US" sz="1400" dirty="0">
                <a:latin typeface="Arial Black" panose="020B0A04020102020204" pitchFamily="34" charset="0"/>
              </a:rPr>
              <a:t>채널이 생성되는 방법을 지정하는데 사용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Normal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Create from Grayscale : Hight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map</a:t>
            </a:r>
            <a:r>
              <a:rPr lang="ko-KR" altLang="en-US" sz="1400" dirty="0">
                <a:latin typeface="Arial Black" panose="020B0A04020102020204" pitchFamily="34" charset="0"/>
              </a:rPr>
              <a:t> 기반의 </a:t>
            </a:r>
            <a:r>
              <a:rPr lang="en-US" altLang="ko-KR" sz="1400" dirty="0">
                <a:latin typeface="Arial Black" panose="020B0A04020102020204" pitchFamily="34" charset="0"/>
              </a:rPr>
              <a:t>Normal Map</a:t>
            </a:r>
            <a:r>
              <a:rPr lang="ko-KR" altLang="en-US" sz="1400" dirty="0">
                <a:latin typeface="Arial Black" panose="020B0A04020102020204" pitchFamily="34" charset="0"/>
              </a:rPr>
              <a:t>을 만들 때 체크한다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Sprite(2D and UI)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Sprite mode : </a:t>
            </a:r>
            <a:r>
              <a:rPr lang="ko-KR" altLang="en-US" sz="1400" dirty="0">
                <a:latin typeface="Arial Black" panose="020B0A04020102020204" pitchFamily="34" charset="0"/>
              </a:rPr>
              <a:t>이미지에서 추출되는 방법을 지정하는데 사용 </a:t>
            </a:r>
            <a:r>
              <a:rPr lang="en-US" altLang="ko-KR" sz="1400" dirty="0">
                <a:latin typeface="Arial Black" panose="020B0A04020102020204" pitchFamily="34" charset="0"/>
              </a:rPr>
              <a:t>single – </a:t>
            </a:r>
            <a:r>
              <a:rPr lang="ko-KR" altLang="en-US" sz="1400" dirty="0">
                <a:latin typeface="Arial Black" panose="020B0A04020102020204" pitchFamily="34" charset="0"/>
              </a:rPr>
              <a:t>단일 이미지</a:t>
            </a:r>
            <a:r>
              <a:rPr lang="en-US" altLang="ko-KR" sz="1400" dirty="0">
                <a:latin typeface="Arial Black" panose="020B0A04020102020204" pitchFamily="34" charset="0"/>
              </a:rPr>
              <a:t>, multiple – </a:t>
            </a:r>
            <a:r>
              <a:rPr lang="ko-KR" altLang="en-US" sz="1400" dirty="0">
                <a:latin typeface="Arial Black" panose="020B0A04020102020204" pitchFamily="34" charset="0"/>
              </a:rPr>
              <a:t>여러 </a:t>
            </a:r>
            <a:r>
              <a:rPr lang="ko-KR" altLang="en-US" sz="1400" dirty="0" err="1">
                <a:latin typeface="Arial Black" panose="020B0A04020102020204" pitchFamily="34" charset="0"/>
              </a:rPr>
              <a:t>스프라이트를</a:t>
            </a:r>
            <a:r>
              <a:rPr lang="ko-KR" altLang="en-US" sz="1400" dirty="0">
                <a:latin typeface="Arial Black" panose="020B0A04020102020204" pitchFamily="34" charset="0"/>
              </a:rPr>
              <a:t> 함께 모아 두는 용도로 사용 할 때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애니메이션 프레임 같은 걸로 이용 할 때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Packing Tag : Sprite Atlas</a:t>
            </a:r>
            <a:r>
              <a:rPr lang="ko-KR" altLang="en-US" sz="1400" dirty="0">
                <a:latin typeface="Arial Black" panose="020B0A04020102020204" pitchFamily="34" charset="0"/>
              </a:rPr>
              <a:t>이름을 사용해서 지정한다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Pixels Per Unit : </a:t>
            </a:r>
            <a:r>
              <a:rPr lang="ko-KR" altLang="en-US" sz="1400" dirty="0">
                <a:latin typeface="Arial Black" panose="020B0A04020102020204" pitchFamily="34" charset="0"/>
              </a:rPr>
              <a:t>월드 공간에서 하나의 거리 단위에 대응하는 </a:t>
            </a:r>
            <a:r>
              <a:rPr lang="ko-KR" altLang="en-US" sz="1400" dirty="0" err="1">
                <a:latin typeface="Arial Black" panose="020B0A04020102020204" pitchFamily="34" charset="0"/>
              </a:rPr>
              <a:t>스프라이트</a:t>
            </a:r>
            <a:r>
              <a:rPr lang="ko-KR" altLang="en-US" sz="1400" dirty="0">
                <a:latin typeface="Arial Black" panose="020B0A04020102020204" pitchFamily="34" charset="0"/>
              </a:rPr>
              <a:t> 이미지의 너비 </a:t>
            </a:r>
            <a:r>
              <a:rPr lang="en-US" altLang="ko-KR" sz="1400" dirty="0">
                <a:latin typeface="Arial Black" panose="020B0A04020102020204" pitchFamily="34" charset="0"/>
              </a:rPr>
              <a:t>/ </a:t>
            </a:r>
            <a:r>
              <a:rPr lang="ko-KR" altLang="en-US" sz="1400" dirty="0">
                <a:latin typeface="Arial Black" panose="020B0A04020102020204" pitchFamily="34" charset="0"/>
              </a:rPr>
              <a:t>높이 픽셀 수 이다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Mesh Type : </a:t>
            </a:r>
            <a:r>
              <a:rPr lang="ko-KR" altLang="en-US" sz="1400" dirty="0" err="1">
                <a:latin typeface="Arial Black" panose="020B0A04020102020204" pitchFamily="34" charset="0"/>
              </a:rPr>
              <a:t>스프라이트를</a:t>
            </a:r>
            <a:r>
              <a:rPr lang="ko-KR" altLang="en-US" sz="1400" dirty="0">
                <a:latin typeface="Arial Black" panose="020B0A04020102020204" pitchFamily="34" charset="0"/>
              </a:rPr>
              <a:t> 표현할 때 생성하는 단면 </a:t>
            </a:r>
            <a:r>
              <a:rPr lang="ko-KR" altLang="en-US" sz="1400" dirty="0" err="1">
                <a:latin typeface="Arial Black" panose="020B0A04020102020204" pitchFamily="34" charset="0"/>
              </a:rPr>
              <a:t>메쉬를</a:t>
            </a:r>
            <a:r>
              <a:rPr lang="ko-KR" altLang="en-US" sz="1400" dirty="0">
                <a:latin typeface="Arial Black" panose="020B0A04020102020204" pitchFamily="34" charset="0"/>
              </a:rPr>
              <a:t> 설정한다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  <a:r>
              <a:rPr lang="en-US" altLang="ko-KR" sz="1400" dirty="0" err="1">
                <a:latin typeface="Arial Black" panose="020B0A04020102020204" pitchFamily="34" charset="0"/>
              </a:rPr>
              <a:t>FullRect</a:t>
            </a:r>
            <a:r>
              <a:rPr lang="en-US" altLang="ko-KR" sz="1400" dirty="0">
                <a:latin typeface="Arial Black" panose="020B0A04020102020204" pitchFamily="34" charset="0"/>
              </a:rPr>
              <a:t> – </a:t>
            </a:r>
            <a:r>
              <a:rPr lang="ko-KR" altLang="en-US" sz="1400" dirty="0" err="1">
                <a:latin typeface="Arial Black" panose="020B0A04020102020204" pitchFamily="34" charset="0"/>
              </a:rPr>
              <a:t>매핑할때</a:t>
            </a:r>
            <a:r>
              <a:rPr lang="ko-KR" altLang="en-US" sz="1400" dirty="0">
                <a:latin typeface="Arial Black" panose="020B0A04020102020204" pitchFamily="34" charset="0"/>
              </a:rPr>
              <a:t> 사각형을 이용한다</a:t>
            </a:r>
            <a:r>
              <a:rPr lang="en-US" altLang="ko-KR" sz="1400" dirty="0">
                <a:latin typeface="Arial Black" panose="020B0A04020102020204" pitchFamily="34" charset="0"/>
              </a:rPr>
              <a:t>. 32 * 32</a:t>
            </a:r>
            <a:r>
              <a:rPr lang="ko-KR" altLang="en-US" sz="1400" dirty="0">
                <a:latin typeface="Arial Black" panose="020B0A04020102020204" pitchFamily="34" charset="0"/>
              </a:rPr>
              <a:t>는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무조건 </a:t>
            </a:r>
            <a:r>
              <a:rPr lang="en-US" altLang="ko-KR" sz="1400" dirty="0" err="1">
                <a:latin typeface="Arial Black" panose="020B0A04020102020204" pitchFamily="34" charset="0"/>
              </a:rPr>
              <a:t>fullrect</a:t>
            </a:r>
            <a:r>
              <a:rPr lang="ko-KR" altLang="en-US" sz="1400" dirty="0">
                <a:latin typeface="Arial Black" panose="020B0A04020102020204" pitchFamily="34" charset="0"/>
              </a:rPr>
              <a:t>로 지정된다</a:t>
            </a:r>
            <a:r>
              <a:rPr lang="en-US" altLang="ko-KR" sz="1400" dirty="0">
                <a:latin typeface="Arial Black" panose="020B0A04020102020204" pitchFamily="34" charset="0"/>
              </a:rPr>
              <a:t>. Tight – </a:t>
            </a:r>
            <a:r>
              <a:rPr lang="ko-KR" altLang="en-US" sz="1400" dirty="0">
                <a:latin typeface="Arial Black" panose="020B0A04020102020204" pitchFamily="34" charset="0"/>
              </a:rPr>
              <a:t>픽셀 하나하나의 </a:t>
            </a:r>
            <a:r>
              <a:rPr lang="en-US" altLang="ko-KR" sz="1400" dirty="0">
                <a:latin typeface="Arial Black" panose="020B0A04020102020204" pitchFamily="34" charset="0"/>
              </a:rPr>
              <a:t>Alpha</a:t>
            </a:r>
            <a:r>
              <a:rPr lang="ko-KR" altLang="en-US" sz="1400" dirty="0">
                <a:latin typeface="Arial Black" panose="020B0A04020102020204" pitchFamily="34" charset="0"/>
              </a:rPr>
              <a:t>값 기반으로 메시 형태로 만든다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4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SingleChannel</a:t>
            </a:r>
            <a:endParaRPr lang="en-US" altLang="ko-KR" sz="1400" b="1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Channel – Red, Alpha</a:t>
            </a:r>
            <a:r>
              <a:rPr lang="ko-KR" altLang="en-US" sz="1400" dirty="0">
                <a:latin typeface="Arial Black" panose="020B0A04020102020204" pitchFamily="34" charset="0"/>
              </a:rPr>
              <a:t>중 하나를 선택해서 사용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anose="020B0A04020102020204" pitchFamily="34" charset="0"/>
              </a:rPr>
              <a:t>Alpha Source – Red</a:t>
            </a:r>
            <a:r>
              <a:rPr lang="ko-KR" altLang="en-US" sz="1400" dirty="0">
                <a:latin typeface="Arial Black" panose="020B0A04020102020204" pitchFamily="34" charset="0"/>
              </a:rPr>
              <a:t>일 경우 비활성화</a:t>
            </a:r>
            <a:r>
              <a:rPr lang="en-US" altLang="ko-KR" sz="1400" dirty="0">
                <a:latin typeface="Arial Black" panose="020B0A04020102020204" pitchFamily="34" charset="0"/>
              </a:rPr>
              <a:t>, None – Alpha</a:t>
            </a:r>
            <a:r>
              <a:rPr lang="ko-KR" altLang="en-US" sz="1400" dirty="0">
                <a:latin typeface="Arial Black" panose="020B0A04020102020204" pitchFamily="34" charset="0"/>
              </a:rPr>
              <a:t>값이 존재해도 사용하지 않음</a:t>
            </a:r>
            <a:r>
              <a:rPr lang="en-US" altLang="ko-KR" sz="1400" dirty="0">
                <a:latin typeface="Arial Black" panose="020B0A04020102020204" pitchFamily="34" charset="0"/>
              </a:rPr>
              <a:t>, Input Texture Alpha – </a:t>
            </a:r>
            <a:r>
              <a:rPr lang="ko-KR" altLang="en-US" sz="1400" dirty="0">
                <a:latin typeface="Arial Black" panose="020B0A04020102020204" pitchFamily="34" charset="0"/>
              </a:rPr>
              <a:t>텍스처가 제공하는 경우 입력 텍스처의 알파를 사용</a:t>
            </a:r>
            <a:r>
              <a:rPr lang="en-US" altLang="ko-KR" sz="1400" dirty="0">
                <a:latin typeface="Arial Black" panose="020B0A04020102020204" pitchFamily="34" charset="0"/>
              </a:rPr>
              <a:t>, From Gray Scale – </a:t>
            </a:r>
            <a:r>
              <a:rPr lang="ko-KR" altLang="en-US" sz="1400" dirty="0">
                <a:latin typeface="Arial Black" panose="020B0A04020102020204" pitchFamily="34" charset="0"/>
              </a:rPr>
              <a:t>입력 </a:t>
            </a:r>
            <a:r>
              <a:rPr lang="ko-KR" altLang="en-US" sz="1400" dirty="0" err="1">
                <a:latin typeface="Arial Black" panose="020B0A04020102020204" pitchFamily="34" charset="0"/>
              </a:rPr>
              <a:t>텍스쳐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RGB </a:t>
            </a:r>
            <a:r>
              <a:rPr lang="ko-KR" altLang="en-US" sz="1400" dirty="0">
                <a:latin typeface="Arial Black" panose="020B0A04020102020204" pitchFamily="34" charset="0"/>
              </a:rPr>
              <a:t>값의 평균을 사용하여 알파 생성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8669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1148</TotalTime>
  <Words>1435</Words>
  <Application>Microsoft Office PowerPoint</Application>
  <PresentationFormat>와이드스크린</PresentationFormat>
  <Paragraphs>172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Arial Black</vt:lpstr>
      <vt:lpstr>Tw Cen MT</vt:lpstr>
      <vt:lpstr>Wingdings</vt:lpstr>
      <vt:lpstr>회로</vt:lpstr>
      <vt:lpstr>Unity -Cahpter6-</vt:lpstr>
      <vt:lpstr>목차</vt:lpstr>
      <vt:lpstr>플레이어 제작</vt:lpstr>
      <vt:lpstr>1. 준비하기</vt:lpstr>
      <vt:lpstr>1. 시작지점 만들기</vt:lpstr>
      <vt:lpstr>2. 데드존 만들기</vt:lpstr>
      <vt:lpstr>4. Texture</vt:lpstr>
      <vt:lpstr>4. Texture</vt:lpstr>
      <vt:lpstr>4. Texture</vt:lpstr>
      <vt:lpstr>4. Texture</vt:lpstr>
      <vt:lpstr>5. 캐릭터 스프라이트 편집</vt:lpstr>
      <vt:lpstr>5. 캐릭터 스프라이트 편집</vt:lpstr>
      <vt:lpstr>6. 캐릭터 gAMEoBJECT 만들기</vt:lpstr>
      <vt:lpstr>6. 캐릭터 gAMEoBJECT 만들기</vt:lpstr>
      <vt:lpstr>6. 캐릭터 gAMEoBJECT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Choi Ji Hyeon</cp:lastModifiedBy>
  <cp:revision>98</cp:revision>
  <dcterms:created xsi:type="dcterms:W3CDTF">2019-01-08T00:45:21Z</dcterms:created>
  <dcterms:modified xsi:type="dcterms:W3CDTF">2020-01-08T05:52:56Z</dcterms:modified>
</cp:coreProperties>
</file>